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34" r:id="rId9"/>
  </p:sldMasterIdLst>
  <p:notesMasterIdLst>
    <p:notesMasterId r:id="rId65"/>
  </p:notesMasterIdLst>
  <p:sldIdLst>
    <p:sldId id="256" r:id="rId10"/>
    <p:sldId id="295" r:id="rId11"/>
    <p:sldId id="296" r:id="rId12"/>
    <p:sldId id="302" r:id="rId13"/>
    <p:sldId id="303" r:id="rId14"/>
    <p:sldId id="304" r:id="rId15"/>
    <p:sldId id="305" r:id="rId16"/>
    <p:sldId id="258" r:id="rId17"/>
    <p:sldId id="261" r:id="rId18"/>
    <p:sldId id="262" r:id="rId19"/>
    <p:sldId id="263" r:id="rId20"/>
    <p:sldId id="264" r:id="rId21"/>
    <p:sldId id="266" r:id="rId22"/>
    <p:sldId id="267" r:id="rId23"/>
    <p:sldId id="268" r:id="rId24"/>
    <p:sldId id="297" r:id="rId25"/>
    <p:sldId id="269" r:id="rId26"/>
    <p:sldId id="273" r:id="rId27"/>
    <p:sldId id="275" r:id="rId28"/>
    <p:sldId id="299" r:id="rId29"/>
    <p:sldId id="300" r:id="rId30"/>
    <p:sldId id="271" r:id="rId31"/>
    <p:sldId id="272" r:id="rId32"/>
    <p:sldId id="306" r:id="rId33"/>
    <p:sldId id="274" r:id="rId34"/>
    <p:sldId id="276" r:id="rId35"/>
    <p:sldId id="277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278" r:id="rId48"/>
    <p:sldId id="280" r:id="rId49"/>
    <p:sldId id="279" r:id="rId50"/>
    <p:sldId id="281" r:id="rId51"/>
    <p:sldId id="282" r:id="rId52"/>
    <p:sldId id="301" r:id="rId53"/>
    <p:sldId id="283" r:id="rId54"/>
    <p:sldId id="284" r:id="rId55"/>
    <p:sldId id="285" r:id="rId56"/>
    <p:sldId id="287" r:id="rId57"/>
    <p:sldId id="288" r:id="rId58"/>
    <p:sldId id="289" r:id="rId59"/>
    <p:sldId id="293" r:id="rId60"/>
    <p:sldId id="290" r:id="rId61"/>
    <p:sldId id="294" r:id="rId62"/>
    <p:sldId id="318" r:id="rId63"/>
    <p:sldId id="319" r:id="rId6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D4"/>
    <a:srgbClr val="A677B0"/>
    <a:srgbClr val="00AEFF"/>
    <a:srgbClr val="00AEDA"/>
    <a:srgbClr val="9172B0"/>
    <a:srgbClr val="60AC2C"/>
    <a:srgbClr val="E2002C"/>
    <a:srgbClr val="2B2B82"/>
    <a:srgbClr val="1A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950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D7D61-5D44-48DC-8388-85B6824E2788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F5A58-D08D-4D00-9C95-CF0A5D7402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6288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/>
              <a:t>Met voorkennis- en oefentoetsen, en animaties van theorie en practica.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 smtClean="0">
                <a:latin typeface="+mn-lt"/>
              </a:rPr>
              <a:t>Inclusief ‘dakpan’ kernvragen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5A58-D08D-4D00-9C95-CF0A5D74029D}" type="slidenum">
              <a:rPr lang="nl-NL" smtClean="0">
                <a:solidFill>
                  <a:prstClr val="black"/>
                </a:solidFill>
              </a:rPr>
              <a:pPr/>
              <a:t>6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1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Structuur: beter k</a:t>
            </a:r>
            <a:r>
              <a:rPr lang="nl-NL" dirty="0" smtClean="0">
                <a:latin typeface="+mn-lt"/>
              </a:rPr>
              <a:t>leurgebruik, verwijzing leerboek-werkboek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5A58-D08D-4D00-9C95-CF0A5D74029D}" type="slidenum">
              <a:rPr lang="nl-NL" smtClean="0">
                <a:solidFill>
                  <a:prstClr val="black"/>
                </a:solidFill>
              </a:rPr>
              <a:pPr/>
              <a:t>7</a:t>
            </a:fld>
            <a:endParaRPr lang="nl-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7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5A58-D08D-4D00-9C95-CF0A5D74029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455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Verdieping (</a:t>
            </a:r>
            <a:r>
              <a:rPr lang="nl-NL" dirty="0" err="1" smtClean="0"/>
              <a:t>hv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F5A58-D08D-4D00-9C95-CF0A5D74029D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544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1681" y="1204971"/>
            <a:ext cx="3835854" cy="2137491"/>
          </a:xfrm>
        </p:spPr>
        <p:txBody>
          <a:bodyPr anchor="t"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0" y="4214997"/>
            <a:ext cx="3481280" cy="1400344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80A4-8964-2A40-A5EC-3A1D4049806C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E5F5F-E179-E446-A8EF-850B7129F1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839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0652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57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04" y="1070574"/>
            <a:ext cx="7156099" cy="58205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60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469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rmale tel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0769" y="1082280"/>
            <a:ext cx="7772400" cy="59807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80769" y="1921646"/>
            <a:ext cx="7161817" cy="3784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113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372" y="1081668"/>
            <a:ext cx="8229600" cy="5654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1965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0AC2C"/>
              </a:buClr>
              <a:buFont typeface="Lucida Grande"/>
              <a:buChar char="√"/>
              <a:defRPr sz="16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51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72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96625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6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40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4399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328376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96600" y="264399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96600" y="3273101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64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194" y="11841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68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2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rmale tel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0769" y="1082280"/>
            <a:ext cx="7772400" cy="59807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80769" y="1921646"/>
            <a:ext cx="7161817" cy="3784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509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60AC2C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91081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cs typeface="Helvetica"/>
              </a:defRPr>
            </a:lvl1pPr>
            <a:lvl2pPr>
              <a:defRPr sz="2800">
                <a:latin typeface="Helvetica"/>
                <a:cs typeface="Helvetica"/>
              </a:defRPr>
            </a:lvl2pPr>
            <a:lvl3pPr>
              <a:defRPr sz="24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87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0652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6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04" y="1070574"/>
            <a:ext cx="7156099" cy="58205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80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90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rmale tel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0769" y="1082280"/>
            <a:ext cx="7772400" cy="59807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80769" y="1921646"/>
            <a:ext cx="7161817" cy="3784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788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372" y="1081668"/>
            <a:ext cx="8229600" cy="5654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1965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0AC2C"/>
              </a:buClr>
              <a:buFont typeface="Lucida Grande"/>
              <a:buChar char="√"/>
              <a:defRPr sz="16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34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82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96625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53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40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4399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328376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96600" y="264399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96600" y="3273101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34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194" y="11841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8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372" y="1081668"/>
            <a:ext cx="8229600" cy="5654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1965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0AC2C"/>
              </a:buClr>
              <a:buFont typeface="Lucida Grande"/>
              <a:buChar char="√"/>
              <a:defRPr sz="16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8038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3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60AC2C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91081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cs typeface="Helvetica"/>
              </a:defRPr>
            </a:lvl1pPr>
            <a:lvl2pPr>
              <a:defRPr sz="2800">
                <a:latin typeface="Helvetica"/>
                <a:cs typeface="Helvetica"/>
              </a:defRPr>
            </a:lvl2pPr>
            <a:lvl3pPr>
              <a:defRPr sz="24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14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0652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75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04" y="1070574"/>
            <a:ext cx="7156099" cy="58205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883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97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rmale tel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0769" y="1082280"/>
            <a:ext cx="7772400" cy="59807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80769" y="1921646"/>
            <a:ext cx="7161817" cy="3784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17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372" y="1081668"/>
            <a:ext cx="8229600" cy="5654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1965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0AC2C"/>
              </a:buClr>
              <a:buFont typeface="Lucida Grande"/>
              <a:buChar char="√"/>
              <a:defRPr sz="16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581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875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96625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947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40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4399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328376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96600" y="264399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96600" y="3273101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0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256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194" y="11841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63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3365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60AC2C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91081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cs typeface="Helvetica"/>
              </a:defRPr>
            </a:lvl1pPr>
            <a:lvl2pPr>
              <a:defRPr sz="2800">
                <a:latin typeface="Helvetica"/>
                <a:cs typeface="Helvetica"/>
              </a:defRPr>
            </a:lvl2pPr>
            <a:lvl3pPr>
              <a:defRPr sz="24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403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0652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622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04" y="1070574"/>
            <a:ext cx="7156099" cy="58205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429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80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329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98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1231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2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96625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5302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060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54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859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46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659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91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81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62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422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4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40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4399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328376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96600" y="264399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96600" y="3273101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156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0410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568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64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278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9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97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310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81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>
          <a:xfrm>
            <a:off x="0" y="6288617"/>
            <a:ext cx="1845733" cy="365125"/>
          </a:xfrm>
        </p:spPr>
        <p:txBody>
          <a:bodyPr anchor="t"/>
          <a:lstStyle>
            <a:lvl1pPr algn="r">
              <a:defRPr sz="1100">
                <a:latin typeface="Verdana"/>
                <a:cs typeface="Verdana"/>
              </a:defRPr>
            </a:lvl1pPr>
          </a:lstStyle>
          <a:p>
            <a:fld id="{B78606DC-E25E-4546-8047-A0492FC9E43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242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ormale tel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80769" y="1082280"/>
            <a:ext cx="7772400" cy="598079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80769" y="1921646"/>
            <a:ext cx="7161817" cy="37849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4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194" y="11841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3332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7372" y="1081668"/>
            <a:ext cx="8229600" cy="5654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19657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60AC2C"/>
              </a:buClr>
              <a:buFont typeface="Lucida Grande"/>
              <a:buChar char="√"/>
              <a:defRPr sz="1600">
                <a:solidFill>
                  <a:schemeClr val="tx1"/>
                </a:solidFill>
                <a:latin typeface="Helvetica"/>
                <a:cs typeface="Helvetic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0"/>
            <a:endParaRPr lang="nl-NL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250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9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8696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"/>
                <a:cs typeface="Helvetica"/>
              </a:defRPr>
            </a:lvl1pPr>
            <a:lvl2pPr>
              <a:defRPr sz="24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1800">
                <a:latin typeface="Helvetica"/>
                <a:cs typeface="Helvetica"/>
              </a:defRPr>
            </a:lvl4pPr>
            <a:lvl5pPr>
              <a:defRPr sz="1800">
                <a:latin typeface="Helvetica"/>
                <a:cs typeface="Helvetic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96625" y="2599485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814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74067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43998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3283760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96600" y="2643998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"/>
                <a:cs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96600" y="3273101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600">
                <a:latin typeface="Helvetica"/>
                <a:cs typeface="Helvetica"/>
              </a:defRPr>
            </a:lvl4pPr>
            <a:lvl5pPr>
              <a:defRPr sz="1600">
                <a:latin typeface="Helvetica"/>
                <a:cs typeface="Helvetic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577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194" y="11841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692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829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60AC2C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91081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cs typeface="Helvetica"/>
              </a:defRPr>
            </a:lvl1pPr>
            <a:lvl2pPr>
              <a:defRPr sz="2800">
                <a:latin typeface="Helvetica"/>
                <a:cs typeface="Helvetica"/>
              </a:defRPr>
            </a:lvl2pPr>
            <a:lvl3pPr>
              <a:defRPr sz="24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27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1006523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0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0404" y="1070574"/>
            <a:ext cx="7156099" cy="582056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20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rgbClr val="60AC2C"/>
                </a:solidFill>
                <a:latin typeface="Helvetica"/>
                <a:cs typeface="Helvetica"/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688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4087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60AC2C"/>
                </a:solidFill>
              </a:defRPr>
            </a:lvl1pPr>
          </a:lstStyle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91081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"/>
                <a:cs typeface="Helvetica"/>
              </a:defRPr>
            </a:lvl1pPr>
            <a:lvl2pPr>
              <a:defRPr sz="2800">
                <a:latin typeface="Helvetica"/>
                <a:cs typeface="Helvetica"/>
              </a:defRPr>
            </a:lvl2pPr>
            <a:lvl3pPr>
              <a:defRPr sz="24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49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21816" y="1202301"/>
            <a:ext cx="4339231" cy="15972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73392" y="369555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A80A4-8964-2A40-A5EC-3A1D4049806C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E5F5F-E179-E446-A8EF-850B7129F1E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62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 baseline="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6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3678-83A6-B649-9F30-7CE19339DB32}" type="datetimeFigureOut">
              <a:rPr lang="nl-NL" smtClean="0"/>
              <a:t>22-12-2016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55A9-030B-3F4F-B42B-9BB121BFC9C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067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6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2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06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42ECD2-21CC-4BEA-BCDD-F8D5F716BC3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45BCF8-8D99-4C0E-9ED4-D5256D5553D6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3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606DC-E25E-4546-8047-A0492FC9E43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fbeelding 2" descr="PP2_NectarGeenTekst230915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9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E3678-83A6-B649-9F30-7CE19339DB32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22-12-2016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055A9-030B-3F4F-B42B-9BB121BFC9C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4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cid:image001.png@01D202CC.35F0C08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41681" y="1204972"/>
            <a:ext cx="4224056" cy="1519440"/>
          </a:xfrm>
        </p:spPr>
        <p:txBody>
          <a:bodyPr/>
          <a:lstStyle/>
          <a:p>
            <a:r>
              <a:rPr lang="nl-NL" dirty="0" smtClean="0"/>
              <a:t>Nieuw! Nectar</a:t>
            </a:r>
            <a:br>
              <a:rPr lang="nl-NL" dirty="0" smtClean="0"/>
            </a:br>
            <a:r>
              <a:rPr lang="nl-NL" dirty="0" smtClean="0"/>
              <a:t>5</a:t>
            </a:r>
            <a:r>
              <a:rPr lang="nl-NL" baseline="30000" dirty="0" smtClean="0"/>
              <a:t>e</a:t>
            </a:r>
            <a:r>
              <a:rPr lang="nl-NL" dirty="0" smtClean="0"/>
              <a:t> editie onderbouw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894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sz="3200" dirty="0">
              <a:latin typeface="+mj-lt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0350" y="1909205"/>
            <a:ext cx="4040188" cy="639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smtClean="0">
                <a:latin typeface="+mn-lt"/>
              </a:rPr>
              <a:t>Schematische </a:t>
            </a:r>
            <a:r>
              <a:rPr lang="nl-NL" sz="1600" b="0" dirty="0">
                <a:latin typeface="+mn-lt"/>
              </a:rPr>
              <a:t>overzichten</a:t>
            </a:r>
          </a:p>
        </p:txBody>
      </p:sp>
      <p:pic>
        <p:nvPicPr>
          <p:cNvPr id="9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9" y="3057578"/>
            <a:ext cx="4737104" cy="243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67" y="1909205"/>
            <a:ext cx="2635134" cy="3830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8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sz="3200" dirty="0">
              <a:latin typeface="+mj-lt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0349" y="1909205"/>
            <a:ext cx="4182795" cy="6397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smtClean="0">
                <a:latin typeface="+mn-lt"/>
              </a:rPr>
              <a:t>Natuurgetrouwe </a:t>
            </a:r>
            <a:r>
              <a:rPr lang="nl-NL" sz="1600" b="0" dirty="0">
                <a:latin typeface="+mn-lt"/>
              </a:rPr>
              <a:t>tekeningen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>
                <a:latin typeface="+mn-lt"/>
              </a:rPr>
              <a:t>Bronnen vormen de rode draad </a:t>
            </a:r>
            <a:r>
              <a:rPr lang="nl-NL" sz="1600" b="0" dirty="0" smtClean="0">
                <a:latin typeface="+mn-lt"/>
              </a:rPr>
              <a:t>door </a:t>
            </a:r>
            <a:r>
              <a:rPr lang="nl-NL" sz="1600" b="0" dirty="0">
                <a:latin typeface="+mn-lt"/>
              </a:rPr>
              <a:t>de stof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85" y="3055630"/>
            <a:ext cx="4752528" cy="230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467" y="1909205"/>
            <a:ext cx="2732681" cy="373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 Nectar is </a:t>
            </a:r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motiverend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prstClr val="black"/>
                </a:solidFill>
                <a:latin typeface="+mn-lt"/>
              </a:rPr>
              <a:t>door </a:t>
            </a:r>
            <a:r>
              <a:rPr lang="nl-NL" dirty="0">
                <a:solidFill>
                  <a:prstClr val="black"/>
                </a:solidFill>
                <a:latin typeface="+mn-lt"/>
              </a:rPr>
              <a:t>S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tartactiviteit</a:t>
            </a:r>
            <a:r>
              <a:rPr lang="nl-NL" dirty="0">
                <a:solidFill>
                  <a:prstClr val="black"/>
                </a:solidFill>
                <a:latin typeface="+mn-lt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per hoofdstuk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korte, actieve, groepsopdracht inclusief voorkennis ophalen</a:t>
            </a:r>
          </a:p>
          <a:p>
            <a:pPr>
              <a:buFont typeface="Arial" panose="020B0604020202020204" pitchFamily="34" charset="0"/>
              <a:buChar char="•"/>
            </a:pPr>
            <a:endParaRPr lang="nl-N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22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Voorbeeld Start</a:t>
            </a:r>
          </a:p>
          <a:p>
            <a:endParaRPr lang="nl-N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2261770"/>
            <a:ext cx="2987648" cy="349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218" y="1190624"/>
            <a:ext cx="3316007" cy="467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64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</a:rPr>
              <a:t>gevarieerde, haalbare en beproefde practica: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d</a:t>
            </a:r>
            <a:r>
              <a:rPr lang="nl-NL" sz="1600" dirty="0" smtClean="0"/>
              <a:t>uidelijke </a:t>
            </a:r>
            <a:r>
              <a:rPr lang="nl-NL" sz="1600" dirty="0"/>
              <a:t>instructie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uitvoerbaar </a:t>
            </a:r>
            <a:r>
              <a:rPr lang="nl-NL" sz="1600" dirty="0"/>
              <a:t>in </a:t>
            </a:r>
            <a:r>
              <a:rPr lang="nl-NL" sz="1600" dirty="0" smtClean="0"/>
              <a:t>één </a:t>
            </a:r>
            <a:r>
              <a:rPr lang="nl-NL" sz="1600" dirty="0"/>
              <a:t>lesuur</a:t>
            </a:r>
            <a:r>
              <a:rPr lang="nl-NL" sz="1600" dirty="0">
                <a:solidFill>
                  <a:srgbClr val="FF0000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leerlingen </a:t>
            </a:r>
            <a:r>
              <a:rPr lang="nl-NL" sz="1600" dirty="0"/>
              <a:t>bedenken zelf onderzoeksvraag,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/>
              <a:t>hypothese of werkplan</a:t>
            </a:r>
          </a:p>
          <a:p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76" y="1011013"/>
            <a:ext cx="3420473" cy="484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2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door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differentiatie op elk niveau</a:t>
            </a:r>
          </a:p>
          <a:p>
            <a:pPr lvl="1" algn="l"/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Uitgebreid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arrangement: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Vmbo-b/k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		2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leerwerkboeken + leerjaarlicentie online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Vmbo-</a:t>
            </a:r>
            <a:r>
              <a:rPr lang="nl-NL" sz="16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kgt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		leerboek + 2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werkboeken + leerjaarlicentie online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Vmbo-t/havo: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leerboek + 2 werkboeken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 leerjaarlicentie online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Havo/vwo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		leerboek + 2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werkboeken + leerjaarlicentie online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Vwo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		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leerboek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+ 2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werkboeken + leerjaarlicentie online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Engelse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editie: 	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vertaling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havo/vwo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algn="l">
              <a:buFont typeface="Arial" panose="020B0604020202020204" pitchFamily="34" charset="0"/>
              <a:buChar char="•"/>
            </a:pPr>
            <a:endParaRPr lang="nl-NL" sz="1600" dirty="0"/>
          </a:p>
          <a:p>
            <a:pPr lvl="1" algn="l"/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NB </a:t>
            </a:r>
            <a:endParaRPr lang="nl-NL" sz="1600" dirty="0">
              <a:solidFill>
                <a:schemeClr val="bg1">
                  <a:lumMod val="10000"/>
                </a:schemeClr>
              </a:solidFill>
            </a:endParaRP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 Vmbo </a:t>
            </a:r>
            <a:r>
              <a:rPr lang="nl-NL" sz="1600" dirty="0">
                <a:solidFill>
                  <a:schemeClr val="bg1">
                    <a:lumMod val="10000"/>
                  </a:schemeClr>
                </a:solidFill>
              </a:rPr>
              <a:t>b/k  tot en met </a:t>
            </a:r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vmbo-t/havo </a:t>
            </a:r>
            <a:r>
              <a:rPr lang="nl-NL" sz="1600" dirty="0">
                <a:solidFill>
                  <a:schemeClr val="bg1">
                    <a:lumMod val="10000"/>
                  </a:schemeClr>
                </a:solidFill>
              </a:rPr>
              <a:t>deel 1 en 2</a:t>
            </a:r>
          </a:p>
          <a:p>
            <a:pPr lvl="1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 Havo/vwo </a:t>
            </a:r>
            <a:r>
              <a:rPr lang="nl-NL" sz="1600" dirty="0">
                <a:solidFill>
                  <a:schemeClr val="bg1">
                    <a:lumMod val="10000"/>
                  </a:schemeClr>
                </a:solidFill>
              </a:rPr>
              <a:t>en Vwo deel 1 en 2-3; deel 2-3 </a:t>
            </a:r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voor </a:t>
            </a:r>
            <a:r>
              <a:rPr lang="nl-NL" sz="1600" dirty="0">
                <a:solidFill>
                  <a:schemeClr val="bg1">
                    <a:lumMod val="10000"/>
                  </a:schemeClr>
                </a:solidFill>
              </a:rPr>
              <a:t>gebruik in klas 2 </a:t>
            </a:r>
            <a:r>
              <a:rPr lang="nl-NL" sz="1600" dirty="0" smtClean="0">
                <a:solidFill>
                  <a:schemeClr val="bg1">
                    <a:lumMod val="10000"/>
                  </a:schemeClr>
                </a:solidFill>
              </a:rPr>
              <a:t>en/of klas </a:t>
            </a:r>
            <a:r>
              <a:rPr lang="nl-NL" sz="1600" dirty="0">
                <a:solidFill>
                  <a:schemeClr val="bg1">
                    <a:lumMod val="10000"/>
                  </a:schemeClr>
                </a:solidFill>
              </a:rPr>
              <a:t>3</a:t>
            </a:r>
          </a:p>
          <a:p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131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Gepersonaliseerd leren betekent voor ons: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Het 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beste (van de leerling) naar boven halen. 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Zodat de docent de talenten en mogelijkheden van elke leerling maximaal kan ontwikkelen. </a:t>
            </a:r>
          </a:p>
          <a:p>
            <a:pPr marL="285750" indent="-285750"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En de docent helpen dit waar te maken. </a:t>
            </a:r>
          </a:p>
          <a:p>
            <a:endParaRPr lang="nl-NL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2" y="3121025"/>
            <a:ext cx="3151187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24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5" y="1933574"/>
            <a:ext cx="5453270" cy="361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sz="3200" dirty="0"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622" y="2611785"/>
            <a:ext cx="2398586" cy="31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86" y="2611785"/>
            <a:ext cx="2399629" cy="311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1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door differentiatie op elk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niveau: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leerstof en opdrachten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structurerende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opdrachten voor de zwakkere leerling 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uitdagende opdrachten voor de excellente leerling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uitdagende leerstof binnen de </a:t>
            </a:r>
            <a:r>
              <a:rPr lang="nl-NL" sz="1600" dirty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§ (blauwe tekst en bronnen)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ster staat voor stof op hoogste niveau van de dakpan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</a:t>
            </a:r>
            <a:r>
              <a:rPr lang="nl-NL" sz="1600" dirty="0" smtClean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rie leerroutes met ondersteunende</a:t>
            </a:r>
            <a:r>
              <a:rPr lang="nl-NL" sz="1600" dirty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gemiddelde en uitdagende </a:t>
            </a:r>
            <a:r>
              <a:rPr lang="nl-NL" sz="1600" dirty="0" smtClean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opdrachten</a:t>
            </a:r>
            <a:endParaRPr lang="nl-NL" sz="1600" dirty="0">
              <a:solidFill>
                <a:srgbClr val="DDDDDD">
                  <a:lumMod val="1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 smtClean="0">
              <a:latin typeface="+mn-lt"/>
            </a:endParaRPr>
          </a:p>
          <a:p>
            <a:endParaRPr lang="nl-NL" dirty="0"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98" y="2444862"/>
            <a:ext cx="3600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122" y="2804902"/>
            <a:ext cx="275716" cy="3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64" y="3107872"/>
            <a:ext cx="399032" cy="3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97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sz="3200" dirty="0">
              <a:latin typeface="+mj-lt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0350" y="1909205"/>
            <a:ext cx="4040188" cy="10089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b="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smtClean="0">
                <a:latin typeface="+mn-lt"/>
              </a:rPr>
              <a:t>Structurerende </a:t>
            </a:r>
            <a:r>
              <a:rPr lang="nl-NL" sz="1600" b="0" dirty="0">
                <a:latin typeface="+mn-lt"/>
              </a:rPr>
              <a:t>opdrachten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>
                <a:latin typeface="+mn-lt"/>
              </a:rPr>
              <a:t>Uitdagende opdrachten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>
                <a:latin typeface="+mn-lt"/>
              </a:rPr>
              <a:t>Uitdagende </a:t>
            </a:r>
            <a:r>
              <a:rPr lang="nl-NL" sz="1600" b="0" dirty="0" smtClean="0">
                <a:latin typeface="+mn-lt"/>
              </a:rPr>
              <a:t>leerstof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b="0" dirty="0" smtClean="0">
                <a:solidFill>
                  <a:srgbClr val="FF0000"/>
                </a:solidFill>
                <a:latin typeface="+mn-lt"/>
              </a:rPr>
              <a:t>Fu</a:t>
            </a:r>
            <a:r>
              <a:rPr lang="nl-NL" sz="1600" b="0" dirty="0" smtClean="0">
                <a:solidFill>
                  <a:srgbClr val="00B050"/>
                </a:solidFill>
                <a:latin typeface="+mn-lt"/>
              </a:rPr>
              <a:t>ll</a:t>
            </a:r>
            <a:r>
              <a:rPr lang="nl-NL" sz="1600" b="0" dirty="0" smtClean="0">
                <a:solidFill>
                  <a:srgbClr val="008FD4"/>
                </a:solidFill>
                <a:latin typeface="+mn-lt"/>
              </a:rPr>
              <a:t>co</a:t>
            </a:r>
            <a:r>
              <a:rPr lang="nl-NL" sz="1600" b="0" dirty="0" smtClean="0">
                <a:solidFill>
                  <a:srgbClr val="7030A0"/>
                </a:solidFill>
                <a:latin typeface="+mn-lt"/>
              </a:rPr>
              <a:t>lo</a:t>
            </a:r>
            <a:r>
              <a:rPr lang="nl-NL" sz="1600" b="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ur</a:t>
            </a:r>
            <a:r>
              <a:rPr lang="nl-NL" sz="1600" b="0" dirty="0" smtClean="0">
                <a:latin typeface="+mn-lt"/>
              </a:rPr>
              <a:t> werkboek</a:t>
            </a:r>
            <a:endParaRPr lang="nl-NL" sz="1600" b="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8" y="2918128"/>
            <a:ext cx="574357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8" y="4682875"/>
            <a:ext cx="527523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870" y="1641777"/>
            <a:ext cx="3012668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966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Waarde</a:t>
            </a:r>
            <a:r>
              <a:rPr lang="en-US" dirty="0" smtClean="0">
                <a:latin typeface="+mj-lt"/>
              </a:rPr>
              <a:t> </a:t>
            </a:r>
            <a:r>
              <a:rPr lang="nl-NL" dirty="0">
                <a:latin typeface="Helvetica" panose="020B0604020202020204" pitchFamily="34" charset="0"/>
                <a:cs typeface="Helvetica" panose="020B0604020202020204" pitchFamily="34" charset="0"/>
              </a:rPr>
              <a:t>creëren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voor</a:t>
            </a:r>
            <a:r>
              <a:rPr lang="en-US" dirty="0" smtClean="0">
                <a:latin typeface="+mj-lt"/>
              </a:rPr>
              <a:t> het </a:t>
            </a:r>
            <a:r>
              <a:rPr lang="en-US" dirty="0" err="1" smtClean="0">
                <a:latin typeface="+mj-lt"/>
              </a:rPr>
              <a:t>leren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Het creëren van waarde doen we dan ook altijd aan de hand van drie pijlers:</a:t>
            </a:r>
          </a:p>
          <a:p>
            <a:pPr marL="0" indent="0">
              <a:buNone/>
            </a:pPr>
            <a:endParaRPr lang="nl-NL" b="1" dirty="0">
              <a:solidFill>
                <a:srgbClr val="1F497D">
                  <a:lumMod val="75000"/>
                </a:srgbClr>
              </a:solidFill>
              <a:latin typeface="+mn-lt"/>
              <a:cs typeface="Helvetica" panose="020B060402020202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424046" y="5135355"/>
            <a:ext cx="8162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600" dirty="0">
                <a:solidFill>
                  <a:schemeClr val="tx2">
                    <a:lumMod val="75000"/>
                  </a:schemeClr>
                </a:solidFill>
                <a:cs typeface="Helvetica"/>
              </a:rPr>
              <a:t>Hierdoor kunnen alle leerlingen telkens weer het beste uit zichzelf halen en zich optimaal ontwikkelen.</a:t>
            </a:r>
          </a:p>
        </p:txBody>
      </p:sp>
      <p:sp>
        <p:nvSpPr>
          <p:cNvPr id="5" name="Rechthoek 4"/>
          <p:cNvSpPr/>
          <p:nvPr/>
        </p:nvSpPr>
        <p:spPr>
          <a:xfrm>
            <a:off x="3155844" y="2411998"/>
            <a:ext cx="2121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1600" dirty="0">
                <a:solidFill>
                  <a:srgbClr val="1F497D">
                    <a:lumMod val="75000"/>
                  </a:srgbClr>
                </a:solidFill>
                <a:cs typeface="Helvetica" panose="020B0604020202020204" pitchFamily="34" charset="0"/>
              </a:rPr>
              <a:t>Concrete vraagstukken</a:t>
            </a:r>
          </a:p>
        </p:txBody>
      </p:sp>
      <p:sp>
        <p:nvSpPr>
          <p:cNvPr id="6" name="Rechthoek 5"/>
          <p:cNvSpPr/>
          <p:nvPr/>
        </p:nvSpPr>
        <p:spPr>
          <a:xfrm>
            <a:off x="1946169" y="4479638"/>
            <a:ext cx="1209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600" dirty="0">
                <a:solidFill>
                  <a:srgbClr val="1F497D">
                    <a:lumMod val="75000"/>
                  </a:srgbClr>
                </a:solidFill>
                <a:cs typeface="Helvetica" panose="020B0604020202020204" pitchFamily="34" charset="0"/>
              </a:rPr>
              <a:t>Samen met </a:t>
            </a:r>
          </a:p>
          <a:p>
            <a:pPr lvl="0"/>
            <a:r>
              <a:rPr lang="nl-NL" sz="1600" dirty="0">
                <a:solidFill>
                  <a:srgbClr val="1F497D">
                    <a:lumMod val="75000"/>
                  </a:srgbClr>
                </a:solidFill>
                <a:cs typeface="Helvetica" panose="020B0604020202020204" pitchFamily="34" charset="0"/>
              </a:rPr>
              <a:t>gebruikers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002212" y="4479637"/>
            <a:ext cx="139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Eenvoudig toepasbaar</a:t>
            </a:r>
            <a:endParaRPr lang="nl-NL" sz="16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7" y="2750552"/>
            <a:ext cx="2425700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400425" cy="46910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 uitdagende stof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op hoogste niveau van de dakpan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Vmbo-b/k</a:t>
            </a:r>
            <a:r>
              <a:rPr lang="nl-NL" sz="1600" dirty="0">
                <a:solidFill>
                  <a:prstClr val="black"/>
                </a:solidFill>
              </a:rPr>
              <a:t>: 		kader </a:t>
            </a:r>
            <a:r>
              <a:rPr lang="nl-NL" sz="1600" dirty="0" smtClean="0">
                <a:solidFill>
                  <a:prstClr val="black"/>
                </a:solidFill>
              </a:rPr>
              <a:t>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Vmbo-</a:t>
            </a:r>
            <a:r>
              <a:rPr lang="nl-NL" sz="16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kgt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: 		</a:t>
            </a:r>
            <a:r>
              <a:rPr lang="nl-NL" sz="1600" dirty="0" err="1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gt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Vmbo-t/havo</a:t>
            </a:r>
            <a:r>
              <a:rPr lang="nl-NL" sz="1600" dirty="0">
                <a:solidFill>
                  <a:prstClr val="black"/>
                </a:solidFill>
              </a:rPr>
              <a:t>: 	havo </a:t>
            </a:r>
            <a:r>
              <a:rPr lang="nl-NL" sz="1600" dirty="0" smtClean="0">
                <a:solidFill>
                  <a:prstClr val="black"/>
                </a:solidFill>
              </a:rPr>
              <a:t>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Havo/vwo</a:t>
            </a:r>
            <a:r>
              <a:rPr lang="nl-NL" sz="1600" dirty="0">
                <a:solidFill>
                  <a:prstClr val="black"/>
                </a:solidFill>
              </a:rPr>
              <a:t>: 		vwo </a:t>
            </a:r>
            <a:r>
              <a:rPr lang="nl-NL" sz="1600" dirty="0" smtClean="0">
                <a:solidFill>
                  <a:prstClr val="black"/>
                </a:solidFill>
              </a:rPr>
              <a:t>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Vwo</a:t>
            </a:r>
            <a:r>
              <a:rPr lang="nl-NL" sz="1600" dirty="0">
                <a:solidFill>
                  <a:prstClr val="black"/>
                </a:solidFill>
              </a:rPr>
              <a:t>: 			vwo plus niveau</a:t>
            </a:r>
          </a:p>
          <a:p>
            <a:endParaRPr lang="nl-NL" sz="1600" dirty="0" smtClean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600" dirty="0" smtClean="0"/>
          </a:p>
          <a:p>
            <a:endParaRPr lang="nl-NL" sz="1600" dirty="0" smtClean="0"/>
          </a:p>
          <a:p>
            <a:endParaRPr lang="nl-NL" sz="1600" dirty="0" smtClean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76" y="1909790"/>
            <a:ext cx="275716" cy="3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47" y="981075"/>
            <a:ext cx="4005378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42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400425" cy="4691063"/>
          </a:xfrm>
        </p:spPr>
        <p:txBody>
          <a:bodyPr/>
          <a:lstStyle/>
          <a:p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     paragraaf alleen bij </a:t>
            </a:r>
            <a:r>
              <a:rPr lang="nl-NL" sz="16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hv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 </a:t>
            </a:r>
            <a:r>
              <a:rPr lang="nl-NL" sz="1600" dirty="0" smtClean="0">
                <a:solidFill>
                  <a:prstClr val="black"/>
                </a:solidFill>
              </a:rPr>
              <a:t>     op vwo niveau</a:t>
            </a:r>
          </a:p>
          <a:p>
            <a:endParaRPr lang="nl-NL" sz="1600" dirty="0" smtClean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1600" dirty="0" smtClean="0"/>
          </a:p>
          <a:p>
            <a:endParaRPr lang="nl-NL" sz="1600" dirty="0" smtClean="0"/>
          </a:p>
          <a:p>
            <a:endParaRPr lang="nl-NL" sz="1600" dirty="0" smtClean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26" y="1910413"/>
            <a:ext cx="275716" cy="3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988243"/>
            <a:ext cx="4024313" cy="487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62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910413"/>
            <a:ext cx="3400425" cy="46910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prstClr val="black"/>
                </a:solidFill>
              </a:rPr>
              <a:t>Verdieping bij elk </a:t>
            </a:r>
            <a:r>
              <a:rPr lang="nl-NL" sz="1600" dirty="0" smtClean="0">
                <a:solidFill>
                  <a:prstClr val="black"/>
                </a:solidFill>
              </a:rPr>
              <a:t>hoofdstuk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 smtClean="0"/>
              <a:t>gaat dieper in op de stof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 smtClean="0"/>
          </a:p>
          <a:p>
            <a:endParaRPr lang="nl-NL" sz="1600" dirty="0" smtClean="0"/>
          </a:p>
          <a:p>
            <a:endParaRPr lang="nl-NL" sz="1600" dirty="0" smtClean="0"/>
          </a:p>
          <a:p>
            <a:endParaRPr lang="nl-NL" dirty="0"/>
          </a:p>
        </p:txBody>
      </p:sp>
      <p:pic>
        <p:nvPicPr>
          <p:cNvPr id="5" name="Afbeelding 4" descr="cid:image001.png@01D202CC.35F0C080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85" y="1511946"/>
            <a:ext cx="5045508" cy="342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07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>
                <a:solidFill>
                  <a:prstClr val="black"/>
                </a:solidFill>
              </a:rPr>
              <a:t>door (online) differentiatie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 Paragraaf </a:t>
            </a:r>
            <a:r>
              <a:rPr lang="nl-NL" sz="1600" dirty="0">
                <a:solidFill>
                  <a:prstClr val="black"/>
                </a:solidFill>
              </a:rPr>
              <a:t>1.1: elke leerling start in gemiddelde route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 &gt; </a:t>
            </a:r>
            <a:r>
              <a:rPr lang="nl-NL" sz="1600" dirty="0">
                <a:solidFill>
                  <a:prstClr val="black"/>
                </a:solidFill>
              </a:rPr>
              <a:t>§1.1 op basis van score in juiste leerroute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 Docent </a:t>
            </a:r>
            <a:r>
              <a:rPr lang="nl-NL" sz="1600" dirty="0">
                <a:solidFill>
                  <a:prstClr val="black"/>
                </a:solidFill>
              </a:rPr>
              <a:t>houdt de regie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 Dashboards </a:t>
            </a:r>
            <a:r>
              <a:rPr lang="nl-NL" sz="1600" dirty="0">
                <a:solidFill>
                  <a:prstClr val="black"/>
                </a:solidFill>
              </a:rPr>
              <a:t>voor real time monitoring</a:t>
            </a:r>
          </a:p>
          <a:p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21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Adaptiviteit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Minimaal drie adaptieve leerroutes per niveau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Directe en inhoudelijke feedback: bewezen resultaat op de leerprestaties.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Op basis van individuele scores krijgen leerlingen opdrachten op maat.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Als docent ben je leidend, je hebt inzicht</a:t>
            </a: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, overzicht en </a:t>
            </a: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kunt </a:t>
            </a: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ingrijpen.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17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>
                <a:solidFill>
                  <a:prstClr val="black"/>
                </a:solidFill>
              </a:rPr>
              <a:t>detail (online) differentiatie. Op- en afstromen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  <a:latin typeface="+mn-lt"/>
              </a:rPr>
              <a:t>&gt; §1.1 op basis van score in juiste leerroute 55% 80%</a:t>
            </a:r>
          </a:p>
          <a:p>
            <a:pPr lvl="1">
              <a:buFont typeface="Wingdings" pitchFamily="2" charset="2"/>
              <a:buChar char="Ø"/>
            </a:pPr>
            <a:endParaRPr lang="nl-NL" sz="1600" dirty="0">
              <a:solidFill>
                <a:prstClr val="black"/>
              </a:solidFill>
            </a:endParaRPr>
          </a:p>
          <a:p>
            <a:endParaRPr lang="nl-NL" dirty="0">
              <a:latin typeface="+mn-lt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49244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3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door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Nectar online: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voorkennistoets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RTTI oefentoets 1 – animaties </a:t>
            </a:r>
            <a:r>
              <a:rPr lang="nl-NL" sz="1600" dirty="0" smtClean="0">
                <a:solidFill>
                  <a:schemeClr val="tx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of         opdracht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– RTTI oefentoets 2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animaties ondersteunen lastige bronnen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100% uitwisselbaar met papieren boek: met makkelijke switch tussen boek en online (incl. tablets)</a:t>
            </a:r>
            <a:endParaRPr lang="nl-NL" sz="1600" dirty="0">
              <a:solidFill>
                <a:srgbClr val="DDDDDD">
                  <a:lumMod val="1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1600" dirty="0" smtClean="0">
                <a:solidFill>
                  <a:srgbClr val="DDDDDD">
                    <a:lumMod val="1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olledig digitaal werken: adaptieve leerroutes</a:t>
            </a:r>
          </a:p>
          <a:p>
            <a:endParaRPr lang="nl-NL" dirty="0"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13" y="2479248"/>
            <a:ext cx="36004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0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FF0000"/>
                </a:solidFill>
              </a:rPr>
              <a:t>[screendumps </a:t>
            </a:r>
            <a:r>
              <a:rPr lang="nl-NL" dirty="0">
                <a:solidFill>
                  <a:srgbClr val="FF0000"/>
                </a:solidFill>
              </a:rPr>
              <a:t>van de diverse onderdelen op de nu volgende schermen voor het geval er offline gepresenteerd moet worden</a:t>
            </a:r>
            <a:r>
              <a:rPr lang="nl-NL" dirty="0" smtClean="0">
                <a:solidFill>
                  <a:srgbClr val="FF0000"/>
                </a:solidFill>
              </a:rPr>
              <a:t>.</a:t>
            </a:r>
          </a:p>
          <a:p>
            <a:r>
              <a:rPr lang="nl-NL" dirty="0" smtClean="0">
                <a:solidFill>
                  <a:srgbClr val="FF0000"/>
                </a:solidFill>
              </a:rPr>
              <a:t>Zie separate </a:t>
            </a:r>
            <a:r>
              <a:rPr lang="nl-NL" dirty="0" err="1" smtClean="0">
                <a:solidFill>
                  <a:srgbClr val="FF0000"/>
                </a:solidFill>
              </a:rPr>
              <a:t>ppt</a:t>
            </a:r>
            <a:r>
              <a:rPr lang="nl-NL" dirty="0">
                <a:solidFill>
                  <a:srgbClr val="FF0000"/>
                </a:solidFill>
              </a:rPr>
              <a:t>.</a:t>
            </a:r>
          </a:p>
          <a:p>
            <a:r>
              <a:rPr lang="nl-NL" dirty="0">
                <a:solidFill>
                  <a:srgbClr val="FF0000"/>
                </a:solidFill>
              </a:rPr>
              <a:t>Er komt nog een ‘</a:t>
            </a:r>
            <a:r>
              <a:rPr lang="nl-NL" dirty="0" err="1">
                <a:solidFill>
                  <a:srgbClr val="FF0000"/>
                </a:solidFill>
              </a:rPr>
              <a:t>standaard’verhaal</a:t>
            </a:r>
            <a:r>
              <a:rPr lang="nl-NL" dirty="0">
                <a:solidFill>
                  <a:srgbClr val="FF0000"/>
                </a:solidFill>
              </a:rPr>
              <a:t> voor het gepersonaliseerd leren.]</a:t>
            </a:r>
          </a:p>
          <a:p>
            <a:pPr lvl="1" algn="l"/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10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75" y="260648"/>
            <a:ext cx="908662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464"/>
            <a:ext cx="9144000" cy="515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5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Uitgangspunten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11588"/>
            <a:ext cx="8229600" cy="3196572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Docent centraal, de spil in het leerproces.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Methode als basis voor kwaliteitsborging.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  <a:sym typeface="Verdana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Het resultaat staat voorop.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ICT faciliteert leren én lesgeven.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Digitalisering geen doel op zich, maar een middel om de opbrengsten van het onderwijs te vergroten.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Alle leerlingen hebben in 2020 een persoonlijk device en gebruiken deze in het leerproces.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Zij gebruiken daarbij een actuele mix van boeken en digitale leermiddelen (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boek en digitaal zijn 100% uitwisselbaar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).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Wij willen hen de hoogste toegevoegde waarde bieden met onze producten, die gepersonaliseerd leren mogelijk maken.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  <a:sym typeface="Verdana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5108160"/>
            <a:ext cx="51577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6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906278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36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366"/>
            <a:ext cx="8532440" cy="670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62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Uitvergroten bron geeft alle bronnen en animaties achter elkaar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" y="260648"/>
            <a:ext cx="9165266" cy="3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1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" y="260648"/>
            <a:ext cx="9119238" cy="53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1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6508054" cy="604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371" y="3886200"/>
            <a:ext cx="9119202" cy="1752600"/>
          </a:xfrm>
        </p:spPr>
        <p:txBody>
          <a:bodyPr/>
          <a:lstStyle/>
          <a:p>
            <a:pPr algn="l"/>
            <a:r>
              <a:rPr lang="nl-NL" dirty="0"/>
              <a:t>l</a:t>
            </a:r>
            <a:r>
              <a:rPr lang="nl-NL" dirty="0" smtClean="0"/>
              <a:t>inks navigatie</a:t>
            </a:r>
          </a:p>
          <a:p>
            <a:r>
              <a:rPr lang="nl-NL" dirty="0"/>
              <a:t>m</a:t>
            </a:r>
            <a:r>
              <a:rPr lang="nl-NL" dirty="0" smtClean="0"/>
              <a:t>idden opdrachten</a:t>
            </a:r>
          </a:p>
          <a:p>
            <a:pPr algn="r"/>
            <a:r>
              <a:rPr lang="nl-NL" dirty="0" smtClean="0"/>
              <a:t>rechts theorie</a:t>
            </a:r>
            <a:endParaRPr lang="nl-N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" y="260648"/>
            <a:ext cx="911920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47682" y="3861048"/>
            <a:ext cx="8444798" cy="22217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tx1">
                    <a:tint val="75000"/>
                  </a:schemeClr>
                </a:solidFill>
              </a:rPr>
              <a:t>Opnieuw knop bij alle vragen </a:t>
            </a:r>
            <a:endParaRPr lang="nl-NL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</a:pPr>
            <a:r>
              <a:rPr lang="nl-NL" sz="1600" dirty="0" smtClean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nl-NL" sz="1600" dirty="0">
                <a:solidFill>
                  <a:schemeClr val="tx1">
                    <a:tint val="75000"/>
                  </a:schemeClr>
                </a:solidFill>
              </a:rPr>
              <a:t>niet bij open vragen</a:t>
            </a:r>
            <a:r>
              <a:rPr lang="nl-NL" sz="1600" dirty="0" smtClean="0">
                <a:solidFill>
                  <a:schemeClr val="tx1">
                    <a:tint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nl-NL" dirty="0">
                <a:solidFill>
                  <a:schemeClr val="tx1">
                    <a:tint val="75000"/>
                  </a:schemeClr>
                </a:solidFill>
              </a:rPr>
              <a:t>Open vragen: antwoord vergelijken met juiste antwoord</a:t>
            </a:r>
          </a:p>
          <a:p>
            <a:pPr marL="0" indent="0">
              <a:buNone/>
            </a:pPr>
            <a:endParaRPr lang="nl-NL" sz="1600" dirty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buNone/>
            </a:pPr>
            <a:r>
              <a:rPr lang="nl-NL" sz="1600" dirty="0" smtClean="0">
                <a:solidFill>
                  <a:schemeClr val="tx1">
                    <a:tint val="75000"/>
                  </a:schemeClr>
                </a:solidFill>
              </a:rPr>
              <a:t>Readspeaker volgt (tekst voorlezen)</a:t>
            </a:r>
            <a:endParaRPr lang="nl-NL" sz="16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4" y="260648"/>
            <a:ext cx="9163033" cy="3290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4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19331" y="4609545"/>
            <a:ext cx="6400800" cy="1752600"/>
          </a:xfrm>
        </p:spPr>
        <p:txBody>
          <a:bodyPr/>
          <a:lstStyle/>
          <a:p>
            <a:r>
              <a:rPr lang="nl-NL" dirty="0" smtClean="0"/>
              <a:t>Leerroute A B C</a:t>
            </a:r>
          </a:p>
          <a:p>
            <a:r>
              <a:rPr lang="nl-NL" dirty="0" smtClean="0"/>
              <a:t>Bijbehorende opdrachten tonen automatisch</a:t>
            </a:r>
            <a:endParaRPr lang="nl-NL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2" y="260648"/>
            <a:ext cx="9126778" cy="439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31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tx1">
                    <a:tint val="75000"/>
                  </a:schemeClr>
                </a:solidFill>
              </a:rPr>
              <a:t>Resultatenscherm is nog leeg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5" y="260648"/>
            <a:ext cx="9067875" cy="353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88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Nectar </a:t>
            </a:r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brengt samenhang</a:t>
            </a:r>
            <a:endParaRPr lang="nl-NL" dirty="0">
              <a:latin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 algn="l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door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onderdelen expliciet met elkaar te verbinden: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onderdeel Samenhang verbindt hoofdstukken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onderdeel Toepassen: concepten in nieuwe contexten</a:t>
            </a:r>
            <a:endParaRPr lang="nl-NL" sz="1600" dirty="0">
              <a:solidFill>
                <a:prstClr val="black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84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Uitgangspunten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11588"/>
            <a:ext cx="8229600" cy="3196572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Docent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is de spil in 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het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leerproces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Methode als basis 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  <a:sym typeface="Verdana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Het resultaat staat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voorop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ea typeface="Verdana"/>
              <a:cs typeface="Helvetica" panose="020B0604020202020204" pitchFamily="34" charset="0"/>
              <a:sym typeface="Verdana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ICT faciliteert leren én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lesgeven, maar is geen 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doel op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Verdana"/>
                <a:cs typeface="Helvetica" panose="020B0604020202020204" pitchFamily="34" charset="0"/>
                <a:sym typeface="Verdana"/>
              </a:rPr>
              <a:t>zich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ea typeface="Verdana"/>
              <a:cs typeface="Helvetica" panose="020B0604020202020204" pitchFamily="34" charset="0"/>
              <a:sym typeface="Verdana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De leerling werkt afwisselend digitaal en met boeken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  <a:latin typeface="+mn-lt"/>
                <a:cs typeface="Helvetica" panose="020B0604020202020204" pitchFamily="34" charset="0"/>
              </a:rPr>
              <a:t>Dit maakt gepersonaliseerd leren mogelijk, maar docent en leerling bepalen zelf hoever je daarmee gaat</a:t>
            </a:r>
            <a:endParaRPr lang="nl-NL" dirty="0">
              <a:solidFill>
                <a:schemeClr val="tx2">
                  <a:lumMod val="75000"/>
                </a:schemeClr>
              </a:solidFill>
              <a:latin typeface="+mn-lt"/>
              <a:cs typeface="Helvetica" panose="020B0604020202020204" pitchFamily="34" charset="0"/>
              <a:sym typeface="Verdana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5108160"/>
            <a:ext cx="51577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4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2 Nectar brengt samenhang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sz="1600" dirty="0"/>
              <a:t>Toepassen</a:t>
            </a:r>
            <a:r>
              <a:rPr lang="nl-NL" sz="1600" dirty="0" smtClean="0"/>
              <a:t>:</a:t>
            </a:r>
          </a:p>
          <a:p>
            <a:pPr marL="457200" lvl="1" indent="0">
              <a:buNone/>
            </a:pPr>
            <a:r>
              <a:rPr lang="nl-NL" sz="1600" dirty="0" smtClean="0"/>
              <a:t> </a:t>
            </a:r>
          </a:p>
          <a:p>
            <a:pPr marL="457200" lvl="1" indent="0">
              <a:buNone/>
            </a:pPr>
            <a:r>
              <a:rPr lang="nl-NL" sz="1600" dirty="0" smtClean="0"/>
              <a:t>Biologische </a:t>
            </a:r>
            <a:r>
              <a:rPr lang="nl-NL" sz="1600" dirty="0"/>
              <a:t>concepten </a:t>
            </a:r>
            <a:endParaRPr lang="nl-NL" sz="1600" dirty="0" smtClean="0"/>
          </a:p>
          <a:p>
            <a:pPr marL="457200" lvl="1" indent="0">
              <a:buNone/>
            </a:pPr>
            <a:r>
              <a:rPr lang="nl-NL" sz="1600" dirty="0" smtClean="0"/>
              <a:t>uit </a:t>
            </a:r>
            <a:r>
              <a:rPr lang="nl-NL" sz="1600" dirty="0"/>
              <a:t>de paragraaf</a:t>
            </a:r>
          </a:p>
          <a:p>
            <a:pPr marL="457200" lvl="1" indent="0">
              <a:buNone/>
            </a:pPr>
            <a:r>
              <a:rPr lang="nl-NL" sz="1600" dirty="0"/>
              <a:t>toepassen in nieuwe </a:t>
            </a:r>
            <a:r>
              <a:rPr lang="nl-NL" sz="1600" dirty="0" smtClean="0"/>
              <a:t>context </a:t>
            </a:r>
            <a:endParaRPr lang="nl-NL" sz="1600" dirty="0"/>
          </a:p>
          <a:p>
            <a:endParaRPr lang="nl-NL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28" y="1788354"/>
            <a:ext cx="5578916" cy="365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17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669527" cy="1162050"/>
          </a:xfrm>
        </p:spPr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Nectar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brengt samenhang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1600" dirty="0" smtClean="0"/>
              <a:t>Expliciet verbanden leggen tussen stof uit voorgaande hoofdstukken</a:t>
            </a:r>
          </a:p>
          <a:p>
            <a:r>
              <a:rPr lang="nl-NL" sz="1600" dirty="0" smtClean="0"/>
              <a:t>	</a:t>
            </a:r>
          </a:p>
          <a:p>
            <a:r>
              <a:rPr lang="nl-NL" sz="1600" dirty="0"/>
              <a:t>	</a:t>
            </a:r>
            <a:r>
              <a:rPr lang="nl-NL" sz="1600" dirty="0" smtClean="0"/>
              <a:t>H1: Onderzoek doen</a:t>
            </a:r>
          </a:p>
          <a:p>
            <a:r>
              <a:rPr lang="nl-NL" sz="1600" dirty="0" smtClean="0"/>
              <a:t>	H2: Beweging</a:t>
            </a:r>
          </a:p>
          <a:p>
            <a:r>
              <a:rPr lang="nl-NL" sz="1600" dirty="0" smtClean="0"/>
              <a:t>	H3: Waarnemen</a:t>
            </a:r>
            <a:endParaRPr lang="nl-NL" sz="1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76" y="1011013"/>
            <a:ext cx="3713259" cy="478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56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Ad 3 Nectar is </a:t>
            </a:r>
            <a:r>
              <a:rPr lang="en-US" dirty="0" err="1" smtClean="0">
                <a:latin typeface="+mj-lt"/>
              </a:rPr>
              <a:t>doelgericht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prstClr val="black"/>
                </a:solidFill>
              </a:rPr>
              <a:t>door (online) differentiatie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prstClr val="black"/>
                </a:solidFill>
              </a:rPr>
              <a:t>door test jezelf per § </a:t>
            </a:r>
            <a:r>
              <a:rPr lang="nl-NL" sz="1600" dirty="0" smtClean="0">
                <a:solidFill>
                  <a:prstClr val="black"/>
                </a:solidFill>
              </a:rPr>
              <a:t>(vmbo-b/k</a:t>
            </a:r>
            <a:r>
              <a:rPr lang="nl-NL" sz="1600" dirty="0">
                <a:solidFill>
                  <a:prstClr val="black"/>
                </a:solidFill>
              </a:rPr>
              <a:t>) of hoofdstuk (rest met § indeling)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prstClr val="black"/>
                </a:solidFill>
              </a:rPr>
              <a:t>door (online) RTTI toetsen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online twee oefentoetsen op proefwerkniveau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met dashboards inzage in score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eindtoetsen </a:t>
            </a:r>
            <a:r>
              <a:rPr lang="nl-NL" sz="1600" dirty="0">
                <a:solidFill>
                  <a:prstClr val="black"/>
                </a:solidFill>
              </a:rPr>
              <a:t>RTTI gecertificeerd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helpt bij analyse toetsen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vergroot gebruiksgemak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19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3 </a:t>
            </a:r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Nectar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is doelgericht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sz="1600" dirty="0" smtClean="0"/>
              <a:t>Engelse vertaling voor havo/vwo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600" dirty="0"/>
              <a:t>i</a:t>
            </a:r>
            <a:r>
              <a:rPr lang="nl-NL" sz="1600" dirty="0" smtClean="0"/>
              <a:t>nclusief speciale intro voor de overgang vanuit het basisonderwijs: </a:t>
            </a:r>
            <a:r>
              <a:rPr lang="nl-NL" sz="1600" dirty="0" err="1" smtClean="0"/>
              <a:t>What</a:t>
            </a:r>
            <a:r>
              <a:rPr lang="nl-NL" sz="1600" dirty="0" smtClean="0"/>
              <a:t> is </a:t>
            </a:r>
            <a:r>
              <a:rPr lang="nl-NL" sz="1600" dirty="0" err="1" smtClean="0"/>
              <a:t>Biology</a:t>
            </a:r>
            <a:r>
              <a:rPr lang="nl-NL" sz="16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56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3 </a:t>
            </a:r>
            <a:r>
              <a:rPr lang="nl-NL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Nectar is </a:t>
            </a:r>
            <a:r>
              <a:rPr lang="nl-NL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doelgericht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85750">
              <a:buFont typeface="Wingdings" panose="05000000000000000000" pitchFamily="2" charset="2"/>
              <a:buChar char="Ø"/>
            </a:pPr>
            <a:r>
              <a:rPr lang="nl-NL" dirty="0" err="1" smtClean="0">
                <a:solidFill>
                  <a:prstClr val="black"/>
                </a:solidFill>
                <a:latin typeface="+mn-lt"/>
              </a:rPr>
              <a:t>What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 is </a:t>
            </a:r>
            <a:r>
              <a:rPr lang="nl-NL" dirty="0" err="1" smtClean="0">
                <a:solidFill>
                  <a:prstClr val="black"/>
                </a:solidFill>
                <a:latin typeface="+mn-lt"/>
              </a:rPr>
              <a:t>Biology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?</a:t>
            </a:r>
          </a:p>
          <a:p>
            <a:pPr indent="-285750">
              <a:buFontTx/>
              <a:buChar char="-"/>
            </a:pPr>
            <a:r>
              <a:rPr lang="nl-NL" dirty="0" smtClean="0">
                <a:solidFill>
                  <a:prstClr val="black"/>
                </a:solidFill>
                <a:latin typeface="+mn-lt"/>
              </a:rPr>
              <a:t>Voorkennis uit basisschool</a:t>
            </a:r>
          </a:p>
          <a:p>
            <a:pPr indent="-285750">
              <a:buFontTx/>
              <a:buChar char="-"/>
            </a:pPr>
            <a:r>
              <a:rPr lang="nl-NL" dirty="0" smtClean="0">
                <a:solidFill>
                  <a:prstClr val="black"/>
                </a:solidFill>
                <a:latin typeface="+mn-lt"/>
              </a:rPr>
              <a:t>Engels over:</a:t>
            </a:r>
          </a:p>
          <a:p>
            <a:pPr marL="57150" indent="0">
              <a:buNone/>
            </a:pPr>
            <a:r>
              <a:rPr lang="nl-NL" dirty="0">
                <a:solidFill>
                  <a:prstClr val="black"/>
                </a:solidFill>
                <a:latin typeface="+mn-lt"/>
              </a:rPr>
              <a:t>	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- eigen lichaam, zintuigen</a:t>
            </a:r>
          </a:p>
          <a:p>
            <a:pPr marL="57150" indent="0">
              <a:buNone/>
            </a:pPr>
            <a:r>
              <a:rPr lang="nl-NL" dirty="0">
                <a:solidFill>
                  <a:prstClr val="black"/>
                </a:solidFill>
                <a:latin typeface="+mn-lt"/>
              </a:rPr>
              <a:t>	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- dieren (kleuren, afmeting, </a:t>
            </a:r>
          </a:p>
          <a:p>
            <a:pPr marL="57150" indent="0">
              <a:buNone/>
            </a:pPr>
            <a:r>
              <a:rPr lang="nl-NL" dirty="0">
                <a:solidFill>
                  <a:prstClr val="black"/>
                </a:solidFill>
                <a:latin typeface="+mn-lt"/>
              </a:rPr>
              <a:t>	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   voeding…)</a:t>
            </a:r>
          </a:p>
          <a:p>
            <a:pPr marL="57150" indent="0">
              <a:buNone/>
            </a:pPr>
            <a:r>
              <a:rPr lang="nl-NL" dirty="0">
                <a:solidFill>
                  <a:prstClr val="black"/>
                </a:solidFill>
                <a:latin typeface="+mn-lt"/>
              </a:rPr>
              <a:t>	</a:t>
            </a: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21" y="1938783"/>
            <a:ext cx="5413304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25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Ad 4 Nectar is </a:t>
            </a:r>
            <a:r>
              <a:rPr lang="en-US" dirty="0" err="1" smtClean="0">
                <a:latin typeface="+mj-lt"/>
              </a:rPr>
              <a:t>overzichtelijk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sz="1600" dirty="0">
                <a:solidFill>
                  <a:prstClr val="black"/>
                </a:solidFill>
              </a:rPr>
              <a:t>door structuur en vormgeving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kleuren:    </a:t>
            </a:r>
            <a:r>
              <a:rPr lang="nl-NL" sz="1600" dirty="0" smtClean="0">
                <a:solidFill>
                  <a:prstClr val="black"/>
                </a:solidFill>
              </a:rPr>
              <a:t>	</a:t>
            </a:r>
            <a:r>
              <a:rPr lang="nl-NL" sz="1600" dirty="0" smtClean="0">
                <a:solidFill>
                  <a:srgbClr val="00B050"/>
                </a:solidFill>
              </a:rPr>
              <a:t>groen</a:t>
            </a:r>
            <a:r>
              <a:rPr lang="nl-NL" sz="1600" dirty="0" smtClean="0">
                <a:solidFill>
                  <a:prstClr val="black"/>
                </a:solidFill>
              </a:rPr>
              <a:t> </a:t>
            </a:r>
            <a:r>
              <a:rPr lang="nl-NL" sz="1600" dirty="0">
                <a:solidFill>
                  <a:prstClr val="black"/>
                </a:solidFill>
              </a:rPr>
              <a:t>is leerstof</a:t>
            </a:r>
          </a:p>
          <a:p>
            <a:pPr marL="1828800" lvl="4" indent="0">
              <a:buNone/>
            </a:pPr>
            <a:r>
              <a:rPr lang="nl-NL" sz="1600" dirty="0">
                <a:solidFill>
                  <a:srgbClr val="00AEFF"/>
                </a:solidFill>
              </a:rPr>
              <a:t>blauw</a:t>
            </a:r>
            <a:r>
              <a:rPr lang="nl-NL" sz="1600" dirty="0">
                <a:solidFill>
                  <a:prstClr val="black"/>
                </a:solidFill>
              </a:rPr>
              <a:t> is uitdagende leerstof / opdrachten</a:t>
            </a:r>
          </a:p>
          <a:p>
            <a:pPr marL="1828800" lvl="4" indent="0">
              <a:buNone/>
            </a:pPr>
            <a:r>
              <a:rPr lang="nl-NL" sz="1600" dirty="0">
                <a:solidFill>
                  <a:srgbClr val="A677B0"/>
                </a:solidFill>
              </a:rPr>
              <a:t>paars</a:t>
            </a:r>
            <a:r>
              <a:rPr lang="nl-NL" sz="1600" dirty="0">
                <a:solidFill>
                  <a:prstClr val="black"/>
                </a:solidFill>
              </a:rPr>
              <a:t> is activiteit (start, practica)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bronnen vormen de rode draad door de stof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belangrijke begrippen zijn vetgedrukt met definitie in de buurt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verwijzing naar leer- en werkboek met </a:t>
            </a:r>
            <a:r>
              <a:rPr lang="nl-NL" sz="1600" dirty="0" smtClean="0">
                <a:solidFill>
                  <a:prstClr val="black"/>
                </a:solidFill>
              </a:rPr>
              <a:t>bladzijde nummer</a:t>
            </a:r>
            <a:endParaRPr lang="nl-NL" sz="1600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maken van eigen samenvatting in werkboek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ea typeface="Verdana" panose="020B0604030504040204" pitchFamily="34" charset="0"/>
                <a:cs typeface="Verdana" panose="020B0604030504040204" pitchFamily="34" charset="0"/>
              </a:rPr>
              <a:t>fullcolour werkboek (niet duurder)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091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200400" cy="1162050"/>
          </a:xfrm>
        </p:spPr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4 Nectar is overzichtelijk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lvl="1"/>
            <a:r>
              <a:rPr lang="nl-NL" sz="1600" dirty="0">
                <a:solidFill>
                  <a:prstClr val="black"/>
                </a:solidFill>
              </a:rPr>
              <a:t>Kleuren: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Blauw is uitdagender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Paars is activiteit</a:t>
            </a:r>
          </a:p>
          <a:p>
            <a:endParaRPr lang="nl-N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62" y="1110626"/>
            <a:ext cx="51625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77" y="2264539"/>
            <a:ext cx="3485319" cy="190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962" y="4378410"/>
            <a:ext cx="520065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52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4 Nectar is overzichtelijk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prstClr val="black"/>
                </a:solidFill>
              </a:rPr>
              <a:t>Verwijzingen naar </a:t>
            </a:r>
            <a:r>
              <a:rPr lang="nl-NL" sz="1600" dirty="0" smtClean="0">
                <a:solidFill>
                  <a:prstClr val="black"/>
                </a:solidFill>
              </a:rPr>
              <a:t>leerboek en werkboek</a:t>
            </a:r>
            <a:endParaRPr lang="nl-NL" sz="16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68" y="3040876"/>
            <a:ext cx="5400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68" y="2257425"/>
            <a:ext cx="36385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28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200400" cy="1162050"/>
          </a:xfrm>
        </p:spPr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4 Nectar is overzichtelijk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Eigen samenvatting maken in het werkboek</a:t>
            </a:r>
            <a:endParaRPr lang="nl-NL" sz="1600" dirty="0">
              <a:solidFill>
                <a:prstClr val="black"/>
              </a:solidFill>
            </a:endParaRP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120996"/>
            <a:ext cx="5348799" cy="453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70723"/>
            <a:ext cx="3200400" cy="1162050"/>
          </a:xfrm>
        </p:spPr>
        <p:txBody>
          <a:bodyPr/>
          <a:lstStyle/>
          <a:p>
            <a:r>
              <a:rPr lang="nl-NL" dirty="0">
                <a:ea typeface="Verdana" panose="020B0604030504040204" pitchFamily="34" charset="0"/>
                <a:cs typeface="Verdana" panose="020B0604030504040204" pitchFamily="34" charset="0"/>
              </a:rPr>
              <a:t>Ad </a:t>
            </a:r>
            <a:r>
              <a:rPr lang="nl-NL" dirty="0" smtClean="0">
                <a:ea typeface="Verdana" panose="020B0604030504040204" pitchFamily="34" charset="0"/>
                <a:cs typeface="Verdana" panose="020B0604030504040204" pitchFamily="34" charset="0"/>
              </a:rPr>
              <a:t>4 Nectar is overzichtelijk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Fullcolour werkboek</a:t>
            </a:r>
            <a:endParaRPr lang="nl-NL" sz="1600" dirty="0">
              <a:solidFill>
                <a:prstClr val="black"/>
              </a:solidFill>
            </a:endParaRPr>
          </a:p>
          <a:p>
            <a:endParaRPr lang="nl-NL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87" y="2247306"/>
            <a:ext cx="3343013" cy="384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011" y="926407"/>
            <a:ext cx="3649404" cy="5170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13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Samenwerken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Noordhoff </a:t>
            </a: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Uitgevers </a:t>
            </a: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ontwikkelt lesmateriaal altijd </a:t>
            </a: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samen met scholen. 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31 scholen, 70 docenten, en 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3000 </a:t>
            </a:r>
            <a:r>
              <a:rPr lang="nl-NL" dirty="0">
                <a:solidFill>
                  <a:prstClr val="black"/>
                </a:solidFill>
                <a:latin typeface="+mn-lt"/>
              </a:rPr>
              <a:t>leerlingen hebben </a:t>
            </a:r>
            <a:r>
              <a:rPr lang="nl-NL" dirty="0" smtClean="0">
                <a:solidFill>
                  <a:prstClr val="black"/>
                </a:solidFill>
                <a:latin typeface="+mn-lt"/>
              </a:rPr>
              <a:t>uitgebreid</a:t>
            </a:r>
            <a:r>
              <a:rPr lang="nl-NL" dirty="0" smtClean="0">
                <a:solidFill>
                  <a:prstClr val="black"/>
                </a:solidFill>
                <a:latin typeface="+mn-lt"/>
                <a:cs typeface="+mn-cs"/>
              </a:rPr>
              <a:t> met ons nieuwe lesmateriaal proefgedraaid.</a:t>
            </a:r>
            <a:endParaRPr lang="nl-NL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47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Ad 4 Nectar is </a:t>
            </a:r>
            <a:r>
              <a:rPr lang="en-US" dirty="0" err="1" smtClean="0">
                <a:latin typeface="+mj-lt"/>
              </a:rPr>
              <a:t>overzichtelijk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sz="1600" dirty="0" smtClean="0">
                <a:solidFill>
                  <a:prstClr val="black"/>
                </a:solidFill>
              </a:rPr>
              <a:t>Voor de docent:</a:t>
            </a:r>
            <a:endParaRPr lang="nl-NL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/>
              <a:t>d</a:t>
            </a:r>
            <a:r>
              <a:rPr lang="nl-NL" sz="1600" dirty="0" smtClean="0">
                <a:latin typeface="+mn-lt"/>
              </a:rPr>
              <a:t>ashboards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 smtClean="0"/>
              <a:t>mogelijkheid volledig digitaal werken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/>
              <a:t>u</a:t>
            </a:r>
            <a:r>
              <a:rPr lang="nl-NL" sz="1600" smtClean="0">
                <a:latin typeface="+mn-lt"/>
              </a:rPr>
              <a:t>itwerkingen </a:t>
            </a:r>
            <a:r>
              <a:rPr lang="nl-NL" sz="1600" dirty="0" smtClean="0">
                <a:latin typeface="+mn-lt"/>
              </a:rPr>
              <a:t>(pdf)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 smtClean="0">
                <a:latin typeface="+mn-lt"/>
              </a:rPr>
              <a:t>RTTI toetsen (Nieuw is mogelijkheid om digitaal te toetsen. Leerling heeft dan aparte licentie voor toegang digitaal toetsen nodig).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NL" sz="1600" dirty="0"/>
              <a:t>d</a:t>
            </a:r>
            <a:r>
              <a:rPr lang="nl-NL" sz="1600" dirty="0" smtClean="0"/>
              <a:t>ocentenhandleidingen</a:t>
            </a:r>
            <a:endParaRPr lang="nl-NL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087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Toetsen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0070C0"/>
              </a:buClr>
              <a:buNone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De toetsen vormen een belangrijk onderdeel bij gepersonaliseerd leren.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Toetsen leveren cijfers op én informatie over het behaalde cognitieve niveau. </a:t>
            </a:r>
          </a:p>
          <a:p>
            <a:pPr fontAlgn="base"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De docent gebruikt deze informatie om het leerproces van zijn leerlingen bij te sturen. Toetsen worden zo het startpunt van het leerproces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fontAlgn="t">
              <a:buNone/>
            </a:pPr>
            <a:endParaRPr lang="nl-NL" sz="1200" b="1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fontAlgn="t">
              <a:buNone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Voordelen: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Eén plek voor alle toetsen.</a:t>
            </a:r>
          </a:p>
          <a:p>
            <a:pPr fontAlgn="t">
              <a:buFont typeface="Wingdings" panose="05000000000000000000" pitchFamily="2" charset="2"/>
              <a:buChar char="Ø"/>
            </a:pPr>
            <a:r>
              <a:rPr lang="nl-NL" dirty="0">
                <a:solidFill>
                  <a:prstClr val="black"/>
                </a:solidFill>
                <a:latin typeface="+mn-lt"/>
                <a:cs typeface="+mn-cs"/>
              </a:rPr>
              <a:t>U bepaalt wat en hoe u wilt toetsen.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nl-NL" dirty="0">
                <a:solidFill>
                  <a:schemeClr val="tx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nl-NL" dirty="0">
              <a:solidFill>
                <a:schemeClr val="tx2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85" y="2997200"/>
            <a:ext cx="3468687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1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Prijzen</a:t>
            </a:r>
            <a:r>
              <a:rPr lang="en-US" dirty="0" smtClean="0">
                <a:latin typeface="+mj-lt"/>
              </a:rPr>
              <a:t> 2017 </a:t>
            </a:r>
            <a:r>
              <a:rPr lang="en-US" dirty="0" err="1" smtClean="0">
                <a:latin typeface="+mj-lt"/>
              </a:rPr>
              <a:t>leerjaar</a:t>
            </a:r>
            <a:r>
              <a:rPr lang="en-US" dirty="0" smtClean="0">
                <a:latin typeface="+mj-lt"/>
              </a:rPr>
              <a:t> 1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842892"/>
          </a:xfrm>
        </p:spPr>
        <p:txBody>
          <a:bodyPr/>
          <a:lstStyle/>
          <a:p>
            <a:pPr marL="457200" lvl="1" indent="0">
              <a:buNone/>
            </a:pPr>
            <a:r>
              <a:rPr lang="nl-NL" sz="1600" b="1" dirty="0" smtClean="0">
                <a:solidFill>
                  <a:prstClr val="black"/>
                </a:solidFill>
              </a:rPr>
              <a:t>Voor de leerling</a:t>
            </a:r>
            <a:r>
              <a:rPr lang="nl-NL" sz="1600" dirty="0" smtClean="0">
                <a:solidFill>
                  <a:prstClr val="black"/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sz="1600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Leerjaar 1 online + leerwerkboeken A + B	€ 43,50</a:t>
            </a:r>
            <a:endParaRPr lang="nl-NL" sz="1600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Leerboek							€ 49,25 (Engels € 55,00)</a:t>
            </a:r>
            <a:endParaRPr lang="nl-NL" sz="1600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Leerjaar 1 online + werkboeken A + B		€ 16,50 (Engels € 17,50)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</a:rPr>
              <a:t>Licentie toegang digitaal toetsen			€ 2,00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Methodelicentie (incl. </a:t>
            </a:r>
            <a:r>
              <a:rPr lang="nl-NL" sz="1600" dirty="0" err="1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toetslicentie</a:t>
            </a:r>
            <a:r>
              <a:rPr lang="nl-NL" sz="160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€ 46,50 (Engels €48,50)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Volledig 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digitaal (incl. </a:t>
            </a:r>
            <a:r>
              <a:rPr lang="nl-NL" sz="1600" dirty="0" err="1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toetslicentie</a:t>
            </a:r>
            <a:r>
              <a:rPr lang="nl-NL" sz="1600" dirty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) </a:t>
            </a:r>
            <a:r>
              <a:rPr lang="nl-NL" sz="1600" dirty="0" smtClean="0">
                <a:solidFill>
                  <a:prstClr val="black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		€ 42,25</a:t>
            </a:r>
          </a:p>
          <a:p>
            <a:pPr marL="457200" lvl="1" indent="0">
              <a:buNone/>
            </a:pPr>
            <a:endParaRPr lang="nl-NL" sz="16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dirty="0" smtClean="0"/>
              <a:t>	</a:t>
            </a:r>
            <a:r>
              <a:rPr lang="nl-NL" b="1" dirty="0" smtClean="0">
                <a:latin typeface="+mn-lt"/>
              </a:rPr>
              <a:t>Voor de docent:</a:t>
            </a:r>
          </a:p>
          <a:p>
            <a:pPr marL="0" indent="0">
              <a:buNone/>
            </a:pPr>
            <a:r>
              <a:rPr lang="nl-NL" b="1" dirty="0" smtClean="0">
                <a:latin typeface="+mn-lt"/>
              </a:rPr>
              <a:t>	</a:t>
            </a:r>
            <a:r>
              <a:rPr lang="nl-NL" dirty="0" smtClean="0">
                <a:latin typeface="+mn-lt"/>
              </a:rPr>
              <a:t>Docentenpakket online (sectiepakket)			€ 164,00</a:t>
            </a:r>
          </a:p>
          <a:p>
            <a:pPr marL="0" indent="0">
              <a:buNone/>
            </a:pPr>
            <a:endParaRPr lang="nl-NL" dirty="0">
              <a:solidFill>
                <a:prstClr val="black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1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Methodelicentie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842892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Waarom kiezen voor de methodelicentie?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Altijd een compleet pakket met het beschikbare lesmateriaal voor een vaste prijs, per leerling per jaar.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U bepaalt zelf het tempo van innovatie.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Altijd werken met de nieuwste edities.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Ieder jaar nieuwe werkboeken.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Inclusief het Docentenpakket online met bij de nieuwste editie de mogelijkheid om digitaal te toetsen.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Altijd de mogelijkheid om met tablets te werken.</a:t>
            </a:r>
          </a:p>
        </p:txBody>
      </p:sp>
    </p:spTree>
    <p:extLst>
      <p:ext uri="{BB962C8B-B14F-4D97-AF65-F5344CB8AC3E}">
        <p14:creationId xmlns:p14="http://schemas.microsoft.com/office/powerpoint/2010/main" val="33441567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8606DC-E25E-4546-8047-A0492FC9E430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652120" y="11663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nl-NL" dirty="0" smtClean="0">
                <a:solidFill>
                  <a:prstClr val="white"/>
                </a:solidFill>
              </a:rPr>
              <a:t>www.nectar.noordhoff.nl</a:t>
            </a: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4" y="-36268"/>
            <a:ext cx="8873702" cy="693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64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j-lt"/>
              </a:rPr>
              <a:t>Inhoudsopgave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938783"/>
            <a:ext cx="8229600" cy="3842892"/>
          </a:xfrm>
        </p:spPr>
        <p:txBody>
          <a:bodyPr/>
          <a:lstStyle/>
          <a:p>
            <a:r>
              <a:rPr lang="nl-NL" dirty="0"/>
              <a:t>Hoofdstuk 7: Eten en vertering </a:t>
            </a:r>
          </a:p>
          <a:p>
            <a:r>
              <a:rPr lang="nl-NL" dirty="0"/>
              <a:t>Hoofdstuk 8: Je lichaam werkt </a:t>
            </a:r>
          </a:p>
          <a:p>
            <a:r>
              <a:rPr lang="nl-NL" dirty="0"/>
              <a:t>Hoofdstuk 9: Gezondheid</a:t>
            </a:r>
          </a:p>
          <a:p>
            <a:r>
              <a:rPr lang="nl-NL" dirty="0"/>
              <a:t>Hoofdstuk 10: Je verandert</a:t>
            </a:r>
          </a:p>
          <a:p>
            <a:r>
              <a:rPr lang="nl-NL" dirty="0"/>
              <a:t>Hoofdstuk 11: Voortplanting</a:t>
            </a:r>
          </a:p>
          <a:p>
            <a:r>
              <a:rPr lang="nl-NL" dirty="0"/>
              <a:t>Hoofdstuk 12: Erfelijkheid</a:t>
            </a:r>
          </a:p>
          <a:p>
            <a:r>
              <a:rPr lang="nl-NL" dirty="0"/>
              <a:t>Hoofdstuk 13: Planten en dieren</a:t>
            </a:r>
          </a:p>
          <a:p>
            <a:r>
              <a:rPr lang="nl-NL" dirty="0"/>
              <a:t>Hoofdstuk 14: Duurzaamheid</a:t>
            </a:r>
          </a:p>
        </p:txBody>
      </p:sp>
    </p:spTree>
    <p:extLst>
      <p:ext uri="{BB962C8B-B14F-4D97-AF65-F5344CB8AC3E}">
        <p14:creationId xmlns:p14="http://schemas.microsoft.com/office/powerpoint/2010/main" val="2459799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Wat is </a:t>
            </a:r>
            <a:r>
              <a:rPr lang="en-US" dirty="0" err="1" smtClean="0">
                <a:latin typeface="+mj-lt"/>
              </a:rPr>
              <a:t>nieuw</a:t>
            </a:r>
            <a:r>
              <a:rPr lang="en-US" dirty="0" smtClean="0">
                <a:latin typeface="+mj-lt"/>
              </a:rPr>
              <a:t> in de 5e </a:t>
            </a:r>
            <a:r>
              <a:rPr lang="en-US" dirty="0" err="1" smtClean="0">
                <a:latin typeface="+mj-lt"/>
              </a:rPr>
              <a:t>editie</a:t>
            </a:r>
            <a:r>
              <a:rPr lang="en-US" dirty="0" smtClean="0">
                <a:latin typeface="+mj-lt"/>
              </a:rPr>
              <a:t>? 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nl-NL" dirty="0" smtClean="0">
                <a:latin typeface="+mn-lt"/>
              </a:rPr>
              <a:t>Lesstof in het boek en de digitale lesstof zijn 100% gelijk en dus uitwisselbaar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NL" dirty="0" smtClean="0">
                <a:latin typeface="+mn-lt"/>
              </a:rPr>
              <a:t>Nieuw! Automatische </a:t>
            </a:r>
            <a:r>
              <a:rPr lang="nl-NL" dirty="0">
                <a:latin typeface="+mn-lt"/>
              </a:rPr>
              <a:t>differentiatie in </a:t>
            </a:r>
            <a:r>
              <a:rPr lang="nl-NL" dirty="0" smtClean="0">
                <a:latin typeface="+mn-lt"/>
              </a:rPr>
              <a:t>drie leerroutes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nl-NL" dirty="0" smtClean="0">
                <a:latin typeface="+mn-lt"/>
              </a:rPr>
              <a:t>Gepersonaliseerde routes voor de leerling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 smtClean="0">
                <a:latin typeface="+mn-lt"/>
              </a:rPr>
              <a:t>Vmbo-t/havo </a:t>
            </a:r>
            <a:r>
              <a:rPr lang="nl-NL" dirty="0">
                <a:latin typeface="+mn-lt"/>
              </a:rPr>
              <a:t>en Engelse editie </a:t>
            </a:r>
            <a:r>
              <a:rPr lang="nl-NL" dirty="0" smtClean="0">
                <a:latin typeface="+mn-lt"/>
              </a:rPr>
              <a:t> </a:t>
            </a:r>
          </a:p>
          <a:p>
            <a:pPr lvl="0"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 smtClean="0">
                <a:solidFill>
                  <a:srgbClr val="00AEDA"/>
                </a:solidFill>
                <a:latin typeface="+mn-lt"/>
              </a:rPr>
              <a:t>fu</a:t>
            </a:r>
            <a:r>
              <a:rPr lang="nl-NL" dirty="0" smtClean="0">
                <a:solidFill>
                  <a:srgbClr val="00B050"/>
                </a:solidFill>
                <a:latin typeface="+mn-lt"/>
              </a:rPr>
              <a:t>ll</a:t>
            </a:r>
            <a:r>
              <a:rPr lang="nl-NL" dirty="0" smtClean="0">
                <a:solidFill>
                  <a:srgbClr val="9172B0"/>
                </a:solidFill>
                <a:latin typeface="+mn-lt"/>
              </a:rPr>
              <a:t>col</a:t>
            </a:r>
            <a:r>
              <a:rPr lang="nl-NL" dirty="0" smtClean="0">
                <a:solidFill>
                  <a:srgbClr val="FF0000"/>
                </a:solidFill>
                <a:latin typeface="+mn-lt"/>
              </a:rPr>
              <a:t>ou</a:t>
            </a:r>
            <a:r>
              <a:rPr lang="nl-NL" dirty="0" smtClean="0">
                <a:solidFill>
                  <a:srgbClr val="FFC000"/>
                </a:solidFill>
                <a:latin typeface="+mn-lt"/>
              </a:rPr>
              <a:t>r </a:t>
            </a:r>
            <a:r>
              <a:rPr lang="nl-NL" dirty="0" smtClean="0">
                <a:latin typeface="+mn-lt"/>
              </a:rPr>
              <a:t>werkboek</a:t>
            </a:r>
            <a:endParaRPr lang="nl-NL" dirty="0">
              <a:latin typeface="+mn-lt"/>
            </a:endParaRP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nl-NL" dirty="0">
              <a:latin typeface="+mn-lt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478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Wat </a:t>
            </a:r>
            <a:r>
              <a:rPr lang="en-US" dirty="0" err="1" smtClean="0">
                <a:latin typeface="+mj-lt"/>
              </a:rPr>
              <a:t>verandert</a:t>
            </a:r>
            <a:r>
              <a:rPr lang="en-US" dirty="0" smtClean="0">
                <a:latin typeface="+mj-lt"/>
              </a:rPr>
              <a:t>? </a:t>
            </a:r>
            <a:endParaRPr lang="nl-NL" dirty="0">
              <a:latin typeface="+mj-lt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 smtClean="0">
                <a:latin typeface="+mn-lt"/>
              </a:rPr>
              <a:t>Verbeterde </a:t>
            </a:r>
            <a:r>
              <a:rPr lang="nl-NL" dirty="0">
                <a:latin typeface="+mn-lt"/>
              </a:rPr>
              <a:t>structuur </a:t>
            </a:r>
            <a:endParaRPr lang="nl-NL" dirty="0" smtClean="0">
              <a:latin typeface="+mn-lt"/>
            </a:endParaRP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 smtClean="0">
                <a:latin typeface="+mn-lt"/>
              </a:rPr>
              <a:t>Rijk, functioneel </a:t>
            </a:r>
            <a:r>
              <a:rPr lang="nl-NL" dirty="0">
                <a:latin typeface="+mn-lt"/>
              </a:rPr>
              <a:t>beeld vormt rode draad door hoofdstuk</a:t>
            </a: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 smtClean="0">
                <a:latin typeface="+mn-lt"/>
              </a:rPr>
              <a:t>Activerende startopdracht met </a:t>
            </a:r>
            <a:r>
              <a:rPr lang="nl-NL" dirty="0">
                <a:latin typeface="+mn-lt"/>
              </a:rPr>
              <a:t>voorkennis</a:t>
            </a: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>
                <a:latin typeface="+mn-lt"/>
              </a:rPr>
              <a:t>Toepassen: in een nieuwe context</a:t>
            </a: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>
                <a:latin typeface="+mn-lt"/>
              </a:rPr>
              <a:t>Samenhang: tussen biologische onderwerpen</a:t>
            </a:r>
          </a:p>
          <a:p>
            <a:pPr fontAlgn="base">
              <a:lnSpc>
                <a:spcPct val="115000"/>
              </a:lnSpc>
              <a:spcAft>
                <a:spcPct val="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nl-NL" dirty="0">
                <a:latin typeface="+mn-lt"/>
              </a:rPr>
              <a:t>Gevarieerde, haalbare practica incl. snij- en veldpractica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311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+mj-lt"/>
              </a:rPr>
              <a:t>Nectar is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372" y="1809750"/>
            <a:ext cx="8100828" cy="4219575"/>
          </a:xfrm>
        </p:spPr>
        <p:txBody>
          <a:bodyPr/>
          <a:lstStyle/>
          <a:p>
            <a:pPr marL="0" lvl="0" indent="0">
              <a:buNone/>
            </a:pPr>
            <a:r>
              <a:rPr lang="nl-NL" b="1" dirty="0">
                <a:latin typeface="+mn-lt"/>
              </a:rPr>
              <a:t>1. motiverend</a:t>
            </a:r>
            <a:endParaRPr lang="nl-NL" dirty="0">
              <a:latin typeface="+mn-lt"/>
            </a:endParaRPr>
          </a:p>
          <a:p>
            <a:pPr lvl="1"/>
            <a:r>
              <a:rPr lang="nl-NL" sz="1600" dirty="0"/>
              <a:t>door rijk, functioneel, biologisch </a:t>
            </a:r>
            <a:r>
              <a:rPr lang="nl-NL" sz="1600" dirty="0" smtClean="0"/>
              <a:t>beeld </a:t>
            </a:r>
            <a:r>
              <a:rPr lang="nl-NL" sz="1600" dirty="0"/>
              <a:t>en </a:t>
            </a:r>
            <a:r>
              <a:rPr lang="nl-NL" sz="1600" dirty="0" smtClean="0">
                <a:solidFill>
                  <a:srgbClr val="FF0000"/>
                </a:solidFill>
              </a:rPr>
              <a:t>fu</a:t>
            </a:r>
            <a:r>
              <a:rPr lang="nl-NL" sz="1600" dirty="0" smtClean="0">
                <a:solidFill>
                  <a:srgbClr val="00B050"/>
                </a:solidFill>
              </a:rPr>
              <a:t>ll</a:t>
            </a:r>
            <a:r>
              <a:rPr lang="nl-NL" sz="1600" dirty="0" smtClean="0">
                <a:solidFill>
                  <a:srgbClr val="008FD4"/>
                </a:solidFill>
              </a:rPr>
              <a:t>co</a:t>
            </a:r>
            <a:r>
              <a:rPr lang="nl-NL" sz="1600" dirty="0" smtClean="0">
                <a:solidFill>
                  <a:srgbClr val="7030A0"/>
                </a:solidFill>
              </a:rPr>
              <a:t>lo</a:t>
            </a:r>
            <a:r>
              <a:rPr lang="nl-NL" sz="1600" dirty="0" smtClean="0">
                <a:solidFill>
                  <a:schemeClr val="accent6">
                    <a:lumMod val="75000"/>
                  </a:schemeClr>
                </a:solidFill>
              </a:rPr>
              <a:t>ur</a:t>
            </a:r>
            <a:r>
              <a:rPr lang="nl-NL" sz="1600" dirty="0" smtClean="0"/>
              <a:t> </a:t>
            </a:r>
            <a:r>
              <a:rPr lang="nl-NL" sz="1600" dirty="0"/>
              <a:t>werkboeken</a:t>
            </a:r>
          </a:p>
          <a:p>
            <a:pPr lvl="1"/>
            <a:r>
              <a:rPr lang="nl-NL" sz="1600" dirty="0"/>
              <a:t>door de startactiviteit en gevarieerde, haalbare en beproefde </a:t>
            </a:r>
            <a:r>
              <a:rPr lang="nl-NL" sz="1600" dirty="0" smtClean="0"/>
              <a:t>practica</a:t>
            </a:r>
            <a:endParaRPr lang="nl-NL" sz="1600" dirty="0"/>
          </a:p>
          <a:p>
            <a:pPr lvl="1"/>
            <a:r>
              <a:rPr lang="nl-NL" sz="1600" dirty="0"/>
              <a:t>door </a:t>
            </a:r>
            <a:r>
              <a:rPr lang="nl-NL" sz="1600" dirty="0" smtClean="0"/>
              <a:t>differentiatie in leerroutes</a:t>
            </a:r>
            <a:endParaRPr lang="nl-NL" sz="1600" dirty="0"/>
          </a:p>
          <a:p>
            <a:pPr lvl="1"/>
            <a:r>
              <a:rPr lang="nl-NL" sz="1600" dirty="0"/>
              <a:t>door online: met voorkennis- en </a:t>
            </a:r>
            <a:r>
              <a:rPr lang="nl-NL" sz="1600" dirty="0" smtClean="0"/>
              <a:t>oefentoetsen en animaties</a:t>
            </a:r>
          </a:p>
          <a:p>
            <a:pPr lvl="1"/>
            <a:r>
              <a:rPr lang="nl-NL" sz="1600" dirty="0" smtClean="0"/>
              <a:t>door </a:t>
            </a:r>
            <a:r>
              <a:rPr lang="nl-NL" sz="1600" dirty="0"/>
              <a:t>de mogelijkheid </a:t>
            </a:r>
            <a:r>
              <a:rPr lang="nl-NL" sz="1600" dirty="0" smtClean="0"/>
              <a:t>met papieren boeken, </a:t>
            </a:r>
            <a:r>
              <a:rPr lang="nl-NL" sz="1600" dirty="0"/>
              <a:t>volledig digitaal </a:t>
            </a:r>
            <a:r>
              <a:rPr lang="nl-NL" sz="1600" dirty="0" smtClean="0"/>
              <a:t>of met combinatie van beide te werken</a:t>
            </a:r>
            <a:endParaRPr lang="nl-NL" sz="1600" dirty="0"/>
          </a:p>
          <a:p>
            <a:pPr marL="0" lvl="0" indent="0">
              <a:buNone/>
            </a:pPr>
            <a:endParaRPr lang="nl-NL" b="1" dirty="0">
              <a:latin typeface="+mn-lt"/>
            </a:endParaRPr>
          </a:p>
          <a:p>
            <a:pPr marL="0" lvl="0" indent="0">
              <a:buNone/>
            </a:pPr>
            <a:r>
              <a:rPr lang="nl-NL" b="1" dirty="0">
                <a:latin typeface="+mn-lt"/>
              </a:rPr>
              <a:t>2.</a:t>
            </a:r>
            <a:r>
              <a:rPr lang="nl-NL" dirty="0">
                <a:latin typeface="+mn-lt"/>
              </a:rPr>
              <a:t> de enige methode die </a:t>
            </a:r>
            <a:r>
              <a:rPr lang="nl-NL" b="1" dirty="0">
                <a:latin typeface="+mn-lt"/>
              </a:rPr>
              <a:t>samenhang</a:t>
            </a:r>
            <a:r>
              <a:rPr lang="nl-NL" dirty="0">
                <a:latin typeface="+mn-lt"/>
              </a:rPr>
              <a:t> aanbrengt tussen biologische onderwerpen waardoor leerlingen de stof beter gaan </a:t>
            </a:r>
            <a:r>
              <a:rPr lang="nl-NL" dirty="0" smtClean="0">
                <a:latin typeface="+mn-lt"/>
              </a:rPr>
              <a:t>begrijpen</a:t>
            </a:r>
            <a:endParaRPr lang="nl-NL" dirty="0">
              <a:latin typeface="+mn-lt"/>
            </a:endParaRPr>
          </a:p>
          <a:p>
            <a:pPr marL="0" lvl="0" indent="0">
              <a:buNone/>
            </a:pPr>
            <a:endParaRPr lang="nl-NL" b="1" dirty="0">
              <a:latin typeface="+mn-lt"/>
            </a:endParaRPr>
          </a:p>
          <a:p>
            <a:pPr marL="0" lvl="0" indent="0">
              <a:buNone/>
            </a:pPr>
            <a:r>
              <a:rPr lang="nl-NL" b="1" dirty="0">
                <a:latin typeface="+mn-lt"/>
              </a:rPr>
              <a:t>3. doelgericht </a:t>
            </a:r>
            <a:r>
              <a:rPr lang="nl-NL" dirty="0">
                <a:latin typeface="+mn-lt"/>
              </a:rPr>
              <a:t>door (online) </a:t>
            </a:r>
            <a:r>
              <a:rPr lang="nl-NL" dirty="0" smtClean="0">
                <a:latin typeface="+mn-lt"/>
              </a:rPr>
              <a:t>differentiatie, gepersonaliseerd leren </a:t>
            </a:r>
            <a:r>
              <a:rPr lang="nl-NL" dirty="0">
                <a:latin typeface="+mn-lt"/>
              </a:rPr>
              <a:t>en RTTI </a:t>
            </a:r>
            <a:r>
              <a:rPr lang="nl-NL" dirty="0" smtClean="0">
                <a:latin typeface="+mn-lt"/>
              </a:rPr>
              <a:t>toetsen</a:t>
            </a:r>
            <a:endParaRPr lang="nl-NL" dirty="0">
              <a:latin typeface="+mn-lt"/>
            </a:endParaRPr>
          </a:p>
          <a:p>
            <a:pPr marL="0" lvl="0" indent="0">
              <a:buNone/>
            </a:pPr>
            <a:endParaRPr lang="nl-NL" b="1" dirty="0">
              <a:latin typeface="+mn-lt"/>
            </a:endParaRPr>
          </a:p>
          <a:p>
            <a:pPr marL="0" lvl="0" indent="0">
              <a:buNone/>
            </a:pPr>
            <a:r>
              <a:rPr lang="nl-NL" b="1" dirty="0">
                <a:latin typeface="+mn-lt"/>
              </a:rPr>
              <a:t>4. overzichtelijk </a:t>
            </a:r>
            <a:r>
              <a:rPr lang="nl-NL" dirty="0">
                <a:latin typeface="+mn-lt"/>
              </a:rPr>
              <a:t>door structuur en </a:t>
            </a:r>
            <a:r>
              <a:rPr lang="nl-NL" dirty="0" smtClean="0">
                <a:latin typeface="+mn-lt"/>
              </a:rPr>
              <a:t>vormgeving</a:t>
            </a:r>
            <a:endParaRPr lang="nl-NL" dirty="0">
              <a:latin typeface="+mn-lt"/>
            </a:endParaRPr>
          </a:p>
          <a:p>
            <a:endParaRPr lang="nl-NL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nl-NL" dirty="0">
              <a:solidFill>
                <a:schemeClr val="tx2">
                  <a:lumMod val="75000"/>
                </a:schemeClr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179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sz="32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Ad 1 Nectar is motiverend</a:t>
            </a:r>
            <a:endParaRPr lang="nl-NL" sz="3200" dirty="0">
              <a:latin typeface="+mj-lt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633339"/>
            <a:ext cx="4040188" cy="639762"/>
          </a:xfrm>
        </p:spPr>
        <p:txBody>
          <a:bodyPr/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1600" b="0" dirty="0">
                <a:ea typeface="Verdana" panose="020B0604030504040204" pitchFamily="34" charset="0"/>
                <a:cs typeface="Verdana" panose="020B0604030504040204" pitchFamily="34" charset="0"/>
              </a:rPr>
              <a:t>door rijk, functioneel, biologisch beeld in het leerboek en in het fullcolour </a:t>
            </a:r>
            <a:r>
              <a:rPr lang="nl-NL" sz="1600" b="0" dirty="0" smtClean="0">
                <a:ea typeface="Verdana" panose="020B0604030504040204" pitchFamily="34" charset="0"/>
                <a:cs typeface="Verdana" panose="020B0604030504040204" pitchFamily="34" charset="0"/>
              </a:rPr>
              <a:t>werkboek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1600" b="0" dirty="0" smtClean="0">
                <a:ea typeface="Verdana" panose="020B0604030504040204" pitchFamily="34" charset="0"/>
                <a:cs typeface="Verdana" panose="020B0604030504040204" pitchFamily="34" charset="0"/>
              </a:rPr>
              <a:t>alle </a:t>
            </a:r>
            <a:r>
              <a:rPr lang="nl-NL" sz="1600" b="0" dirty="0">
                <a:ea typeface="Verdana" panose="020B0604030504040204" pitchFamily="34" charset="0"/>
                <a:cs typeface="Verdana" panose="020B0604030504040204" pitchFamily="34" charset="0"/>
              </a:rPr>
              <a:t>bronnen vernieuwd</a:t>
            </a:r>
            <a:r>
              <a:rPr lang="nl-NL" sz="1600" b="0" dirty="0" smtClean="0"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nl-NL" sz="1600" b="0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1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50" y="3185420"/>
            <a:ext cx="2848773" cy="26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 descr="image00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330" y="2157078"/>
            <a:ext cx="3388861" cy="35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4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nco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e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lee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lee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lee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Nectar09201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lee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pincode.thmx</Template>
  <TotalTime>0</TotalTime>
  <Words>1392</Words>
  <Application>Microsoft Office PowerPoint</Application>
  <PresentationFormat>Diavoorstelling (4:3)</PresentationFormat>
  <Paragraphs>285</Paragraphs>
  <Slides>55</Slides>
  <Notes>4</Notes>
  <HiddenSlides>4</HiddenSlides>
  <MMClips>0</MMClips>
  <ScaleCrop>false</ScaleCrop>
  <HeadingPairs>
    <vt:vector size="4" baseType="variant">
      <vt:variant>
        <vt:lpstr>Thema</vt:lpstr>
      </vt:variant>
      <vt:variant>
        <vt:i4>9</vt:i4>
      </vt:variant>
      <vt:variant>
        <vt:lpstr>Diatitels</vt:lpstr>
      </vt:variant>
      <vt:variant>
        <vt:i4>55</vt:i4>
      </vt:variant>
    </vt:vector>
  </HeadingPairs>
  <TitlesOfParts>
    <vt:vector size="64" baseType="lpstr">
      <vt:lpstr>pincode</vt:lpstr>
      <vt:lpstr>leeg</vt:lpstr>
      <vt:lpstr>1_leeg</vt:lpstr>
      <vt:lpstr>2_leeg</vt:lpstr>
      <vt:lpstr>3_leeg</vt:lpstr>
      <vt:lpstr>Kantoorthema</vt:lpstr>
      <vt:lpstr>1_Kantoorthema</vt:lpstr>
      <vt:lpstr>Nectar092012</vt:lpstr>
      <vt:lpstr>4_leeg</vt:lpstr>
      <vt:lpstr>Nieuw! Nectar 5e editie onderbouw</vt:lpstr>
      <vt:lpstr>Waarde creëren voor het leren</vt:lpstr>
      <vt:lpstr>Uitgangspunten</vt:lpstr>
      <vt:lpstr>Uitgangspunten</vt:lpstr>
      <vt:lpstr>Samenwerken</vt:lpstr>
      <vt:lpstr>Wat is nieuw in de 5e editie? </vt:lpstr>
      <vt:lpstr>Wat verandert? </vt:lpstr>
      <vt:lpstr>Nectar is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Gepersonaliseerd leren betekent voor ons: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Ad 1 Nectar is motiverend</vt:lpstr>
      <vt:lpstr>Adaptiviteit</vt:lpstr>
      <vt:lpstr>Ad 1 Nectar is motiverend</vt:lpstr>
      <vt:lpstr>Ad 1 Nectar is motiverend</vt:lpstr>
      <vt:lpstr>Ad 1 Nectar is motiverend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Ad 2 Nectar brengt samenhang</vt:lpstr>
      <vt:lpstr>Ad 2 Nectar brengt samenhang</vt:lpstr>
      <vt:lpstr>Ad 2 Nectar brengt samenhang</vt:lpstr>
      <vt:lpstr>Ad 3 Nectar is doelgericht</vt:lpstr>
      <vt:lpstr>Ad 3 Nectar is doelgericht</vt:lpstr>
      <vt:lpstr>Ad 3 Nectar is doelgericht</vt:lpstr>
      <vt:lpstr>Ad 4 Nectar is overzichtelijk</vt:lpstr>
      <vt:lpstr>Ad 4 Nectar is overzichtelijk</vt:lpstr>
      <vt:lpstr>Ad 4 Nectar is overzichtelijk</vt:lpstr>
      <vt:lpstr>Ad 4 Nectar is overzichtelijk</vt:lpstr>
      <vt:lpstr>Ad 4 Nectar is overzichtelijk</vt:lpstr>
      <vt:lpstr>Ad 4 Nectar is overzichtelijk</vt:lpstr>
      <vt:lpstr>Toetsen</vt:lpstr>
      <vt:lpstr>Prijzen 2017 leerjaar 1</vt:lpstr>
      <vt:lpstr>Methodelicentie</vt:lpstr>
      <vt:lpstr>PowerPoint-presentatie</vt:lpstr>
      <vt:lpstr>Inhoudsopgave</vt:lpstr>
    </vt:vector>
  </TitlesOfParts>
  <Company>Team communicatie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Studio Team</dc:creator>
  <cp:lastModifiedBy>Zanden, Petra van der</cp:lastModifiedBy>
  <cp:revision>77</cp:revision>
  <dcterms:created xsi:type="dcterms:W3CDTF">2016-09-23T11:57:30Z</dcterms:created>
  <dcterms:modified xsi:type="dcterms:W3CDTF">2016-12-22T08:13:25Z</dcterms:modified>
</cp:coreProperties>
</file>