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notesSlides/notesSlide6.xml" ContentType="application/vnd.openxmlformats-officedocument.presentationml.notesSlide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3" r:id="rId3"/>
    <p:sldId id="284" r:id="rId4"/>
    <p:sldId id="294" r:id="rId5"/>
    <p:sldId id="295" r:id="rId6"/>
    <p:sldId id="272" r:id="rId7"/>
    <p:sldId id="285" r:id="rId8"/>
    <p:sldId id="273" r:id="rId9"/>
    <p:sldId id="274" r:id="rId10"/>
    <p:sldId id="275" r:id="rId11"/>
    <p:sldId id="276" r:id="rId12"/>
    <p:sldId id="277" r:id="rId13"/>
    <p:sldId id="278" r:id="rId14"/>
    <p:sldId id="287" r:id="rId15"/>
    <p:sldId id="279" r:id="rId16"/>
    <p:sldId id="290" r:id="rId17"/>
    <p:sldId id="288" r:id="rId18"/>
    <p:sldId id="289" r:id="rId19"/>
    <p:sldId id="280" r:id="rId20"/>
    <p:sldId id="281" r:id="rId21"/>
    <p:sldId id="282" r:id="rId22"/>
    <p:sldId id="291" r:id="rId23"/>
    <p:sldId id="293" r:id="rId24"/>
    <p:sldId id="292" r:id="rId25"/>
    <p:sldId id="286" r:id="rId26"/>
    <p:sldId id="259" r:id="rId27"/>
  </p:sldIdLst>
  <p:sldSz cx="9144000" cy="6858000" type="screen4x3"/>
  <p:notesSz cx="6858000" cy="9144000"/>
  <p:custDataLst>
    <p:tags r:id="rId29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C3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Stijl, thema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01" autoAdjust="0"/>
  </p:normalViewPr>
  <p:slideViewPr>
    <p:cSldViewPr snapToGrid="0" showGuides="1">
      <p:cViewPr>
        <p:scale>
          <a:sx n="75" d="100"/>
          <a:sy n="75" d="100"/>
        </p:scale>
        <p:origin x="450" y="-72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052D1-807C-425B-B004-1E0A642F2673}" type="datetimeFigureOut">
              <a:rPr lang="nl-NL" smtClean="0"/>
              <a:t>17-1-2015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8E367-A578-41DF-B07A-AEEE65D070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35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Even </a:t>
            </a:r>
            <a:r>
              <a:rPr lang="en-GB" dirty="0" err="1" smtClean="0"/>
              <a:t>reflecteren</a:t>
            </a:r>
            <a:r>
              <a:rPr lang="en-GB" dirty="0" smtClean="0"/>
              <a:t> op </a:t>
            </a:r>
            <a:r>
              <a:rPr lang="en-GB" dirty="0" err="1" smtClean="0"/>
              <a:t>bronnen</a:t>
            </a:r>
            <a:r>
              <a:rPr lang="en-GB" dirty="0" smtClean="0"/>
              <a:t>....</a:t>
            </a:r>
          </a:p>
          <a:p>
            <a:endParaRPr lang="en-GB" dirty="0" smtClean="0"/>
          </a:p>
          <a:p>
            <a:r>
              <a:rPr lang="en-GB" dirty="0" smtClean="0"/>
              <a:t>http://ucsdnews.ucsd.edu/pressrelease/regular_chocolate_eaters_are_thinner/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8E367-A578-41DF-B07A-AEEE65D070EC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102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Rechts</a:t>
            </a:r>
            <a:r>
              <a:rPr lang="en-GB" dirty="0" smtClean="0"/>
              <a:t>... Meer</a:t>
            </a:r>
            <a:r>
              <a:rPr lang="en-GB" baseline="0" dirty="0" smtClean="0"/>
              <a:t> volume, water en </a:t>
            </a:r>
            <a:r>
              <a:rPr lang="en-GB" baseline="0" dirty="0" err="1" smtClean="0"/>
              <a:t>vezels</a:t>
            </a:r>
            <a:r>
              <a:rPr lang="en-GB" baseline="0" dirty="0" smtClean="0"/>
              <a:t>. Het </a:t>
            </a:r>
            <a:r>
              <a:rPr lang="en-GB" baseline="0" dirty="0" err="1" smtClean="0"/>
              <a:t>consumeren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ongeveer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uur</a:t>
            </a:r>
            <a:r>
              <a:rPr lang="en-GB" baseline="0" dirty="0" smtClean="0"/>
              <a:t> vs 15 </a:t>
            </a:r>
            <a:r>
              <a:rPr lang="en-GB" baseline="0" dirty="0" err="1" smtClean="0"/>
              <a:t>minuten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links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SATIATION AND SATIETY</a:t>
            </a:r>
          </a:p>
          <a:p>
            <a:r>
              <a:rPr lang="en-GB" dirty="0" smtClean="0"/>
              <a:t>In NL </a:t>
            </a:r>
            <a:r>
              <a:rPr lang="en-GB" dirty="0" err="1" smtClean="0"/>
              <a:t>alletwee</a:t>
            </a:r>
            <a:r>
              <a:rPr lang="en-GB" dirty="0" smtClean="0"/>
              <a:t> ‘</a:t>
            </a:r>
            <a:r>
              <a:rPr lang="en-GB" dirty="0" err="1" smtClean="0"/>
              <a:t>verzadiging</a:t>
            </a:r>
            <a:r>
              <a:rPr lang="en-GB" dirty="0" smtClean="0"/>
              <a:t>’  Satiation</a:t>
            </a:r>
            <a:r>
              <a:rPr lang="en-GB" baseline="0" dirty="0" smtClean="0"/>
              <a:t> stop je met </a:t>
            </a:r>
            <a:r>
              <a:rPr lang="en-GB" baseline="0" dirty="0" err="1" smtClean="0"/>
              <a:t>eten</a:t>
            </a:r>
            <a:r>
              <a:rPr lang="en-GB" baseline="0" dirty="0" smtClean="0"/>
              <a:t>, satiety is ‘trek’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8E367-A578-41DF-B07A-AEEE65D070EC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931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Nog </a:t>
            </a:r>
            <a:r>
              <a:rPr lang="en-GB" dirty="0" err="1" smtClean="0"/>
              <a:t>niet</a:t>
            </a:r>
            <a:r>
              <a:rPr lang="en-GB" dirty="0" smtClean="0"/>
              <a:t> online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8E367-A578-41DF-B07A-AEEE65D070EC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80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Correct -&gt;</a:t>
            </a:r>
            <a:r>
              <a:rPr lang="en-GB" baseline="0" dirty="0" smtClean="0"/>
              <a:t> Cholesterol </a:t>
            </a:r>
            <a:r>
              <a:rPr lang="en-GB" baseline="0" dirty="0" err="1" smtClean="0"/>
              <a:t>verlaging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8E367-A578-41DF-B07A-AEEE65D070EC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010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Natuurlijk</a:t>
            </a:r>
            <a:r>
              <a:rPr lang="en-GB" dirty="0" smtClean="0"/>
              <a:t> 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8E367-A578-41DF-B07A-AEEE65D070EC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4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11:55</a:t>
            </a:r>
            <a:r>
              <a:rPr lang="en-GB" baseline="0" dirty="0" smtClean="0"/>
              <a:t> 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grappig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8E367-A578-41DF-B07A-AEEE65D070EC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89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02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99000">
                  <a:srgbClr val="FFFFFF">
                    <a:alpha val="0"/>
                  </a:srgbClr>
                </a:gs>
                <a:gs pos="1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endParaRPr lang="en-GB" dirty="0" smtClean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19145" y="6408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90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53" r:id="rId9"/>
    <p:sldLayoutId id="2147483655" r:id="rId10"/>
    <p:sldLayoutId id="2147483656" r:id="rId11"/>
    <p:sldLayoutId id="2147483657" r:id="rId12"/>
    <p:sldLayoutId id="2147483659" r:id="rId13"/>
    <p:sldLayoutId id="2147483660" r:id="rId14"/>
    <p:sldLayoutId id="2147483661" r:id="rId15"/>
    <p:sldLayoutId id="2147483663" r:id="rId16"/>
    <p:sldLayoutId id="2147483665" r:id="rId17"/>
    <p:sldLayoutId id="2147483654" r:id="rId18"/>
    <p:sldLayoutId id="2147483674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6.emf"/><Relationship Id="rId2" Type="http://schemas.openxmlformats.org/officeDocument/2006/relationships/tags" Target="../tags/tag2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28.png"/><Relationship Id="rId5" Type="http://schemas.openxmlformats.org/officeDocument/2006/relationships/hyperlink" Target="https://courses.edx.org/courses/WageningenX/NUTR101x/1T2014/courseware/f1e75a824f934999a79277a271f057f1/5718386e88e94d4ba1554c563b79a7d2/" TargetMode="External"/><Relationship Id="rId4" Type="http://schemas.openxmlformats.org/officeDocument/2006/relationships/hyperlink" Target="http://ucsdnews.ucsd.edu/pressrelease/regular_chocolate_eaters_are_thinne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edx.org/courses/WageningenX/NUTR101x/1T2014/courseware/db25dd02c9be4106b534ba349977d023/766749be00fc45e3b0820a41952266a3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tags" Target="../tags/tag31.xml"/><Relationship Id="rId7" Type="http://schemas.openxmlformats.org/officeDocument/2006/relationships/oleObject" Target="../embeddings/oleObject5.bin"/><Relationship Id="rId2" Type="http://schemas.openxmlformats.org/officeDocument/2006/relationships/tags" Target="../tags/tag30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32.xml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3.xml"/><Relationship Id="rId6" Type="http://schemas.openxmlformats.org/officeDocument/2006/relationships/hyperlink" Target="https://edge.edx.org/courses/WageningenX/NUTR101x/2015_q1/courseware/a55b53c6efcb4e639cb9b4fbf64b4c20/d86723c88d0c40ed9294d62349c69507/" TargetMode="External"/><Relationship Id="rId5" Type="http://schemas.openxmlformats.org/officeDocument/2006/relationships/hyperlink" Target="https://www.youtube.com/watch?v=-v6ZuJGQ_h0" TargetMode="External"/><Relationship Id="rId4" Type="http://schemas.openxmlformats.org/officeDocument/2006/relationships/hyperlink" Target="https://edge.edx.org/courses/WageningenX/NUTR101x/2015_q1/courseware/a55b53c6efcb4e639cb9b4fbf64b4c20/c206cc07f65148b88bc428f957227bbd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tags" Target="../tags/tag35.xml"/><Relationship Id="rId7" Type="http://schemas.openxmlformats.org/officeDocument/2006/relationships/oleObject" Target="../embeddings/oleObject6.bin"/><Relationship Id="rId2" Type="http://schemas.openxmlformats.org/officeDocument/2006/relationships/tags" Target="../tags/tag34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35.emf"/><Relationship Id="rId2" Type="http://schemas.openxmlformats.org/officeDocument/2006/relationships/tags" Target="../tags/tag3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3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41.xml"/><Relationship Id="rId7" Type="http://schemas.openxmlformats.org/officeDocument/2006/relationships/oleObject" Target="../embeddings/oleObject8.bin"/><Relationship Id="rId2" Type="http://schemas.openxmlformats.org/officeDocument/2006/relationships/tags" Target="../tags/tag40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3.xml"/><Relationship Id="rId5" Type="http://schemas.openxmlformats.org/officeDocument/2006/relationships/image" Target="../media/image37.png"/><Relationship Id="rId4" Type="http://schemas.openxmlformats.org/officeDocument/2006/relationships/hyperlink" Target="https://www.youtube.com/watch?v=BrbfxCwPYoc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4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edx.org/courses/WageningenX/NUTR101x/1T2014/courseware/f1e75a824f934999a79277a271f057f1/d8390719b32f41d5aae7d79d5a8aaa47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8.emf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9.emf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8.emf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1304611"/>
          </a:xfrm>
        </p:spPr>
        <p:txBody>
          <a:bodyPr/>
          <a:lstStyle/>
          <a:p>
            <a:r>
              <a:rPr lang="nl-NL" dirty="0" err="1"/>
              <a:t>MOOC’s</a:t>
            </a:r>
            <a:r>
              <a:rPr lang="nl-NL" dirty="0"/>
              <a:t> de nieuwe bron van</a:t>
            </a:r>
            <a:br>
              <a:rPr lang="nl-NL" dirty="0"/>
            </a:br>
            <a:r>
              <a:rPr lang="nl-NL" dirty="0"/>
              <a:t>Voedingskennis?!</a:t>
            </a:r>
            <a:endParaRPr lang="en-GB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err="1"/>
              <a:t>i</a:t>
            </a:r>
            <a:r>
              <a:rPr lang="en-GB" dirty="0" err="1" smtClean="0"/>
              <a:t>r</a:t>
            </a:r>
            <a:r>
              <a:rPr lang="en-GB" dirty="0" smtClean="0"/>
              <a:t> Rolf Marteijn, </a:t>
            </a:r>
            <a:r>
              <a:rPr lang="en-GB" dirty="0" err="1" smtClean="0"/>
              <a:t>opleidingsdirecteur</a:t>
            </a:r>
            <a:r>
              <a:rPr lang="en-GB" dirty="0" smtClean="0"/>
              <a:t> </a:t>
            </a:r>
            <a:r>
              <a:rPr lang="en-GB" dirty="0" err="1" smtClean="0"/>
              <a:t>voeding</a:t>
            </a:r>
            <a:r>
              <a:rPr lang="en-GB" dirty="0" smtClean="0"/>
              <a:t> &amp; </a:t>
            </a:r>
            <a:r>
              <a:rPr lang="en-GB" dirty="0" err="1" smtClean="0"/>
              <a:t>gezondheid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err="1" smtClean="0"/>
              <a:t>Januari</a:t>
            </a:r>
            <a:r>
              <a:rPr lang="en-GB" dirty="0" smtClean="0"/>
              <a:t> 2015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 smtClean="0"/>
              <a:t>edX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10</a:t>
            </a:fld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99" y="108541"/>
            <a:ext cx="4913313" cy="327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9" y="3509963"/>
            <a:ext cx="62388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0471"/>
            <a:ext cx="3175000" cy="170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64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 smtClean="0"/>
              <a:t>edX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3365499"/>
            <a:ext cx="8521188" cy="255934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            ..........52 </a:t>
            </a:r>
            <a:r>
              <a:rPr lang="en-GB" dirty="0" err="1" smtClean="0"/>
              <a:t>andere</a:t>
            </a:r>
            <a:r>
              <a:rPr lang="en-GB" dirty="0" smtClean="0"/>
              <a:t> </a:t>
            </a:r>
            <a:r>
              <a:rPr lang="en-GB" dirty="0" err="1" smtClean="0"/>
              <a:t>universiteiten</a:t>
            </a:r>
            <a:r>
              <a:rPr lang="en-GB" dirty="0" smtClean="0"/>
              <a:t>.......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11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75" y="1374775"/>
            <a:ext cx="45434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4267200"/>
            <a:ext cx="150712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12431"/>
            <a:ext cx="14668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022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 smtClean="0"/>
              <a:t>Ook</a:t>
            </a:r>
            <a:r>
              <a:rPr lang="en-GB" dirty="0" smtClean="0"/>
              <a:t> </a:t>
            </a:r>
            <a:r>
              <a:rPr lang="en-GB" dirty="0" err="1" smtClean="0"/>
              <a:t>interessant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/>
              <a:t>edX</a:t>
            </a:r>
            <a:r>
              <a:rPr lang="en-GB" dirty="0" smtClean="0"/>
              <a:t>  Advanced Placement courses!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12</a:t>
            </a:fld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374900"/>
            <a:ext cx="2596614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2405063"/>
            <a:ext cx="258381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52" y="2405063"/>
            <a:ext cx="2548014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66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 smtClean="0"/>
              <a:t>edX</a:t>
            </a:r>
            <a:r>
              <a:rPr lang="en-GB" dirty="0" smtClean="0"/>
              <a:t> </a:t>
            </a:r>
            <a:r>
              <a:rPr lang="en-GB" dirty="0" err="1" smtClean="0"/>
              <a:t>als</a:t>
            </a:r>
            <a:r>
              <a:rPr lang="en-GB" dirty="0" smtClean="0"/>
              <a:t> </a:t>
            </a:r>
            <a:r>
              <a:rPr lang="en-GB" dirty="0" err="1" smtClean="0"/>
              <a:t>bron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231900"/>
            <a:ext cx="8521188" cy="469294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Pro:</a:t>
            </a:r>
          </a:p>
          <a:p>
            <a:r>
              <a:rPr lang="en-GB" dirty="0" smtClean="0"/>
              <a:t>Partners </a:t>
            </a:r>
            <a:r>
              <a:rPr lang="en-GB" dirty="0" err="1" smtClean="0"/>
              <a:t>zijn</a:t>
            </a:r>
            <a:r>
              <a:rPr lang="en-GB" dirty="0" smtClean="0"/>
              <a:t> </a:t>
            </a:r>
            <a:r>
              <a:rPr lang="en-GB" dirty="0" err="1" smtClean="0"/>
              <a:t>geselecteerd</a:t>
            </a:r>
            <a:endParaRPr lang="en-GB" dirty="0" smtClean="0"/>
          </a:p>
          <a:p>
            <a:r>
              <a:rPr lang="en-GB" dirty="0" err="1" smtClean="0"/>
              <a:t>Docenten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 </a:t>
            </a:r>
            <a:r>
              <a:rPr lang="en-GB" dirty="0" err="1" smtClean="0"/>
              <a:t>intrinsiek</a:t>
            </a:r>
            <a:r>
              <a:rPr lang="en-GB" dirty="0" smtClean="0"/>
              <a:t> </a:t>
            </a:r>
            <a:r>
              <a:rPr lang="en-GB" dirty="0" err="1" smtClean="0"/>
              <a:t>gemotiveerd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?</a:t>
            </a:r>
            <a:endParaRPr lang="en-GB" dirty="0" smtClean="0"/>
          </a:p>
          <a:p>
            <a:r>
              <a:rPr lang="en-GB" dirty="0" err="1" smtClean="0"/>
              <a:t>Engelstalig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Con:</a:t>
            </a:r>
          </a:p>
          <a:p>
            <a:r>
              <a:rPr lang="en-GB" dirty="0" err="1" smtClean="0"/>
              <a:t>Soms</a:t>
            </a:r>
            <a:r>
              <a:rPr lang="en-GB" dirty="0" smtClean="0"/>
              <a:t> </a:t>
            </a:r>
            <a:r>
              <a:rPr lang="en-GB" dirty="0" err="1" smtClean="0"/>
              <a:t>sterke</a:t>
            </a:r>
            <a:r>
              <a:rPr lang="en-GB" dirty="0" smtClean="0"/>
              <a:t> VS </a:t>
            </a:r>
            <a:r>
              <a:rPr lang="en-GB" dirty="0" err="1" smtClean="0"/>
              <a:t>invloed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13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07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04611"/>
          </a:xfrm>
        </p:spPr>
        <p:txBody>
          <a:bodyPr/>
          <a:lstStyle/>
          <a:p>
            <a:r>
              <a:rPr lang="en-GB" dirty="0" smtClean="0"/>
              <a:t>Engels is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mijn</a:t>
            </a:r>
            <a:r>
              <a:rPr lang="en-GB" dirty="0" smtClean="0"/>
              <a:t> </a:t>
            </a:r>
            <a:r>
              <a:rPr lang="en-GB" dirty="0" err="1" smtClean="0"/>
              <a:t>scholieren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probleem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14</a:t>
            </a:fld>
            <a:endParaRPr lang="en-GB" dirty="0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72022205"/>
              </p:ext>
            </p:extLst>
          </p:nvPr>
        </p:nvGraphicFramePr>
        <p:xfrm>
          <a:off x="4489450" y="2679700"/>
          <a:ext cx="46101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Chart" r:id="rId6" imgW="4610050" imgH="4114867" progId="MSGraph.Chart.8">
                  <p:embed followColorScheme="full"/>
                </p:oleObj>
              </mc:Choice>
              <mc:Fallback>
                <p:oleObj name="Chart" r:id="rId6" imgW="4610050" imgH="411486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89450" y="2679700"/>
                        <a:ext cx="46101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smtClean="0"/>
              <a:t>Nee, </a:t>
            </a:r>
            <a:r>
              <a:rPr lang="en-GB" dirty="0" err="1" smtClean="0"/>
              <a:t>daar</a:t>
            </a:r>
            <a:r>
              <a:rPr lang="en-GB" dirty="0" smtClean="0"/>
              <a:t> </a:t>
            </a:r>
            <a:r>
              <a:rPr lang="en-GB" dirty="0" err="1" smtClean="0"/>
              <a:t>komen</a:t>
            </a:r>
            <a:r>
              <a:rPr lang="en-GB" dirty="0" smtClean="0"/>
              <a:t> </a:t>
            </a:r>
            <a:r>
              <a:rPr lang="en-GB" dirty="0" err="1" smtClean="0"/>
              <a:t>ze</a:t>
            </a:r>
            <a:r>
              <a:rPr lang="en-GB" dirty="0" smtClean="0"/>
              <a:t> </a:t>
            </a:r>
            <a:r>
              <a:rPr lang="en-GB" dirty="0" err="1" smtClean="0"/>
              <a:t>wel</a:t>
            </a:r>
            <a:r>
              <a:rPr lang="en-GB" dirty="0" smtClean="0"/>
              <a:t> </a:t>
            </a:r>
            <a:r>
              <a:rPr lang="en-GB" dirty="0" err="1" smtClean="0"/>
              <a:t>uit</a:t>
            </a:r>
            <a:endParaRPr lang="en-GB" dirty="0" smtClean="0"/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err="1" smtClean="0"/>
              <a:t>Ja</a:t>
            </a:r>
            <a:r>
              <a:rPr lang="en-GB" dirty="0" smtClean="0"/>
              <a:t>,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leren</a:t>
            </a:r>
            <a:r>
              <a:rPr lang="en-GB" dirty="0" smtClean="0"/>
              <a:t> </a:t>
            </a:r>
            <a:r>
              <a:rPr lang="en-GB" dirty="0" err="1" smtClean="0"/>
              <a:t>ze</a:t>
            </a:r>
            <a:r>
              <a:rPr lang="en-GB" dirty="0" smtClean="0"/>
              <a:t> </a:t>
            </a:r>
            <a:r>
              <a:rPr lang="en-GB" dirty="0" err="1" smtClean="0"/>
              <a:t>onvoldoende</a:t>
            </a:r>
            <a:endParaRPr lang="en-GB" dirty="0" smtClean="0"/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err="1" smtClean="0"/>
              <a:t>Onderbouw</a:t>
            </a:r>
            <a:r>
              <a:rPr lang="en-GB" dirty="0" smtClean="0"/>
              <a:t> </a:t>
            </a:r>
            <a:r>
              <a:rPr lang="en-GB" dirty="0" err="1" smtClean="0"/>
              <a:t>wel</a:t>
            </a:r>
            <a:r>
              <a:rPr lang="en-GB" dirty="0" smtClean="0"/>
              <a:t>, </a:t>
            </a:r>
            <a:r>
              <a:rPr lang="en-GB" dirty="0" err="1" smtClean="0"/>
              <a:t>bovenbouw</a:t>
            </a:r>
            <a:r>
              <a:rPr lang="en-GB" dirty="0" smtClean="0"/>
              <a:t> </a:t>
            </a:r>
            <a:r>
              <a:rPr lang="en-GB" dirty="0" err="1" smtClean="0"/>
              <a:t>niet</a:t>
            </a:r>
            <a:endParaRPr lang="en-GB" dirty="0" smtClean="0"/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err="1" smtClean="0"/>
              <a:t>Weet</a:t>
            </a:r>
            <a:r>
              <a:rPr lang="en-GB" dirty="0" smtClean="0"/>
              <a:t> </a:t>
            </a:r>
            <a:r>
              <a:rPr lang="en-GB" dirty="0" err="1" smtClean="0"/>
              <a:t>ik</a:t>
            </a:r>
            <a:r>
              <a:rPr lang="en-GB" dirty="0" smtClean="0"/>
              <a:t> </a:t>
            </a:r>
            <a:r>
              <a:rPr lang="en-GB" dirty="0" err="1" smtClean="0"/>
              <a:t>niet</a:t>
            </a:r>
            <a:endParaRPr lang="en-GB" dirty="0" smtClean="0"/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err="1" smtClean="0"/>
              <a:t>Mijn</a:t>
            </a:r>
            <a:r>
              <a:rPr lang="en-GB" dirty="0" smtClean="0"/>
              <a:t> school is 2 </a:t>
            </a:r>
            <a:r>
              <a:rPr lang="en-GB" dirty="0" err="1" smtClean="0"/>
              <a:t>talig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0618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 smtClean="0"/>
              <a:t>edX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uw</a:t>
            </a:r>
            <a:r>
              <a:rPr lang="en-GB" dirty="0" smtClean="0"/>
              <a:t> </a:t>
            </a:r>
            <a:r>
              <a:rPr lang="en-GB" dirty="0" err="1" smtClean="0"/>
              <a:t>als</a:t>
            </a:r>
            <a:r>
              <a:rPr lang="en-GB" dirty="0" smtClean="0"/>
              <a:t> docent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OPEN</a:t>
            </a:r>
          </a:p>
          <a:p>
            <a:r>
              <a:rPr lang="en-GB" dirty="0" err="1" smtClean="0"/>
              <a:t>Dus</a:t>
            </a:r>
            <a:r>
              <a:rPr lang="en-GB" dirty="0" smtClean="0"/>
              <a:t> mag </a:t>
            </a:r>
            <a:r>
              <a:rPr lang="en-GB" dirty="0" err="1" smtClean="0"/>
              <a:t>hergebruikt</a:t>
            </a:r>
            <a:r>
              <a:rPr lang="en-GB" dirty="0" smtClean="0"/>
              <a:t>, </a:t>
            </a:r>
            <a:r>
              <a:rPr lang="en-GB" dirty="0" err="1" smtClean="0"/>
              <a:t>zie</a:t>
            </a:r>
            <a:r>
              <a:rPr lang="en-GB" dirty="0" smtClean="0"/>
              <a:t> website </a:t>
            </a:r>
            <a:r>
              <a:rPr lang="en-GB" dirty="0" err="1" smtClean="0"/>
              <a:t>voor</a:t>
            </a:r>
            <a:r>
              <a:rPr lang="en-GB" dirty="0" smtClean="0"/>
              <a:t> regels</a:t>
            </a:r>
          </a:p>
          <a:p>
            <a:r>
              <a:rPr lang="en-GB" dirty="0" err="1" smtClean="0"/>
              <a:t>Filmpjes</a:t>
            </a:r>
            <a:r>
              <a:rPr lang="en-GB" dirty="0" smtClean="0"/>
              <a:t> </a:t>
            </a:r>
            <a:r>
              <a:rPr lang="en-GB" dirty="0" err="1" smtClean="0"/>
              <a:t>staan</a:t>
            </a:r>
            <a:r>
              <a:rPr lang="en-GB" dirty="0" smtClean="0"/>
              <a:t> ‘</a:t>
            </a:r>
            <a:r>
              <a:rPr lang="en-GB" dirty="0" err="1" smtClean="0"/>
              <a:t>stiekum</a:t>
            </a:r>
            <a:r>
              <a:rPr lang="en-GB" dirty="0" smtClean="0"/>
              <a:t>’ op YouTube </a:t>
            </a:r>
          </a:p>
          <a:p>
            <a:r>
              <a:rPr lang="en-GB" dirty="0" smtClean="0"/>
              <a:t>Eigen </a:t>
            </a:r>
            <a:r>
              <a:rPr lang="en-GB" dirty="0" err="1" smtClean="0"/>
              <a:t>bijscholing</a:t>
            </a:r>
            <a:endParaRPr lang="en-GB" dirty="0" smtClean="0"/>
          </a:p>
          <a:p>
            <a:r>
              <a:rPr lang="en-GB" dirty="0" smtClean="0"/>
              <a:t>PWS </a:t>
            </a:r>
            <a:r>
              <a:rPr lang="en-GB" dirty="0" err="1" smtClean="0"/>
              <a:t>verdieping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15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9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 smtClean="0"/>
              <a:t>Betrouwbare</a:t>
            </a:r>
            <a:r>
              <a:rPr lang="en-GB" dirty="0" smtClean="0"/>
              <a:t> </a:t>
            </a:r>
            <a:r>
              <a:rPr lang="en-GB" dirty="0" err="1" smtClean="0"/>
              <a:t>bronnen</a:t>
            </a:r>
            <a:r>
              <a:rPr lang="en-GB" dirty="0" smtClean="0"/>
              <a:t> &amp; </a:t>
            </a:r>
            <a:r>
              <a:rPr lang="en-GB" dirty="0" err="1" smtClean="0"/>
              <a:t>aanleiding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16</a:t>
            </a:fld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231900"/>
            <a:ext cx="9164638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59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 smtClean="0"/>
              <a:t>WageningenX</a:t>
            </a:r>
            <a:r>
              <a:rPr lang="en-GB" dirty="0" smtClean="0"/>
              <a:t>   NUTR101 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17</a:t>
            </a:fld>
            <a:endParaRPr lang="en-GB" dirty="0"/>
          </a:p>
        </p:txBody>
      </p:sp>
      <p:sp>
        <p:nvSpPr>
          <p:cNvPr id="5" name="Smiley Face 4">
            <a:hlinkClick r:id="rId4"/>
          </p:cNvPr>
          <p:cNvSpPr/>
          <p:nvPr/>
        </p:nvSpPr>
        <p:spPr>
          <a:xfrm>
            <a:off x="7696200" y="6057900"/>
            <a:ext cx="901700" cy="800100"/>
          </a:xfrm>
          <a:prstGeom prst="smileyFac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 err="1" smtClean="0">
              <a:solidFill>
                <a:schemeClr val="tx1"/>
              </a:solidFill>
            </a:endParaRPr>
          </a:p>
        </p:txBody>
      </p:sp>
      <p:pic>
        <p:nvPicPr>
          <p:cNvPr id="15362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526967"/>
            <a:ext cx="4005803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89" y="2580775"/>
            <a:ext cx="4033813" cy="301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96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 smtClean="0"/>
              <a:t>Voedingsonderzoek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460500"/>
            <a:ext cx="8521188" cy="4464349"/>
          </a:xfrm>
        </p:spPr>
        <p:txBody>
          <a:bodyPr/>
          <a:lstStyle/>
          <a:p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thema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Wat</a:t>
            </a:r>
            <a:r>
              <a:rPr lang="en-GB" dirty="0" smtClean="0"/>
              <a:t> is de </a:t>
            </a:r>
            <a:r>
              <a:rPr lang="en-GB" dirty="0" err="1" smtClean="0"/>
              <a:t>relatie</a:t>
            </a:r>
            <a:r>
              <a:rPr lang="en-GB" dirty="0" smtClean="0"/>
              <a:t> </a:t>
            </a:r>
            <a:r>
              <a:rPr lang="en-GB" dirty="0" err="1" smtClean="0"/>
              <a:t>tussen</a:t>
            </a:r>
            <a:r>
              <a:rPr lang="en-GB" dirty="0" smtClean="0"/>
              <a:t> </a:t>
            </a:r>
            <a:r>
              <a:rPr lang="en-GB" dirty="0" err="1" smtClean="0"/>
              <a:t>onze</a:t>
            </a:r>
            <a:r>
              <a:rPr lang="en-GB" dirty="0" smtClean="0"/>
              <a:t> </a:t>
            </a:r>
            <a:r>
              <a:rPr lang="en-GB" dirty="0" err="1" smtClean="0"/>
              <a:t>voeding</a:t>
            </a:r>
            <a:r>
              <a:rPr lang="en-GB" dirty="0" smtClean="0"/>
              <a:t> en </a:t>
            </a:r>
            <a:r>
              <a:rPr lang="en-GB" dirty="0" err="1" smtClean="0"/>
              <a:t>onze</a:t>
            </a:r>
            <a:r>
              <a:rPr lang="en-GB" dirty="0" smtClean="0"/>
              <a:t> </a:t>
            </a:r>
            <a:r>
              <a:rPr lang="en-GB" dirty="0" err="1" smtClean="0"/>
              <a:t>gezondheid</a:t>
            </a:r>
            <a:r>
              <a:rPr lang="en-GB" dirty="0" smtClean="0"/>
              <a:t>?</a:t>
            </a:r>
            <a:endParaRPr lang="en-GB" dirty="0"/>
          </a:p>
          <a:p>
            <a:r>
              <a:rPr lang="en-GB" dirty="0" smtClean="0"/>
              <a:t>Heel </a:t>
            </a:r>
            <a:r>
              <a:rPr lang="en-GB" dirty="0" err="1" smtClean="0"/>
              <a:t>veel</a:t>
            </a:r>
            <a:r>
              <a:rPr lang="en-GB" dirty="0" smtClean="0"/>
              <a:t> </a:t>
            </a:r>
            <a:r>
              <a:rPr lang="en-GB" dirty="0" err="1" smtClean="0"/>
              <a:t>gereedschappen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>
                <a:solidFill>
                  <a:schemeClr val="bg1"/>
                </a:solidFill>
                <a:hlinkClick r:id="rId3"/>
              </a:rPr>
              <a:t>Interventie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Observatie</a:t>
            </a:r>
            <a:endParaRPr lang="en-GB" dirty="0" smtClean="0"/>
          </a:p>
          <a:p>
            <a:pPr lvl="1"/>
            <a:r>
              <a:rPr lang="en-GB" dirty="0" smtClean="0"/>
              <a:t>*omics</a:t>
            </a:r>
          </a:p>
          <a:p>
            <a:pPr lvl="1"/>
            <a:r>
              <a:rPr lang="en-GB" dirty="0" err="1" smtClean="0"/>
              <a:t>Biochemische</a:t>
            </a:r>
            <a:r>
              <a:rPr lang="en-GB" dirty="0" smtClean="0"/>
              <a:t> analyses</a:t>
            </a:r>
          </a:p>
          <a:p>
            <a:pPr lvl="1"/>
            <a:r>
              <a:rPr lang="en-GB" dirty="0" err="1" smtClean="0"/>
              <a:t>Antropometrie</a:t>
            </a:r>
            <a:endParaRPr lang="en-GB" dirty="0" smtClean="0"/>
          </a:p>
          <a:p>
            <a:pPr lvl="1"/>
            <a:r>
              <a:rPr lang="en-GB" dirty="0" smtClean="0"/>
              <a:t>Etc. Etc. Etc.</a:t>
            </a:r>
          </a:p>
          <a:p>
            <a:pPr lvl="1"/>
            <a:endParaRPr lang="en-GB" dirty="0" smtClean="0"/>
          </a:p>
          <a:p>
            <a:pPr marL="696913" lvl="1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18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35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 smtClean="0"/>
              <a:t>Questiontime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19</a:t>
            </a:fld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" y="1770063"/>
            <a:ext cx="8731969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PAnswers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395800" y="1200249"/>
            <a:ext cx="8521188" cy="5698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GB" dirty="0" err="1" smtClean="0"/>
              <a:t>Welk</a:t>
            </a:r>
            <a:r>
              <a:rPr lang="en-GB" dirty="0" smtClean="0"/>
              <a:t> van </a:t>
            </a:r>
            <a:r>
              <a:rPr lang="en-GB" dirty="0" err="1" smtClean="0"/>
              <a:t>deze</a:t>
            </a:r>
            <a:r>
              <a:rPr lang="en-GB" dirty="0" smtClean="0"/>
              <a:t> 2 </a:t>
            </a:r>
            <a:r>
              <a:rPr lang="en-GB" dirty="0" err="1" smtClean="0"/>
              <a:t>maaltijden</a:t>
            </a:r>
            <a:r>
              <a:rPr lang="en-GB" dirty="0" smtClean="0"/>
              <a:t> </a:t>
            </a:r>
            <a:r>
              <a:rPr lang="en-GB" dirty="0" err="1" smtClean="0"/>
              <a:t>verzadigd</a:t>
            </a:r>
            <a:r>
              <a:rPr lang="en-GB" dirty="0" smtClean="0"/>
              <a:t> </a:t>
            </a:r>
            <a:r>
              <a:rPr lang="en-GB" dirty="0" err="1" smtClean="0"/>
              <a:t>meer</a:t>
            </a:r>
            <a:r>
              <a:rPr lang="en-GB" dirty="0" smtClean="0"/>
              <a:t>?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4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1304611"/>
          </a:xfrm>
        </p:spPr>
        <p:txBody>
          <a:bodyPr/>
          <a:lstStyle/>
          <a:p>
            <a:r>
              <a:rPr lang="nl-NL" dirty="0" err="1"/>
              <a:t>MOOC’s</a:t>
            </a:r>
            <a:r>
              <a:rPr lang="nl-NL" dirty="0"/>
              <a:t> de nieuwe bron van</a:t>
            </a:r>
            <a:br>
              <a:rPr lang="nl-NL" dirty="0"/>
            </a:br>
            <a:r>
              <a:rPr lang="nl-NL" dirty="0"/>
              <a:t>Voedingskennis?!</a:t>
            </a:r>
            <a:endParaRPr lang="en-GB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Prof Sander Kersten, </a:t>
            </a:r>
            <a:r>
              <a:rPr lang="en-GB" dirty="0" err="1" smtClean="0"/>
              <a:t>hoogleraar</a:t>
            </a:r>
            <a:r>
              <a:rPr lang="en-GB" dirty="0" smtClean="0"/>
              <a:t> </a:t>
            </a:r>
            <a:r>
              <a:rPr lang="en-GB" dirty="0" err="1" smtClean="0"/>
              <a:t>Moleculaire</a:t>
            </a:r>
            <a:r>
              <a:rPr lang="en-GB" dirty="0" smtClean="0"/>
              <a:t> </a:t>
            </a:r>
            <a:r>
              <a:rPr lang="en-GB" dirty="0" err="1" smtClean="0"/>
              <a:t>Voeding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err="1" smtClean="0"/>
              <a:t>Januari</a:t>
            </a:r>
            <a:r>
              <a:rPr lang="en-GB" dirty="0" smtClean="0"/>
              <a:t> 2015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7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42796" cy="791650"/>
          </a:xfrm>
        </p:spPr>
        <p:txBody>
          <a:bodyPr/>
          <a:lstStyle/>
          <a:p>
            <a:r>
              <a:rPr lang="en-GB" dirty="0" err="1" smtClean="0"/>
              <a:t>Welke</a:t>
            </a:r>
            <a:r>
              <a:rPr lang="en-GB" dirty="0" smtClean="0"/>
              <a:t> van de 2 </a:t>
            </a:r>
            <a:r>
              <a:rPr lang="en-GB" dirty="0" err="1" smtClean="0"/>
              <a:t>maaltijden</a:t>
            </a:r>
            <a:r>
              <a:rPr lang="en-GB" dirty="0" smtClean="0"/>
              <a:t> </a:t>
            </a:r>
            <a:r>
              <a:rPr lang="en-GB" dirty="0" err="1" smtClean="0"/>
              <a:t>verzadigd</a:t>
            </a:r>
            <a:r>
              <a:rPr lang="en-GB" dirty="0" smtClean="0"/>
              <a:t> </a:t>
            </a:r>
            <a:r>
              <a:rPr lang="en-GB" dirty="0" err="1" smtClean="0"/>
              <a:t>meer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20</a:t>
            </a:fld>
            <a:endParaRPr lang="en-GB" dirty="0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04468348"/>
              </p:ext>
            </p:extLst>
          </p:nvPr>
        </p:nvGraphicFramePr>
        <p:xfrm>
          <a:off x="4489450" y="3771900"/>
          <a:ext cx="4610100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Chart" r:id="rId7" imgW="4610050" imgH="4114867" progId="MSGraph.Chart.8">
                  <p:embed followColorScheme="full"/>
                </p:oleObj>
              </mc:Choice>
              <mc:Fallback>
                <p:oleObj name="Chart" r:id="rId7" imgW="4610050" imgH="411486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89450" y="3771900"/>
                        <a:ext cx="4610100" cy="302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3937000"/>
            <a:ext cx="4114800" cy="17528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sz="3200" dirty="0" smtClean="0"/>
              <a:t>Links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sz="3200" dirty="0" err="1" smtClean="0"/>
              <a:t>Rechts</a:t>
            </a:r>
            <a:endParaRPr lang="en-GB" sz="3200" dirty="0" smtClean="0"/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sz="3200" dirty="0" err="1" smtClean="0"/>
              <a:t>Geen</a:t>
            </a:r>
            <a:r>
              <a:rPr lang="en-GB" sz="3200" dirty="0" smtClean="0"/>
              <a:t> </a:t>
            </a:r>
            <a:r>
              <a:rPr lang="en-GB" sz="3200" dirty="0" err="1" smtClean="0"/>
              <a:t>verschil</a:t>
            </a:r>
            <a:endParaRPr lang="en-GB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869951"/>
            <a:ext cx="6791325" cy="287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6669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 smtClean="0"/>
              <a:t>Eiwit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4"/>
              </a:rPr>
              <a:t>INTRO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5"/>
              </a:rPr>
              <a:t>EIWIT OPNAME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6"/>
              </a:rPr>
              <a:t>GEZOND?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21</a:t>
            </a:fld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349375"/>
            <a:ext cx="3552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98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53086"/>
          </a:xfrm>
        </p:spPr>
        <p:txBody>
          <a:bodyPr/>
          <a:lstStyle/>
          <a:p>
            <a:r>
              <a:rPr lang="en-GB" dirty="0" err="1" smtClean="0"/>
              <a:t>Testtime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Van </a:t>
            </a:r>
            <a:r>
              <a:rPr lang="en-GB" dirty="0" err="1" smtClean="0"/>
              <a:t>soja</a:t>
            </a:r>
            <a:r>
              <a:rPr lang="en-GB" dirty="0" smtClean="0"/>
              <a:t> </a:t>
            </a:r>
            <a:r>
              <a:rPr lang="en-GB" dirty="0" err="1" smtClean="0"/>
              <a:t>eiwit</a:t>
            </a:r>
            <a:r>
              <a:rPr lang="en-GB" dirty="0" smtClean="0"/>
              <a:t> is wet. </a:t>
            </a:r>
            <a:r>
              <a:rPr lang="en-GB" dirty="0" err="1" smtClean="0"/>
              <a:t>bewezen</a:t>
            </a:r>
            <a:r>
              <a:rPr lang="en-GB" dirty="0" smtClean="0"/>
              <a:t> </a:t>
            </a:r>
            <a:r>
              <a:rPr lang="en-GB" dirty="0" err="1" smtClean="0"/>
              <a:t>dat</a:t>
            </a:r>
            <a:r>
              <a:rPr lang="en-GB" dirty="0" smtClean="0"/>
              <a:t> het 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22</a:t>
            </a:fld>
            <a:endParaRPr lang="en-GB" dirty="0"/>
          </a:p>
        </p:txBody>
      </p:sp>
      <p:graphicFrame>
        <p:nvGraphicFramePr>
          <p:cNvPr id="5" name="TPChart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07769664"/>
              </p:ext>
            </p:extLst>
          </p:nvPr>
        </p:nvGraphicFramePr>
        <p:xfrm>
          <a:off x="-1" y="1538400"/>
          <a:ext cx="9144001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Chart" r:id="rId7" imgW="9143977" imgH="1866861" progId="MSGraph.Chart.8">
                  <p:embed followColorScheme="full"/>
                </p:oleObj>
              </mc:Choice>
              <mc:Fallback>
                <p:oleObj name="Chart" r:id="rId7" imgW="9143977" imgH="186686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" y="1538400"/>
                        <a:ext cx="9144001" cy="187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954600" y="1690800"/>
            <a:ext cx="8521188" cy="40896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err="1" smtClean="0"/>
              <a:t>Botten</a:t>
            </a:r>
            <a:r>
              <a:rPr lang="en-GB" dirty="0" smtClean="0"/>
              <a:t> </a:t>
            </a:r>
            <a:r>
              <a:rPr lang="en-GB" dirty="0" err="1" smtClean="0"/>
              <a:t>versterkt</a:t>
            </a:r>
            <a:endParaRPr lang="en-GB" dirty="0" smtClean="0"/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smtClean="0"/>
              <a:t>Blood Cholesterol </a:t>
            </a:r>
            <a:r>
              <a:rPr lang="en-GB" dirty="0" err="1" smtClean="0"/>
              <a:t>verlaagd</a:t>
            </a:r>
            <a:endParaRPr lang="en-GB" dirty="0" smtClean="0"/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err="1" smtClean="0"/>
              <a:t>Bloeddruk</a:t>
            </a:r>
            <a:r>
              <a:rPr lang="en-GB" dirty="0" smtClean="0"/>
              <a:t> </a:t>
            </a:r>
            <a:r>
              <a:rPr lang="en-GB" dirty="0" err="1" smtClean="0"/>
              <a:t>verlaagd</a:t>
            </a:r>
            <a:endParaRPr lang="en-GB" dirty="0" smtClean="0"/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err="1" smtClean="0"/>
              <a:t>Lichaamsgewicht</a:t>
            </a:r>
            <a:r>
              <a:rPr lang="en-GB" dirty="0" smtClean="0"/>
              <a:t> </a:t>
            </a:r>
            <a:r>
              <a:rPr lang="en-GB" dirty="0" err="1" smtClean="0"/>
              <a:t>verlaagd</a:t>
            </a:r>
            <a:endParaRPr lang="en-GB" dirty="0" smtClean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3762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866047"/>
          </a:xfrm>
        </p:spPr>
        <p:txBody>
          <a:bodyPr/>
          <a:lstStyle/>
          <a:p>
            <a:r>
              <a:rPr lang="en-GB" dirty="0" err="1" smtClean="0"/>
              <a:t>Eten</a:t>
            </a:r>
            <a:r>
              <a:rPr lang="en-GB" dirty="0" smtClean="0"/>
              <a:t> van </a:t>
            </a:r>
            <a:r>
              <a:rPr lang="en-GB" dirty="0" err="1" smtClean="0"/>
              <a:t>plantaardige</a:t>
            </a:r>
            <a:r>
              <a:rPr lang="en-GB" dirty="0" smtClean="0"/>
              <a:t> </a:t>
            </a:r>
            <a:r>
              <a:rPr lang="en-GB" dirty="0" err="1" smtClean="0"/>
              <a:t>eiwittenis</a:t>
            </a:r>
            <a:r>
              <a:rPr lang="en-GB" dirty="0" smtClean="0"/>
              <a:t> </a:t>
            </a:r>
            <a:r>
              <a:rPr lang="en-GB" dirty="0" err="1" smtClean="0"/>
              <a:t>geassocieerd</a:t>
            </a:r>
            <a:r>
              <a:rPr lang="en-GB" dirty="0" smtClean="0"/>
              <a:t> met lager </a:t>
            </a:r>
            <a:r>
              <a:rPr lang="en-GB" dirty="0" err="1" smtClean="0"/>
              <a:t>risico</a:t>
            </a:r>
            <a:r>
              <a:rPr lang="en-GB" dirty="0" smtClean="0"/>
              <a:t> op div </a:t>
            </a:r>
            <a:r>
              <a:rPr lang="en-GB" dirty="0" err="1" smtClean="0"/>
              <a:t>chronische</a:t>
            </a:r>
            <a:r>
              <a:rPr lang="en-GB" dirty="0" smtClean="0"/>
              <a:t> </a:t>
            </a:r>
            <a:r>
              <a:rPr lang="en-GB" dirty="0" err="1" smtClean="0"/>
              <a:t>ziektes</a:t>
            </a:r>
            <a:r>
              <a:rPr lang="en-GB" dirty="0" smtClean="0"/>
              <a:t>, </a:t>
            </a:r>
            <a:r>
              <a:rPr lang="en-GB" dirty="0" err="1" smtClean="0"/>
              <a:t>vermoedelijk</a:t>
            </a:r>
            <a:r>
              <a:rPr lang="en-GB" dirty="0" smtClean="0"/>
              <a:t> </a:t>
            </a:r>
            <a:r>
              <a:rPr lang="en-GB" dirty="0" err="1" smtClean="0"/>
              <a:t>omdat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23</a:t>
            </a:fld>
            <a:endParaRPr lang="en-GB" dirty="0"/>
          </a:p>
        </p:txBody>
      </p:sp>
      <p:graphicFrame>
        <p:nvGraphicFramePr>
          <p:cNvPr id="5" name="TPChart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30879985"/>
              </p:ext>
            </p:extLst>
          </p:nvPr>
        </p:nvGraphicFramePr>
        <p:xfrm>
          <a:off x="-226500" y="2046400"/>
          <a:ext cx="9144001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Chart" r:id="rId6" imgW="9143977" imgH="1866861" progId="MSGraph.Chart.8">
                  <p:embed followColorScheme="full"/>
                </p:oleObj>
              </mc:Choice>
              <mc:Fallback>
                <p:oleObj name="Chart" r:id="rId6" imgW="9143977" imgH="186686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226500" y="2046400"/>
                        <a:ext cx="9144001" cy="187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043500" y="2186100"/>
            <a:ext cx="8521188" cy="40896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smtClean="0"/>
              <a:t>Plant-</a:t>
            </a:r>
            <a:r>
              <a:rPr lang="en-GB" dirty="0" err="1" smtClean="0"/>
              <a:t>eiwit</a:t>
            </a:r>
            <a:r>
              <a:rPr lang="en-GB" dirty="0" smtClean="0"/>
              <a:t> </a:t>
            </a:r>
            <a:r>
              <a:rPr lang="en-GB" dirty="0" err="1" smtClean="0"/>
              <a:t>heeft</a:t>
            </a:r>
            <a:r>
              <a:rPr lang="en-GB" dirty="0" smtClean="0"/>
              <a:t> </a:t>
            </a:r>
            <a:r>
              <a:rPr lang="en-GB" dirty="0" err="1" smtClean="0"/>
              <a:t>andere</a:t>
            </a:r>
            <a:r>
              <a:rPr lang="en-GB" dirty="0" smtClean="0"/>
              <a:t> </a:t>
            </a:r>
            <a:r>
              <a:rPr lang="en-GB" dirty="0" err="1" smtClean="0"/>
              <a:t>structuur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dierlijk</a:t>
            </a:r>
            <a:r>
              <a:rPr lang="en-GB" dirty="0" smtClean="0"/>
              <a:t> </a:t>
            </a:r>
            <a:r>
              <a:rPr lang="en-GB" dirty="0" err="1" smtClean="0"/>
              <a:t>eiwit</a:t>
            </a:r>
            <a:endParaRPr lang="en-GB" dirty="0" smtClean="0"/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err="1" smtClean="0"/>
              <a:t>Deze</a:t>
            </a:r>
            <a:r>
              <a:rPr lang="en-GB" dirty="0" smtClean="0"/>
              <a:t> </a:t>
            </a:r>
            <a:r>
              <a:rPr lang="en-GB" dirty="0" err="1" smtClean="0"/>
              <a:t>groep</a:t>
            </a:r>
            <a:r>
              <a:rPr lang="en-GB" dirty="0" smtClean="0"/>
              <a:t> </a:t>
            </a:r>
            <a:r>
              <a:rPr lang="en-GB" dirty="0" err="1" smtClean="0"/>
              <a:t>rookt</a:t>
            </a:r>
            <a:r>
              <a:rPr lang="en-GB" dirty="0" smtClean="0"/>
              <a:t> minder en </a:t>
            </a:r>
            <a:r>
              <a:rPr lang="en-GB" dirty="0" err="1" smtClean="0"/>
              <a:t>beweegd</a:t>
            </a:r>
            <a:r>
              <a:rPr lang="en-GB" dirty="0" smtClean="0"/>
              <a:t> (</a:t>
            </a:r>
            <a:r>
              <a:rPr lang="en-GB" dirty="0" err="1" smtClean="0"/>
              <a:t>veel</a:t>
            </a:r>
            <a:r>
              <a:rPr lang="en-GB" dirty="0" smtClean="0"/>
              <a:t>) </a:t>
            </a:r>
            <a:r>
              <a:rPr lang="en-GB" dirty="0" err="1" smtClean="0"/>
              <a:t>meer</a:t>
            </a:r>
            <a:endParaRPr lang="en-GB" dirty="0" smtClean="0"/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smtClean="0"/>
              <a:t>Plant-</a:t>
            </a:r>
            <a:r>
              <a:rPr lang="en-GB" dirty="0" err="1" smtClean="0"/>
              <a:t>eiwit</a:t>
            </a:r>
            <a:r>
              <a:rPr lang="en-GB" dirty="0" smtClean="0"/>
              <a:t> </a:t>
            </a:r>
            <a:r>
              <a:rPr lang="en-GB" dirty="0" err="1" smtClean="0"/>
              <a:t>verzadigd</a:t>
            </a:r>
            <a:r>
              <a:rPr lang="en-GB" dirty="0" smtClean="0"/>
              <a:t> </a:t>
            </a:r>
            <a:r>
              <a:rPr lang="en-GB" dirty="0" err="1" smtClean="0"/>
              <a:t>meer</a:t>
            </a:r>
            <a:r>
              <a:rPr lang="en-GB" dirty="0" smtClean="0"/>
              <a:t> en </a:t>
            </a:r>
            <a:r>
              <a:rPr lang="en-GB" dirty="0" err="1" smtClean="0"/>
              <a:t>voorkomt</a:t>
            </a:r>
            <a:r>
              <a:rPr lang="en-GB" dirty="0" smtClean="0"/>
              <a:t> </a:t>
            </a:r>
            <a:r>
              <a:rPr lang="en-GB" dirty="0" err="1" smtClean="0"/>
              <a:t>zo</a:t>
            </a:r>
            <a:r>
              <a:rPr lang="en-GB" dirty="0" smtClean="0"/>
              <a:t> </a:t>
            </a:r>
            <a:r>
              <a:rPr lang="en-GB" dirty="0" err="1" smtClean="0"/>
              <a:t>obesitas</a:t>
            </a:r>
            <a:endParaRPr lang="en-GB" dirty="0" smtClean="0"/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smtClean="0"/>
              <a:t>Het </a:t>
            </a:r>
            <a:r>
              <a:rPr lang="en-GB" dirty="0" err="1" smtClean="0"/>
              <a:t>gaat</a:t>
            </a:r>
            <a:r>
              <a:rPr lang="en-GB" dirty="0" smtClean="0"/>
              <a:t> </a:t>
            </a:r>
            <a:r>
              <a:rPr lang="en-GB" dirty="0" err="1" smtClean="0"/>
              <a:t>vergezeld</a:t>
            </a:r>
            <a:r>
              <a:rPr lang="en-GB" dirty="0" smtClean="0"/>
              <a:t> van </a:t>
            </a:r>
            <a:r>
              <a:rPr lang="en-GB" dirty="0" err="1" smtClean="0"/>
              <a:t>andere</a:t>
            </a:r>
            <a:r>
              <a:rPr lang="en-GB" dirty="0" smtClean="0"/>
              <a:t> </a:t>
            </a:r>
            <a:r>
              <a:rPr lang="en-GB" dirty="0" err="1" smtClean="0"/>
              <a:t>componenten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4319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hoge</a:t>
            </a:r>
            <a:r>
              <a:rPr lang="en-GB" dirty="0" smtClean="0"/>
              <a:t> </a:t>
            </a:r>
            <a:r>
              <a:rPr lang="en-GB" dirty="0" err="1" smtClean="0"/>
              <a:t>eiwit-inname</a:t>
            </a:r>
            <a:r>
              <a:rPr lang="en-GB" dirty="0" smtClean="0"/>
              <a:t> </a:t>
            </a:r>
            <a:r>
              <a:rPr lang="en-GB" dirty="0" err="1" smtClean="0"/>
              <a:t>zie</a:t>
            </a:r>
            <a:r>
              <a:rPr lang="en-GB" dirty="0" smtClean="0"/>
              <a:t> je </a:t>
            </a:r>
            <a:r>
              <a:rPr lang="en-GB" dirty="0" err="1" smtClean="0"/>
              <a:t>veel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24</a:t>
            </a:fld>
            <a:endParaRPr lang="en-GB" dirty="0"/>
          </a:p>
        </p:txBody>
      </p:sp>
      <p:graphicFrame>
        <p:nvGraphicFramePr>
          <p:cNvPr id="5" name="TPChart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78464954"/>
              </p:ext>
            </p:extLst>
          </p:nvPr>
        </p:nvGraphicFramePr>
        <p:xfrm>
          <a:off x="-150300" y="1690800"/>
          <a:ext cx="9144001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Chart" r:id="rId7" imgW="9143977" imgH="1866861" progId="MSGraph.Chart.8">
                  <p:embed followColorScheme="full"/>
                </p:oleObj>
              </mc:Choice>
              <mc:Fallback>
                <p:oleObj name="Chart" r:id="rId7" imgW="9143977" imgH="186686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50300" y="1690800"/>
                        <a:ext cx="9144001" cy="187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119700" y="1830500"/>
            <a:ext cx="8521188" cy="40896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err="1" smtClean="0"/>
              <a:t>Dansers</a:t>
            </a:r>
            <a:endParaRPr lang="en-GB" dirty="0" smtClean="0"/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err="1" smtClean="0"/>
              <a:t>Triatleten</a:t>
            </a:r>
            <a:endParaRPr lang="en-GB" dirty="0" smtClean="0"/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err="1" smtClean="0"/>
              <a:t>Wetenschappers</a:t>
            </a:r>
            <a:endParaRPr lang="en-GB" dirty="0" smtClean="0"/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smtClean="0"/>
              <a:t>Bodybuilders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2439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 smtClean="0"/>
              <a:t>Afsluitend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25</a:t>
            </a:fld>
            <a:endParaRPr lang="en-GB" dirty="0"/>
          </a:p>
        </p:txBody>
      </p:sp>
      <p:pic>
        <p:nvPicPr>
          <p:cNvPr id="1126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9005"/>
            <a:ext cx="8723313" cy="511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75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791650"/>
          </a:xfrm>
        </p:spPr>
        <p:txBody>
          <a:bodyPr/>
          <a:lstStyle/>
          <a:p>
            <a:r>
              <a:rPr lang="en-GB" dirty="0" smtClean="0"/>
              <a:t>Meer...</a:t>
            </a:r>
            <a:endParaRPr lang="en-GB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495300" y="1835250"/>
            <a:ext cx="4432300" cy="4127400"/>
          </a:xfrm>
        </p:spPr>
        <p:txBody>
          <a:bodyPr/>
          <a:lstStyle/>
          <a:p>
            <a:r>
              <a:rPr lang="en-GB" dirty="0" err="1" smtClean="0"/>
              <a:t>Deze</a:t>
            </a:r>
            <a:r>
              <a:rPr lang="en-GB" dirty="0" smtClean="0"/>
              <a:t> MOOC:</a:t>
            </a:r>
          </a:p>
          <a:p>
            <a:r>
              <a:rPr lang="en-GB" dirty="0" smtClean="0"/>
              <a:t>edX.org   (NUTR101)</a:t>
            </a:r>
          </a:p>
          <a:p>
            <a:endParaRPr lang="en-GB" dirty="0"/>
          </a:p>
          <a:p>
            <a:r>
              <a:rPr lang="en-GB" dirty="0" err="1" smtClean="0"/>
              <a:t>Opleiding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www.bvg.wur.nl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Soorten</a:t>
            </a:r>
            <a:r>
              <a:rPr lang="en-GB" dirty="0" smtClean="0"/>
              <a:t> </a:t>
            </a:r>
            <a:r>
              <a:rPr lang="en-GB" dirty="0" err="1" smtClean="0"/>
              <a:t>onderzoek</a:t>
            </a:r>
            <a:r>
              <a:rPr lang="en-GB" dirty="0" smtClean="0"/>
              <a:t>:</a:t>
            </a:r>
          </a:p>
          <a:p>
            <a:r>
              <a:rPr lang="en-GB" dirty="0" smtClean="0"/>
              <a:t>voedingsonderzoek.wur.nl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5352321" y="1689099"/>
            <a:ext cx="3575377" cy="3575377"/>
          </a:xfr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26</a:t>
            </a:fld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987675"/>
            <a:ext cx="5048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343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Sander Kersten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3</a:t>
            </a:fld>
            <a:endParaRPr lang="en-GB" dirty="0"/>
          </a:p>
        </p:txBody>
      </p:sp>
      <p:pic>
        <p:nvPicPr>
          <p:cNvPr id="1024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966913"/>
            <a:ext cx="51435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5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53086"/>
          </a:xfrm>
        </p:spPr>
        <p:txBody>
          <a:bodyPr/>
          <a:lstStyle/>
          <a:p>
            <a:r>
              <a:rPr lang="en-GB" dirty="0" err="1" smtClean="0"/>
              <a:t>Stemkastje</a:t>
            </a:r>
            <a:r>
              <a:rPr lang="en-GB" dirty="0" smtClean="0"/>
              <a:t> even </a:t>
            </a:r>
            <a:r>
              <a:rPr lang="en-GB" dirty="0" err="1" smtClean="0"/>
              <a:t>testen</a:t>
            </a:r>
            <a:r>
              <a:rPr lang="en-GB" dirty="0" smtClean="0"/>
              <a:t>....</a:t>
            </a:r>
            <a:br>
              <a:rPr lang="en-GB" dirty="0" smtClean="0"/>
            </a:br>
            <a:r>
              <a:rPr lang="en-GB" dirty="0" smtClean="0"/>
              <a:t>Het </a:t>
            </a:r>
            <a:r>
              <a:rPr lang="en-GB" dirty="0" err="1" smtClean="0"/>
              <a:t>groene</a:t>
            </a:r>
            <a:r>
              <a:rPr lang="en-GB" dirty="0" smtClean="0"/>
              <a:t> </a:t>
            </a:r>
            <a:r>
              <a:rPr lang="en-GB" dirty="0" err="1" smtClean="0"/>
              <a:t>lampje</a:t>
            </a:r>
            <a:r>
              <a:rPr lang="en-GB" dirty="0" smtClean="0"/>
              <a:t> brand </a:t>
            </a:r>
            <a:r>
              <a:rPr lang="en-GB" dirty="0" err="1" smtClean="0"/>
              <a:t>als</a:t>
            </a:r>
            <a:r>
              <a:rPr lang="en-GB" dirty="0" smtClean="0"/>
              <a:t> </a:t>
            </a:r>
            <a:r>
              <a:rPr lang="en-GB" dirty="0" err="1" smtClean="0"/>
              <a:t>ik</a:t>
            </a:r>
            <a:r>
              <a:rPr lang="en-GB" dirty="0" smtClean="0"/>
              <a:t> </a:t>
            </a:r>
            <a:r>
              <a:rPr lang="en-GB" dirty="0" err="1" smtClean="0"/>
              <a:t>klik</a:t>
            </a:r>
            <a:r>
              <a:rPr lang="en-GB" dirty="0" smtClean="0"/>
              <a:t>....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4</a:t>
            </a:fld>
            <a:endParaRPr lang="en-GB" dirty="0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28433217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Chart" r:id="rId6" imgW="4572034" imgH="5143584" progId="MSGraph.Chart.8">
                  <p:embed followColorScheme="full"/>
                </p:oleObj>
              </mc:Choice>
              <mc:Fallback>
                <p:oleObj name="Chart" r:id="rId6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err="1" smtClean="0"/>
              <a:t>Ja</a:t>
            </a:r>
            <a:endParaRPr lang="en-GB" dirty="0" smtClean="0"/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smtClean="0"/>
              <a:t>Nee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712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 smtClean="0"/>
              <a:t>Ik</a:t>
            </a:r>
            <a:r>
              <a:rPr lang="en-GB" dirty="0" smtClean="0"/>
              <a:t> </a:t>
            </a:r>
            <a:r>
              <a:rPr lang="en-GB" dirty="0" err="1" smtClean="0"/>
              <a:t>weet</a:t>
            </a:r>
            <a:r>
              <a:rPr lang="en-GB" dirty="0" smtClean="0"/>
              <a:t> </a:t>
            </a:r>
            <a:r>
              <a:rPr lang="en-GB" dirty="0" err="1" smtClean="0"/>
              <a:t>wat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MOOC is...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5</a:t>
            </a:fld>
            <a:endParaRPr lang="en-GB" dirty="0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57306665"/>
              </p:ext>
            </p:extLst>
          </p:nvPr>
        </p:nvGraphicFramePr>
        <p:xfrm>
          <a:off x="4489450" y="2679700"/>
          <a:ext cx="46101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Chart" r:id="rId6" imgW="4610130" imgH="4114867" progId="MSGraph.Chart.8">
                  <p:embed followColorScheme="full"/>
                </p:oleObj>
              </mc:Choice>
              <mc:Fallback>
                <p:oleObj name="Chart" r:id="rId6" imgW="4610130" imgH="411486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89450" y="2679700"/>
                        <a:ext cx="46101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err="1" smtClean="0"/>
              <a:t>Ja</a:t>
            </a:r>
            <a:endParaRPr lang="en-GB" dirty="0" smtClean="0"/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smtClean="0"/>
              <a:t>Nee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beetje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633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 smtClean="0"/>
              <a:t>Wat</a:t>
            </a:r>
            <a:r>
              <a:rPr lang="en-GB" dirty="0" smtClean="0"/>
              <a:t> is </a:t>
            </a:r>
            <a:r>
              <a:rPr lang="en-GB" dirty="0" err="1" smtClean="0"/>
              <a:t>een</a:t>
            </a:r>
            <a:r>
              <a:rPr lang="en-GB" dirty="0" smtClean="0"/>
              <a:t> MOOC?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6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187450"/>
            <a:ext cx="76200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56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 smtClean="0"/>
              <a:t>Voor</a:t>
            </a:r>
            <a:r>
              <a:rPr lang="en-GB" dirty="0" smtClean="0"/>
              <a:t> MOOCs </a:t>
            </a:r>
            <a:r>
              <a:rPr lang="en-GB" dirty="0" err="1" smtClean="0"/>
              <a:t>moet</a:t>
            </a:r>
            <a:r>
              <a:rPr lang="en-GB" dirty="0" smtClean="0"/>
              <a:t> je ‘credits’ </a:t>
            </a:r>
            <a:r>
              <a:rPr lang="en-GB" dirty="0" err="1" smtClean="0"/>
              <a:t>krijgen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7</a:t>
            </a:fld>
            <a:endParaRPr lang="en-GB" dirty="0"/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79156507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Chart" r:id="rId6" imgW="4572034" imgH="5143584" progId="MSGraph.Chart.8">
                  <p:embed followColorScheme="full"/>
                </p:oleObj>
              </mc:Choice>
              <mc:Fallback>
                <p:oleObj name="Chart" r:id="rId6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PAnswers"/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smtClean="0"/>
              <a:t>Nee, te </a:t>
            </a:r>
            <a:r>
              <a:rPr lang="en-GB" dirty="0" err="1" smtClean="0"/>
              <a:t>veel</a:t>
            </a:r>
            <a:r>
              <a:rPr lang="en-GB" dirty="0" smtClean="0"/>
              <a:t> </a:t>
            </a:r>
            <a:r>
              <a:rPr lang="en-GB" dirty="0" err="1" smtClean="0"/>
              <a:t>onzeker</a:t>
            </a:r>
            <a:endParaRPr lang="en-GB" dirty="0" smtClean="0"/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smtClean="0"/>
              <a:t>Nee, is LLL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err="1" smtClean="0"/>
              <a:t>Ja</a:t>
            </a:r>
            <a:r>
              <a:rPr lang="en-GB" dirty="0" smtClean="0"/>
              <a:t>, </a:t>
            </a:r>
            <a:r>
              <a:rPr lang="en-GB" dirty="0" err="1" smtClean="0"/>
              <a:t>mits</a:t>
            </a:r>
            <a:r>
              <a:rPr lang="en-GB" dirty="0" smtClean="0"/>
              <a:t> van </a:t>
            </a:r>
            <a:r>
              <a:rPr lang="en-GB" dirty="0" err="1" smtClean="0"/>
              <a:t>eigen</a:t>
            </a:r>
            <a:r>
              <a:rPr lang="en-GB" dirty="0" smtClean="0"/>
              <a:t> docent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err="1" smtClean="0"/>
              <a:t>Ja</a:t>
            </a:r>
            <a:r>
              <a:rPr lang="en-GB" dirty="0" smtClean="0"/>
              <a:t>, in </a:t>
            </a:r>
            <a:r>
              <a:rPr lang="en-GB" dirty="0" err="1" smtClean="0"/>
              <a:t>toetscentrum</a:t>
            </a:r>
            <a:endParaRPr lang="en-GB" dirty="0" smtClean="0"/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GB" dirty="0" err="1" smtClean="0"/>
              <a:t>Natuurlijk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3965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Open?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8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438275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griffith.edu.au/__data/assets/image/0019/551224/video-open-access-expain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1770062"/>
            <a:ext cx="41910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4492625"/>
            <a:ext cx="3733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02" y="4300087"/>
            <a:ext cx="2606698" cy="187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75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Wageningen University vs </a:t>
            </a:r>
            <a:r>
              <a:rPr lang="en-GB" dirty="0" err="1" smtClean="0"/>
              <a:t>WageningenX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140070"/>
            <a:ext cx="7620000" cy="4967900"/>
          </a:xfrm>
          <a:prstGeom prst="rect">
            <a:avLst/>
          </a:prstGeom>
        </p:spPr>
      </p:pic>
      <p:pic>
        <p:nvPicPr>
          <p:cNvPr id="14338" name="Picture 2" descr="http://resource.wageningenur.nl/upload_mm/8/c/9/365e4a00-71b4-446e-a994-328fac4bdc01_20-campus-2011-cmgz_570x4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1140070"/>
            <a:ext cx="6473825" cy="503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303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M:\My Documents"/>
  <p:tag name="BULLETTYPE" val="3"/>
  <p:tag name="BUBBLENAMEVISIBLE" val="True"/>
  <p:tag name="ALLOWUSERFEEDBACK" val="Fals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STANDARDS" val=""/>
  <p:tag name="LUIDIAENABLED" val="False"/>
  <p:tag name="INCLUDESESSION" val="True"/>
  <p:tag name="TASKPANEKEY" val="10087550-27d0-4d4c-9137-46185f079266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17"/>
  <p:tag name="FONTSIZE" val="22"/>
  <p:tag name="BULLETTYPE" val="ppBulletArabicPeriod"/>
  <p:tag name="ANSWERTEXT" val="Ja&#10;Nee&#10;Een beetj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SLIDEGUID" val="896D598C399B45CD97E2D0D8E0EF6BDB"/>
  <p:tag name="SLIDEID" val="896D598C399B45CD97E2D0D8E0EF6BDB"/>
  <p:tag name="SLIDEORDER" val="1"/>
  <p:tag name="SLIDETYPE" val="Q"/>
  <p:tag name="DEMOGRAPHIC" val="False"/>
  <p:tag name="SPEEDSCORING" val="False"/>
  <p:tag name="CORRECTPOINTVALUE" val="1"/>
  <p:tag name="INCORRECTPOINTVALUE" val="0"/>
  <p:tag name="ZEROBASED" val="False"/>
  <p:tag name="QUESTIONALIAS" val="Voor MOOCs moet je ‘credits’ krijgen"/>
  <p:tag name="VALUEFORMAT" val="0%"/>
  <p:tag name="COUNTDOWNSECONDS" val="20"/>
  <p:tag name="ANSWERSALIAS" val="Nee, te veel onzeker|smicln|Nee, is LLL|smicln|Ja, mits van eigen docent|smicln|Ja, in toetscentrum|smicln|Natuurlijk"/>
  <p:tag name="RESPONSECOUNT" val="3"/>
  <p:tag name="SLICED" val="False"/>
  <p:tag name="RESPONSES" val="1;2;1;"/>
  <p:tag name="CHARTSTRINGSTD" val="2 1 0 0 0"/>
  <p:tag name="CHARTSTRINGREV" val="0 0 0 1 2"/>
  <p:tag name="CHARTSTRINGSTDPER" val="0.666666666666667 0.333333333333333 0 0 0"/>
  <p:tag name="CHARTSTRINGREVPER" val="0 0 0 0.333333333333333 0.666666666666667"/>
  <p:tag name="VALUES" val="No Value|smicln|No Value|smicln|No Value|smicln|No Value|smicln|No Value"/>
  <p:tag name="RESPONSESGATHERED" val="False"/>
  <p:tag name="TOTALRESPONSES" val="0"/>
  <p:tag name="ANONYMOUSTEMP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89"/>
  <p:tag name="FONTSIZE" val="22"/>
  <p:tag name="BULLETTYPE" val="ppBulletArabicPeriod"/>
  <p:tag name="ANSWERTEXT" val="Nee, te veel onzeker&#10;Nee, is LLL&#10;Ja, mits van eigen docent&#10;Ja, in toetscentrum&#10;Natuurlij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SLIDEGUID" val="3359B19EA1394599A6482DEE2FED54A7"/>
  <p:tag name="SLIDEID" val="3359B19EA1394599A6482DEE2FED54A7"/>
  <p:tag name="SLIDEORDER" val="1"/>
  <p:tag name="SLIDETYPE" val="Q"/>
  <p:tag name="DEMOGRAPHIC" val="False"/>
  <p:tag name="SPEEDSCORING" val="False"/>
  <p:tag name="CORRECTPOINTVALUE" val="1"/>
  <p:tag name="INCORRECTPOINTVALUE" val="0"/>
  <p:tag name="ZEROBASED" val="False"/>
  <p:tag name="QUESTIONALIAS" val="Engels is voor mijn scholieren een probleem"/>
  <p:tag name="VALUEFORMAT" val="0%"/>
  <p:tag name="RESPONSESGATHERED" val="True"/>
  <p:tag name="TOTALRESPONSES" val="1"/>
  <p:tag name="RESPONSECOUNT" val="1"/>
  <p:tag name="SLICED" val="False"/>
  <p:tag name="RESPONSES" val="-;2;-;"/>
  <p:tag name="CHARTSTRINGSTD" val="0 1 0 0"/>
  <p:tag name="CHARTSTRINGREV" val="0 0 1 0"/>
  <p:tag name="CHARTSTRINGSTDPER" val="0 1 0 0"/>
  <p:tag name="CHARTSTRINGREVPER" val="0 0 1 0"/>
  <p:tag name="ANONYMOUSTEMP" val="False"/>
  <p:tag name="ANSWERSALIAS" val="Nee, daar komen ze wel uit|smicln|Ja, dan leren ze onvoldoende|smicln|Onderbouw wel, bovenbouw niet|smicln|Weet ik niet|smicln|Mijn school is 2 talig"/>
  <p:tag name="VALUES" val="No Value|smicln|No Value|smicln|No Value|smicln|No Value|smicln|No Val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21"/>
  <p:tag name="FONTSIZE" val="22"/>
  <p:tag name="BULLETTYPE" val="ppBulletArabicPeriod"/>
  <p:tag name="ANSWERTEXT" val="Nee, daar komen ze wel uit&#10;Ja, dan leren ze onvoldoende&#10;Onderbouw wel, bovenbouw niet&#10;Weet ik niet&#10;Mijn school is 2 talig"/>
  <p:tag name="OLDNUMANSWERS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SLIDEGUID" val="6B6DADD46E9D4A529495E686E83478BB"/>
  <p:tag name="SLIDEID" val="6B6DADD46E9D4A529495E686E83478BB"/>
  <p:tag name="SLIDEORDER" val="1"/>
  <p:tag name="SLIDETYPE" val="Q"/>
  <p:tag name="DEMOGRAPHIC" val="False"/>
  <p:tag name="SPEEDSCORING" val="False"/>
  <p:tag name="CORRECTPOINTVALUE" val="1"/>
  <p:tag name="INCORRECTPOINTVALUE" val="0"/>
  <p:tag name="ZEROBASED" val="False"/>
  <p:tag name="QUESTIONALIAS" val="Questiontime"/>
  <p:tag name="VALUEFORMAT" val="0%"/>
  <p:tag name="ANSWERSALIAS" val="Welk van deze 2 maaltijden verzadigd meer?"/>
  <p:tag name="VALUES" val="No Val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2"/>
  <p:tag name="FONTSIZE" val="22"/>
  <p:tag name="BULLETTYPE" val="ppBulletArabicPeriod"/>
  <p:tag name="ANSWERTEXT" val="Welk van deze 2 maaltijden verzadigd meer?"/>
  <p:tag name="OLDNUMANSWER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74CB688D82C43CB8D14892546E15BC8"/>
  <p:tag name="SLIDEID" val="874CB688D82C43CB8D14892546E15BC8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elke van de 2 maaltijden verzadigd meer"/>
  <p:tag name="ANSWERSALIAS" val="Links|smicln|Rechts|smicln|Geen verschil"/>
  <p:tag name="VALUES" val="No Value|smicln|No Value|smicln|No Val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6"/>
  <p:tag name="FONTSIZE" val="32"/>
  <p:tag name="BULLETTYPE" val="ppBulletArabicPeriod"/>
  <p:tag name="ANSWERTEXT" val="Links&#10;Rechts&#10;Geen verschil"/>
  <p:tag name="OLDNUMANSWERS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SLIDEGUID" val="EBEE7C3C00394ABD9EE5226691CD425A"/>
  <p:tag name="SLIDEID" val="EBEE7C3C00394ABD9EE5226691CD425A"/>
  <p:tag name="SLIDEORDER" val="1"/>
  <p:tag name="SLIDETYPE" val="Q"/>
  <p:tag name="DEMOGRAPHIC" val="False"/>
  <p:tag name="SPEEDSCORING" val="False"/>
  <p:tag name="CORRECTPOINTVALUE" val="1"/>
  <p:tag name="INCORRECTPOINTVALUE" val="0"/>
  <p:tag name="ZEROBASED" val="False"/>
  <p:tag name="VALUEFORMAT" val="0%"/>
  <p:tag name="QUESTIONALIAS" val="Testtime Van soja eiwit is wet. bewezen dat het :"/>
  <p:tag name="ANSWERSALIAS" val="Botten versterkt|smicln|Blood Cholesterol verlaagd|smicln|Bloeddruk verlaagd|smicln|Lichaamsgewicht verlaagd"/>
  <p:tag name="RESPONSESGATHERED" val="True"/>
  <p:tag name="TOTALRESPONSES" val="3"/>
  <p:tag name="RESPONSECOUNT" val="3"/>
  <p:tag name="SLICED" val="False"/>
  <p:tag name="RESPONSES" val="1;4;1;"/>
  <p:tag name="CHARTSTRINGSTD" val="2 0 0 1"/>
  <p:tag name="CHARTSTRINGREV" val="1 0 0 2"/>
  <p:tag name="CHARTSTRINGSTDPER" val="0.666666666666667 0 0 0.333333333333333"/>
  <p:tag name="CHARTSTRINGREVPER" val="0.333333333333333 0 0 0.666666666666667"/>
  <p:tag name="ANONYMOUSTEMP" val="False"/>
  <p:tag name="VALUES" val="Incorrect|smicln|Correct|smicln|Incorrect|smicln|Incorrec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7"/>
  <p:tag name="FONTSIZE" val="22"/>
  <p:tag name="BULLETTYPE" val="ppBulletArabicPeriod"/>
  <p:tag name="ANSWERTEXT" val="Botten versterkt&#10;Blood Cholesterol verlaagd&#10;Bloeddruk verlaagd&#10;Lichaamsgewicht verlaagd"/>
  <p:tag name="OLDNUMANSWERS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SLIDEGUID" val="F8FB24CAA236463688C9ED4F18517351"/>
  <p:tag name="SLIDEID" val="F8FB24CAA236463688C9ED4F18517351"/>
  <p:tag name="SLIDEORDER" val="1"/>
  <p:tag name="SLIDETYPE" val="Q"/>
  <p:tag name="DEMOGRAPHIC" val="False"/>
  <p:tag name="SPEEDSCORING" val="False"/>
  <p:tag name="CORRECTPOINTVALUE" val="1"/>
  <p:tag name="INCORRECTPOINTVALUE" val="0"/>
  <p:tag name="ZEROBASED" val="False"/>
  <p:tag name="QUESTIONALIAS" val="Eten van plantaardige eiwittenis geassocieerd met lager risico op div chronische ziektes, vermoedelijk omdat:"/>
  <p:tag name="VALUEFORMAT" val="0%"/>
  <p:tag name="ANSWERSALIAS" val="Plant-eiwit heeft andere structuur dan dierlijk eiwit|smicln|Deze groep rookt minder en beweegd (veel) meer|smicln|Plant-eiwit verzadigd meer en voorkomt zo obesitas|smicln|Het gaat vergezeld van andere componenten"/>
  <p:tag name="VALUES" val="No Value|smicln|No Value|smicln|No Value|smicln|No Val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93"/>
  <p:tag name="FONTSIZE" val="22"/>
  <p:tag name="BULLETTYPE" val="ppBulletArabicPeriod"/>
  <p:tag name="ANSWERTEXT" val="Plant-eiwit heeft andere structuur dan dierlijk eiwit&#10;Deze groep rookt minder en beweegd (veel) meer&#10;Plant-eiwit verzadigd meer en voorkomt zo obesitas&#10;Het gaat vergezeld van andere componenten"/>
  <p:tag name="OLDNUMANSWERS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SLIDEGUID" val="717F459F470A4789ABA7AD89B5A74AF0"/>
  <p:tag name="SLIDEID" val="717F459F470A4789ABA7AD89B5A74AF0"/>
  <p:tag name="SLIDEORDER" val="1"/>
  <p:tag name="SLIDETYPE" val="Q"/>
  <p:tag name="DEMOGRAPHIC" val="False"/>
  <p:tag name="SPEEDSCORING" val="False"/>
  <p:tag name="CORRECTPOINTVALUE" val="1"/>
  <p:tag name="INCORRECTPOINTVALUE" val="0"/>
  <p:tag name="ZEROBASED" val="False"/>
  <p:tag name="QUESTIONALIAS" val="Een hoge eiwit-inname zie je veel bij:"/>
  <p:tag name="VALUEFORMAT" val="0%"/>
  <p:tag name="ANSWERSALIAS" val="Dansers|smicln|Triatleten|smicln|Wetenschappers|smicln|Bodybuilders"/>
  <p:tag name="VALUES" val="No Value|smicln|No Value|smicln|No Value|smicln|No Val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46"/>
  <p:tag name="FONTSIZE" val="22"/>
  <p:tag name="BULLETTYPE" val="ppBulletArabicPeriod"/>
  <p:tag name="ANSWERTEXT" val="Dansers&#10;Triatleten&#10;Wetenschappers&#10;Bodybuilders"/>
  <p:tag name="ANSWERBULLETS" val="3"/>
  <p:tag name="OLDNUMANSWERS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SLIDEGUID" val="7F169CD55A9C411AB5128E9CFF6CE97E"/>
  <p:tag name="SLIDEID" val="7F169CD55A9C411AB5128E9CFF6CE97E"/>
  <p:tag name="SLIDEORDER" val="1"/>
  <p:tag name="SLIDETYPE" val="Q"/>
  <p:tag name="DEMOGRAPHIC" val="False"/>
  <p:tag name="SPEEDSCORING" val="False"/>
  <p:tag name="CORRECTPOINTVALUE" val="1"/>
  <p:tag name="INCORRECTPOINTVALUE" val="0"/>
  <p:tag name="ZEROBASED" val="False"/>
  <p:tag name="VALUEFORMAT" val="0%"/>
  <p:tag name="QUESTIONALIAS" val="Stemkastje even testen.... Het groene lampje brand als ik klik...."/>
  <p:tag name="ANSWERSALIAS" val="Ja|smicln|Nee"/>
  <p:tag name="RESPONSECOUNT" val="1"/>
  <p:tag name="SLICED" val="False"/>
  <p:tag name="RESPONSES" val="2;"/>
  <p:tag name="CHARTSTRINGSTD" val="0 1"/>
  <p:tag name="CHARTSTRINGREV" val="1 0"/>
  <p:tag name="CHARTSTRINGSTDPER" val="0 1"/>
  <p:tag name="CHARTSTRINGREVPER" val="1 0"/>
  <p:tag name="VALUES" val="No Value|smicln|No Value"/>
  <p:tag name="RESPONSESGATHERED" val="False"/>
  <p:tag name="TOTALRESPONSES" val="0"/>
  <p:tag name="ANONYMOUSTEMP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"/>
  <p:tag name="FONTSIZE" val="22"/>
  <p:tag name="BULLETTYPE" val="ppBulletArabicPeriod"/>
  <p:tag name="ANSWERTEXT" val="Ja&#10;Ne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SLIDEGUID" val="D6323181508145E69FD12A43F61F6379"/>
  <p:tag name="SLIDEID" val="D6323181508145E69FD12A43F61F6379"/>
  <p:tag name="SLIDEORDER" val="1"/>
  <p:tag name="SLIDETYPE" val="Q"/>
  <p:tag name="DEMOGRAPHIC" val="False"/>
  <p:tag name="SPEEDSCORING" val="False"/>
  <p:tag name="CORRECTPOINTVALUE" val="1"/>
  <p:tag name="INCORRECTPOINTVALUE" val="0"/>
  <p:tag name="ZEROBASED" val="False"/>
  <p:tag name="QUESTIONALIAS" val="Ik weet wat een MOOC is..."/>
  <p:tag name="VALUEFORMAT" val="0%"/>
  <p:tag name="ANSWERSALIAS" val="Ja|smicln|Nee|smicln|Een beetje"/>
  <p:tag name="VALUES" val="|smicln|No Value|smicln|No Value"/>
  <p:tag name="RESPONSECOUNT" val="1"/>
  <p:tag name="SLICED" val="False"/>
  <p:tag name="RESPONSES" val="2;"/>
  <p:tag name="CHARTSTRINGSTD" val="0 1 0"/>
  <p:tag name="CHARTSTRINGREV" val="0 1 0"/>
  <p:tag name="CHARTSTRINGSTDPER" val="0 1 0"/>
  <p:tag name="CHARTSTRINGREVPER" val="0 1 0"/>
  <p:tag name="RESPONSESGATHERED" val="False"/>
  <p:tag name="TOTALRESPONSES" val="0"/>
  <p:tag name="ANONYMOUSTEMP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1"/>
</p:tagLst>
</file>

<file path=ppt/theme/theme1.xml><?xml version="1.0" encoding="utf-8"?>
<a:theme xmlns:a="http://schemas.openxmlformats.org/drawingml/2006/main" name="Wageningen UR">
  <a:themeElements>
    <a:clrScheme name="Wageningen UR lichtblauwe achtergrond">
      <a:dk1>
        <a:srgbClr val="005172"/>
      </a:dk1>
      <a:lt1>
        <a:srgbClr val="FFFFFF"/>
      </a:lt1>
      <a:dk2>
        <a:srgbClr val="519FD7"/>
      </a:dk2>
      <a:lt2>
        <a:srgbClr val="FFFFFF"/>
      </a:lt2>
      <a:accent1>
        <a:srgbClr val="34B233"/>
      </a:accent1>
      <a:accent2>
        <a:srgbClr val="005172"/>
      </a:accent2>
      <a:accent3>
        <a:srgbClr val="A59D95"/>
      </a:accent3>
      <a:accent4>
        <a:srgbClr val="D5D2CA"/>
      </a:accent4>
      <a:accent5>
        <a:srgbClr val="FF7900"/>
      </a:accent5>
      <a:accent6>
        <a:srgbClr val="00549F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solidFill>
              <a:schemeClr val="bg1"/>
            </a:solidFill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2306</TotalTime>
  <Words>420</Words>
  <Application>Microsoft Office PowerPoint</Application>
  <PresentationFormat>On-screen Show (4:3)</PresentationFormat>
  <Paragraphs>142</Paragraphs>
  <Slides>26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Wageningen UR</vt:lpstr>
      <vt:lpstr>Microsoft Graph Chart</vt:lpstr>
      <vt:lpstr>Chart</vt:lpstr>
      <vt:lpstr>MOOC’s de nieuwe bron van Voedingskennis?!</vt:lpstr>
      <vt:lpstr>MOOC’s de nieuwe bron van Voedingskennis?!</vt:lpstr>
      <vt:lpstr>Sander Kersten</vt:lpstr>
      <vt:lpstr>Stemkastje even testen.... Het groene lampje brand als ik klik....</vt:lpstr>
      <vt:lpstr>Ik weet wat een MOOC is...</vt:lpstr>
      <vt:lpstr>Wat is een MOOC?</vt:lpstr>
      <vt:lpstr>Voor MOOCs moet je ‘credits’ krijgen</vt:lpstr>
      <vt:lpstr>Open?</vt:lpstr>
      <vt:lpstr>Wageningen University vs WageningenX</vt:lpstr>
      <vt:lpstr>edX</vt:lpstr>
      <vt:lpstr>edX</vt:lpstr>
      <vt:lpstr>Ook interessant?</vt:lpstr>
      <vt:lpstr>edX als bron</vt:lpstr>
      <vt:lpstr>Engels is voor mijn scholieren een probleem</vt:lpstr>
      <vt:lpstr>edX voor uw als docent</vt:lpstr>
      <vt:lpstr>Betrouwbare bronnen &amp; aanleiding?</vt:lpstr>
      <vt:lpstr>WageningenX   NUTR101 in</vt:lpstr>
      <vt:lpstr>Voedingsonderzoek</vt:lpstr>
      <vt:lpstr>Questiontime</vt:lpstr>
      <vt:lpstr>Welke van de 2 maaltijden verzadigd meer</vt:lpstr>
      <vt:lpstr>Eiwit</vt:lpstr>
      <vt:lpstr>Testtime Van soja eiwit is wet. bewezen dat het :</vt:lpstr>
      <vt:lpstr>Eten van plantaardige eiwittenis geassocieerd met lager risico op div chronische ziektes, vermoedelijk omdat:</vt:lpstr>
      <vt:lpstr>Een hoge eiwit-inname zie je veel bij:</vt:lpstr>
      <vt:lpstr>Afsluitend:</vt:lpstr>
      <vt:lpstr>Meer...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Rolf</cp:lastModifiedBy>
  <cp:revision>308</cp:revision>
  <dcterms:created xsi:type="dcterms:W3CDTF">2011-09-29T08:30:03Z</dcterms:created>
  <dcterms:modified xsi:type="dcterms:W3CDTF">2015-01-17T07:54:32Z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BLUK.pptx</vt:lpwstr>
  </property>
</Properties>
</file>