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725" r:id="rId2"/>
  </p:sldMasterIdLst>
  <p:notesMasterIdLst>
    <p:notesMasterId r:id="rId52"/>
  </p:notesMasterIdLst>
  <p:handoutMasterIdLst>
    <p:handoutMasterId r:id="rId53"/>
  </p:handoutMasterIdLst>
  <p:sldIdLst>
    <p:sldId id="311" r:id="rId3"/>
    <p:sldId id="312" r:id="rId4"/>
    <p:sldId id="313" r:id="rId5"/>
    <p:sldId id="368" r:id="rId6"/>
    <p:sldId id="310" r:id="rId7"/>
    <p:sldId id="365" r:id="rId8"/>
    <p:sldId id="364" r:id="rId9"/>
    <p:sldId id="367" r:id="rId10"/>
    <p:sldId id="316" r:id="rId11"/>
    <p:sldId id="318" r:id="rId12"/>
    <p:sldId id="378" r:id="rId13"/>
    <p:sldId id="315" r:id="rId14"/>
    <p:sldId id="328" r:id="rId15"/>
    <p:sldId id="372" r:id="rId16"/>
    <p:sldId id="322" r:id="rId17"/>
    <p:sldId id="397" r:id="rId18"/>
    <p:sldId id="399" r:id="rId19"/>
    <p:sldId id="400" r:id="rId20"/>
    <p:sldId id="370" r:id="rId21"/>
    <p:sldId id="401" r:id="rId22"/>
    <p:sldId id="363" r:id="rId23"/>
    <p:sldId id="321" r:id="rId24"/>
    <p:sldId id="336" r:id="rId25"/>
    <p:sldId id="335" r:id="rId26"/>
    <p:sldId id="374" r:id="rId27"/>
    <p:sldId id="371" r:id="rId28"/>
    <p:sldId id="394" r:id="rId29"/>
    <p:sldId id="386" r:id="rId30"/>
    <p:sldId id="362" r:id="rId31"/>
    <p:sldId id="379" r:id="rId32"/>
    <p:sldId id="390" r:id="rId33"/>
    <p:sldId id="387" r:id="rId34"/>
    <p:sldId id="389" r:id="rId35"/>
    <p:sldId id="391" r:id="rId36"/>
    <p:sldId id="402" r:id="rId37"/>
    <p:sldId id="403" r:id="rId38"/>
    <p:sldId id="393" r:id="rId39"/>
    <p:sldId id="409" r:id="rId40"/>
    <p:sldId id="339" r:id="rId41"/>
    <p:sldId id="314" r:id="rId42"/>
    <p:sldId id="375" r:id="rId43"/>
    <p:sldId id="383" r:id="rId44"/>
    <p:sldId id="380" r:id="rId45"/>
    <p:sldId id="384" r:id="rId46"/>
    <p:sldId id="377" r:id="rId47"/>
    <p:sldId id="404" r:id="rId48"/>
    <p:sldId id="407" r:id="rId49"/>
    <p:sldId id="410" r:id="rId50"/>
    <p:sldId id="412" r:id="rId51"/>
  </p:sldIdLst>
  <p:sldSz cx="9144000" cy="6858000" type="screen4x3"/>
  <p:notesSz cx="6797675" cy="99266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8005"/>
    <a:srgbClr val="969696"/>
    <a:srgbClr val="C4C4C4"/>
    <a:srgbClr val="000000"/>
    <a:srgbClr val="FFCC66"/>
    <a:srgbClr val="666699"/>
    <a:srgbClr val="CCFFFF"/>
    <a:srgbClr val="339966"/>
    <a:srgbClr val="004376"/>
    <a:srgbClr val="0064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38" autoAdjust="0"/>
    <p:restoredTop sz="86466" autoAdjust="0"/>
  </p:normalViewPr>
  <p:slideViewPr>
    <p:cSldViewPr>
      <p:cViewPr varScale="1">
        <p:scale>
          <a:sx n="63" d="100"/>
          <a:sy n="63" d="100"/>
        </p:scale>
        <p:origin x="-1446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88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31"/>
    </p:cViewPr>
  </p:sorterViewPr>
  <p:notesViewPr>
    <p:cSldViewPr>
      <p:cViewPr varScale="1">
        <p:scale>
          <a:sx n="68" d="100"/>
          <a:sy n="68" d="100"/>
        </p:scale>
        <p:origin x="-1195" y="-67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Gebruiker\Documents\Zalm%20historie\Totalen\Zalm%20totaalaanvoer.xls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6937269024615711"/>
          <c:y val="6.9052512683775893E-2"/>
          <c:w val="0.81102322488276957"/>
          <c:h val="0.70578132484368772"/>
        </c:manualLayout>
      </c:layout>
      <c:lineChart>
        <c:grouping val="standard"/>
        <c:varyColors val="0"/>
        <c:ser>
          <c:idx val="0"/>
          <c:order val="0"/>
          <c:tx>
            <c:v>zalm totaalaanvoer</c:v>
          </c:tx>
          <c:spPr>
            <a:ln w="12700">
              <a:solidFill>
                <a:srgbClr val="00B050"/>
              </a:solidFill>
              <a:prstDash val="solid"/>
            </a:ln>
          </c:spPr>
          <c:marker>
            <c:symbol val="diamond"/>
            <c:size val="6"/>
            <c:spPr>
              <a:solidFill>
                <a:srgbClr val="00B050"/>
              </a:solidFill>
              <a:ln>
                <a:solidFill>
                  <a:srgbClr val="00B050"/>
                </a:solidFill>
                <a:prstDash val="solid"/>
              </a:ln>
            </c:spPr>
          </c:marker>
          <c:cat>
            <c:numRef>
              <c:f>Blad3!$A$9:$A$47</c:f>
              <c:numCache>
                <c:formatCode>General</c:formatCode>
                <c:ptCount val="39"/>
                <c:pt idx="0">
                  <c:v>1898</c:v>
                </c:pt>
                <c:pt idx="1">
                  <c:v>1899</c:v>
                </c:pt>
                <c:pt idx="2">
                  <c:v>1900</c:v>
                </c:pt>
                <c:pt idx="3">
                  <c:v>1901</c:v>
                </c:pt>
                <c:pt idx="4">
                  <c:v>1902</c:v>
                </c:pt>
                <c:pt idx="5">
                  <c:v>1903</c:v>
                </c:pt>
                <c:pt idx="6">
                  <c:v>1904</c:v>
                </c:pt>
                <c:pt idx="7">
                  <c:v>1905</c:v>
                </c:pt>
                <c:pt idx="8">
                  <c:v>1906</c:v>
                </c:pt>
                <c:pt idx="9">
                  <c:v>1907</c:v>
                </c:pt>
                <c:pt idx="10">
                  <c:v>1908</c:v>
                </c:pt>
                <c:pt idx="11">
                  <c:v>1909</c:v>
                </c:pt>
                <c:pt idx="12">
                  <c:v>1910</c:v>
                </c:pt>
                <c:pt idx="13">
                  <c:v>1911</c:v>
                </c:pt>
                <c:pt idx="14">
                  <c:v>1912</c:v>
                </c:pt>
                <c:pt idx="15">
                  <c:v>1913</c:v>
                </c:pt>
                <c:pt idx="16">
                  <c:v>1914</c:v>
                </c:pt>
                <c:pt idx="17">
                  <c:v>1915</c:v>
                </c:pt>
                <c:pt idx="18">
                  <c:v>1916</c:v>
                </c:pt>
                <c:pt idx="19">
                  <c:v>1917</c:v>
                </c:pt>
                <c:pt idx="20">
                  <c:v>1918</c:v>
                </c:pt>
                <c:pt idx="21">
                  <c:v>1919</c:v>
                </c:pt>
                <c:pt idx="22">
                  <c:v>1920</c:v>
                </c:pt>
                <c:pt idx="23">
                  <c:v>1921</c:v>
                </c:pt>
                <c:pt idx="24">
                  <c:v>1922</c:v>
                </c:pt>
                <c:pt idx="25">
                  <c:v>1923</c:v>
                </c:pt>
                <c:pt idx="26">
                  <c:v>1924</c:v>
                </c:pt>
                <c:pt idx="27">
                  <c:v>1925</c:v>
                </c:pt>
                <c:pt idx="28">
                  <c:v>1926</c:v>
                </c:pt>
                <c:pt idx="29">
                  <c:v>1927</c:v>
                </c:pt>
                <c:pt idx="30">
                  <c:v>1928</c:v>
                </c:pt>
                <c:pt idx="31">
                  <c:v>1929</c:v>
                </c:pt>
                <c:pt idx="32">
                  <c:v>1930</c:v>
                </c:pt>
                <c:pt idx="33">
                  <c:v>1931</c:v>
                </c:pt>
                <c:pt idx="34">
                  <c:v>1932</c:v>
                </c:pt>
                <c:pt idx="35">
                  <c:v>1933</c:v>
                </c:pt>
                <c:pt idx="36">
                  <c:v>1934</c:v>
                </c:pt>
                <c:pt idx="37">
                  <c:v>1935</c:v>
                </c:pt>
                <c:pt idx="38">
                  <c:v>1936</c:v>
                </c:pt>
              </c:numCache>
            </c:numRef>
          </c:cat>
          <c:val>
            <c:numRef>
              <c:f>Blad3!$E$9:$E$47</c:f>
              <c:numCache>
                <c:formatCode>General</c:formatCode>
                <c:ptCount val="39"/>
                <c:pt idx="0">
                  <c:v>55728</c:v>
                </c:pt>
                <c:pt idx="1">
                  <c:v>33328</c:v>
                </c:pt>
                <c:pt idx="2">
                  <c:v>27474</c:v>
                </c:pt>
                <c:pt idx="3">
                  <c:v>31811</c:v>
                </c:pt>
                <c:pt idx="4">
                  <c:v>37220</c:v>
                </c:pt>
                <c:pt idx="5">
                  <c:v>34586</c:v>
                </c:pt>
                <c:pt idx="6">
                  <c:v>27415</c:v>
                </c:pt>
                <c:pt idx="7">
                  <c:v>30863</c:v>
                </c:pt>
                <c:pt idx="8">
                  <c:v>31336</c:v>
                </c:pt>
                <c:pt idx="9">
                  <c:v>40439</c:v>
                </c:pt>
                <c:pt idx="10">
                  <c:v>29421</c:v>
                </c:pt>
                <c:pt idx="11">
                  <c:v>28909</c:v>
                </c:pt>
                <c:pt idx="12">
                  <c:v>24320</c:v>
                </c:pt>
                <c:pt idx="13">
                  <c:v>39274</c:v>
                </c:pt>
                <c:pt idx="14">
                  <c:v>34542</c:v>
                </c:pt>
                <c:pt idx="15">
                  <c:v>43505</c:v>
                </c:pt>
                <c:pt idx="16">
                  <c:v>28268</c:v>
                </c:pt>
                <c:pt idx="17">
                  <c:v>27317</c:v>
                </c:pt>
                <c:pt idx="18">
                  <c:v>24073</c:v>
                </c:pt>
                <c:pt idx="19">
                  <c:v>28275</c:v>
                </c:pt>
                <c:pt idx="20">
                  <c:v>20947</c:v>
                </c:pt>
                <c:pt idx="21">
                  <c:v>14486</c:v>
                </c:pt>
                <c:pt idx="22">
                  <c:v>12208</c:v>
                </c:pt>
                <c:pt idx="23">
                  <c:v>11996</c:v>
                </c:pt>
                <c:pt idx="24">
                  <c:v>13470</c:v>
                </c:pt>
                <c:pt idx="25">
                  <c:v>6516</c:v>
                </c:pt>
                <c:pt idx="26">
                  <c:v>9111</c:v>
                </c:pt>
                <c:pt idx="27">
                  <c:v>14586</c:v>
                </c:pt>
                <c:pt idx="28">
                  <c:v>9670</c:v>
                </c:pt>
                <c:pt idx="29">
                  <c:v>25565</c:v>
                </c:pt>
                <c:pt idx="30">
                  <c:v>14854</c:v>
                </c:pt>
                <c:pt idx="31">
                  <c:v>9658</c:v>
                </c:pt>
                <c:pt idx="32">
                  <c:v>5987</c:v>
                </c:pt>
                <c:pt idx="33">
                  <c:v>1268</c:v>
                </c:pt>
                <c:pt idx="34">
                  <c:v>1079</c:v>
                </c:pt>
                <c:pt idx="35">
                  <c:v>611</c:v>
                </c:pt>
                <c:pt idx="36">
                  <c:v>2642</c:v>
                </c:pt>
                <c:pt idx="37">
                  <c:v>2300</c:v>
                </c:pt>
                <c:pt idx="38">
                  <c:v>2868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7847168"/>
        <c:axId val="78082816"/>
      </c:lineChart>
      <c:catAx>
        <c:axId val="7784716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 b="1" i="0" u="none" strike="noStrike" baseline="0">
                    <a:solidFill>
                      <a:srgbClr val="000000"/>
                    </a:solidFill>
                    <a:latin typeface="+mj-lt"/>
                    <a:ea typeface="Arial"/>
                    <a:cs typeface="Arial"/>
                  </a:defRPr>
                </a:pPr>
                <a:r>
                  <a:rPr lang="nl-NL" sz="1600" dirty="0">
                    <a:latin typeface="+mj-lt"/>
                  </a:rPr>
                  <a:t>jaar</a:t>
                </a:r>
              </a:p>
            </c:rich>
          </c:tx>
          <c:layout>
            <c:manualLayout>
              <c:xMode val="edge"/>
              <c:yMode val="edge"/>
              <c:x val="0.49069377511513401"/>
              <c:y val="0.9197607369672951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in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2700000" vert="horz"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+mj-lt"/>
                <a:ea typeface="Arial"/>
                <a:cs typeface="Arial"/>
              </a:defRPr>
            </a:pPr>
            <a:endParaRPr lang="nl-NL"/>
          </a:p>
        </c:txPr>
        <c:crossAx val="78082816"/>
        <c:crosses val="autoZero"/>
        <c:auto val="1"/>
        <c:lblAlgn val="ctr"/>
        <c:lblOffset val="100"/>
        <c:tickLblSkip val="2"/>
        <c:tickMarkSkip val="1"/>
        <c:noMultiLvlLbl val="0"/>
      </c:catAx>
      <c:valAx>
        <c:axId val="78082816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600" b="1" i="0" u="none" strike="noStrike" baseline="0">
                    <a:solidFill>
                      <a:srgbClr val="000000"/>
                    </a:solidFill>
                    <a:latin typeface="+mj-lt"/>
                    <a:ea typeface="Arial"/>
                    <a:cs typeface="Arial"/>
                  </a:defRPr>
                </a:pPr>
                <a:r>
                  <a:rPr lang="nl-NL" sz="1600">
                    <a:latin typeface="+mj-lt"/>
                  </a:rPr>
                  <a:t>aantal</a:t>
                </a:r>
              </a:p>
            </c:rich>
          </c:tx>
          <c:layout>
            <c:manualLayout>
              <c:xMode val="edge"/>
              <c:yMode val="edge"/>
              <c:x val="6.4080930211108736E-3"/>
              <c:y val="0.32214225741766422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+mj-lt"/>
                <a:ea typeface="Arial"/>
                <a:cs typeface="Arial"/>
              </a:defRPr>
            </a:pPr>
            <a:endParaRPr lang="nl-NL"/>
          </a:p>
        </c:txPr>
        <c:crossAx val="77847168"/>
        <c:crosses val="autoZero"/>
        <c:crossBetween val="between"/>
      </c:valAx>
      <c:spPr>
        <a:noFill/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95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nl-NL"/>
    </a:p>
  </c:tx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058" cy="4961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49443" y="1"/>
            <a:ext cx="2947144" cy="4961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F261A42B-D60E-49F2-867B-4A633D6D8247}" type="datetimeFigureOut">
              <a:rPr lang="nl-NL"/>
              <a:pPr>
                <a:defRPr/>
              </a:pPr>
              <a:t>16-5-2014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428221"/>
            <a:ext cx="2946058" cy="4961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49443" y="9428221"/>
            <a:ext cx="2947144" cy="4961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FC7EFC99-7255-4E24-9C81-9475E697CC3C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558117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058" cy="4961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49443" y="1"/>
            <a:ext cx="2947144" cy="4961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3C9FA3D2-F702-426E-A16A-08D655DE803D}" type="datetimeFigureOut">
              <a:rPr lang="nl-NL"/>
              <a:pPr>
                <a:defRPr/>
              </a:pPr>
              <a:t>16-5-2014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l-NL" noProof="0" smtClean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442" y="4715270"/>
            <a:ext cx="5438792" cy="446722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noProof="0" smtClean="0"/>
              <a:t>Klik om de modelstijlen te bewerken</a:t>
            </a:r>
          </a:p>
          <a:p>
            <a:pPr lvl="1"/>
            <a:r>
              <a:rPr lang="nl-NL" noProof="0" smtClean="0"/>
              <a:t>Tweede niveau</a:t>
            </a:r>
          </a:p>
          <a:p>
            <a:pPr lvl="2"/>
            <a:r>
              <a:rPr lang="nl-NL" noProof="0" smtClean="0"/>
              <a:t>Derde niveau</a:t>
            </a:r>
          </a:p>
          <a:p>
            <a:pPr lvl="3"/>
            <a:r>
              <a:rPr lang="nl-NL" noProof="0" smtClean="0"/>
              <a:t>Vierde niveau</a:t>
            </a:r>
          </a:p>
          <a:p>
            <a:pPr lvl="4"/>
            <a:r>
              <a:rPr lang="nl-NL" noProof="0" smtClean="0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28221"/>
            <a:ext cx="2946058" cy="4961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49443" y="9428221"/>
            <a:ext cx="2947144" cy="4961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17BF4F15-5CA5-414E-8493-4954E32A197F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822988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 smtClean="0"/>
          </a:p>
        </p:txBody>
      </p:sp>
      <p:sp>
        <p:nvSpPr>
          <p:cNvPr id="37892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C42646F1-C229-4A30-8C11-175AB6D79615}" type="slidenum">
              <a:rPr lang="nl-NL" altLang="nl-NL" sz="1200" smtClean="0"/>
              <a:pPr/>
              <a:t>1</a:t>
            </a:fld>
            <a:endParaRPr lang="nl-NL" altLang="nl-NL" sz="120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7BF4F15-5CA5-414E-8493-4954E32A197F}" type="slidenum">
              <a:rPr lang="nl-NL" smtClean="0"/>
              <a:pPr>
                <a:defRPr/>
              </a:pPr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622446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7BF4F15-5CA5-414E-8493-4954E32A197F}" type="slidenum">
              <a:rPr lang="nl-NL" smtClean="0"/>
              <a:pPr>
                <a:defRPr/>
              </a:pPr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734173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Nederland op zijn kant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7BF4F15-5CA5-414E-8493-4954E32A197F}" type="slidenum">
              <a:rPr lang="nl-NL" smtClean="0"/>
              <a:pPr>
                <a:defRPr/>
              </a:pPr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237097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Stukje historie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7BF4F15-5CA5-414E-8493-4954E32A197F}" type="slidenum">
              <a:rPr lang="nl-NL" smtClean="0"/>
              <a:pPr>
                <a:defRPr/>
              </a:pPr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004486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Op de afslag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7BF4F15-5CA5-414E-8493-4954E32A197F}" type="slidenum">
              <a:rPr lang="nl-NL" smtClean="0"/>
              <a:pPr>
                <a:defRPr/>
              </a:pPr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387603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 dirty="0" smtClean="0"/>
          </a:p>
        </p:txBody>
      </p:sp>
      <p:sp>
        <p:nvSpPr>
          <p:cNvPr id="46084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4B7F4344-EAB3-4F83-9833-C77A2C54900C}" type="slidenum">
              <a:rPr lang="nl-NL" altLang="nl-NL" sz="1200" smtClean="0"/>
              <a:pPr/>
              <a:t>15</a:t>
            </a:fld>
            <a:endParaRPr lang="nl-NL" altLang="nl-NL" sz="120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7BF4F15-5CA5-414E-8493-4954E32A197F}" type="slidenum">
              <a:rPr lang="nl-NL" smtClean="0"/>
              <a:pPr>
                <a:defRPr/>
              </a:pPr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945916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7BF4F15-5CA5-414E-8493-4954E32A197F}" type="slidenum">
              <a:rPr lang="nl-NL" smtClean="0"/>
              <a:pPr>
                <a:defRPr/>
              </a:pPr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942987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7BF4F15-5CA5-414E-8493-4954E32A197F}" type="slidenum">
              <a:rPr lang="nl-NL" smtClean="0"/>
              <a:pPr>
                <a:defRPr/>
              </a:pPr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086458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7BF4F15-5CA5-414E-8493-4954E32A197F}" type="slidenum">
              <a:rPr lang="nl-NL" smtClean="0"/>
              <a:pPr>
                <a:defRPr/>
              </a:pPr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361408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nl-NL" altLang="nl-NL" dirty="0" smtClean="0">
                <a:latin typeface="Times" charset="0"/>
              </a:rPr>
              <a:t>Korte intro Sportvisserij Nederland</a:t>
            </a:r>
          </a:p>
        </p:txBody>
      </p:sp>
      <p:sp>
        <p:nvSpPr>
          <p:cNvPr id="39940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CC96409A-9966-403C-9F4E-4BEDF30BF2A6}" type="slidenum">
              <a:rPr lang="nl-NL" altLang="nl-NL" sz="1200" smtClean="0"/>
              <a:pPr/>
              <a:t>2</a:t>
            </a:fld>
            <a:endParaRPr lang="nl-NL" altLang="nl-NL" sz="120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Winde- riviertrekvis</a:t>
            </a:r>
          </a:p>
          <a:p>
            <a:r>
              <a:rPr lang="nl-NL" dirty="0" smtClean="0"/>
              <a:t>Valleikanaal</a:t>
            </a:r>
          </a:p>
          <a:p>
            <a:r>
              <a:rPr lang="nl-NL" dirty="0" smtClean="0"/>
              <a:t>Meer bekend van de zalm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7BF4F15-5CA5-414E-8493-4954E32A197F}" type="slidenum">
              <a:rPr lang="nl-NL" smtClean="0"/>
              <a:pPr>
                <a:defRPr/>
              </a:pPr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998893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zalmachtige</a:t>
            </a:r>
          </a:p>
          <a:p>
            <a:r>
              <a:rPr lang="nl-NL" dirty="0" smtClean="0"/>
              <a:t>Drang is groot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7BF4F15-5CA5-414E-8493-4954E32A197F}" type="slidenum">
              <a:rPr lang="nl-NL" smtClean="0"/>
              <a:pPr>
                <a:defRPr/>
              </a:pPr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963574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B04167C2-C015-4872-8108-DDE4DEE32271}" type="slidenum">
              <a:rPr lang="nl-NL" altLang="nl-NL" sz="1200" smtClean="0"/>
              <a:pPr/>
              <a:t>24</a:t>
            </a:fld>
            <a:endParaRPr lang="nl-NL" altLang="nl-NL" sz="1200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 dirty="0" smtClean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B0B8F9D-8E86-45DC-8476-71316B7116AD}" type="slidenum">
              <a:rPr lang="nl-NL"/>
              <a:pPr/>
              <a:t>25</a:t>
            </a:fld>
            <a:endParaRPr lang="nl-NL"/>
          </a:p>
        </p:txBody>
      </p:sp>
      <p:sp>
        <p:nvSpPr>
          <p:cNvPr id="13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915351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7BF4F15-5CA5-414E-8493-4954E32A197F}" type="slidenum">
              <a:rPr lang="nl-NL" smtClean="0"/>
              <a:pPr>
                <a:defRPr/>
              </a:pPr>
              <a:t>28</a:t>
            </a:fld>
            <a:endParaRPr lang="nl-NL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7BF4F15-5CA5-414E-8493-4954E32A197F}" type="slidenum">
              <a:rPr lang="nl-NL" smtClean="0"/>
              <a:pPr>
                <a:defRPr/>
              </a:pPr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658395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Roer bij </a:t>
            </a:r>
            <a:r>
              <a:rPr lang="nl-NL" dirty="0" err="1" smtClean="0"/>
              <a:t>Roermond</a:t>
            </a:r>
            <a:r>
              <a:rPr lang="nl-NL" dirty="0" smtClean="0"/>
              <a:t> – </a:t>
            </a:r>
            <a:r>
              <a:rPr lang="nl-NL" dirty="0" err="1" smtClean="0"/>
              <a:t>vertical</a:t>
            </a:r>
            <a:r>
              <a:rPr lang="nl-NL" dirty="0" smtClean="0"/>
              <a:t> slot</a:t>
            </a:r>
          </a:p>
          <a:p>
            <a:r>
              <a:rPr lang="nl-NL" dirty="0" smtClean="0"/>
              <a:t>Kort na opening eerste zalm gevangen.</a:t>
            </a:r>
          </a:p>
          <a:p>
            <a:r>
              <a:rPr lang="nl-NL" dirty="0" smtClean="0"/>
              <a:t>&lt;10 per jaar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7BF4F15-5CA5-414E-8493-4954E32A197F}" type="slidenum">
              <a:rPr lang="nl-NL" smtClean="0"/>
              <a:pPr>
                <a:defRPr/>
              </a:pPr>
              <a:t>30</a:t>
            </a:fld>
            <a:endParaRPr lang="nl-NL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7BF4F15-5CA5-414E-8493-4954E32A197F}" type="slidenum">
              <a:rPr lang="nl-NL" smtClean="0"/>
              <a:pPr>
                <a:defRPr/>
              </a:pPr>
              <a:t>31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737479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7BF4F15-5CA5-414E-8493-4954E32A197F}" type="slidenum">
              <a:rPr lang="nl-NL" smtClean="0"/>
              <a:pPr>
                <a:defRPr/>
              </a:pPr>
              <a:t>34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6503130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In de bodem </a:t>
            </a:r>
            <a:r>
              <a:rPr lang="nl-NL" dirty="0" err="1" smtClean="0"/>
              <a:t>benthisch</a:t>
            </a:r>
            <a:endParaRPr lang="nl-NL" dirty="0" smtClean="0"/>
          </a:p>
          <a:p>
            <a:r>
              <a:rPr lang="nl-NL" dirty="0" smtClean="0"/>
              <a:t>Nabij de bodem </a:t>
            </a:r>
            <a:r>
              <a:rPr lang="nl-NL" dirty="0" err="1" smtClean="0"/>
              <a:t>demersaal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7BF4F15-5CA5-414E-8493-4954E32A197F}" type="slidenum">
              <a:rPr lang="nl-NL" smtClean="0"/>
              <a:pPr>
                <a:defRPr/>
              </a:pPr>
              <a:t>35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19618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 dirty="0" smtClean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7BF4F15-5CA5-414E-8493-4954E32A197F}" type="slidenum">
              <a:rPr lang="nl-NL" smtClean="0"/>
              <a:pPr>
                <a:defRPr/>
              </a:pPr>
              <a:t>37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9353756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 dirty="0" smtClean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5D264F-EC8D-4723-A49C-0F36ABC04269}" type="slidenum">
              <a:rPr lang="nl-NL"/>
              <a:pPr/>
              <a:t>41</a:t>
            </a:fld>
            <a:endParaRPr lang="nl-NL"/>
          </a:p>
        </p:txBody>
      </p:sp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39444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Elft, steur, zalm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7BF4F15-5CA5-414E-8493-4954E32A197F}" type="slidenum">
              <a:rPr lang="nl-NL" smtClean="0"/>
              <a:pPr>
                <a:defRPr/>
              </a:pPr>
              <a:t>42</a:t>
            </a:fld>
            <a:endParaRPr lang="nl-NL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Voorbeeld</a:t>
            </a:r>
            <a:r>
              <a:rPr lang="nl-NL" baseline="0" dirty="0" smtClean="0"/>
              <a:t> van verwijderen </a:t>
            </a:r>
            <a:r>
              <a:rPr lang="nl-NL" baseline="0" dirty="0" err="1" smtClean="0"/>
              <a:t>barriere</a:t>
            </a:r>
            <a:r>
              <a:rPr lang="nl-NL" baseline="0" dirty="0" smtClean="0"/>
              <a:t>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7BF4F15-5CA5-414E-8493-4954E32A197F}" type="slidenum">
              <a:rPr lang="nl-NL" smtClean="0"/>
              <a:pPr>
                <a:defRPr/>
              </a:pPr>
              <a:t>43</a:t>
            </a:fld>
            <a:endParaRPr lang="nl-NL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7BF4F15-5CA5-414E-8493-4954E32A197F}" type="slidenum">
              <a:rPr lang="nl-NL" smtClean="0"/>
              <a:pPr>
                <a:defRPr/>
              </a:pPr>
              <a:t>44</a:t>
            </a:fld>
            <a:endParaRPr lang="nl-NL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Subsidies, hoge kosten</a:t>
            </a:r>
          </a:p>
          <a:p>
            <a:r>
              <a:rPr lang="nl-NL" dirty="0" smtClean="0"/>
              <a:t>Hopelijk gaat het niet zo lang</a:t>
            </a:r>
            <a:r>
              <a:rPr lang="nl-NL" baseline="0" dirty="0" smtClean="0"/>
              <a:t> duren als de Kier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7BF4F15-5CA5-414E-8493-4954E32A197F}" type="slidenum">
              <a:rPr lang="nl-NL" smtClean="0"/>
              <a:pPr>
                <a:defRPr/>
              </a:pPr>
              <a:t>45</a:t>
            </a:fld>
            <a:endParaRPr lang="nl-NL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67475FB9-84FC-4098-8C4E-11B036A92568}" type="slidenum">
              <a:rPr lang="nl-NL" altLang="nl-NL" sz="1200" smtClean="0">
                <a:solidFill>
                  <a:srgbClr val="000000"/>
                </a:solidFill>
              </a:rPr>
              <a:pPr/>
              <a:t>46</a:t>
            </a:fld>
            <a:endParaRPr lang="nl-NL" altLang="nl-NL" sz="1200" smtClean="0">
              <a:solidFill>
                <a:srgbClr val="000000"/>
              </a:solidFill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nl-NL" altLang="nl-NL" dirty="0" smtClean="0"/>
              <a:t>Ondertussen</a:t>
            </a:r>
            <a:r>
              <a:rPr lang="nl-NL" altLang="nl-NL" baseline="0" dirty="0" smtClean="0"/>
              <a:t> stand van zaken</a:t>
            </a:r>
          </a:p>
          <a:p>
            <a:pPr eaLnBrk="1" hangingPunct="1">
              <a:spcBef>
                <a:spcPct val="0"/>
              </a:spcBef>
            </a:pPr>
            <a:r>
              <a:rPr lang="nl-NL" altLang="nl-NL" baseline="0" dirty="0" smtClean="0"/>
              <a:t>Ca. 800</a:t>
            </a:r>
            <a:endParaRPr lang="nl-NL" altLang="nl-NL" dirty="0" smtClean="0"/>
          </a:p>
          <a:p>
            <a:pPr eaLnBrk="1" hangingPunct="1">
              <a:spcBef>
                <a:spcPct val="0"/>
              </a:spcBef>
            </a:pPr>
            <a:endParaRPr lang="nl-NL" altLang="nl-NL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l">
              <a:defRPr/>
            </a:pPr>
            <a:endParaRPr lang="nl-NL" altLang="nl-NL" dirty="0" smtClean="0"/>
          </a:p>
        </p:txBody>
      </p:sp>
      <p:sp>
        <p:nvSpPr>
          <p:cNvPr id="40964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186E9F61-19DE-49B9-BDF9-60645D1BDC20}" type="slidenum">
              <a:rPr lang="nl-NL" altLang="nl-NL" sz="1200" smtClean="0"/>
              <a:pPr/>
              <a:t>4</a:t>
            </a:fld>
            <a:endParaRPr lang="nl-NL" altLang="nl-NL" sz="120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7BF4F15-5CA5-414E-8493-4954E32A197F}" type="slidenum">
              <a:rPr lang="nl-NL" smtClean="0"/>
              <a:pPr>
                <a:defRPr/>
              </a:pPr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015840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 dirty="0" smtClean="0"/>
          </a:p>
        </p:txBody>
      </p:sp>
      <p:sp>
        <p:nvSpPr>
          <p:cNvPr id="43012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5B3B2104-5F7A-4A9A-9A4E-1FC9E314D2E1}" type="slidenum">
              <a:rPr lang="nl-NL" altLang="nl-NL" sz="1200" smtClean="0"/>
              <a:pPr/>
              <a:t>6</a:t>
            </a:fld>
            <a:endParaRPr lang="nl-NL" altLang="nl-NL" sz="120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7BF4F15-5CA5-414E-8493-4954E32A197F}" type="slidenum">
              <a:rPr lang="nl-NL" smtClean="0"/>
              <a:pPr>
                <a:defRPr/>
              </a:pPr>
              <a:t>7</a:t>
            </a:fld>
            <a:endParaRPr lang="nl-NL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l-NL" altLang="nl-NL" dirty="0" smtClean="0"/>
          </a:p>
        </p:txBody>
      </p:sp>
      <p:sp>
        <p:nvSpPr>
          <p:cNvPr id="45060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B35DA8A0-DE16-420A-8A05-F231E71D731D}" type="slidenum">
              <a:rPr lang="nl-NL" altLang="nl-NL" sz="1200" smtClean="0"/>
              <a:pPr/>
              <a:t>8</a:t>
            </a:fld>
            <a:endParaRPr lang="nl-NL" altLang="nl-NL" sz="120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Welke</a:t>
            </a:r>
            <a:r>
              <a:rPr lang="nl-NL" baseline="0" dirty="0" smtClean="0"/>
              <a:t> soorten zijn dit?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7BF4F15-5CA5-414E-8493-4954E32A197F}" type="slidenum">
              <a:rPr lang="nl-NL" smtClean="0"/>
              <a:pPr>
                <a:defRPr/>
              </a:pPr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57844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SNL_Kon_pms285+295 (Small)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5876925"/>
            <a:ext cx="1152525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3810000"/>
            <a:ext cx="6400800" cy="16002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dirty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980793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el, inhoud en 2 inhoudseleme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188" y="0"/>
            <a:ext cx="7705725" cy="126841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543425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2195513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3"/>
          </p:nvPr>
        </p:nvSpPr>
        <p:spPr>
          <a:xfrm>
            <a:off x="4648200" y="4329113"/>
            <a:ext cx="3810000" cy="2195512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41651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SNL_Kon_pms285+295 (Small)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5876925"/>
            <a:ext cx="1152525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3810000"/>
            <a:ext cx="6400800" cy="16002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490768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451982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26211494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5434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5434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71766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875465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218582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56350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12452855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4198140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635260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956779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497638" y="0"/>
            <a:ext cx="1960562" cy="65246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11188" y="0"/>
            <a:ext cx="5734050" cy="65246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70731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el en vier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>
          <a:xfrm>
            <a:off x="611188" y="0"/>
            <a:ext cx="7705725" cy="126841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2195513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2195513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3"/>
          </p:nvPr>
        </p:nvSpPr>
        <p:spPr>
          <a:xfrm>
            <a:off x="685800" y="4329113"/>
            <a:ext cx="3810000" cy="2195512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8200" y="4329113"/>
            <a:ext cx="3810000" cy="2195512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99967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1869988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5434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5434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46866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89255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98991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635896" y="188640"/>
            <a:ext cx="5111750" cy="5853113"/>
          </a:xfrm>
        </p:spPr>
        <p:txBody>
          <a:bodyPr/>
          <a:lstStyle>
            <a:lvl1pPr>
              <a:defRPr sz="28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dirty="0" smtClean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3264669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el, tekst en 2 inhoudseleme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188" y="0"/>
            <a:ext cx="7705725" cy="126841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543425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2195513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3"/>
          </p:nvPr>
        </p:nvSpPr>
        <p:spPr>
          <a:xfrm>
            <a:off x="4648200" y="4329113"/>
            <a:ext cx="3810000" cy="2195512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47473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el, tekst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188" y="0"/>
            <a:ext cx="7705725" cy="126841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543425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543425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99924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0"/>
            <a:ext cx="7705725" cy="126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 smtClean="0"/>
              <a:t>Click to edit title stylet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54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 smtClean="0"/>
              <a:t>Click to edit Master text styles</a:t>
            </a:r>
          </a:p>
          <a:p>
            <a:pPr lvl="1"/>
            <a:r>
              <a:rPr lang="en-US" altLang="nl-NL" smtClean="0"/>
              <a:t>Second level</a:t>
            </a:r>
          </a:p>
          <a:p>
            <a:pPr lvl="2"/>
            <a:r>
              <a:rPr lang="en-US" altLang="nl-NL" smtClean="0"/>
              <a:t>Third level</a:t>
            </a:r>
          </a:p>
          <a:p>
            <a:pPr lvl="3"/>
            <a:r>
              <a:rPr lang="en-US" altLang="nl-NL" smtClean="0"/>
              <a:t>Fourth level</a:t>
            </a:r>
          </a:p>
          <a:p>
            <a:pPr lvl="4"/>
            <a:r>
              <a:rPr lang="en-US" altLang="nl-NL" smtClean="0"/>
              <a:t>Fifth level</a:t>
            </a:r>
          </a:p>
        </p:txBody>
      </p:sp>
      <p:pic>
        <p:nvPicPr>
          <p:cNvPr id="2052" name="Picture 13" descr="SNL_Kon_pms285+295 (Small)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5876925"/>
            <a:ext cx="1152525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430" r:id="rId1"/>
    <p:sldLayoutId id="2147484409" r:id="rId2"/>
    <p:sldLayoutId id="2147484410" r:id="rId3"/>
    <p:sldLayoutId id="2147484411" r:id="rId4"/>
    <p:sldLayoutId id="2147484412" r:id="rId5"/>
    <p:sldLayoutId id="2147484413" r:id="rId6"/>
    <p:sldLayoutId id="2147484414" r:id="rId7"/>
    <p:sldLayoutId id="2147484415" r:id="rId8"/>
    <p:sldLayoutId id="2147484416" r:id="rId9"/>
    <p:sldLayoutId id="2147484418" r:id="rId10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0"/>
            <a:ext cx="7705725" cy="126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 smtClean="0"/>
              <a:t>Click to edit title stylet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54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 smtClean="0"/>
              <a:t>Click to edit Master text styles</a:t>
            </a:r>
          </a:p>
          <a:p>
            <a:pPr lvl="1"/>
            <a:r>
              <a:rPr lang="en-US" altLang="nl-NL" smtClean="0"/>
              <a:t>Second level</a:t>
            </a:r>
          </a:p>
          <a:p>
            <a:pPr lvl="2"/>
            <a:r>
              <a:rPr lang="en-US" altLang="nl-NL" smtClean="0"/>
              <a:t>Third level</a:t>
            </a:r>
          </a:p>
          <a:p>
            <a:pPr lvl="3"/>
            <a:r>
              <a:rPr lang="en-US" altLang="nl-NL" smtClean="0"/>
              <a:t>Fourth level</a:t>
            </a:r>
          </a:p>
          <a:p>
            <a:pPr lvl="4"/>
            <a:r>
              <a:rPr lang="en-US" altLang="nl-NL" smtClean="0"/>
              <a:t>Fifth level</a:t>
            </a:r>
          </a:p>
        </p:txBody>
      </p:sp>
      <p:pic>
        <p:nvPicPr>
          <p:cNvPr id="3076" name="Picture 13" descr="SNL_Kon_pms285+295 (Small)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5876925"/>
            <a:ext cx="1152525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4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513"/>
            <a:ext cx="91440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431" r:id="rId1"/>
    <p:sldLayoutId id="2147484419" r:id="rId2"/>
    <p:sldLayoutId id="2147484420" r:id="rId3"/>
    <p:sldLayoutId id="2147484421" r:id="rId4"/>
    <p:sldLayoutId id="2147484422" r:id="rId5"/>
    <p:sldLayoutId id="2147484423" r:id="rId6"/>
    <p:sldLayoutId id="2147484424" r:id="rId7"/>
    <p:sldLayoutId id="2147484425" r:id="rId8"/>
    <p:sldLayoutId id="2147484426" r:id="rId9"/>
    <p:sldLayoutId id="2147484427" r:id="rId10"/>
    <p:sldLayoutId id="2147484428" r:id="rId11"/>
    <p:sldLayoutId id="2147484429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e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png"/><Relationship Id="rId4" Type="http://schemas.openxmlformats.org/officeDocument/2006/relationships/image" Target="../media/image95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emf"/><Relationship Id="rId7" Type="http://schemas.openxmlformats.org/officeDocument/2006/relationships/image" Target="../media/image11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6.emf"/><Relationship Id="rId5" Type="http://schemas.openxmlformats.org/officeDocument/2006/relationships/image" Target="../media/image115.png"/><Relationship Id="rId4" Type="http://schemas.openxmlformats.org/officeDocument/2006/relationships/image" Target="../media/image11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6.jpe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8.png"/><Relationship Id="rId12" Type="http://schemas.openxmlformats.org/officeDocument/2006/relationships/image" Target="../media/image3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34.jpeg"/><Relationship Id="rId5" Type="http://schemas.openxmlformats.org/officeDocument/2006/relationships/image" Target="../media/image30.jpeg"/><Relationship Id="rId15" Type="http://schemas.openxmlformats.org/officeDocument/2006/relationships/image" Target="../media/image38.jpeg"/><Relationship Id="rId10" Type="http://schemas.openxmlformats.org/officeDocument/2006/relationships/image" Target="../media/image33.jpeg"/><Relationship Id="rId4" Type="http://schemas.openxmlformats.org/officeDocument/2006/relationships/image" Target="../media/image29.jpeg"/><Relationship Id="rId9" Type="http://schemas.openxmlformats.org/officeDocument/2006/relationships/image" Target="../media/image32.jpeg"/><Relationship Id="rId1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jdelijke aanduiding voor inhoud 2"/>
          <p:cNvSpPr>
            <a:spLocks noGrp="1"/>
          </p:cNvSpPr>
          <p:nvPr>
            <p:ph type="subTitle" idx="1"/>
          </p:nvPr>
        </p:nvSpPr>
        <p:spPr>
          <a:xfrm>
            <a:off x="1547664" y="3662393"/>
            <a:ext cx="5904656" cy="2952328"/>
          </a:xfrm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r>
              <a:rPr lang="nl-NL" altLang="nl-NL" sz="1600" b="1" dirty="0" smtClean="0">
                <a:latin typeface="+mj-lt"/>
              </a:rPr>
              <a:t>Willie van Emmerik</a:t>
            </a:r>
          </a:p>
          <a:p>
            <a:pPr marL="0" indent="0" eaLnBrk="1" hangingPunct="1">
              <a:buFontTx/>
              <a:buNone/>
              <a:defRPr/>
            </a:pPr>
            <a:r>
              <a:rPr lang="nl-NL" altLang="nl-NL" sz="1600" dirty="0" smtClean="0">
                <a:latin typeface="+mj-lt"/>
              </a:rPr>
              <a:t>Projectleider Vis &amp; Ecologie</a:t>
            </a:r>
          </a:p>
          <a:p>
            <a:pPr marL="0" indent="0" eaLnBrk="1" hangingPunct="1">
              <a:buFontTx/>
              <a:buNone/>
              <a:defRPr/>
            </a:pPr>
            <a:r>
              <a:rPr lang="nl-NL" altLang="nl-NL" sz="1600" dirty="0" smtClean="0">
                <a:latin typeface="+mj-lt"/>
              </a:rPr>
              <a:t>Cluster Kennis en informatie</a:t>
            </a:r>
          </a:p>
          <a:p>
            <a:pPr marL="0" indent="0" eaLnBrk="1" hangingPunct="1">
              <a:buFontTx/>
              <a:buNone/>
              <a:defRPr/>
            </a:pPr>
            <a:r>
              <a:rPr lang="nl-NL" altLang="nl-NL" sz="1600" dirty="0" smtClean="0">
                <a:latin typeface="+mj-lt"/>
              </a:rPr>
              <a:t>Sportvisserij Nederland</a:t>
            </a:r>
          </a:p>
          <a:p>
            <a:pPr marL="0" indent="0" eaLnBrk="1" hangingPunct="1">
              <a:buFontTx/>
              <a:buNone/>
              <a:defRPr/>
            </a:pPr>
            <a:r>
              <a:rPr lang="nl-NL" altLang="nl-NL" sz="1600" dirty="0" smtClean="0">
                <a:latin typeface="+mj-lt"/>
              </a:rPr>
              <a:t>presentatie</a:t>
            </a:r>
            <a:endParaRPr lang="nl-NL" altLang="nl-NL" sz="1600" dirty="0">
              <a:latin typeface="+mj-lt"/>
            </a:endParaRPr>
          </a:p>
          <a:p>
            <a:pPr marL="0" indent="0" eaLnBrk="1" hangingPunct="1">
              <a:buFontTx/>
              <a:buNone/>
              <a:defRPr/>
            </a:pPr>
            <a:endParaRPr lang="nl-NL" altLang="nl-NL" sz="1600" dirty="0" smtClean="0">
              <a:latin typeface="+mj-lt"/>
            </a:endParaRPr>
          </a:p>
          <a:p>
            <a:pPr marL="0" indent="0" eaLnBrk="1" hangingPunct="1">
              <a:buFontTx/>
              <a:buNone/>
              <a:defRPr/>
            </a:pPr>
            <a:r>
              <a:rPr lang="nl-NL" altLang="nl-NL" sz="1600" b="1" dirty="0" err="1" smtClean="0">
                <a:latin typeface="+mj-lt"/>
              </a:rPr>
              <a:t>Roon</a:t>
            </a:r>
            <a:r>
              <a:rPr lang="nl-NL" altLang="nl-NL" sz="1600" b="1" dirty="0" smtClean="0">
                <a:latin typeface="+mj-lt"/>
              </a:rPr>
              <a:t> </a:t>
            </a:r>
            <a:r>
              <a:rPr lang="nl-NL" altLang="nl-NL" sz="1600" b="1" dirty="0" err="1" smtClean="0">
                <a:latin typeface="+mj-lt"/>
              </a:rPr>
              <a:t>Bakels</a:t>
            </a:r>
            <a:endParaRPr lang="nl-NL" altLang="nl-NL" sz="1600" b="1" dirty="0" smtClean="0">
              <a:latin typeface="+mj-lt"/>
            </a:endParaRPr>
          </a:p>
          <a:p>
            <a:pPr marL="0" indent="0" eaLnBrk="1" hangingPunct="1">
              <a:buFontTx/>
              <a:buNone/>
              <a:defRPr/>
            </a:pPr>
            <a:r>
              <a:rPr lang="nl-NL" altLang="nl-NL" sz="1600" dirty="0" smtClean="0">
                <a:latin typeface="+mj-lt"/>
              </a:rPr>
              <a:t>Lerarenopleiding Biologie</a:t>
            </a:r>
          </a:p>
          <a:p>
            <a:pPr marL="0" indent="0" eaLnBrk="1" hangingPunct="1">
              <a:buFontTx/>
              <a:buNone/>
              <a:defRPr/>
            </a:pPr>
            <a:r>
              <a:rPr lang="nl-NL" altLang="nl-NL" sz="1600" dirty="0" smtClean="0">
                <a:latin typeface="+mj-lt"/>
              </a:rPr>
              <a:t>Hogeschool Rotterdam</a:t>
            </a:r>
          </a:p>
          <a:p>
            <a:pPr marL="0" indent="0" eaLnBrk="1" hangingPunct="1">
              <a:buFontTx/>
              <a:buNone/>
              <a:defRPr/>
            </a:pPr>
            <a:r>
              <a:rPr lang="nl-NL" altLang="nl-NL" sz="1600" dirty="0" smtClean="0">
                <a:latin typeface="+mj-lt"/>
              </a:rPr>
              <a:t>workshop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899592" y="203230"/>
            <a:ext cx="5705475" cy="8921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nl-NL" sz="2800" b="1" dirty="0">
                <a:solidFill>
                  <a:srgbClr val="0070C0"/>
                </a:solidFill>
                <a:latin typeface="+mj-lt"/>
              </a:rPr>
              <a:t>Vis moet zwemmen</a:t>
            </a:r>
          </a:p>
          <a:p>
            <a:pPr>
              <a:defRPr/>
            </a:pPr>
            <a:r>
              <a:rPr lang="nl-NL" b="1" dirty="0">
                <a:solidFill>
                  <a:srgbClr val="0070C0"/>
                </a:solidFill>
                <a:latin typeface="+mj-lt"/>
              </a:rPr>
              <a:t>Vismigratie van a(al) tot </a:t>
            </a:r>
            <a:r>
              <a:rPr lang="nl-NL" b="1" dirty="0" err="1">
                <a:solidFill>
                  <a:srgbClr val="0070C0"/>
                </a:solidFill>
                <a:latin typeface="+mj-lt"/>
              </a:rPr>
              <a:t>z</a:t>
            </a:r>
            <a:r>
              <a:rPr lang="nl-NL" b="1" dirty="0">
                <a:solidFill>
                  <a:srgbClr val="0070C0"/>
                </a:solidFill>
                <a:latin typeface="+mj-lt"/>
              </a:rPr>
              <a:t>(alm)</a:t>
            </a: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780" y="5949280"/>
            <a:ext cx="1924050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11134_aal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7841" y="721054"/>
            <a:ext cx="3960000" cy="2549966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6" descr="11173_aal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3661" y="4028185"/>
            <a:ext cx="3840565" cy="2316076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5" name="Tekstvak 1"/>
          <p:cNvSpPr txBox="1">
            <a:spLocks noChangeArrowheads="1"/>
          </p:cNvSpPr>
          <p:nvPr/>
        </p:nvSpPr>
        <p:spPr bwMode="auto">
          <a:xfrm>
            <a:off x="2339975" y="115888"/>
            <a:ext cx="47053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r>
              <a:rPr lang="nl-NL" altLang="nl-NL" b="1">
                <a:latin typeface="Verdana" pitchFamily="34" charset="0"/>
              </a:rPr>
              <a:t>Levenscyclus aal of paling</a:t>
            </a:r>
          </a:p>
        </p:txBody>
      </p:sp>
      <p:pic>
        <p:nvPicPr>
          <p:cNvPr id="6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872" y="790819"/>
            <a:ext cx="3960000" cy="2410435"/>
          </a:xfrm>
          <a:ln>
            <a:solidFill>
              <a:schemeClr val="tx1"/>
            </a:solidFill>
          </a:ln>
        </p:spPr>
      </p:pic>
      <p:sp>
        <p:nvSpPr>
          <p:cNvPr id="2" name="Tekstvak 1"/>
          <p:cNvSpPr txBox="1"/>
          <p:nvPr/>
        </p:nvSpPr>
        <p:spPr>
          <a:xfrm>
            <a:off x="861139" y="2760051"/>
            <a:ext cx="295766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l-NL" sz="1800" dirty="0" err="1" smtClean="0">
                <a:latin typeface="+mj-lt"/>
              </a:rPr>
              <a:t>Wilgebladlarve</a:t>
            </a:r>
            <a:r>
              <a:rPr lang="nl-NL" sz="1800" dirty="0" smtClean="0">
                <a:latin typeface="+mj-lt"/>
              </a:rPr>
              <a:t> – op zee</a:t>
            </a:r>
            <a:endParaRPr lang="nl-NL" sz="1800" dirty="0">
              <a:latin typeface="+mj-lt"/>
            </a:endParaRPr>
          </a:p>
        </p:txBody>
      </p:sp>
      <p:sp>
        <p:nvSpPr>
          <p:cNvPr id="3" name="Rechthoek 2"/>
          <p:cNvSpPr/>
          <p:nvPr/>
        </p:nvSpPr>
        <p:spPr>
          <a:xfrm>
            <a:off x="4958468" y="3151148"/>
            <a:ext cx="302063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nl-NL" sz="1800" dirty="0" smtClean="0">
                <a:latin typeface="+mj-lt"/>
              </a:rPr>
              <a:t>Glasaal - trekt naar zoet</a:t>
            </a:r>
            <a:endParaRPr lang="nl-NL" sz="1800" dirty="0">
              <a:latin typeface="+mj-lt"/>
            </a:endParaRPr>
          </a:p>
        </p:txBody>
      </p:sp>
      <p:pic>
        <p:nvPicPr>
          <p:cNvPr id="16" name="Afbeelding 15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9379" y="3781774"/>
            <a:ext cx="4104000" cy="19993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Rechthoek 3"/>
          <p:cNvSpPr/>
          <p:nvPr/>
        </p:nvSpPr>
        <p:spPr>
          <a:xfrm>
            <a:off x="5312190" y="5635239"/>
            <a:ext cx="271619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lvl="0"/>
            <a:r>
              <a:rPr lang="nl-NL" sz="1800" dirty="0" smtClean="0">
                <a:solidFill>
                  <a:srgbClr val="000000"/>
                </a:solidFill>
                <a:latin typeface="Verdana"/>
              </a:rPr>
              <a:t>Rode aal </a:t>
            </a:r>
            <a:r>
              <a:rPr lang="nl-NL" sz="1800" dirty="0">
                <a:solidFill>
                  <a:srgbClr val="000000"/>
                </a:solidFill>
                <a:latin typeface="Verdana"/>
              </a:rPr>
              <a:t>– </a:t>
            </a:r>
            <a:r>
              <a:rPr lang="nl-NL" sz="1800" dirty="0" smtClean="0">
                <a:solidFill>
                  <a:srgbClr val="000000"/>
                </a:solidFill>
                <a:latin typeface="Verdana"/>
              </a:rPr>
              <a:t>zoet water</a:t>
            </a:r>
            <a:endParaRPr lang="nl-NL" sz="18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5" name="Rechthoek 4"/>
          <p:cNvSpPr/>
          <p:nvPr/>
        </p:nvSpPr>
        <p:spPr>
          <a:xfrm>
            <a:off x="820345" y="6263746"/>
            <a:ext cx="318811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lvl="0"/>
            <a:r>
              <a:rPr lang="nl-NL" sz="1800" dirty="0" smtClean="0">
                <a:solidFill>
                  <a:srgbClr val="000000"/>
                </a:solidFill>
                <a:latin typeface="Verdana"/>
              </a:rPr>
              <a:t>Schieraal – trekt naar zee</a:t>
            </a:r>
            <a:endParaRPr lang="nl-NL" sz="18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8" name="PIJL-RECHTS 7"/>
          <p:cNvSpPr/>
          <p:nvPr/>
        </p:nvSpPr>
        <p:spPr bwMode="auto">
          <a:xfrm>
            <a:off x="3995936" y="836712"/>
            <a:ext cx="978408" cy="488839"/>
          </a:xfrm>
          <a:prstGeom prst="right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3" name="PIJL-RECHTS 12"/>
          <p:cNvSpPr/>
          <p:nvPr/>
        </p:nvSpPr>
        <p:spPr bwMode="auto">
          <a:xfrm rot="5400000">
            <a:off x="7783599" y="3395933"/>
            <a:ext cx="978408" cy="488839"/>
          </a:xfrm>
          <a:prstGeom prst="right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4" name="PIJL-RECHTS 13"/>
          <p:cNvSpPr/>
          <p:nvPr/>
        </p:nvSpPr>
        <p:spPr bwMode="auto">
          <a:xfrm rot="10800000">
            <a:off x="3981122" y="5415311"/>
            <a:ext cx="978408" cy="488839"/>
          </a:xfrm>
          <a:prstGeom prst="right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5" name="PIJL-RECHTS 14"/>
          <p:cNvSpPr/>
          <p:nvPr/>
        </p:nvSpPr>
        <p:spPr bwMode="auto">
          <a:xfrm rot="16200000">
            <a:off x="-28110" y="3365651"/>
            <a:ext cx="978408" cy="488839"/>
          </a:xfrm>
          <a:prstGeom prst="right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779886" y="3455686"/>
            <a:ext cx="326903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l-NL" sz="1800" dirty="0" smtClean="0">
                <a:latin typeface="+mj-lt"/>
              </a:rPr>
              <a:t>Voortplanting </a:t>
            </a:r>
            <a:r>
              <a:rPr lang="nl-NL" sz="1800" dirty="0" err="1" smtClean="0">
                <a:latin typeface="+mj-lt"/>
              </a:rPr>
              <a:t>Sargassozee</a:t>
            </a:r>
            <a:endParaRPr lang="nl-NL" sz="18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kstvak 17"/>
          <p:cNvSpPr txBox="1"/>
          <p:nvPr/>
        </p:nvSpPr>
        <p:spPr>
          <a:xfrm>
            <a:off x="7164289" y="5674683"/>
            <a:ext cx="1728192" cy="1076008"/>
          </a:xfrm>
          <a:prstGeom prst="rect">
            <a:avLst/>
          </a:prstGeom>
          <a:solidFill>
            <a:schemeClr val="accent3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80587" y="1"/>
            <a:ext cx="4747598" cy="692695"/>
          </a:xfrm>
        </p:spPr>
        <p:txBody>
          <a:bodyPr/>
          <a:lstStyle/>
          <a:p>
            <a:r>
              <a:rPr lang="nl-NL" b="1" dirty="0" smtClean="0"/>
              <a:t>Levenscyclus zalm</a:t>
            </a:r>
            <a:endParaRPr lang="nl-NL" b="1" dirty="0"/>
          </a:p>
        </p:txBody>
      </p:sp>
      <p:pic>
        <p:nvPicPr>
          <p:cNvPr id="9" name="Picture 7" descr="Fig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6610" y="671053"/>
            <a:ext cx="5192654" cy="158444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1084" y="2792487"/>
            <a:ext cx="3965726" cy="29742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jdelijke aanduiding voor inhoud 3"/>
          <p:cNvSpPr>
            <a:spLocks noGrp="1"/>
          </p:cNvSpPr>
          <p:nvPr>
            <p:ph sz="quarter" idx="2"/>
          </p:nvPr>
        </p:nvSpPr>
        <p:spPr>
          <a:xfrm>
            <a:off x="7188456" y="879439"/>
            <a:ext cx="829053" cy="351646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nl-NL" sz="1800" dirty="0" smtClean="0"/>
              <a:t>smolt</a:t>
            </a:r>
            <a:endParaRPr lang="nl-NL" sz="1800" dirty="0"/>
          </a:p>
        </p:txBody>
      </p:sp>
      <p:pic>
        <p:nvPicPr>
          <p:cNvPr id="6" name="Picture 14" descr="17802_zalm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381" y="692721"/>
            <a:ext cx="3522046" cy="20997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7" name="Picture 13" descr="eifry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90" y="4858039"/>
            <a:ext cx="2536895" cy="178268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3" name="Tekstvak 2"/>
          <p:cNvSpPr txBox="1"/>
          <p:nvPr/>
        </p:nvSpPr>
        <p:spPr>
          <a:xfrm>
            <a:off x="2218482" y="903320"/>
            <a:ext cx="66236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l-NL" sz="1800" dirty="0" smtClean="0">
                <a:latin typeface="+mj-lt"/>
              </a:rPr>
              <a:t>parr</a:t>
            </a:r>
            <a:endParaRPr lang="nl-NL" sz="1800" dirty="0">
              <a:latin typeface="+mj-lt"/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467909" y="6381359"/>
            <a:ext cx="171989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l-NL" sz="1800" dirty="0">
                <a:latin typeface="+mj-lt"/>
              </a:rPr>
              <a:t>e</a:t>
            </a:r>
            <a:r>
              <a:rPr lang="nl-NL" sz="1800" dirty="0" smtClean="0">
                <a:latin typeface="+mj-lt"/>
              </a:rPr>
              <a:t>itjes /larven</a:t>
            </a:r>
            <a:endParaRPr lang="nl-NL" sz="1800" dirty="0">
              <a:latin typeface="+mj-lt"/>
            </a:endParaRPr>
          </a:p>
        </p:txBody>
      </p:sp>
      <p:sp>
        <p:nvSpPr>
          <p:cNvPr id="13" name="PIJL-RECHTS 12"/>
          <p:cNvSpPr/>
          <p:nvPr/>
        </p:nvSpPr>
        <p:spPr bwMode="auto">
          <a:xfrm rot="5400000">
            <a:off x="7358199" y="2682242"/>
            <a:ext cx="978408" cy="488839"/>
          </a:xfrm>
          <a:prstGeom prst="right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4" name="PIJL-RECHTS 13"/>
          <p:cNvSpPr/>
          <p:nvPr/>
        </p:nvSpPr>
        <p:spPr bwMode="auto">
          <a:xfrm>
            <a:off x="3025912" y="1477951"/>
            <a:ext cx="978408" cy="488839"/>
          </a:xfrm>
          <a:prstGeom prst="right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pic>
        <p:nvPicPr>
          <p:cNvPr id="8" name="Picture 10" descr="Digi178_zalm_zalm_haringvliet1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05749" y="3363156"/>
            <a:ext cx="3392941" cy="194199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3077" name="Picture 5"/>
          <p:cNvPicPr>
            <a:picLocks noGrp="1" noChangeAspect="1" noChangeArrowheads="1"/>
          </p:cNvPicPr>
          <p:nvPr>
            <p:ph sz="quarter" idx="3"/>
          </p:nvPr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61161" y="4888793"/>
            <a:ext cx="3140932" cy="190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kstvak 10"/>
          <p:cNvSpPr txBox="1"/>
          <p:nvPr/>
        </p:nvSpPr>
        <p:spPr>
          <a:xfrm>
            <a:off x="6741647" y="5079755"/>
            <a:ext cx="201298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l-NL" sz="1800" dirty="0" smtClean="0">
                <a:latin typeface="+mj-lt"/>
              </a:rPr>
              <a:t>Volwassen zalm</a:t>
            </a:r>
            <a:endParaRPr lang="nl-NL" sz="1800" dirty="0">
              <a:latin typeface="+mj-lt"/>
            </a:endParaRPr>
          </a:p>
        </p:txBody>
      </p:sp>
      <p:sp>
        <p:nvSpPr>
          <p:cNvPr id="19" name="PIJL-RECHTS 18"/>
          <p:cNvSpPr/>
          <p:nvPr/>
        </p:nvSpPr>
        <p:spPr bwMode="auto">
          <a:xfrm rot="10800000">
            <a:off x="3191936" y="5504961"/>
            <a:ext cx="978408" cy="488839"/>
          </a:xfrm>
          <a:prstGeom prst="right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0" name="PIJL-RECHTS 19"/>
          <p:cNvSpPr/>
          <p:nvPr/>
        </p:nvSpPr>
        <p:spPr bwMode="auto">
          <a:xfrm rot="16200000">
            <a:off x="223125" y="3600532"/>
            <a:ext cx="978408" cy="488839"/>
          </a:xfrm>
          <a:prstGeom prst="right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5" name="Tekstvak 14"/>
          <p:cNvSpPr txBox="1"/>
          <p:nvPr/>
        </p:nvSpPr>
        <p:spPr>
          <a:xfrm>
            <a:off x="2373979" y="6016756"/>
            <a:ext cx="289675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l-NL" sz="1800" dirty="0">
                <a:latin typeface="+mj-lt"/>
              </a:rPr>
              <a:t>v</a:t>
            </a:r>
            <a:r>
              <a:rPr lang="nl-NL" sz="1800" dirty="0" smtClean="0">
                <a:latin typeface="+mj-lt"/>
              </a:rPr>
              <a:t>oortplanting naar zoet</a:t>
            </a:r>
            <a:endParaRPr lang="nl-NL" sz="1800" dirty="0">
              <a:latin typeface="+mj-lt"/>
            </a:endParaRPr>
          </a:p>
        </p:txBody>
      </p:sp>
      <p:sp>
        <p:nvSpPr>
          <p:cNvPr id="16" name="Tekstvak 15"/>
          <p:cNvSpPr txBox="1"/>
          <p:nvPr/>
        </p:nvSpPr>
        <p:spPr>
          <a:xfrm>
            <a:off x="5812401" y="2437457"/>
            <a:ext cx="181838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l-NL" sz="1800" dirty="0">
                <a:latin typeface="+mj-lt"/>
              </a:rPr>
              <a:t>t</a:t>
            </a:r>
            <a:r>
              <a:rPr lang="nl-NL" sz="1800" dirty="0" smtClean="0">
                <a:latin typeface="+mj-lt"/>
              </a:rPr>
              <a:t>rekt naar zee</a:t>
            </a:r>
            <a:endParaRPr lang="nl-NL" sz="1800" dirty="0">
              <a:latin typeface="+mj-lt"/>
            </a:endParaRPr>
          </a:p>
        </p:txBody>
      </p:sp>
      <p:sp>
        <p:nvSpPr>
          <p:cNvPr id="17" name="Tekstvak 16"/>
          <p:cNvSpPr txBox="1"/>
          <p:nvPr/>
        </p:nvSpPr>
        <p:spPr>
          <a:xfrm>
            <a:off x="61646" y="3660285"/>
            <a:ext cx="234327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l-NL" sz="1800" dirty="0" smtClean="0">
                <a:latin typeface="+mj-lt"/>
              </a:rPr>
              <a:t>zakken de rivier af</a:t>
            </a:r>
            <a:endParaRPr lang="nl-NL" sz="1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850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3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www.zeeburgnieuws.nl/nieuws/images2/nederland_deltaland_nationaal_waterplan_lead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8007350" cy="5761038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1908175" y="6237288"/>
            <a:ext cx="3683000" cy="46196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nl-NL" dirty="0">
                <a:solidFill>
                  <a:schemeClr val="bg1"/>
                </a:solidFill>
                <a:latin typeface="+mj-lt"/>
              </a:rPr>
              <a:t>Nederland - rivierdelta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96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zam_visserij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26" t="3342" r="3050" b="2286"/>
          <a:stretch>
            <a:fillRect/>
          </a:stretch>
        </p:blipFill>
        <p:spPr>
          <a:xfrm>
            <a:off x="3024000" y="2886389"/>
            <a:ext cx="6120000" cy="397161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650" name="Text Box 10"/>
          <p:cNvSpPr txBox="1">
            <a:spLocks noChangeArrowheads="1"/>
          </p:cNvSpPr>
          <p:nvPr/>
        </p:nvSpPr>
        <p:spPr bwMode="auto">
          <a:xfrm>
            <a:off x="3995738" y="1484313"/>
            <a:ext cx="11001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endParaRPr lang="nl-NL" altLang="nl-NL"/>
          </a:p>
        </p:txBody>
      </p:sp>
      <p:pic>
        <p:nvPicPr>
          <p:cNvPr id="27652" name="Afbeelding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287" y="6"/>
            <a:ext cx="6120000" cy="4062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itel 1"/>
          <p:cNvSpPr>
            <a:spLocks noGrp="1"/>
          </p:cNvSpPr>
          <p:nvPr>
            <p:ph type="title"/>
          </p:nvPr>
        </p:nvSpPr>
        <p:spPr>
          <a:xfrm>
            <a:off x="460074" y="260648"/>
            <a:ext cx="5976665" cy="576065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/>
          <a:lstStyle/>
          <a:p>
            <a:pPr>
              <a:defRPr/>
            </a:pPr>
            <a:r>
              <a:rPr lang="nl-NL" altLang="nl-NL" b="1" dirty="0"/>
              <a:t>Zalm was ooit een algemene vis</a:t>
            </a:r>
            <a:endParaRPr lang="nl-NL" b="1" dirty="0"/>
          </a:p>
        </p:txBody>
      </p:sp>
      <p:sp>
        <p:nvSpPr>
          <p:cNvPr id="2" name="Rechthoek 1"/>
          <p:cNvSpPr/>
          <p:nvPr/>
        </p:nvSpPr>
        <p:spPr>
          <a:xfrm>
            <a:off x="2300697" y="6125492"/>
            <a:ext cx="380905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nl-NL" altLang="nl-NL" sz="1800" dirty="0" smtClean="0">
                <a:latin typeface="+mj-lt"/>
              </a:rPr>
              <a:t>Visserij op de Benedenrivieren</a:t>
            </a:r>
            <a:endParaRPr lang="nl-NL" sz="18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el 1"/>
          <p:cNvSpPr>
            <a:spLocks noGrp="1"/>
          </p:cNvSpPr>
          <p:nvPr>
            <p:ph type="title"/>
          </p:nvPr>
        </p:nvSpPr>
        <p:spPr>
          <a:xfrm>
            <a:off x="2771799" y="188641"/>
            <a:ext cx="2952329" cy="576064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nl-NL" altLang="nl-NL" b="1" dirty="0" smtClean="0"/>
              <a:t>Zalm aanvoer</a:t>
            </a:r>
          </a:p>
        </p:txBody>
      </p:sp>
      <p:graphicFrame>
        <p:nvGraphicFramePr>
          <p:cNvPr id="7" name="Grafiek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8638184"/>
              </p:ext>
            </p:extLst>
          </p:nvPr>
        </p:nvGraphicFramePr>
        <p:xfrm>
          <a:off x="323528" y="980728"/>
          <a:ext cx="7632848" cy="4104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kstvak 1"/>
          <p:cNvSpPr txBox="1"/>
          <p:nvPr/>
        </p:nvSpPr>
        <p:spPr>
          <a:xfrm>
            <a:off x="899592" y="5301208"/>
            <a:ext cx="6339556" cy="67338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nl-NL" sz="1800" dirty="0">
                <a:latin typeface="+mj-lt"/>
              </a:rPr>
              <a:t>Ook sterke achteruitgang alle andere </a:t>
            </a:r>
            <a:r>
              <a:rPr lang="nl-NL" sz="1800" dirty="0" smtClean="0">
                <a:latin typeface="+mj-lt"/>
              </a:rPr>
              <a:t>trekvissoorten:</a:t>
            </a:r>
          </a:p>
          <a:p>
            <a:pPr eaLnBrk="1" hangingPunct="1">
              <a:lnSpc>
                <a:spcPct val="110000"/>
              </a:lnSpc>
              <a:spcBef>
                <a:spcPts val="0"/>
              </a:spcBef>
            </a:pPr>
            <a:r>
              <a:rPr lang="nl-NL" altLang="nl-NL" sz="1800" dirty="0">
                <a:latin typeface="+mj-lt"/>
              </a:rPr>
              <a:t>s</a:t>
            </a:r>
            <a:r>
              <a:rPr lang="nl-NL" altLang="nl-NL" sz="1800" dirty="0" smtClean="0">
                <a:latin typeface="+mj-lt"/>
              </a:rPr>
              <a:t>teur, forel, </a:t>
            </a:r>
            <a:r>
              <a:rPr lang="nl-NL" altLang="nl-NL" sz="1800" dirty="0">
                <a:latin typeface="+mj-lt"/>
              </a:rPr>
              <a:t>p</a:t>
            </a:r>
            <a:r>
              <a:rPr lang="nl-NL" altLang="nl-NL" sz="1800" dirty="0" smtClean="0">
                <a:latin typeface="+mj-lt"/>
              </a:rPr>
              <a:t>aling, elft, houting, prikken, spiering</a:t>
            </a:r>
            <a:endParaRPr lang="nl-NL" altLang="nl-NL" sz="1800" dirty="0">
              <a:latin typeface="+mj-lt"/>
            </a:endParaRPr>
          </a:p>
        </p:txBody>
      </p:sp>
      <p:pic>
        <p:nvPicPr>
          <p:cNvPr id="5" name="Picture 3" descr="Lachs10 kl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8109" y="908720"/>
            <a:ext cx="1403648" cy="2057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:\Onderzoek OVB\OND00134Nutreco\illustratiesZalmrapport\meander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16015" y="3525234"/>
            <a:ext cx="3309109" cy="250351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4" name="Rectangle 8"/>
          <p:cNvSpPr>
            <a:spLocks noGrp="1" noChangeArrowheads="1"/>
          </p:cNvSpPr>
          <p:nvPr>
            <p:ph type="title"/>
          </p:nvPr>
        </p:nvSpPr>
        <p:spPr>
          <a:xfrm>
            <a:off x="1475656" y="476673"/>
            <a:ext cx="5976664" cy="504055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nl-NL" altLang="nl-NL" b="1" dirty="0" smtClean="0">
                <a:solidFill>
                  <a:schemeClr val="tx1"/>
                </a:solidFill>
              </a:rPr>
              <a:t>Oorzaken afname trekvissoorten</a:t>
            </a:r>
          </a:p>
        </p:txBody>
      </p:sp>
      <p:sp>
        <p:nvSpPr>
          <p:cNvPr id="36873" name="Text Box 9"/>
          <p:cNvSpPr txBox="1">
            <a:spLocks noChangeArrowheads="1"/>
          </p:cNvSpPr>
          <p:nvPr/>
        </p:nvSpPr>
        <p:spPr bwMode="auto">
          <a:xfrm>
            <a:off x="1043607" y="1268760"/>
            <a:ext cx="6912123" cy="222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540000" indent="-360000">
              <a:lnSpc>
                <a:spcPct val="110000"/>
              </a:lnSpc>
              <a:buFont typeface="Verdana" panose="020B0604030504040204" pitchFamily="34" charset="0"/>
              <a:buChar char="•"/>
              <a:defRPr/>
            </a:pPr>
            <a:r>
              <a:rPr lang="nl-NL" sz="1800" dirty="0" smtClean="0">
                <a:latin typeface="+mj-lt"/>
              </a:rPr>
              <a:t>Verontreiniging</a:t>
            </a:r>
            <a:endParaRPr lang="nl-NL" sz="1800" dirty="0">
              <a:latin typeface="+mj-lt"/>
            </a:endParaRPr>
          </a:p>
          <a:p>
            <a:pPr marL="540000" indent="-360000">
              <a:lnSpc>
                <a:spcPct val="110000"/>
              </a:lnSpc>
              <a:buFont typeface="Verdana" panose="020B0604030504040204" pitchFamily="34" charset="0"/>
              <a:buChar char="•"/>
              <a:defRPr/>
            </a:pPr>
            <a:r>
              <a:rPr lang="nl-NL" sz="1800" dirty="0" smtClean="0">
                <a:latin typeface="+mj-lt"/>
              </a:rPr>
              <a:t>Habitatvernietiging (o.a. normalisering / kanalisering van rivieren en beken)</a:t>
            </a:r>
          </a:p>
          <a:p>
            <a:pPr marL="540000" indent="-360000">
              <a:lnSpc>
                <a:spcPct val="110000"/>
              </a:lnSpc>
              <a:buFont typeface="Verdana" panose="020B0604030504040204" pitchFamily="34" charset="0"/>
              <a:buChar char="•"/>
              <a:defRPr/>
            </a:pPr>
            <a:r>
              <a:rPr lang="nl-NL" sz="1800" dirty="0" smtClean="0">
                <a:latin typeface="+mj-lt"/>
              </a:rPr>
              <a:t>Overbevissing</a:t>
            </a:r>
          </a:p>
          <a:p>
            <a:pPr marL="540000" indent="-360000">
              <a:lnSpc>
                <a:spcPct val="110000"/>
              </a:lnSpc>
              <a:buFont typeface="Verdana" panose="020B0604030504040204" pitchFamily="34" charset="0"/>
              <a:buChar char="•"/>
              <a:defRPr/>
            </a:pPr>
            <a:r>
              <a:rPr lang="nl-NL" sz="1800" dirty="0" smtClean="0">
                <a:latin typeface="+mj-lt"/>
              </a:rPr>
              <a:t>Barrières (stuwen, gemalen, sluizen, </a:t>
            </a:r>
            <a:r>
              <a:rPr lang="nl-NL" sz="1800" dirty="0" err="1" smtClean="0">
                <a:latin typeface="+mj-lt"/>
              </a:rPr>
              <a:t>waterkracht-centrales</a:t>
            </a:r>
            <a:r>
              <a:rPr lang="nl-NL" sz="1800" dirty="0" smtClean="0">
                <a:latin typeface="+mj-lt"/>
              </a:rPr>
              <a:t>) </a:t>
            </a:r>
          </a:p>
          <a:p>
            <a:pPr marL="540000" indent="-360000">
              <a:lnSpc>
                <a:spcPct val="110000"/>
              </a:lnSpc>
              <a:buFont typeface="Verdana" panose="020B0604030504040204" pitchFamily="34" charset="0"/>
              <a:buChar char="•"/>
              <a:defRPr/>
            </a:pPr>
            <a:r>
              <a:rPr lang="nl-NL" sz="1800" dirty="0" smtClean="0">
                <a:latin typeface="+mj-lt"/>
              </a:rPr>
              <a:t>Scheepvaart</a:t>
            </a:r>
            <a:endParaRPr lang="nl-NL" sz="1800" dirty="0">
              <a:latin typeface="+mj-lt"/>
            </a:endParaRPr>
          </a:p>
        </p:txBody>
      </p:sp>
      <p:pic>
        <p:nvPicPr>
          <p:cNvPr id="5" name="Picture 3" descr="I:\Onderzoek OVB\OND00134Nutreco\illustratiesZalmrapport\meander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92696" y="3525235"/>
            <a:ext cx="3317104" cy="250351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4098" y="260648"/>
            <a:ext cx="7842357" cy="576064"/>
          </a:xfrm>
        </p:spPr>
        <p:txBody>
          <a:bodyPr/>
          <a:lstStyle/>
          <a:p>
            <a:pPr marL="0" indent="0">
              <a:buNone/>
            </a:pPr>
            <a:r>
              <a:rPr lang="nl-NL" sz="2400" b="1" dirty="0" smtClean="0"/>
              <a:t>Trend aanlanding aal IJsselmeer visafslagen</a:t>
            </a:r>
            <a:endParaRPr lang="nl-NL" sz="2400" b="1" dirty="0"/>
          </a:p>
        </p:txBody>
      </p:sp>
      <p:grpSp>
        <p:nvGrpSpPr>
          <p:cNvPr id="5" name="Groep 4"/>
          <p:cNvGrpSpPr/>
          <p:nvPr/>
        </p:nvGrpSpPr>
        <p:grpSpPr>
          <a:xfrm>
            <a:off x="-238327" y="829363"/>
            <a:ext cx="7804664" cy="5479957"/>
            <a:chOff x="3016360" y="1623288"/>
            <a:chExt cx="5630099" cy="4109968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6813" b="22253"/>
            <a:stretch/>
          </p:blipFill>
          <p:spPr bwMode="auto">
            <a:xfrm>
              <a:off x="3016360" y="1623288"/>
              <a:ext cx="1191217" cy="3694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249271" y="1628800"/>
              <a:ext cx="4397188" cy="4104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Afbeelding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538" y="2678260"/>
            <a:ext cx="3123909" cy="1666085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735578" y="6268670"/>
            <a:ext cx="2477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800" dirty="0" smtClean="0">
                <a:latin typeface="+mj-lt"/>
              </a:rPr>
              <a:t>Naar IMARES, 2011</a:t>
            </a:r>
            <a:endParaRPr lang="nl-NL" sz="1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47600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1259632" y="260648"/>
            <a:ext cx="3902297" cy="583590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nl-NL" dirty="0" smtClean="0"/>
              <a:t>Knelpunten voor de aal</a:t>
            </a:r>
            <a:endParaRPr lang="nl-NL" dirty="0"/>
          </a:p>
        </p:txBody>
      </p:sp>
      <p:sp>
        <p:nvSpPr>
          <p:cNvPr id="6" name="Tijdelijke aanduiding voor inhoud 5"/>
          <p:cNvSpPr>
            <a:spLocks noGrp="1"/>
          </p:cNvSpPr>
          <p:nvPr>
            <p:ph idx="1"/>
          </p:nvPr>
        </p:nvSpPr>
        <p:spPr>
          <a:xfrm>
            <a:off x="539552" y="1268761"/>
            <a:ext cx="5076256" cy="2016224"/>
          </a:xfrm>
        </p:spPr>
        <p:txBody>
          <a:bodyPr/>
          <a:lstStyle/>
          <a:p>
            <a:pPr marL="0" indent="0">
              <a:buNone/>
            </a:pPr>
            <a:r>
              <a:rPr lang="nl-NL" dirty="0" smtClean="0"/>
              <a:t>Naast migratieknelpunten</a:t>
            </a:r>
          </a:p>
          <a:p>
            <a:r>
              <a:rPr lang="nl-NL" dirty="0" err="1" smtClean="0"/>
              <a:t>Bodemvis</a:t>
            </a:r>
            <a:r>
              <a:rPr lang="nl-NL" dirty="0"/>
              <a:t> </a:t>
            </a:r>
            <a:r>
              <a:rPr lang="nl-NL" dirty="0" smtClean="0"/>
              <a:t>- verontreinigingen</a:t>
            </a:r>
          </a:p>
          <a:p>
            <a:r>
              <a:rPr lang="nl-NL" dirty="0" smtClean="0"/>
              <a:t>Overbevissing en consumptie</a:t>
            </a:r>
          </a:p>
          <a:p>
            <a:r>
              <a:rPr lang="nl-NL" dirty="0" smtClean="0"/>
              <a:t>Verandering warme golfstroom?</a:t>
            </a:r>
          </a:p>
          <a:p>
            <a:r>
              <a:rPr lang="nl-NL" dirty="0"/>
              <a:t>Ziekten</a:t>
            </a:r>
          </a:p>
          <a:p>
            <a:endParaRPr lang="nl-NL" dirty="0"/>
          </a:p>
          <a:p>
            <a:endParaRPr lang="nl-NL" dirty="0" smtClean="0"/>
          </a:p>
          <a:p>
            <a:endParaRPr lang="nl-NL" dirty="0" smtClean="0"/>
          </a:p>
          <a:p>
            <a:endParaRPr lang="nl-NL" dirty="0" smtClean="0"/>
          </a:p>
          <a:p>
            <a:endParaRPr lang="nl-NL" dirty="0" smtClean="0"/>
          </a:p>
          <a:p>
            <a:endParaRPr lang="nl-NL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5724" y="2708920"/>
            <a:ext cx="3132000" cy="2761998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6648159" y="5470918"/>
            <a:ext cx="238956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l-NL" sz="1800" dirty="0" smtClean="0">
                <a:latin typeface="+mj-lt"/>
              </a:rPr>
              <a:t>zwemblaasparasiet</a:t>
            </a:r>
            <a:endParaRPr lang="nl-NL" sz="1800" dirty="0">
              <a:latin typeface="+mj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3387051"/>
            <a:ext cx="2301521" cy="27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9982" y="3943671"/>
            <a:ext cx="3042138" cy="2028092"/>
          </a:xfrm>
          <a:prstGeom prst="rect">
            <a:avLst/>
          </a:prstGeo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47142" y="548680"/>
            <a:ext cx="3490582" cy="1979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9152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83768" y="188640"/>
            <a:ext cx="2592288" cy="576064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nl-NL" b="1" dirty="0" smtClean="0"/>
              <a:t>Zwemblaas</a:t>
            </a:r>
            <a:endParaRPr lang="nl-NL" b="1" dirty="0"/>
          </a:p>
        </p:txBody>
      </p:sp>
      <p:sp>
        <p:nvSpPr>
          <p:cNvPr id="7" name="Rechthoek 6"/>
          <p:cNvSpPr/>
          <p:nvPr/>
        </p:nvSpPr>
        <p:spPr>
          <a:xfrm>
            <a:off x="1331640" y="1196751"/>
            <a:ext cx="6768752" cy="131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0000" lvl="0" indent="-360000">
              <a:lnSpc>
                <a:spcPct val="110000"/>
              </a:lnSpc>
              <a:buFont typeface="Verdana" panose="020B0604030504040204" pitchFamily="34" charset="0"/>
              <a:buChar char="•"/>
              <a:defRPr/>
            </a:pPr>
            <a:r>
              <a:rPr lang="nl-NL" sz="1800" dirty="0" smtClean="0">
                <a:solidFill>
                  <a:srgbClr val="000000"/>
                </a:solidFill>
                <a:latin typeface="Verdana"/>
              </a:rPr>
              <a:t>Homoloog aan long</a:t>
            </a:r>
          </a:p>
          <a:p>
            <a:pPr marL="540000" lvl="0" indent="-360000">
              <a:lnSpc>
                <a:spcPct val="110000"/>
              </a:lnSpc>
              <a:buFont typeface="Verdana" panose="020B0604030504040204" pitchFamily="34" charset="0"/>
              <a:buChar char="•"/>
              <a:defRPr/>
            </a:pPr>
            <a:r>
              <a:rPr lang="nl-NL" sz="1800" dirty="0" smtClean="0">
                <a:solidFill>
                  <a:srgbClr val="000000"/>
                </a:solidFill>
                <a:latin typeface="Verdana"/>
              </a:rPr>
              <a:t>Zweven in het water - hoogteroer</a:t>
            </a:r>
          </a:p>
          <a:p>
            <a:pPr marL="540000" lvl="0" indent="-360000">
              <a:lnSpc>
                <a:spcPct val="110000"/>
              </a:lnSpc>
              <a:buFont typeface="Verdana" panose="020B0604030504040204" pitchFamily="34" charset="0"/>
              <a:buChar char="•"/>
              <a:defRPr/>
            </a:pPr>
            <a:r>
              <a:rPr lang="nl-NL" sz="1800" dirty="0" smtClean="0">
                <a:solidFill>
                  <a:srgbClr val="000000"/>
                </a:solidFill>
                <a:latin typeface="Verdana"/>
              </a:rPr>
              <a:t>Infectie -&gt; mogelijk slecht functioneren zwemblaas</a:t>
            </a:r>
          </a:p>
          <a:p>
            <a:pPr marL="540000" lvl="0" indent="-360000">
              <a:lnSpc>
                <a:spcPct val="110000"/>
              </a:lnSpc>
              <a:buFont typeface="Verdana" panose="020B0604030504040204" pitchFamily="34" charset="0"/>
              <a:buChar char="•"/>
              <a:defRPr/>
            </a:pPr>
            <a:r>
              <a:rPr lang="nl-NL" sz="1800" dirty="0" smtClean="0">
                <a:solidFill>
                  <a:srgbClr val="000000"/>
                </a:solidFill>
                <a:latin typeface="Verdana"/>
              </a:rPr>
              <a:t>Paai – 300-1200 m diepte</a:t>
            </a:r>
            <a:endParaRPr lang="nl-NL" sz="1800" dirty="0">
              <a:solidFill>
                <a:srgbClr val="000000"/>
              </a:solidFill>
              <a:latin typeface="Verdana"/>
            </a:endParaRPr>
          </a:p>
        </p:txBody>
      </p:sp>
      <p:pic>
        <p:nvPicPr>
          <p:cNvPr id="9" name="Tijdelijke aanduiding voor inhoud 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1640" y="2780928"/>
            <a:ext cx="6431642" cy="3116672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23887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7" descr="C:\Mijn documenten\plaatjes\stuw.GIF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237"/>
          <a:stretch>
            <a:fillRect/>
          </a:stretch>
        </p:blipFill>
        <p:spPr bwMode="auto">
          <a:xfrm>
            <a:off x="4097526" y="111497"/>
            <a:ext cx="5020427" cy="3024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678" y="111497"/>
            <a:ext cx="3672786" cy="3024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309" y="3545703"/>
            <a:ext cx="3246976" cy="3024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hagestein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36858" y="3545703"/>
            <a:ext cx="4541761" cy="3024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3" name="Titel 1"/>
          <p:cNvSpPr>
            <a:spLocks noGrp="1"/>
          </p:cNvSpPr>
          <p:nvPr>
            <p:ph type="title"/>
          </p:nvPr>
        </p:nvSpPr>
        <p:spPr>
          <a:xfrm>
            <a:off x="3275012" y="3076785"/>
            <a:ext cx="2377107" cy="640247"/>
          </a:xfrm>
          <a:solidFill>
            <a:schemeClr val="bg1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nl-NL" altLang="nl-NL" dirty="0" smtClean="0"/>
              <a:t>Barrières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C:\Users\emmerik\Pictures\zoekkaart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5335" y="2132856"/>
            <a:ext cx="2414587" cy="170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http://www.sportvisserijnederland.nl/include/makeThumbnail.asp?id=717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49478" y="4034457"/>
            <a:ext cx="1419482" cy="2652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 rot="403404">
            <a:off x="6199410" y="108333"/>
            <a:ext cx="2693987" cy="3781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2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6094329" y="2062358"/>
            <a:ext cx="2317750" cy="3309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43322">
            <a:off x="220852" y="116804"/>
            <a:ext cx="2236629" cy="297632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8" name="Afbeelding 1"/>
          <p:cNvPicPr>
            <a:picLocks noChangeAspect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2910553" y="21525"/>
            <a:ext cx="2924150" cy="18104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210" name="Picture 3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11" y="1761529"/>
            <a:ext cx="3060700" cy="218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1"/>
          <p:cNvPicPr>
            <a:picLocks noChangeAspect="1" noChangeArrowheads="1"/>
          </p:cNvPicPr>
          <p:nvPr/>
        </p:nvPicPr>
        <p:blipFill>
          <a:blip r:embed="rId10" cstate="screen"/>
          <a:srcRect/>
          <a:stretch>
            <a:fillRect/>
          </a:stretch>
        </p:blipFill>
        <p:spPr bwMode="auto">
          <a:xfrm rot="294383">
            <a:off x="296863" y="4751059"/>
            <a:ext cx="2906712" cy="1814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8" name="Picture 2" descr="M:\bestanden\Kennis en Informatie\Willie\boek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0876">
            <a:off x="1520334" y="3167051"/>
            <a:ext cx="2002328" cy="2051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kstvak 18"/>
          <p:cNvSpPr txBox="1"/>
          <p:nvPr/>
        </p:nvSpPr>
        <p:spPr>
          <a:xfrm>
            <a:off x="2481214" y="1315771"/>
            <a:ext cx="4458272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nl-NL" b="1" dirty="0" smtClean="0">
                <a:latin typeface="+mj-lt"/>
              </a:rPr>
              <a:t>Sportvisserij Nederland?</a:t>
            </a:r>
            <a:endParaRPr lang="nl-NL" b="1" dirty="0">
              <a:latin typeface="+mj-lt"/>
            </a:endParaRPr>
          </a:p>
        </p:txBody>
      </p:sp>
      <p:pic>
        <p:nvPicPr>
          <p:cNvPr id="8201" name="Picture 2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44827" y="4581525"/>
            <a:ext cx="1512887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325482">
            <a:off x="5360674" y="4101366"/>
            <a:ext cx="1892530" cy="26534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4761" y="3385794"/>
            <a:ext cx="4243185" cy="32329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461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9257" y="274112"/>
            <a:ext cx="4741014" cy="2952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1371" y="274112"/>
            <a:ext cx="3936000" cy="2952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463" name="Titel 1"/>
          <p:cNvSpPr>
            <a:spLocks noGrp="1"/>
          </p:cNvSpPr>
          <p:nvPr>
            <p:ph type="title"/>
          </p:nvPr>
        </p:nvSpPr>
        <p:spPr>
          <a:xfrm>
            <a:off x="3247551" y="2961138"/>
            <a:ext cx="3285439" cy="529948"/>
          </a:xfrm>
          <a:solidFill>
            <a:schemeClr val="bg1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nl-NL" altLang="nl-NL" dirty="0" smtClean="0"/>
              <a:t>Nog meer barrières </a:t>
            </a:r>
          </a:p>
        </p:txBody>
      </p:sp>
      <p:pic>
        <p:nvPicPr>
          <p:cNvPr id="8" name="Picture 5" descr="Digi496_vispassages algemeen_Lith-Alphen stuw WKV vistrap luchtfoto 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82741" y="3501008"/>
            <a:ext cx="4012676" cy="307506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9969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14300"/>
            <a:ext cx="6553200" cy="660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itel 1"/>
          <p:cNvSpPr>
            <a:spLocks noGrp="1"/>
          </p:cNvSpPr>
          <p:nvPr>
            <p:ph type="title"/>
          </p:nvPr>
        </p:nvSpPr>
        <p:spPr>
          <a:xfrm>
            <a:off x="1547664" y="114300"/>
            <a:ext cx="6120680" cy="434380"/>
          </a:xfrm>
        </p:spPr>
        <p:txBody>
          <a:bodyPr/>
          <a:lstStyle/>
          <a:p>
            <a:r>
              <a:rPr lang="nl-NL" altLang="nl-NL" b="1" dirty="0" smtClean="0"/>
              <a:t>Vismigratiebarrières</a:t>
            </a:r>
            <a:r>
              <a:rPr lang="nl-NL" altLang="nl-NL" dirty="0" smtClean="0"/>
              <a:t> </a:t>
            </a:r>
            <a:r>
              <a:rPr lang="nl-NL" altLang="nl-NL" b="1" dirty="0" smtClean="0"/>
              <a:t>in Nederland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Valleikanaal 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98038" cy="4869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4" descr="Valleikanaal 7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7900" y="3068638"/>
            <a:ext cx="4356100" cy="3812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kstvak 1"/>
          <p:cNvSpPr txBox="1">
            <a:spLocks noChangeArrowheads="1"/>
          </p:cNvSpPr>
          <p:nvPr/>
        </p:nvSpPr>
        <p:spPr bwMode="auto">
          <a:xfrm>
            <a:off x="5219700" y="4581525"/>
            <a:ext cx="1857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endParaRPr lang="nl-NL" altLang="nl-NL"/>
          </a:p>
        </p:txBody>
      </p:sp>
      <p:sp>
        <p:nvSpPr>
          <p:cNvPr id="3" name="Tekstvak 2"/>
          <p:cNvSpPr txBox="1"/>
          <p:nvPr/>
        </p:nvSpPr>
        <p:spPr>
          <a:xfrm>
            <a:off x="1547813" y="5300663"/>
            <a:ext cx="865187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nl-NL" sz="1800" dirty="0">
                <a:latin typeface="+mn-lt"/>
              </a:rPr>
              <a:t>winde</a:t>
            </a:r>
          </a:p>
        </p:txBody>
      </p:sp>
      <p:sp>
        <p:nvSpPr>
          <p:cNvPr id="6" name="Rechthoek 5"/>
          <p:cNvSpPr/>
          <p:nvPr/>
        </p:nvSpPr>
        <p:spPr bwMode="auto">
          <a:xfrm>
            <a:off x="2555776" y="1412776"/>
            <a:ext cx="1224136" cy="1080120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7" name="PIJL-OMLAAG 6"/>
          <p:cNvSpPr/>
          <p:nvPr/>
        </p:nvSpPr>
        <p:spPr bwMode="auto">
          <a:xfrm rot="18349500">
            <a:off x="4067944" y="2564904"/>
            <a:ext cx="576064" cy="648072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" name="Tekstvak 1"/>
          <p:cNvSpPr txBox="1"/>
          <p:nvPr/>
        </p:nvSpPr>
        <p:spPr>
          <a:xfrm>
            <a:off x="3912534" y="286070"/>
            <a:ext cx="4320413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l-NL" b="1" dirty="0" smtClean="0">
                <a:latin typeface="+mj-lt"/>
              </a:rPr>
              <a:t>Springen  over barrière </a:t>
            </a:r>
            <a:endParaRPr lang="nl-NL" b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Roerzalm 6"/>
          <p:cNvPicPr>
            <a:picLocks noGrp="1" noChangeAspect="1" noChangeArrowheads="1"/>
          </p:cNvPicPr>
          <p:nvPr>
            <p:ph type="body"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91083" y="1557057"/>
            <a:ext cx="6643753" cy="5300943"/>
          </a:xfrm>
          <a:noFill/>
        </p:spPr>
      </p:pic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6588224" y="980728"/>
            <a:ext cx="201622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nl-NL" altLang="nl-NL" sz="1400" dirty="0">
                <a:solidFill>
                  <a:schemeClr val="bg1"/>
                </a:solidFill>
                <a:latin typeface="+mj-lt"/>
              </a:rPr>
              <a:t>Foto: VBC Roerdal</a:t>
            </a:r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2484438" y="333375"/>
            <a:ext cx="46085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nl-NL" altLang="nl-NL" b="1">
                <a:solidFill>
                  <a:schemeClr val="tx2"/>
                </a:solidFill>
                <a:latin typeface="Verdana" pitchFamily="34" charset="0"/>
              </a:rPr>
              <a:t>Niet passeerbare barrière 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306" y="977280"/>
            <a:ext cx="3316723" cy="26689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1691680" y="188912"/>
            <a:ext cx="5400600" cy="57579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 eaLnBrk="1" hangingPunct="1"/>
            <a:r>
              <a:rPr lang="nl-NL" altLang="nl-NL" b="1" dirty="0">
                <a:solidFill>
                  <a:schemeClr val="tx2"/>
                </a:solidFill>
                <a:latin typeface="Verdana" pitchFamily="34" charset="0"/>
              </a:rPr>
              <a:t>P</a:t>
            </a:r>
            <a:r>
              <a:rPr lang="nl-NL" altLang="nl-NL" b="1" dirty="0" smtClean="0">
                <a:solidFill>
                  <a:schemeClr val="tx2"/>
                </a:solidFill>
                <a:latin typeface="Verdana" pitchFamily="34" charset="0"/>
              </a:rPr>
              <a:t>asseren waterkrachtcentrale</a:t>
            </a:r>
            <a:endParaRPr lang="en-US" altLang="nl-NL" b="1" dirty="0">
              <a:solidFill>
                <a:schemeClr val="tx2"/>
              </a:solidFill>
              <a:latin typeface="Verdana" pitchFamily="34" charset="0"/>
            </a:endParaRPr>
          </a:p>
        </p:txBody>
      </p:sp>
      <p:pic>
        <p:nvPicPr>
          <p:cNvPr id="25604" name="Picture 5" descr="SmoltTurbbinentod KN 1 März03a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636912"/>
            <a:ext cx="7092280" cy="422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7380288" y="3925888"/>
            <a:ext cx="1485900" cy="3683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nl-NL" sz="1800" dirty="0">
                <a:latin typeface="+mj-lt"/>
              </a:rPr>
              <a:t>Jonge zalm</a:t>
            </a:r>
          </a:p>
        </p:txBody>
      </p:sp>
      <p:pic>
        <p:nvPicPr>
          <p:cNvPr id="6" name="Picture 9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5576" y="796557"/>
            <a:ext cx="4734340" cy="183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08104" y="764704"/>
            <a:ext cx="2879035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kstvak 8"/>
          <p:cNvSpPr txBox="1"/>
          <p:nvPr/>
        </p:nvSpPr>
        <p:spPr bwMode="auto">
          <a:xfrm>
            <a:off x="4932040" y="5013176"/>
            <a:ext cx="401584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nl-NL" sz="1800" b="1" dirty="0" smtClean="0">
                <a:solidFill>
                  <a:srgbClr val="FB8005"/>
                </a:solidFill>
                <a:latin typeface="+mj-lt"/>
              </a:rPr>
              <a:t>Waterkracht ≠Groene </a:t>
            </a:r>
            <a:r>
              <a:rPr lang="nl-NL" sz="1800" b="1" dirty="0">
                <a:solidFill>
                  <a:srgbClr val="FB8005"/>
                </a:solidFill>
                <a:latin typeface="+mj-lt"/>
              </a:rPr>
              <a:t>stroom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3253735" y="260648"/>
            <a:ext cx="2338028" cy="4313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/>
            <a:r>
              <a:rPr lang="nl-NL" b="1" dirty="0" smtClean="0">
                <a:solidFill>
                  <a:schemeClr val="tx2"/>
                </a:solidFill>
                <a:latin typeface="Verdana" pitchFamily="34" charset="0"/>
              </a:rPr>
              <a:t> ‘</a:t>
            </a:r>
            <a:r>
              <a:rPr lang="nl-NL" b="1" dirty="0" err="1" smtClean="0">
                <a:solidFill>
                  <a:schemeClr val="tx2"/>
                </a:solidFill>
                <a:latin typeface="Verdana" pitchFamily="34" charset="0"/>
              </a:rPr>
              <a:t>knak’alen</a:t>
            </a:r>
            <a:endParaRPr lang="nl-NL" b="1" dirty="0" smtClean="0">
              <a:solidFill>
                <a:schemeClr val="tx2"/>
              </a:solidFill>
              <a:latin typeface="Verdana" pitchFamily="34" charset="0"/>
            </a:endParaRPr>
          </a:p>
        </p:txBody>
      </p:sp>
      <p:pic>
        <p:nvPicPr>
          <p:cNvPr id="23557" name="Picture 5" descr="Digi73_Vissterfte_Paling sterfte 08-03 waal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566" y="889583"/>
            <a:ext cx="5786957" cy="4339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4932040" y="1156102"/>
            <a:ext cx="392392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NL" sz="1800" dirty="0" smtClean="0">
                <a:latin typeface="+mj-lt"/>
              </a:rPr>
              <a:t>Directe en uitgestelde sterfte</a:t>
            </a:r>
            <a:endParaRPr lang="nl-NL" sz="1800" dirty="0">
              <a:latin typeface="+mj-lt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5976" y="3238518"/>
            <a:ext cx="4617005" cy="3462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781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1340768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1116013" y="677863"/>
            <a:ext cx="6481762" cy="4619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nl-NL" b="1" dirty="0">
                <a:latin typeface="+mj-lt"/>
              </a:rPr>
              <a:t>Beschadigde vis na gemaal passage 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20072" y="4509120"/>
            <a:ext cx="3680675" cy="2219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kstvak 2"/>
          <p:cNvSpPr txBox="1"/>
          <p:nvPr/>
        </p:nvSpPr>
        <p:spPr>
          <a:xfrm>
            <a:off x="3131840" y="6237312"/>
            <a:ext cx="1941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800" dirty="0" smtClean="0">
                <a:latin typeface="+mj-lt"/>
              </a:rPr>
              <a:t>drukverschillen</a:t>
            </a:r>
            <a:endParaRPr lang="nl-NL" sz="1800" dirty="0">
              <a:latin typeface="+mj-lt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43808" y="332656"/>
            <a:ext cx="1800200" cy="576064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nl-NL" b="1" dirty="0" smtClean="0"/>
              <a:t>Resumé</a:t>
            </a:r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83568" y="1484784"/>
            <a:ext cx="7772400" cy="4543425"/>
          </a:xfrm>
        </p:spPr>
        <p:txBody>
          <a:bodyPr/>
          <a:lstStyle/>
          <a:p>
            <a:r>
              <a:rPr lang="nl-NL" dirty="0" smtClean="0"/>
              <a:t>Er zijn veel migratieproblemen in ons land</a:t>
            </a:r>
          </a:p>
          <a:p>
            <a:r>
              <a:rPr lang="nl-NL" dirty="0" smtClean="0"/>
              <a:t>Meeste vissen moeten migreren om te kunnen overleven/voortbestaan</a:t>
            </a:r>
          </a:p>
          <a:p>
            <a:r>
              <a:rPr lang="nl-NL" dirty="0" smtClean="0"/>
              <a:t>Passeren kunstwerken - </a:t>
            </a:r>
          </a:p>
          <a:p>
            <a:pPr lvl="1"/>
            <a:r>
              <a:rPr lang="nl-NL" dirty="0" smtClean="0"/>
              <a:t>Soms onmogelijk</a:t>
            </a:r>
          </a:p>
          <a:p>
            <a:pPr lvl="1"/>
            <a:r>
              <a:rPr lang="nl-NL" dirty="0" smtClean="0"/>
              <a:t>Soms met schade aan vis</a:t>
            </a:r>
          </a:p>
          <a:p>
            <a:endParaRPr lang="nl-NL" dirty="0" smtClean="0"/>
          </a:p>
          <a:p>
            <a:pPr marL="0" indent="0">
              <a:buNone/>
            </a:pPr>
            <a:endParaRPr lang="nl-NL" dirty="0" smtClean="0"/>
          </a:p>
          <a:p>
            <a:endParaRPr lang="nl-NL" dirty="0"/>
          </a:p>
          <a:p>
            <a:r>
              <a:rPr lang="nl-NL" dirty="0" smtClean="0"/>
              <a:t>Maatregelen</a:t>
            </a:r>
          </a:p>
          <a:p>
            <a:r>
              <a:rPr lang="nl-NL" dirty="0" smtClean="0"/>
              <a:t>Oplossingen</a:t>
            </a:r>
          </a:p>
        </p:txBody>
      </p:sp>
      <p:sp>
        <p:nvSpPr>
          <p:cNvPr id="4" name="PIJL-OMLAAG 3"/>
          <p:cNvSpPr/>
          <p:nvPr/>
        </p:nvSpPr>
        <p:spPr bwMode="auto">
          <a:xfrm>
            <a:off x="1403648" y="3766937"/>
            <a:ext cx="432048" cy="648072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7" name="Afbeelding 6" descr="stuw verwijderen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8" name="Afbeelding 7" descr="stuw verwijderen2.jp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>
            <a:off x="5116116" y="0"/>
            <a:ext cx="4027884" cy="6858000"/>
          </a:xfrm>
          <a:prstGeom prst="rect">
            <a:avLst/>
          </a:prstGeom>
        </p:spPr>
      </p:pic>
      <p:sp>
        <p:nvSpPr>
          <p:cNvPr id="10" name="Tekstvak 9"/>
          <p:cNvSpPr txBox="1"/>
          <p:nvPr/>
        </p:nvSpPr>
        <p:spPr>
          <a:xfrm>
            <a:off x="1187624" y="332656"/>
            <a:ext cx="3744416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NL" b="1" dirty="0" smtClean="0">
                <a:latin typeface="+mj-lt"/>
              </a:rPr>
              <a:t>Stuw verwijderen</a:t>
            </a:r>
            <a:endParaRPr lang="nl-NL" b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itel 1"/>
          <p:cNvSpPr>
            <a:spLocks noGrp="1"/>
          </p:cNvSpPr>
          <p:nvPr>
            <p:ph type="title"/>
          </p:nvPr>
        </p:nvSpPr>
        <p:spPr>
          <a:xfrm>
            <a:off x="4427984" y="260648"/>
            <a:ext cx="4032448" cy="576064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nl-NL" altLang="nl-NL" b="1" dirty="0" smtClean="0"/>
              <a:t>Aanleg vispassages</a:t>
            </a:r>
          </a:p>
        </p:txBody>
      </p:sp>
      <p:sp>
        <p:nvSpPr>
          <p:cNvPr id="30724" name="Tijdelijke aanduiding voor inhoud 4"/>
          <p:cNvSpPr>
            <a:spLocks noGrp="1"/>
          </p:cNvSpPr>
          <p:nvPr>
            <p:ph idx="1"/>
          </p:nvPr>
        </p:nvSpPr>
        <p:spPr>
          <a:xfrm>
            <a:off x="4572000" y="5805265"/>
            <a:ext cx="4032448" cy="360040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/>
          <a:lstStyle/>
          <a:p>
            <a:pPr>
              <a:buNone/>
            </a:pPr>
            <a:r>
              <a:rPr lang="nl-NL" altLang="nl-NL" dirty="0" smtClean="0"/>
              <a:t>Bekkenpassage  - natuurlijk</a:t>
            </a:r>
          </a:p>
        </p:txBody>
      </p:sp>
      <p:pic>
        <p:nvPicPr>
          <p:cNvPr id="5" name="Picture 6" descr="49340_bekkenpassages_vistrap_Maas_copyright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9513" y="445952"/>
            <a:ext cx="3940936" cy="2983048"/>
          </a:xfrm>
          <a:prstGeom prst="rect">
            <a:avLst/>
          </a:prstGeom>
          <a:noFill/>
          <a:ln w="127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el 1"/>
          <p:cNvSpPr>
            <a:spLocks noGrp="1"/>
          </p:cNvSpPr>
          <p:nvPr>
            <p:ph type="title"/>
          </p:nvPr>
        </p:nvSpPr>
        <p:spPr>
          <a:xfrm>
            <a:off x="2521154" y="260648"/>
            <a:ext cx="2364454" cy="432048"/>
          </a:xfrm>
        </p:spPr>
        <p:txBody>
          <a:bodyPr/>
          <a:lstStyle/>
          <a:p>
            <a:r>
              <a:rPr lang="nl-NL" altLang="nl-NL" b="1" dirty="0" smtClean="0"/>
              <a:t>En verder</a:t>
            </a:r>
          </a:p>
        </p:txBody>
      </p:sp>
      <p:sp>
        <p:nvSpPr>
          <p:cNvPr id="11269" name="Tekstvak 17"/>
          <p:cNvSpPr txBox="1">
            <a:spLocks noChangeArrowheads="1"/>
          </p:cNvSpPr>
          <p:nvPr/>
        </p:nvSpPr>
        <p:spPr bwMode="auto">
          <a:xfrm>
            <a:off x="601153" y="1196752"/>
            <a:ext cx="7848600" cy="3139321"/>
          </a:xfrm>
          <a:prstGeom prst="rect">
            <a:avLst/>
          </a:prstGeom>
          <a:noFill/>
          <a:ln>
            <a:solidFill>
              <a:schemeClr val="bg1"/>
            </a:solidFill>
          </a:ln>
          <a:extLst/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540000" lvl="1" indent="-360000">
              <a:lnSpc>
                <a:spcPct val="110000"/>
              </a:lnSpc>
              <a:spcBef>
                <a:spcPct val="0"/>
              </a:spcBef>
              <a:buFont typeface="Symbol" panose="05050102010706020507" pitchFamily="18" charset="2"/>
              <a:buChar char=""/>
              <a:defRPr/>
            </a:pPr>
            <a:r>
              <a:rPr lang="nl-NL" altLang="nl-NL" sz="1800" dirty="0" smtClean="0">
                <a:latin typeface="+mj-lt"/>
              </a:rPr>
              <a:t>Belangenbehartiging</a:t>
            </a:r>
          </a:p>
          <a:p>
            <a:pPr marL="540000" lvl="1" indent="-360000">
              <a:lnSpc>
                <a:spcPct val="110000"/>
              </a:lnSpc>
              <a:spcBef>
                <a:spcPct val="0"/>
              </a:spcBef>
              <a:buFont typeface="Symbol" panose="05050102010706020507" pitchFamily="18" charset="2"/>
              <a:buChar char=""/>
              <a:defRPr/>
            </a:pPr>
            <a:r>
              <a:rPr lang="nl-NL" altLang="nl-NL" sz="1800" dirty="0">
                <a:latin typeface="+mj-lt"/>
              </a:rPr>
              <a:t>O</a:t>
            </a:r>
            <a:r>
              <a:rPr lang="nl-NL" altLang="nl-NL" sz="1800" dirty="0" smtClean="0"/>
              <a:t>rganiseren </a:t>
            </a:r>
            <a:r>
              <a:rPr lang="nl-NL" altLang="nl-NL" sz="1800" dirty="0"/>
              <a:t>wedstrijden </a:t>
            </a:r>
            <a:endParaRPr lang="nl-NL" altLang="nl-NL" sz="1800" dirty="0">
              <a:latin typeface="+mj-lt"/>
            </a:endParaRPr>
          </a:p>
          <a:p>
            <a:pPr marL="540000" lvl="1" indent="-360000">
              <a:lnSpc>
                <a:spcPct val="110000"/>
              </a:lnSpc>
              <a:spcBef>
                <a:spcPct val="0"/>
              </a:spcBef>
              <a:buFont typeface="Symbol" panose="05050102010706020507" pitchFamily="18" charset="2"/>
              <a:buChar char=""/>
              <a:defRPr/>
            </a:pPr>
            <a:r>
              <a:rPr lang="nl-NL" altLang="nl-NL" sz="1800" dirty="0" smtClean="0">
                <a:latin typeface="+mj-lt"/>
              </a:rPr>
              <a:t>Advisering </a:t>
            </a:r>
          </a:p>
          <a:p>
            <a:pPr marL="540000" lvl="1" indent="-360000">
              <a:lnSpc>
                <a:spcPct val="110000"/>
              </a:lnSpc>
              <a:spcBef>
                <a:spcPct val="0"/>
              </a:spcBef>
              <a:buFont typeface="Symbol" panose="05050102010706020507" pitchFamily="18" charset="2"/>
              <a:buChar char=""/>
              <a:defRPr/>
            </a:pPr>
            <a:r>
              <a:rPr lang="nl-NL" altLang="nl-NL" sz="1800" dirty="0"/>
              <a:t>Educatie – cursussen en </a:t>
            </a:r>
            <a:r>
              <a:rPr lang="nl-NL" altLang="nl-NL" sz="1800" dirty="0" smtClean="0"/>
              <a:t>voorlichting, jeugd</a:t>
            </a:r>
          </a:p>
          <a:p>
            <a:pPr marL="540000" lvl="1" indent="-360000">
              <a:lnSpc>
                <a:spcPct val="110000"/>
              </a:lnSpc>
              <a:spcBef>
                <a:spcPct val="0"/>
              </a:spcBef>
              <a:buFont typeface="Symbol" panose="05050102010706020507" pitchFamily="18" charset="2"/>
              <a:buChar char=""/>
              <a:defRPr/>
            </a:pPr>
            <a:r>
              <a:rPr lang="nl-NL" altLang="nl-NL" sz="1800" dirty="0" smtClean="0"/>
              <a:t>Bibliotheek</a:t>
            </a:r>
          </a:p>
          <a:p>
            <a:pPr marL="540000" lvl="1" indent="-360000">
              <a:lnSpc>
                <a:spcPct val="110000"/>
              </a:lnSpc>
              <a:spcBef>
                <a:spcPct val="0"/>
              </a:spcBef>
              <a:buFont typeface="Symbol" panose="05050102010706020507" pitchFamily="18" charset="2"/>
              <a:buChar char=""/>
              <a:defRPr/>
            </a:pPr>
            <a:r>
              <a:rPr lang="nl-NL" altLang="nl-NL" sz="1800" dirty="0"/>
              <a:t>Databases (vismigratie, </a:t>
            </a:r>
            <a:r>
              <a:rPr lang="nl-NL" altLang="nl-NL" sz="1800" dirty="0" err="1"/>
              <a:t>piscaria</a:t>
            </a:r>
            <a:r>
              <a:rPr lang="nl-NL" altLang="nl-NL" sz="1800" dirty="0"/>
              <a:t>, visrechten</a:t>
            </a:r>
            <a:r>
              <a:rPr lang="nl-NL" altLang="nl-NL" sz="1800" dirty="0" smtClean="0"/>
              <a:t>)</a:t>
            </a:r>
            <a:endParaRPr lang="nl-NL" altLang="nl-NL" sz="1800" dirty="0" smtClean="0">
              <a:latin typeface="+mj-lt"/>
            </a:endParaRPr>
          </a:p>
          <a:p>
            <a:pPr marL="540000" lvl="1" indent="-360000">
              <a:lnSpc>
                <a:spcPct val="110000"/>
              </a:lnSpc>
              <a:spcBef>
                <a:spcPct val="0"/>
              </a:spcBef>
              <a:buFont typeface="Symbol" panose="05050102010706020507" pitchFamily="18" charset="2"/>
              <a:buChar char=""/>
              <a:defRPr/>
            </a:pPr>
            <a:r>
              <a:rPr lang="nl-NL" altLang="nl-NL" sz="1800" dirty="0" smtClean="0">
                <a:latin typeface="+mj-lt"/>
              </a:rPr>
              <a:t>Onderzoek en projecten – visserijkundig, vissoorten</a:t>
            </a:r>
          </a:p>
          <a:p>
            <a:pPr marL="540000" lvl="1" indent="-360000">
              <a:lnSpc>
                <a:spcPct val="110000"/>
              </a:lnSpc>
              <a:spcBef>
                <a:spcPct val="0"/>
              </a:spcBef>
              <a:buFont typeface="Symbol" panose="05050102010706020507" pitchFamily="18" charset="2"/>
              <a:buChar char=""/>
              <a:defRPr/>
            </a:pPr>
            <a:r>
              <a:rPr lang="nl-NL" altLang="nl-NL" sz="1800" dirty="0" smtClean="0">
                <a:latin typeface="+mj-lt"/>
              </a:rPr>
              <a:t>Kennis van biologie en ecologie van vissen </a:t>
            </a:r>
          </a:p>
          <a:p>
            <a:pPr marL="540000" lvl="1" indent="-360000">
              <a:lnSpc>
                <a:spcPct val="110000"/>
              </a:lnSpc>
              <a:spcBef>
                <a:spcPct val="0"/>
              </a:spcBef>
              <a:buFont typeface="Symbol" panose="05050102010706020507" pitchFamily="18" charset="2"/>
              <a:buChar char=""/>
              <a:defRPr/>
            </a:pPr>
            <a:r>
              <a:rPr lang="nl-NL" altLang="nl-NL" sz="1800" dirty="0" smtClean="0">
                <a:latin typeface="+mj-lt"/>
              </a:rPr>
              <a:t>Inbreng deskundigheid bij platforms en projecten</a:t>
            </a:r>
          </a:p>
          <a:p>
            <a:pPr marL="540000" lvl="1" indent="-360000">
              <a:lnSpc>
                <a:spcPct val="110000"/>
              </a:lnSpc>
              <a:spcBef>
                <a:spcPct val="0"/>
              </a:spcBef>
              <a:buFont typeface="Symbol" panose="05050102010706020507" pitchFamily="18" charset="2"/>
              <a:buChar char=""/>
              <a:defRPr/>
            </a:pPr>
            <a:r>
              <a:rPr lang="nl-NL" altLang="nl-NL" sz="1800" dirty="0" smtClean="0">
                <a:latin typeface="+mj-lt"/>
              </a:rPr>
              <a:t>Vissennetwerk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5816" y="5235814"/>
            <a:ext cx="1969791" cy="147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0072" y="5199595"/>
            <a:ext cx="2089595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153" y="5235814"/>
            <a:ext cx="1920000" cy="1440000"/>
          </a:xfrm>
          <a:prstGeom prst="rect">
            <a:avLst/>
          </a:prstGeom>
        </p:spPr>
      </p:pic>
      <p:pic>
        <p:nvPicPr>
          <p:cNvPr id="7" name="Picture 2" descr="C:\Users\quak\AppData\Local\Temp\XPgrpwise\schenk_065_1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0232" y="404664"/>
            <a:ext cx="2167821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_1430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36712"/>
            <a:ext cx="7151805" cy="5377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67744" y="188640"/>
            <a:ext cx="4752528" cy="648071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nl-NL" b="1" dirty="0" smtClean="0"/>
              <a:t>Technische vispassage</a:t>
            </a:r>
            <a:endParaRPr lang="nl-NL" b="1" dirty="0"/>
          </a:p>
        </p:txBody>
      </p:sp>
      <p:sp>
        <p:nvSpPr>
          <p:cNvPr id="7" name="Tekstvak 6"/>
          <p:cNvSpPr txBox="1"/>
          <p:nvPr/>
        </p:nvSpPr>
        <p:spPr>
          <a:xfrm>
            <a:off x="899592" y="6381328"/>
            <a:ext cx="275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800" dirty="0" smtClean="0">
                <a:latin typeface="+mn-lt"/>
              </a:rPr>
              <a:t>Lokstroom van belang</a:t>
            </a:r>
            <a:endParaRPr lang="nl-NL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25459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771800" y="476672"/>
            <a:ext cx="1800200" cy="576064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nl-NL" b="1" dirty="0" smtClean="0"/>
              <a:t>Aalgoot</a:t>
            </a:r>
            <a:endParaRPr lang="nl-NL" b="1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84" y="1844824"/>
            <a:ext cx="2932268" cy="4429135"/>
          </a:xfrm>
          <a:prstGeom prst="rect">
            <a:avLst/>
          </a:prstGeom>
        </p:spPr>
      </p:pic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444"/>
          <a:stretch/>
        </p:blipFill>
        <p:spPr>
          <a:xfrm>
            <a:off x="3851919" y="1844823"/>
            <a:ext cx="4324761" cy="4500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95736" y="332657"/>
            <a:ext cx="4752527" cy="576063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nl-NL" b="1" dirty="0" smtClean="0"/>
              <a:t>Visvriendelijk sluisbeheer</a:t>
            </a:r>
            <a:endParaRPr lang="nl-NL" b="1" dirty="0"/>
          </a:p>
        </p:txBody>
      </p:sp>
      <p:pic>
        <p:nvPicPr>
          <p:cNvPr id="4813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052736"/>
            <a:ext cx="5201839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kstvak 5"/>
          <p:cNvSpPr txBox="1"/>
          <p:nvPr/>
        </p:nvSpPr>
        <p:spPr>
          <a:xfrm>
            <a:off x="827584" y="4937474"/>
            <a:ext cx="2225546" cy="19205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  <a:buFont typeface="Arial" pitchFamily="34" charset="0"/>
              <a:buChar char="•"/>
            </a:pPr>
            <a:r>
              <a:rPr lang="nl-NL" sz="1800" dirty="0" smtClean="0">
                <a:latin typeface="+mj-lt"/>
              </a:rPr>
              <a:t>Loze schuttingen</a:t>
            </a:r>
          </a:p>
          <a:p>
            <a:pPr>
              <a:lnSpc>
                <a:spcPct val="110000"/>
              </a:lnSpc>
              <a:buFont typeface="Arial" pitchFamily="34" charset="0"/>
              <a:buChar char="•"/>
            </a:pPr>
            <a:r>
              <a:rPr lang="nl-NL" sz="1800" dirty="0" smtClean="0">
                <a:latin typeface="+mj-lt"/>
              </a:rPr>
              <a:t>Lekken</a:t>
            </a:r>
          </a:p>
          <a:p>
            <a:pPr>
              <a:lnSpc>
                <a:spcPct val="110000"/>
              </a:lnSpc>
              <a:buFont typeface="Arial" pitchFamily="34" charset="0"/>
              <a:buChar char="•"/>
            </a:pPr>
            <a:r>
              <a:rPr lang="nl-NL" sz="1800" dirty="0" smtClean="0">
                <a:latin typeface="+mj-lt"/>
              </a:rPr>
              <a:t>Lokstroom</a:t>
            </a:r>
          </a:p>
          <a:p>
            <a:pPr>
              <a:lnSpc>
                <a:spcPct val="110000"/>
              </a:lnSpc>
              <a:buFont typeface="Arial" pitchFamily="34" charset="0"/>
              <a:buChar char="•"/>
            </a:pPr>
            <a:endParaRPr lang="nl-NL" sz="1800" dirty="0" smtClean="0">
              <a:latin typeface="+mj-lt"/>
            </a:endParaRPr>
          </a:p>
          <a:p>
            <a:pPr>
              <a:lnSpc>
                <a:spcPct val="110000"/>
              </a:lnSpc>
              <a:buFont typeface="Arial" pitchFamily="34" charset="0"/>
              <a:buChar char="•"/>
            </a:pPr>
            <a:r>
              <a:rPr lang="nl-NL" sz="1800" dirty="0" smtClean="0">
                <a:latin typeface="+mj-lt"/>
              </a:rPr>
              <a:t>Goedkoop</a:t>
            </a:r>
          </a:p>
          <a:p>
            <a:pPr>
              <a:lnSpc>
                <a:spcPct val="110000"/>
              </a:lnSpc>
              <a:buFont typeface="Arial" pitchFamily="34" charset="0"/>
              <a:buChar char="•"/>
            </a:pPr>
            <a:endParaRPr lang="nl-NL" sz="1800" dirty="0">
              <a:latin typeface="+mj-lt"/>
            </a:endParaRPr>
          </a:p>
        </p:txBody>
      </p:sp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247456" y="1916832"/>
            <a:ext cx="4896544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75657" y="404664"/>
            <a:ext cx="5148572" cy="648073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nl-NL" b="1" dirty="0" smtClean="0"/>
              <a:t>Visvriendelijke gemalen</a:t>
            </a:r>
            <a:endParaRPr lang="nl-NL" b="1" dirty="0"/>
          </a:p>
        </p:txBody>
      </p:sp>
      <p:pic>
        <p:nvPicPr>
          <p:cNvPr id="4" name="Tijdelijke aanduiding voor inhoud 3" descr="2-vijzel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4788024" y="2597633"/>
            <a:ext cx="4176464" cy="2909603"/>
          </a:xfrm>
        </p:spPr>
      </p:pic>
      <p:pic>
        <p:nvPicPr>
          <p:cNvPr id="5" name="Afbeelding 4" descr="3-centrifugaal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23527" y="1772816"/>
            <a:ext cx="4114743" cy="3168352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755576" y="5013176"/>
            <a:ext cx="2206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800" dirty="0" smtClean="0">
                <a:latin typeface="+mj-lt"/>
              </a:rPr>
              <a:t>centrifugaalpomp</a:t>
            </a:r>
            <a:endParaRPr lang="nl-NL" sz="1800" dirty="0">
              <a:latin typeface="+mj-lt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6156176" y="5661248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800" dirty="0" smtClean="0">
                <a:latin typeface="+mn-lt"/>
              </a:rPr>
              <a:t>vijze</a:t>
            </a:r>
            <a:r>
              <a:rPr lang="nl-NL" sz="1800" dirty="0">
                <a:latin typeface="+mn-lt"/>
              </a:rPr>
              <a:t>l</a:t>
            </a:r>
            <a:endParaRPr lang="nl-NL" sz="1800" dirty="0"/>
          </a:p>
        </p:txBody>
      </p:sp>
      <p:sp>
        <p:nvSpPr>
          <p:cNvPr id="8" name="Rechthoek 7"/>
          <p:cNvSpPr/>
          <p:nvPr/>
        </p:nvSpPr>
        <p:spPr>
          <a:xfrm>
            <a:off x="4572000" y="1412776"/>
            <a:ext cx="4572000" cy="67338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0000"/>
              </a:lnSpc>
              <a:buFontTx/>
              <a:buChar char="•"/>
            </a:pPr>
            <a:r>
              <a:rPr lang="nl-NL" sz="1800" dirty="0" smtClean="0">
                <a:latin typeface="Verdana" pitchFamily="34" charset="0"/>
              </a:rPr>
              <a:t>laag toerental, </a:t>
            </a:r>
          </a:p>
          <a:p>
            <a:pPr>
              <a:lnSpc>
                <a:spcPct val="110000"/>
              </a:lnSpc>
              <a:buFontTx/>
              <a:buChar char="•"/>
            </a:pPr>
            <a:r>
              <a:rPr lang="nl-NL" sz="1800" dirty="0" smtClean="0">
                <a:latin typeface="Verdana" pitchFamily="34" charset="0"/>
              </a:rPr>
              <a:t>andere vorm schoepen</a:t>
            </a:r>
            <a:endParaRPr lang="nl-NL" sz="1800" dirty="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40000" y="252354"/>
            <a:ext cx="2232247" cy="544707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nl-NL" b="1" dirty="0" smtClean="0"/>
              <a:t>Viswering</a:t>
            </a:r>
            <a:endParaRPr lang="nl-NL" b="1" dirty="0"/>
          </a:p>
        </p:txBody>
      </p:sp>
      <p:pic>
        <p:nvPicPr>
          <p:cNvPr id="460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104000" y="1340768"/>
            <a:ext cx="5040000" cy="325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Afbeelding 4" descr="stroboscoop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3078000"/>
            <a:ext cx="5040000" cy="3780000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1187624" y="6396335"/>
            <a:ext cx="2419252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l-NL" sz="1800" dirty="0" smtClean="0">
                <a:latin typeface="+mj-lt"/>
              </a:rPr>
              <a:t>Licht (stroboscoop</a:t>
            </a:r>
            <a:r>
              <a:rPr lang="nl-NL" dirty="0" smtClean="0"/>
              <a:t>)</a:t>
            </a:r>
            <a:endParaRPr lang="nl-NL" dirty="0"/>
          </a:p>
        </p:txBody>
      </p:sp>
      <p:sp>
        <p:nvSpPr>
          <p:cNvPr id="7" name="Tekstvak 6"/>
          <p:cNvSpPr txBox="1"/>
          <p:nvPr/>
        </p:nvSpPr>
        <p:spPr>
          <a:xfrm>
            <a:off x="5292080" y="4149080"/>
            <a:ext cx="24978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l-NL" sz="1800" dirty="0" smtClean="0">
                <a:latin typeface="+mj-lt"/>
              </a:rPr>
              <a:t>Laagfrequent geluid</a:t>
            </a:r>
            <a:endParaRPr lang="nl-NL" sz="1800" dirty="0">
              <a:latin typeface="+mj-lt"/>
            </a:endParaRPr>
          </a:p>
        </p:txBody>
      </p:sp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0" y="0"/>
            <a:ext cx="4320000" cy="4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kstvak 8"/>
          <p:cNvSpPr txBox="1"/>
          <p:nvPr/>
        </p:nvSpPr>
        <p:spPr>
          <a:xfrm>
            <a:off x="467544" y="620688"/>
            <a:ext cx="172515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l-NL" sz="1800" dirty="0" smtClean="0">
                <a:latin typeface="+mj-lt"/>
              </a:rPr>
              <a:t>bellenscherm</a:t>
            </a:r>
            <a:endParaRPr lang="nl-NL" sz="1800" dirty="0">
              <a:latin typeface="+mj-lt"/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5220072" y="836712"/>
            <a:ext cx="1614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800" dirty="0" smtClean="0">
                <a:latin typeface="+mn-lt"/>
              </a:rPr>
              <a:t>Verjagen vis</a:t>
            </a:r>
            <a:endParaRPr lang="nl-NL" sz="1800" dirty="0">
              <a:latin typeface="+mn-lt"/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5940152" y="4941168"/>
            <a:ext cx="24641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800" dirty="0" smtClean="0">
                <a:latin typeface="+mj-lt"/>
              </a:rPr>
              <a:t>Fysieke wering:</a:t>
            </a:r>
          </a:p>
          <a:p>
            <a:r>
              <a:rPr lang="nl-NL" sz="1800" dirty="0" smtClean="0">
                <a:latin typeface="+mj-lt"/>
              </a:rPr>
              <a:t>Fijnmazige roosters</a:t>
            </a:r>
            <a:endParaRPr lang="nl-NL" sz="18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03648" y="260648"/>
            <a:ext cx="5256584" cy="576064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nl-NL" b="1" dirty="0" smtClean="0"/>
              <a:t>Kenmerken en gedrag vissen</a:t>
            </a:r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83568" y="1484784"/>
            <a:ext cx="7200800" cy="3888432"/>
          </a:xfrm>
        </p:spPr>
        <p:txBody>
          <a:bodyPr/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nl-NL" sz="1800" dirty="0" smtClean="0"/>
              <a:t>Bepalend voor aanleg vispassage of andere maatregel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nl-NL" sz="1800" dirty="0" smtClean="0"/>
              <a:t>Zwemsnelheid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nl-NL" sz="1800" dirty="0" smtClean="0"/>
              <a:t>In- of nabij de bodem of pelagisch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nl-NL" sz="1800" dirty="0" smtClean="0"/>
              <a:t>Voorkeur voor stroming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nl-NL" sz="1800" dirty="0" smtClean="0"/>
              <a:t>Noodzaak om te rusten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nl-NL" sz="1800" dirty="0" smtClean="0"/>
              <a:t>Afmetingen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nl-NL" sz="1800" dirty="0" smtClean="0"/>
              <a:t>Migratieperiode(n)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nl-NL" sz="1800" dirty="0" smtClean="0"/>
              <a:t>Voortplantingswijze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nl-NL" sz="1800" dirty="0"/>
              <a:t>Afschrikken </a:t>
            </a:r>
            <a:r>
              <a:rPr lang="nl-NL" sz="1800" dirty="0" smtClean="0"/>
              <a:t>turbine/gemaal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nl-NL" sz="1800" dirty="0" smtClean="0"/>
              <a:t>Attractiviteit</a:t>
            </a:r>
            <a:r>
              <a:rPr lang="nl-NL" sz="1800" dirty="0"/>
              <a:t> </a:t>
            </a:r>
            <a:r>
              <a:rPr lang="nl-NL" sz="1800" dirty="0" smtClean="0"/>
              <a:t>– lokstroom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nl-NL" sz="1800" dirty="0" smtClean="0"/>
              <a:t>Trigger migratie – temperatuur, hoog water, maan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20069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97647" y="332655"/>
            <a:ext cx="2182465" cy="576065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nl-NL" b="1" dirty="0" err="1" smtClean="0"/>
              <a:t>Migromat</a:t>
            </a:r>
            <a:endParaRPr lang="nl-NL" b="1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117840"/>
            <a:ext cx="5040560" cy="2164476"/>
          </a:xfrm>
        </p:spPr>
      </p:pic>
      <p:sp>
        <p:nvSpPr>
          <p:cNvPr id="5" name="Tekstvak 4"/>
          <p:cNvSpPr txBox="1"/>
          <p:nvPr/>
        </p:nvSpPr>
        <p:spPr>
          <a:xfrm>
            <a:off x="755576" y="3307050"/>
            <a:ext cx="26420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err="1" smtClean="0">
                <a:latin typeface="+mj-lt"/>
              </a:rPr>
              <a:t>Ingenieurb</a:t>
            </a:r>
            <a:r>
              <a:rPr lang="nl-NL" sz="1400" dirty="0" err="1">
                <a:latin typeface="+mj-lt"/>
              </a:rPr>
              <a:t>ü</a:t>
            </a:r>
            <a:r>
              <a:rPr lang="nl-NL" sz="1400" dirty="0" err="1" smtClean="0">
                <a:latin typeface="+mj-lt"/>
              </a:rPr>
              <a:t>ro</a:t>
            </a:r>
            <a:r>
              <a:rPr lang="nl-NL" sz="1400" dirty="0" smtClean="0">
                <a:latin typeface="+mj-lt"/>
              </a:rPr>
              <a:t> </a:t>
            </a:r>
            <a:r>
              <a:rPr lang="nl-NL" sz="1400" dirty="0" err="1" smtClean="0">
                <a:latin typeface="+mj-lt"/>
              </a:rPr>
              <a:t>Flocksmühle</a:t>
            </a:r>
            <a:endParaRPr lang="nl-NL" sz="1400" dirty="0">
              <a:latin typeface="+mj-lt"/>
            </a:endParaRPr>
          </a:p>
        </p:txBody>
      </p:sp>
      <p:sp>
        <p:nvSpPr>
          <p:cNvPr id="6" name="Rechthoek 5"/>
          <p:cNvSpPr/>
          <p:nvPr/>
        </p:nvSpPr>
        <p:spPr>
          <a:xfrm>
            <a:off x="899592" y="4094669"/>
            <a:ext cx="7488832" cy="100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0000" lvl="0" indent="-360000">
              <a:lnSpc>
                <a:spcPct val="110000"/>
              </a:lnSpc>
              <a:spcBef>
                <a:spcPts val="0"/>
              </a:spcBef>
              <a:buFontTx/>
              <a:buChar char="•"/>
              <a:tabLst>
                <a:tab pos="360000" algn="l"/>
              </a:tabLst>
            </a:pPr>
            <a:r>
              <a:rPr lang="nl-NL" sz="1800" kern="0" dirty="0" smtClean="0">
                <a:solidFill>
                  <a:srgbClr val="000000"/>
                </a:solidFill>
                <a:latin typeface="Verdana"/>
              </a:rPr>
              <a:t>Vis in bak</a:t>
            </a:r>
            <a:r>
              <a:rPr lang="nl-NL" sz="1800" kern="0" dirty="0">
                <a:solidFill>
                  <a:srgbClr val="000000"/>
                </a:solidFill>
                <a:latin typeface="Verdana"/>
              </a:rPr>
              <a:t> </a:t>
            </a:r>
            <a:r>
              <a:rPr lang="nl-NL" sz="1800" kern="0" dirty="0" smtClean="0">
                <a:solidFill>
                  <a:srgbClr val="000000"/>
                </a:solidFill>
                <a:latin typeface="Verdana"/>
              </a:rPr>
              <a:t>- Registreren verhoging activiteit vóór migratie</a:t>
            </a:r>
          </a:p>
          <a:p>
            <a:pPr marL="540000" lvl="0" indent="-360000">
              <a:lnSpc>
                <a:spcPct val="110000"/>
              </a:lnSpc>
              <a:spcBef>
                <a:spcPts val="0"/>
              </a:spcBef>
              <a:buFontTx/>
              <a:buChar char="•"/>
              <a:tabLst>
                <a:tab pos="360000" algn="l"/>
              </a:tabLst>
            </a:pPr>
            <a:r>
              <a:rPr lang="nl-NL" sz="1800" kern="0" dirty="0" err="1" smtClean="0">
                <a:solidFill>
                  <a:srgbClr val="000000"/>
                </a:solidFill>
                <a:latin typeface="Verdana"/>
              </a:rPr>
              <a:t>Early</a:t>
            </a:r>
            <a:r>
              <a:rPr lang="nl-NL" sz="1800" kern="0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nl-NL" sz="1800" kern="0" dirty="0" err="1" smtClean="0">
                <a:solidFill>
                  <a:srgbClr val="000000"/>
                </a:solidFill>
                <a:latin typeface="Verdana"/>
              </a:rPr>
              <a:t>warning</a:t>
            </a:r>
            <a:r>
              <a:rPr lang="nl-NL" sz="1800" kern="0" dirty="0" smtClean="0">
                <a:solidFill>
                  <a:srgbClr val="000000"/>
                </a:solidFill>
                <a:latin typeface="Verdana"/>
              </a:rPr>
              <a:t> system</a:t>
            </a:r>
          </a:p>
          <a:p>
            <a:pPr marL="540000" lvl="0" indent="-360000">
              <a:lnSpc>
                <a:spcPct val="110000"/>
              </a:lnSpc>
              <a:spcBef>
                <a:spcPts val="0"/>
              </a:spcBef>
              <a:buFontTx/>
              <a:buChar char="•"/>
              <a:tabLst>
                <a:tab pos="360000" algn="l"/>
              </a:tabLst>
            </a:pPr>
            <a:r>
              <a:rPr lang="nl-NL" sz="1800" kern="0" dirty="0" smtClean="0">
                <a:solidFill>
                  <a:srgbClr val="000000"/>
                </a:solidFill>
                <a:latin typeface="Verdana"/>
              </a:rPr>
              <a:t>Tijdelijk stopzetten waterkrachtcentrale</a:t>
            </a:r>
            <a:endParaRPr lang="nl-NL" sz="1800" kern="0" dirty="0">
              <a:solidFill>
                <a:srgbClr val="000000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717951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827584" y="188640"/>
            <a:ext cx="5400600" cy="536892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nl-NL" b="1" dirty="0" smtClean="0"/>
              <a:t>Is de maatregel effectief?</a:t>
            </a:r>
            <a:endParaRPr lang="nl-NL" b="1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9962" y="1988839"/>
            <a:ext cx="5447340" cy="4184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hthoek 7"/>
          <p:cNvSpPr/>
          <p:nvPr/>
        </p:nvSpPr>
        <p:spPr>
          <a:xfrm>
            <a:off x="1979712" y="6277962"/>
            <a:ext cx="290688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nl-NL" sz="1800" dirty="0" err="1" smtClean="0">
                <a:latin typeface="+mj-lt"/>
              </a:rPr>
              <a:t>Monitoring</a:t>
            </a:r>
            <a:r>
              <a:rPr lang="nl-NL" sz="1800" dirty="0" smtClean="0">
                <a:latin typeface="+mj-lt"/>
              </a:rPr>
              <a:t> en evaluatie</a:t>
            </a:r>
            <a:endParaRPr lang="nl-NL" sz="1800" dirty="0">
              <a:latin typeface="+mj-lt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848501"/>
            <a:ext cx="4644008" cy="30845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932"/>
            <a:ext cx="9252520" cy="7191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539552" y="188530"/>
            <a:ext cx="4924746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l-NL" b="1" dirty="0" smtClean="0">
                <a:latin typeface="+mj-lt"/>
              </a:rPr>
              <a:t>Niet alleen herstel migratie</a:t>
            </a:r>
            <a:endParaRPr lang="nl-NL" b="1" dirty="0">
              <a:latin typeface="+mj-lt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5445552" y="6396335"/>
            <a:ext cx="3698448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l-NL" b="1" dirty="0" smtClean="0">
                <a:latin typeface="+mj-lt"/>
              </a:rPr>
              <a:t>Ook herstel habitats</a:t>
            </a:r>
            <a:endParaRPr lang="nl-NL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69452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4"/>
          <p:cNvSpPr>
            <a:spLocks noGrp="1" noChangeArrowheads="1"/>
          </p:cNvSpPr>
          <p:nvPr>
            <p:ph type="title" sz="quarter" idx="4294967295"/>
          </p:nvPr>
        </p:nvSpPr>
        <p:spPr>
          <a:xfrm>
            <a:off x="1331640" y="549275"/>
            <a:ext cx="5910074" cy="575469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nl-NL" altLang="nl-NL" b="1" dirty="0" smtClean="0"/>
              <a:t>Zalmkweek voor herintroductie</a:t>
            </a:r>
          </a:p>
        </p:txBody>
      </p:sp>
      <p:pic>
        <p:nvPicPr>
          <p:cNvPr id="33795" name="Picture 7" descr="Afstrijken zalm 4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606" y="1668546"/>
            <a:ext cx="4392613" cy="293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9" descr="main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2567" y="1669189"/>
            <a:ext cx="4427537" cy="295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1588948" y="4998366"/>
            <a:ext cx="5652766" cy="10064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40000" indent="-3600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nl-NL" sz="1800" dirty="0" smtClean="0">
                <a:latin typeface="+mj-lt"/>
              </a:rPr>
              <a:t>Ouderdieren worden afgestreken</a:t>
            </a:r>
          </a:p>
          <a:p>
            <a:pPr marL="540000" indent="-3600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nl-NL" sz="1800" dirty="0" smtClean="0">
                <a:latin typeface="+mj-lt"/>
              </a:rPr>
              <a:t>Jonge zalmpjes worden uitgezet in de Rijn</a:t>
            </a:r>
          </a:p>
          <a:p>
            <a:pPr marL="540000" indent="-3600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nl-NL" sz="1800" dirty="0" smtClean="0">
                <a:latin typeface="+mj-lt"/>
              </a:rPr>
              <a:t>Homing</a:t>
            </a:r>
            <a:endParaRPr lang="nl-NL" sz="18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altLang="nl-NL" smtClean="0"/>
          </a:p>
        </p:txBody>
      </p:sp>
      <p:sp>
        <p:nvSpPr>
          <p:cNvPr id="9219" name="Tijdelijke aanduiding voor tekst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nl-NL" altLang="nl-NL" smtClean="0"/>
          </a:p>
        </p:txBody>
      </p:sp>
      <p:sp>
        <p:nvSpPr>
          <p:cNvPr id="9220" name="Tijdelijke aanduiding voor inhoud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NL" altLang="nl-NL" smtClean="0"/>
          </a:p>
        </p:txBody>
      </p:sp>
      <p:pic>
        <p:nvPicPr>
          <p:cNvPr id="9221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98"/>
          <a:stretch>
            <a:fillRect/>
          </a:stretch>
        </p:blipFill>
        <p:spPr bwMode="auto">
          <a:xfrm>
            <a:off x="-33338" y="-3175"/>
            <a:ext cx="9177338" cy="688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kstvak 5"/>
          <p:cNvSpPr txBox="1"/>
          <p:nvPr/>
        </p:nvSpPr>
        <p:spPr>
          <a:xfrm>
            <a:off x="2555875" y="5949950"/>
            <a:ext cx="5932488" cy="4603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nl-NL" b="1" dirty="0" smtClean="0">
                <a:solidFill>
                  <a:srgbClr val="FFC000"/>
                </a:solidFill>
                <a:latin typeface="+mj-lt"/>
              </a:rPr>
              <a:t>Maar wat weet je over vissen ???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3707904" y="260648"/>
            <a:ext cx="1340432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l-NL" b="1" dirty="0" smtClean="0">
                <a:latin typeface="+mj-lt"/>
              </a:rPr>
              <a:t>Vogels</a:t>
            </a:r>
            <a:endParaRPr lang="nl-NL" b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2" descr="M:\bestanden\Advisering\Lopende Projecten\AV-zoet-projecten\AV2011-018 Meerval\Foto's\20110711_Niels_merken\P7110019 (Large)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14012" y="533415"/>
            <a:ext cx="4033837" cy="4363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0" name="Titel 1"/>
          <p:cNvSpPr>
            <a:spLocks noGrp="1"/>
          </p:cNvSpPr>
          <p:nvPr>
            <p:ph type="title"/>
          </p:nvPr>
        </p:nvSpPr>
        <p:spPr>
          <a:xfrm>
            <a:off x="179513" y="297313"/>
            <a:ext cx="8762350" cy="503783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nl-NL" altLang="nl-NL" b="1" dirty="0" smtClean="0"/>
              <a:t>Onderzoek vismigratie en gedrag  met telemetrie</a:t>
            </a:r>
          </a:p>
        </p:txBody>
      </p:sp>
      <p:sp>
        <p:nvSpPr>
          <p:cNvPr id="7173" name="Tekstvak 17"/>
          <p:cNvSpPr txBox="1">
            <a:spLocks noChangeArrowheads="1"/>
          </p:cNvSpPr>
          <p:nvPr/>
        </p:nvSpPr>
        <p:spPr bwMode="auto">
          <a:xfrm>
            <a:off x="611188" y="1268413"/>
            <a:ext cx="3672780" cy="110799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360000" lvl="1" indent="-360000">
              <a:lnSpc>
                <a:spcPct val="110000"/>
              </a:lnSpc>
              <a:spcBef>
                <a:spcPct val="0"/>
              </a:spcBef>
              <a:buFont typeface="Arial" charset="0"/>
              <a:buChar char="•"/>
              <a:defRPr/>
            </a:pPr>
            <a:r>
              <a:rPr lang="nl-NL" altLang="nl-NL" sz="2000" dirty="0" smtClean="0">
                <a:latin typeface="+mj-lt"/>
              </a:rPr>
              <a:t>Merken vissen met transponders</a:t>
            </a:r>
          </a:p>
          <a:p>
            <a:pPr marL="360000" lvl="1" indent="-360000">
              <a:lnSpc>
                <a:spcPct val="110000"/>
              </a:lnSpc>
              <a:spcBef>
                <a:spcPct val="0"/>
              </a:spcBef>
              <a:buFont typeface="Arial" charset="0"/>
              <a:buChar char="•"/>
              <a:defRPr/>
            </a:pPr>
            <a:r>
              <a:rPr lang="nl-NL" altLang="nl-NL" sz="2000" dirty="0" smtClean="0">
                <a:latin typeface="+mj-lt"/>
              </a:rPr>
              <a:t>(o.a. zalm en zeeforel)</a:t>
            </a:r>
          </a:p>
        </p:txBody>
      </p:sp>
      <p:pic>
        <p:nvPicPr>
          <p:cNvPr id="32774" name="Picture 6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7" t="-3476" b="-3476"/>
          <a:stretch/>
        </p:blipFill>
        <p:spPr bwMode="auto">
          <a:xfrm>
            <a:off x="4060330" y="3279438"/>
            <a:ext cx="2400244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Kopie van Transponders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986" y="2936778"/>
            <a:ext cx="4039344" cy="156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1223715" y="0"/>
            <a:ext cx="6588645" cy="549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/>
            <a:r>
              <a:rPr lang="nl-NL" b="1" dirty="0" smtClean="0">
                <a:solidFill>
                  <a:schemeClr val="tx2"/>
                </a:solidFill>
                <a:latin typeface="Verdana" pitchFamily="34" charset="0"/>
              </a:rPr>
              <a:t>Infrastructuur </a:t>
            </a:r>
            <a:r>
              <a:rPr lang="nl-NL" b="1" dirty="0" err="1" smtClean="0">
                <a:solidFill>
                  <a:schemeClr val="tx2"/>
                </a:solidFill>
                <a:latin typeface="Verdana" pitchFamily="34" charset="0"/>
              </a:rPr>
              <a:t>telemetrieproject</a:t>
            </a:r>
            <a:endParaRPr lang="en-US" b="1" dirty="0">
              <a:solidFill>
                <a:schemeClr val="tx2"/>
              </a:solidFill>
              <a:latin typeface="Verdana" pitchFamily="34" charset="0"/>
            </a:endParaRPr>
          </a:p>
        </p:txBody>
      </p:sp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349500"/>
            <a:ext cx="3382963" cy="450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1101885" y="818846"/>
            <a:ext cx="291766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nl-NL" sz="1800" dirty="0">
                <a:latin typeface="+mj-lt"/>
              </a:rPr>
              <a:t>Ligging detectiestations </a:t>
            </a:r>
          </a:p>
        </p:txBody>
      </p:sp>
      <p:sp>
        <p:nvSpPr>
          <p:cNvPr id="24585" name="Text Box 9"/>
          <p:cNvSpPr txBox="1">
            <a:spLocks noChangeArrowheads="1"/>
          </p:cNvSpPr>
          <p:nvPr/>
        </p:nvSpPr>
        <p:spPr bwMode="auto">
          <a:xfrm>
            <a:off x="-468560" y="1851580"/>
            <a:ext cx="33845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nl-NL" sz="1800" dirty="0">
                <a:latin typeface="+mj-lt"/>
              </a:rPr>
              <a:t>Detectiestation</a:t>
            </a:r>
          </a:p>
        </p:txBody>
      </p:sp>
      <p:pic>
        <p:nvPicPr>
          <p:cNvPr id="24587" name="Picture 11" descr="detectiestations 010407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19550" y="549275"/>
            <a:ext cx="5124450" cy="630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5416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6012000" cy="4507360"/>
          </a:xfrm>
          <a:prstGeom prst="rect">
            <a:avLst/>
          </a:prstGeom>
        </p:spPr>
      </p:pic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5258173" y="1772816"/>
            <a:ext cx="609972" cy="360040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nl-NL" sz="1800" dirty="0" smtClean="0"/>
              <a:t>elft</a:t>
            </a:r>
            <a:endParaRPr lang="nl-NL" sz="1800" dirty="0"/>
          </a:p>
        </p:txBody>
      </p:sp>
      <p:pic>
        <p:nvPicPr>
          <p:cNvPr id="6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4" cstate="screen"/>
          <a:srcRect/>
          <a:stretch>
            <a:fillRect/>
          </a:stretch>
        </p:blipFill>
        <p:spPr>
          <a:xfrm>
            <a:off x="3131659" y="3140969"/>
            <a:ext cx="6012342" cy="3717032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kstvak 6"/>
          <p:cNvSpPr txBox="1"/>
          <p:nvPr/>
        </p:nvSpPr>
        <p:spPr>
          <a:xfrm>
            <a:off x="2915816" y="332656"/>
            <a:ext cx="534312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l-NL" b="1" dirty="0" smtClean="0">
                <a:latin typeface="+mj-lt"/>
              </a:rPr>
              <a:t>Herintroductie van vissoorten</a:t>
            </a:r>
            <a:endParaRPr lang="nl-NL" b="1" dirty="0">
              <a:latin typeface="+mj-lt"/>
            </a:endParaRPr>
          </a:p>
        </p:txBody>
      </p:sp>
      <p:sp>
        <p:nvSpPr>
          <p:cNvPr id="8" name="Tijdelijke aanduiding voor tekst 3"/>
          <p:cNvSpPr txBox="1">
            <a:spLocks/>
          </p:cNvSpPr>
          <p:nvPr/>
        </p:nvSpPr>
        <p:spPr bwMode="auto">
          <a:xfrm>
            <a:off x="8258944" y="6309320"/>
            <a:ext cx="777551" cy="3600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200">
                <a:solidFill>
                  <a:schemeClr val="tx1"/>
                </a:solidFill>
                <a:latin typeface="+mn-lt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</a:defRPr>
            </a:lvl5pPr>
            <a:lvl6pPr marL="22860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</a:defRPr>
            </a:lvl6pPr>
            <a:lvl7pPr marL="27432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</a:defRPr>
            </a:lvl7pPr>
            <a:lvl8pPr marL="32004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</a:defRPr>
            </a:lvl8pPr>
            <a:lvl9pPr marL="36576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nl-NL" sz="1800" kern="0" dirty="0" smtClean="0"/>
              <a:t>steur</a:t>
            </a:r>
            <a:endParaRPr lang="nl-NL" sz="1800" kern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sp>
        <p:nvSpPr>
          <p:cNvPr id="11" name="Rectangle 24"/>
          <p:cNvSpPr>
            <a:spLocks noChangeArrowheads="1"/>
          </p:cNvSpPr>
          <p:nvPr/>
        </p:nvSpPr>
        <p:spPr bwMode="auto">
          <a:xfrm>
            <a:off x="0" y="7159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               </a:t>
            </a:r>
            <a:endParaRPr kumimoji="0" lang="nl-NL" altLang="nl-NL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2" name="Rectangle 25"/>
          <p:cNvSpPr>
            <a:spLocks noChangeArrowheads="1"/>
          </p:cNvSpPr>
          <p:nvPr/>
        </p:nvSpPr>
        <p:spPr bwMode="auto">
          <a:xfrm>
            <a:off x="0" y="11049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                   </a:t>
            </a:r>
            <a:endParaRPr kumimoji="0" lang="nl-NL" altLang="nl-NL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3" name="Rectangle 26"/>
          <p:cNvSpPr>
            <a:spLocks noChangeArrowheads="1"/>
          </p:cNvSpPr>
          <p:nvPr/>
        </p:nvSpPr>
        <p:spPr bwMode="auto">
          <a:xfrm>
            <a:off x="0" y="15621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                     </a:t>
            </a:r>
            <a:endParaRPr kumimoji="0" lang="nl-NL" altLang="nl-NL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4" name="Tekstvak 13"/>
          <p:cNvSpPr txBox="1"/>
          <p:nvPr/>
        </p:nvSpPr>
        <p:spPr>
          <a:xfrm>
            <a:off x="1787423" y="485129"/>
            <a:ext cx="556915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l-NL" b="1" dirty="0" smtClean="0">
                <a:latin typeface="+mj-lt"/>
              </a:rPr>
              <a:t>Haringvlietsluizen ‘op een kier’</a:t>
            </a:r>
            <a:endParaRPr lang="nl-NL" b="1" dirty="0">
              <a:latin typeface="+mj-lt"/>
            </a:endParaRPr>
          </a:p>
        </p:txBody>
      </p:sp>
      <p:pic>
        <p:nvPicPr>
          <p:cNvPr id="15" name="Picture 1" descr="Fig12b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104899"/>
            <a:ext cx="6408712" cy="4634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0556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27783" y="188640"/>
            <a:ext cx="2088233" cy="504056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nl-NL" b="1" dirty="0" smtClean="0"/>
              <a:t>Afsluitdijk</a:t>
            </a:r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67544" y="980728"/>
            <a:ext cx="7772400" cy="4543425"/>
          </a:xfrm>
        </p:spPr>
        <p:txBody>
          <a:bodyPr/>
          <a:lstStyle/>
          <a:p>
            <a:pPr>
              <a:lnSpc>
                <a:spcPct val="110000"/>
              </a:lnSpc>
              <a:spcBef>
                <a:spcPts val="0"/>
              </a:spcBef>
            </a:pPr>
            <a:endParaRPr lang="nl-NL" sz="1800" dirty="0" smtClean="0"/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nl-NL" sz="1800" dirty="0" smtClean="0"/>
          </a:p>
        </p:txBody>
      </p:sp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012160" y="332656"/>
            <a:ext cx="2857500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9" y="1991416"/>
            <a:ext cx="8913729" cy="3656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46" name="Picture 22" descr="Beeldmerk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49584"/>
            <a:ext cx="1223280" cy="357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45" name="Picture 21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349873"/>
            <a:ext cx="936104" cy="518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44" name="Picture 2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332825"/>
            <a:ext cx="864096" cy="534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43" name="Picture 19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208268"/>
            <a:ext cx="730576" cy="783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2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sp>
        <p:nvSpPr>
          <p:cNvPr id="11" name="Rectangle 24"/>
          <p:cNvSpPr>
            <a:spLocks noChangeArrowheads="1"/>
          </p:cNvSpPr>
          <p:nvPr/>
        </p:nvSpPr>
        <p:spPr bwMode="auto">
          <a:xfrm>
            <a:off x="0" y="7159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               </a:t>
            </a:r>
            <a:endParaRPr kumimoji="0" lang="nl-NL" altLang="nl-NL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2" name="Rectangle 25"/>
          <p:cNvSpPr>
            <a:spLocks noChangeArrowheads="1"/>
          </p:cNvSpPr>
          <p:nvPr/>
        </p:nvSpPr>
        <p:spPr bwMode="auto">
          <a:xfrm>
            <a:off x="0" y="11049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                   </a:t>
            </a:r>
            <a:endParaRPr kumimoji="0" lang="nl-NL" altLang="nl-NL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3" name="Rectangle 26"/>
          <p:cNvSpPr>
            <a:spLocks noChangeArrowheads="1"/>
          </p:cNvSpPr>
          <p:nvPr/>
        </p:nvSpPr>
        <p:spPr bwMode="auto">
          <a:xfrm>
            <a:off x="0" y="15621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                     </a:t>
            </a:r>
            <a:endParaRPr kumimoji="0" lang="nl-NL" altLang="nl-NL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4" name="Tekstvak 13"/>
          <p:cNvSpPr txBox="1"/>
          <p:nvPr/>
        </p:nvSpPr>
        <p:spPr>
          <a:xfrm>
            <a:off x="2061035" y="485130"/>
            <a:ext cx="5181227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l-NL" b="1" dirty="0" smtClean="0">
                <a:latin typeface="+mj-lt"/>
              </a:rPr>
              <a:t>Afsluitdijk - vismigratierivier</a:t>
            </a:r>
            <a:endParaRPr lang="nl-NL" b="1" dirty="0">
              <a:latin typeface="+mj-lt"/>
            </a:endParaRPr>
          </a:p>
        </p:txBody>
      </p:sp>
      <p:sp>
        <p:nvSpPr>
          <p:cNvPr id="15" name="Tekstvak 14"/>
          <p:cNvSpPr txBox="1"/>
          <p:nvPr/>
        </p:nvSpPr>
        <p:spPr>
          <a:xfrm>
            <a:off x="611560" y="6093296"/>
            <a:ext cx="7057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800" dirty="0" smtClean="0">
                <a:latin typeface="+mj-lt"/>
              </a:rPr>
              <a:t>Geleidelijke </a:t>
            </a:r>
            <a:r>
              <a:rPr lang="nl-NL" sz="1800" dirty="0" err="1" smtClean="0">
                <a:latin typeface="+mj-lt"/>
              </a:rPr>
              <a:t>zoet-zout</a:t>
            </a:r>
            <a:r>
              <a:rPr lang="nl-NL" sz="1800" dirty="0" smtClean="0">
                <a:latin typeface="+mj-lt"/>
              </a:rPr>
              <a:t> overgang, geen verzilting IJsselmeer</a:t>
            </a:r>
            <a:endParaRPr lang="nl-NL" sz="1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95291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vismigr belemm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627784" y="9963"/>
            <a:ext cx="5400600" cy="6681155"/>
          </a:xfrm>
          <a:prstGeom prst="rect">
            <a:avLst/>
          </a:prstGeom>
        </p:spPr>
      </p:pic>
      <p:sp>
        <p:nvSpPr>
          <p:cNvPr id="35842" name="Rectangle 10"/>
          <p:cNvSpPr>
            <a:spLocks noGrp="1" noChangeArrowheads="1"/>
          </p:cNvSpPr>
          <p:nvPr>
            <p:ph type="title"/>
          </p:nvPr>
        </p:nvSpPr>
        <p:spPr>
          <a:xfrm>
            <a:off x="2843808" y="404664"/>
            <a:ext cx="3240584" cy="515019"/>
          </a:xfrm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lnSpc>
                <a:spcPct val="130000"/>
              </a:lnSpc>
            </a:pPr>
            <a:r>
              <a:rPr lang="nl-NL" altLang="nl-NL" sz="2400" dirty="0" smtClean="0">
                <a:solidFill>
                  <a:schemeClr val="tx1"/>
                </a:solidFill>
              </a:rPr>
              <a:t>Stand van zaken</a:t>
            </a:r>
          </a:p>
        </p:txBody>
      </p:sp>
      <p:sp>
        <p:nvSpPr>
          <p:cNvPr id="5123" name="Tijdelijke aanduiding voor inhoud 1"/>
          <p:cNvSpPr>
            <a:spLocks noGrp="1"/>
          </p:cNvSpPr>
          <p:nvPr>
            <p:ph idx="1"/>
          </p:nvPr>
        </p:nvSpPr>
        <p:spPr>
          <a:xfrm>
            <a:off x="2339975" y="1728788"/>
            <a:ext cx="6335713" cy="2901950"/>
          </a:xfrm>
        </p:spPr>
        <p:txBody>
          <a:bodyPr/>
          <a:lstStyle/>
          <a:p>
            <a:pPr eaLnBrk="1" hangingPunct="1">
              <a:lnSpc>
                <a:spcPct val="130000"/>
              </a:lnSpc>
              <a:spcBef>
                <a:spcPts val="0"/>
              </a:spcBef>
              <a:defRPr/>
            </a:pPr>
            <a:endParaRPr lang="nl-NL" sz="1800" kern="1200" dirty="0" smtClean="0"/>
          </a:p>
          <a:p>
            <a:pPr marL="0" indent="0" eaLnBrk="1" hangingPunct="1">
              <a:buFontTx/>
              <a:buNone/>
              <a:defRPr/>
            </a:pPr>
            <a:endParaRPr lang="nl-NL" sz="1800" kern="12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FontTx/>
              <a:buNone/>
              <a:defRPr/>
            </a:pPr>
            <a:endParaRPr lang="nl-NL" sz="1400" dirty="0" smtClean="0"/>
          </a:p>
        </p:txBody>
      </p:sp>
    </p:spTree>
    <p:extLst>
      <p:ext uri="{BB962C8B-B14F-4D97-AF65-F5344CB8AC3E}">
        <p14:creationId xmlns:p14="http://schemas.microsoft.com/office/powerpoint/2010/main" val="911023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Picture 8" descr="M:\bestanden\Communicatie en Educatie\Gedrukte Media\Basisboek visstandbeheer\Hoofdstuk 6\Beelden LR-JPG HFD 06\SNOEKSPREA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-1588"/>
            <a:ext cx="9144001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339752" y="188641"/>
            <a:ext cx="4896544" cy="504055"/>
          </a:xfrm>
          <a:solidFill>
            <a:srgbClr val="FFC000"/>
          </a:solidFill>
          <a:ln>
            <a:solidFill>
              <a:schemeClr val="tx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nl-NL" sz="2400" b="1" dirty="0" smtClean="0"/>
              <a:t>Bedankt voor uw aandacht</a:t>
            </a:r>
            <a:endParaRPr lang="nl-NL" sz="2400" b="1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7236296" y="2780928"/>
            <a:ext cx="1656184" cy="469640"/>
          </a:xfrm>
          <a:solidFill>
            <a:srgbClr val="FFC000"/>
          </a:solidFill>
        </p:spPr>
        <p:txBody>
          <a:bodyPr/>
          <a:lstStyle/>
          <a:p>
            <a:r>
              <a:rPr lang="nl-NL" sz="2400" b="1" dirty="0" smtClean="0">
                <a:latin typeface="+mj-lt"/>
              </a:rPr>
              <a:t>Vragen?</a:t>
            </a:r>
            <a:endParaRPr lang="nl-NL" sz="2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21590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Vis moet zwemmen…….</a:t>
            </a:r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Wetenschappelijke context</a:t>
            </a:r>
          </a:p>
          <a:p>
            <a:r>
              <a:rPr lang="nl-NL" dirty="0" smtClean="0"/>
              <a:t>Leefwereldcontext</a:t>
            </a:r>
          </a:p>
          <a:p>
            <a:r>
              <a:rPr lang="nl-NL" dirty="0" smtClean="0"/>
              <a:t>Beroepscontext</a:t>
            </a:r>
          </a:p>
          <a:p>
            <a:endParaRPr lang="nl-NL" dirty="0"/>
          </a:p>
          <a:p>
            <a:r>
              <a:rPr lang="nl-NL" dirty="0" smtClean="0"/>
              <a:t>Groepjes van …collega’s</a:t>
            </a:r>
          </a:p>
          <a:p>
            <a:r>
              <a:rPr lang="nl-NL" dirty="0" smtClean="0"/>
              <a:t>Concept(en) =&gt; leerdoel(en) =&gt; les(sen)</a:t>
            </a:r>
            <a:endParaRPr lang="nl-NL" dirty="0"/>
          </a:p>
        </p:txBody>
      </p:sp>
      <p:sp>
        <p:nvSpPr>
          <p:cNvPr id="4" name="Tekstvak 3"/>
          <p:cNvSpPr txBox="1"/>
          <p:nvPr/>
        </p:nvSpPr>
        <p:spPr>
          <a:xfrm>
            <a:off x="6012160" y="5589240"/>
            <a:ext cx="3131840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sz="6000" dirty="0" err="1" smtClean="0">
                <a:solidFill>
                  <a:schemeClr val="bg1"/>
                </a:solidFill>
              </a:rPr>
              <a:t>vvv</a:t>
            </a:r>
            <a:endParaRPr lang="nl-NL" sz="6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Fall salmon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"/>
          <a:stretch/>
        </p:blipFill>
        <p:spPr bwMode="auto">
          <a:xfrm>
            <a:off x="0" y="1"/>
            <a:ext cx="9159118" cy="6857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kstvak 6"/>
          <p:cNvSpPr txBox="1"/>
          <p:nvPr/>
        </p:nvSpPr>
        <p:spPr>
          <a:xfrm>
            <a:off x="388525" y="476249"/>
            <a:ext cx="3862388" cy="461963"/>
          </a:xfrm>
          <a:prstGeom prst="rect">
            <a:avLst/>
          </a:prstGeom>
          <a:solidFill>
            <a:srgbClr val="339966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nl-NL" b="1" dirty="0">
                <a:solidFill>
                  <a:srgbClr val="FFC000"/>
                </a:solidFill>
                <a:latin typeface="+mj-lt"/>
              </a:rPr>
              <a:t>Vissen migreren ook!</a:t>
            </a:r>
            <a:endParaRPr lang="nl-NL" dirty="0"/>
          </a:p>
        </p:txBody>
      </p:sp>
      <p:sp>
        <p:nvSpPr>
          <p:cNvPr id="2" name="Tekstvak 1"/>
          <p:cNvSpPr txBox="1"/>
          <p:nvPr/>
        </p:nvSpPr>
        <p:spPr>
          <a:xfrm>
            <a:off x="5724128" y="6389079"/>
            <a:ext cx="3240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dirty="0" smtClean="0">
                <a:solidFill>
                  <a:schemeClr val="bg1"/>
                </a:solidFill>
                <a:latin typeface="+mj-lt"/>
              </a:rPr>
              <a:t>Foto: Gilbert van Rijckevorsel</a:t>
            </a:r>
            <a:endParaRPr lang="nl-NL" sz="1400" b="1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771801" y="116633"/>
            <a:ext cx="3744415" cy="648072"/>
          </a:xfrm>
          <a:ln>
            <a:solidFill>
              <a:schemeClr val="tx1"/>
            </a:solidFill>
          </a:ln>
        </p:spPr>
        <p:txBody>
          <a:bodyPr/>
          <a:lstStyle/>
          <a:p>
            <a:pPr eaLnBrk="1" hangingPunct="1"/>
            <a:r>
              <a:rPr lang="nl-NL" altLang="nl-NL" b="1" dirty="0" smtClean="0"/>
              <a:t>Wat is vismigratie ?</a:t>
            </a:r>
          </a:p>
        </p:txBody>
      </p:sp>
      <p:sp>
        <p:nvSpPr>
          <p:cNvPr id="13322" name="Rectangle 4"/>
          <p:cNvSpPr>
            <a:spLocks noChangeArrowheads="1"/>
          </p:cNvSpPr>
          <p:nvPr/>
        </p:nvSpPr>
        <p:spPr bwMode="auto">
          <a:xfrm>
            <a:off x="864570" y="3140968"/>
            <a:ext cx="7129462" cy="161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9875" indent="-269875">
              <a:tabLst>
                <a:tab pos="269875" algn="l"/>
              </a:tabLst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tabLst>
                <a:tab pos="269875" algn="l"/>
              </a:tabLst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tabLst>
                <a:tab pos="269875" algn="l"/>
              </a:tabLst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tabLst>
                <a:tab pos="269875" algn="l"/>
              </a:tabLst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tabLst>
                <a:tab pos="269875" algn="l"/>
              </a:tabLst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 marL="540000" indent="-360000">
              <a:lnSpc>
                <a:spcPct val="110000"/>
              </a:lnSpc>
              <a:buFontTx/>
              <a:buChar char="•"/>
            </a:pPr>
            <a:r>
              <a:rPr lang="nl-NL" altLang="nl-NL" sz="1800" dirty="0">
                <a:latin typeface="Verdana" pitchFamily="34" charset="0"/>
                <a:ea typeface="Verdana" pitchFamily="34" charset="0"/>
                <a:cs typeface="Verdana" pitchFamily="34" charset="0"/>
              </a:rPr>
              <a:t>Voedsel </a:t>
            </a:r>
            <a:r>
              <a:rPr lang="nl-NL" altLang="nl-NL" sz="1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zoeken</a:t>
            </a:r>
            <a:r>
              <a:rPr lang="nl-NL" altLang="nl-NL" sz="18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nl-NL" altLang="nl-NL" sz="1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en schuilen</a:t>
            </a:r>
          </a:p>
          <a:p>
            <a:pPr marL="540000" indent="-360000">
              <a:lnSpc>
                <a:spcPct val="110000"/>
              </a:lnSpc>
              <a:buFontTx/>
              <a:buChar char="•"/>
            </a:pPr>
            <a:r>
              <a:rPr lang="nl-NL" altLang="nl-NL" sz="1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Verschillende </a:t>
            </a:r>
            <a:r>
              <a:rPr lang="nl-NL" altLang="nl-NL" sz="1800" dirty="0">
                <a:latin typeface="Verdana" pitchFamily="34" charset="0"/>
                <a:ea typeface="Verdana" pitchFamily="34" charset="0"/>
                <a:cs typeface="Verdana" pitchFamily="34" charset="0"/>
              </a:rPr>
              <a:t>seizoenen</a:t>
            </a:r>
          </a:p>
          <a:p>
            <a:pPr marL="540000" indent="-360000">
              <a:lnSpc>
                <a:spcPct val="110000"/>
              </a:lnSpc>
              <a:buFontTx/>
              <a:buChar char="•"/>
            </a:pPr>
            <a:r>
              <a:rPr lang="nl-NL" altLang="nl-NL" sz="1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Verschillende levensstadia</a:t>
            </a:r>
          </a:p>
          <a:p>
            <a:pPr marL="540000" indent="-360000">
              <a:lnSpc>
                <a:spcPct val="110000"/>
              </a:lnSpc>
              <a:buFontTx/>
              <a:buChar char="•"/>
            </a:pPr>
            <a:r>
              <a:rPr lang="nl-NL" altLang="nl-NL" sz="1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Vluchten</a:t>
            </a:r>
            <a:endParaRPr lang="nl-NL" altLang="nl-NL" sz="18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540000" indent="-360000">
              <a:lnSpc>
                <a:spcPct val="110000"/>
              </a:lnSpc>
              <a:buFontTx/>
              <a:buChar char="•"/>
            </a:pPr>
            <a:r>
              <a:rPr lang="nl-NL" altLang="nl-NL" sz="1800" dirty="0">
                <a:latin typeface="Verdana" pitchFamily="34" charset="0"/>
                <a:ea typeface="Verdana" pitchFamily="34" charset="0"/>
                <a:cs typeface="Verdana" pitchFamily="34" charset="0"/>
              </a:rPr>
              <a:t>(Her)kolonisatie gebieden 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520" y="1074032"/>
            <a:ext cx="2264221" cy="169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87194" y="1074032"/>
            <a:ext cx="2538000" cy="169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0701" y="1074032"/>
            <a:ext cx="2256000" cy="169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9254" y="1074032"/>
            <a:ext cx="2256000" cy="169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el 1"/>
          <p:cNvSpPr>
            <a:spLocks noGrp="1"/>
          </p:cNvSpPr>
          <p:nvPr>
            <p:ph type="title"/>
          </p:nvPr>
        </p:nvSpPr>
        <p:spPr>
          <a:xfrm>
            <a:off x="2555776" y="260648"/>
            <a:ext cx="3384376" cy="648072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nl-NL" altLang="nl-NL" b="1" dirty="0" smtClean="0"/>
              <a:t>Migratietypen</a:t>
            </a:r>
          </a:p>
        </p:txBody>
      </p:sp>
      <p:pic>
        <p:nvPicPr>
          <p:cNvPr id="14340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196752"/>
            <a:ext cx="9144000" cy="2126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PIJL-LINKS en -RECHTS 11"/>
          <p:cNvSpPr/>
          <p:nvPr/>
        </p:nvSpPr>
        <p:spPr bwMode="auto">
          <a:xfrm>
            <a:off x="590765" y="3307333"/>
            <a:ext cx="8464748" cy="700870"/>
          </a:xfrm>
          <a:prstGeom prst="left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80000" indent="0">
              <a:lnSpc>
                <a:spcPct val="110000"/>
              </a:lnSpc>
              <a:spcBef>
                <a:spcPts val="0"/>
              </a:spcBef>
              <a:buNone/>
              <a:defRPr/>
            </a:pPr>
            <a:r>
              <a:rPr lang="nl-NL" sz="1800" dirty="0">
                <a:latin typeface="+mj-lt"/>
              </a:rPr>
              <a:t>zoet-zout trekvissoorten (</a:t>
            </a:r>
            <a:r>
              <a:rPr lang="nl-NL" sz="1800" dirty="0" err="1">
                <a:latin typeface="+mj-lt"/>
              </a:rPr>
              <a:t>diadroom</a:t>
            </a:r>
            <a:r>
              <a:rPr lang="nl-NL" sz="1800" dirty="0">
                <a:latin typeface="+mj-lt"/>
              </a:rPr>
              <a:t>)</a:t>
            </a:r>
          </a:p>
        </p:txBody>
      </p:sp>
      <p:sp>
        <p:nvSpPr>
          <p:cNvPr id="15" name="PIJL-LINKS en -RECHTS 14"/>
          <p:cNvSpPr/>
          <p:nvPr/>
        </p:nvSpPr>
        <p:spPr bwMode="auto">
          <a:xfrm>
            <a:off x="1254505" y="4187665"/>
            <a:ext cx="6197815" cy="700870"/>
          </a:xfrm>
          <a:prstGeom prst="left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80000" indent="0">
              <a:lnSpc>
                <a:spcPct val="110000"/>
              </a:lnSpc>
              <a:spcBef>
                <a:spcPts val="0"/>
              </a:spcBef>
              <a:buNone/>
              <a:defRPr/>
            </a:pPr>
            <a:r>
              <a:rPr lang="nl-NL" sz="1800" dirty="0" smtClean="0">
                <a:latin typeface="+mj-lt"/>
              </a:rPr>
              <a:t>                 riviertrekvissen (</a:t>
            </a:r>
            <a:r>
              <a:rPr lang="nl-NL" sz="1800" dirty="0" err="1" smtClean="0">
                <a:latin typeface="+mj-lt"/>
              </a:rPr>
              <a:t>potamodroom</a:t>
            </a:r>
            <a:r>
              <a:rPr lang="nl-NL" sz="1800" dirty="0">
                <a:latin typeface="+mj-lt"/>
              </a:rPr>
              <a:t>)</a:t>
            </a:r>
          </a:p>
        </p:txBody>
      </p:sp>
      <p:sp>
        <p:nvSpPr>
          <p:cNvPr id="16" name="PIJL-LINKS en -RECHTS 15"/>
          <p:cNvSpPr/>
          <p:nvPr/>
        </p:nvSpPr>
        <p:spPr bwMode="auto">
          <a:xfrm>
            <a:off x="4025734" y="4897246"/>
            <a:ext cx="2706506" cy="1296144"/>
          </a:xfrm>
          <a:prstGeom prst="leftRightArrow">
            <a:avLst>
              <a:gd name="adj1" fmla="val 46443"/>
              <a:gd name="adj2" fmla="val 33104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10000"/>
              </a:lnSpc>
              <a:spcBef>
                <a:spcPts val="0"/>
              </a:spcBef>
              <a:buNone/>
              <a:defRPr/>
            </a:pPr>
            <a:endParaRPr lang="nl-NL" sz="1600" dirty="0">
              <a:latin typeface="+mj-lt"/>
            </a:endParaRPr>
          </a:p>
        </p:txBody>
      </p:sp>
      <p:sp>
        <p:nvSpPr>
          <p:cNvPr id="13" name="Tekstvak 12"/>
          <p:cNvSpPr txBox="1"/>
          <p:nvPr/>
        </p:nvSpPr>
        <p:spPr>
          <a:xfrm>
            <a:off x="4064522" y="5222152"/>
            <a:ext cx="26677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800" dirty="0">
                <a:latin typeface="+mj-lt"/>
              </a:rPr>
              <a:t>r</a:t>
            </a:r>
            <a:r>
              <a:rPr lang="nl-NL" sz="1800" dirty="0" smtClean="0">
                <a:latin typeface="+mj-lt"/>
              </a:rPr>
              <a:t>egionaal migrerende</a:t>
            </a:r>
          </a:p>
          <a:p>
            <a:r>
              <a:rPr lang="nl-NL" sz="1800" dirty="0" smtClean="0">
                <a:latin typeface="+mj-lt"/>
              </a:rPr>
              <a:t>en standvissen    </a:t>
            </a:r>
            <a:endParaRPr lang="nl-NL" sz="18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b="1" dirty="0" smtClean="0"/>
              <a:t>Aanpassingen aan zoet- zout</a:t>
            </a:r>
          </a:p>
        </p:txBody>
      </p:sp>
      <p:sp>
        <p:nvSpPr>
          <p:cNvPr id="17411" name="Tijdelijke aanduiding voor inhoud 3"/>
          <p:cNvSpPr>
            <a:spLocks noGrp="1"/>
          </p:cNvSpPr>
          <p:nvPr>
            <p:ph sz="quarter" idx="2"/>
          </p:nvPr>
        </p:nvSpPr>
        <p:spPr>
          <a:xfrm>
            <a:off x="4643438" y="1412875"/>
            <a:ext cx="4249042" cy="3240262"/>
          </a:xfrm>
        </p:spPr>
        <p:txBody>
          <a:bodyPr/>
          <a:lstStyle/>
          <a:p>
            <a:pPr marL="540000" indent="-360000">
              <a:lnSpc>
                <a:spcPct val="110000"/>
              </a:lnSpc>
              <a:spcBef>
                <a:spcPts val="0"/>
              </a:spcBef>
            </a:pPr>
            <a:r>
              <a:rPr lang="nl-NL" altLang="nl-NL" sz="1800" dirty="0" smtClean="0"/>
              <a:t>Trekvissoorten omschakelen van zoet naar zout en v.v.</a:t>
            </a:r>
          </a:p>
          <a:p>
            <a:pPr marL="540000" indent="-360000">
              <a:lnSpc>
                <a:spcPct val="110000"/>
              </a:lnSpc>
              <a:spcBef>
                <a:spcPts val="0"/>
              </a:spcBef>
            </a:pPr>
            <a:endParaRPr lang="nl-NL" altLang="nl-NL" sz="1800" dirty="0" smtClean="0"/>
          </a:p>
          <a:p>
            <a:pPr marL="540000" indent="-360000">
              <a:lnSpc>
                <a:spcPct val="110000"/>
              </a:lnSpc>
              <a:spcBef>
                <a:spcPts val="0"/>
              </a:spcBef>
            </a:pPr>
            <a:r>
              <a:rPr lang="nl-NL" altLang="nl-NL" sz="1800" dirty="0" smtClean="0"/>
              <a:t>Geleidelijke overgang van zoet naar zout nodig (anders dodelijk)</a:t>
            </a:r>
          </a:p>
          <a:p>
            <a:pPr marL="180000" indent="0">
              <a:lnSpc>
                <a:spcPct val="110000"/>
              </a:lnSpc>
              <a:spcBef>
                <a:spcPts val="0"/>
              </a:spcBef>
              <a:buNone/>
            </a:pPr>
            <a:endParaRPr lang="nl-NL" altLang="nl-NL" sz="1800" dirty="0" smtClean="0"/>
          </a:p>
          <a:p>
            <a:pPr marL="540000" indent="-360000">
              <a:lnSpc>
                <a:spcPct val="110000"/>
              </a:lnSpc>
              <a:spcBef>
                <a:spcPts val="0"/>
              </a:spcBef>
            </a:pPr>
            <a:r>
              <a:rPr lang="nl-NL" altLang="nl-NL" sz="1800" dirty="0" smtClean="0"/>
              <a:t>Door o.a. Deltawerken overgangszone bijna overal verdwenen in Nederland</a:t>
            </a:r>
          </a:p>
          <a:p>
            <a:pPr>
              <a:lnSpc>
                <a:spcPct val="110000"/>
              </a:lnSpc>
            </a:pPr>
            <a:endParaRPr lang="nl-NL" altLang="nl-NL" sz="1800" dirty="0" smtClean="0"/>
          </a:p>
        </p:txBody>
      </p:sp>
      <p:pic>
        <p:nvPicPr>
          <p:cNvPr id="1741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1157" y="1124744"/>
            <a:ext cx="4350789" cy="5184576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104900"/>
            <a:ext cx="3887787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17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64436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26" name="Object 2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876616627"/>
              </p:ext>
            </p:extLst>
          </p:nvPr>
        </p:nvGraphicFramePr>
        <p:xfrm>
          <a:off x="141289" y="5130251"/>
          <a:ext cx="4176018" cy="16657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" name="Image" r:id="rId6" imgW="2160670" imgH="862586" progId="">
                  <p:embed/>
                </p:oleObj>
              </mc:Choice>
              <mc:Fallback>
                <p:oleObj name="Image" r:id="rId6" imgW="2160670" imgH="862586" progId="">
                  <p:embed/>
                  <p:pic>
                    <p:nvPicPr>
                      <p:cNvPr id="0" name="Picture 11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289" y="5130251"/>
                        <a:ext cx="4176018" cy="166573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9" name="Picture 6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654425"/>
            <a:ext cx="3924300" cy="108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7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68488"/>
            <a:ext cx="4138613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11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363" y="5561013"/>
            <a:ext cx="2300287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15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938" y="4581525"/>
            <a:ext cx="3873500" cy="113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" name="Rectangle 2"/>
          <p:cNvSpPr>
            <a:spLocks noGrp="1" noChangeArrowheads="1"/>
          </p:cNvSpPr>
          <p:nvPr>
            <p:ph type="title"/>
          </p:nvPr>
        </p:nvSpPr>
        <p:spPr>
          <a:xfrm>
            <a:off x="1691681" y="188640"/>
            <a:ext cx="4536503" cy="504056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nl-NL" altLang="nl-NL" b="1" dirty="0" smtClean="0">
                <a:solidFill>
                  <a:schemeClr val="tx1"/>
                </a:solidFill>
              </a:rPr>
              <a:t>Zoet-zout trekvissen</a:t>
            </a:r>
          </a:p>
        </p:txBody>
      </p:sp>
      <p:pic>
        <p:nvPicPr>
          <p:cNvPr id="1035" name="Picture 5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913" y="2954338"/>
            <a:ext cx="4273550" cy="66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3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7438" y="1091182"/>
            <a:ext cx="3922712" cy="1540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17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87" y="904770"/>
            <a:ext cx="64452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Picture 6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940" y="3613045"/>
            <a:ext cx="4433889" cy="1228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9" name="Picture 7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87" y="1865208"/>
            <a:ext cx="41402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0" name="Picture 11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3776" y="5557733"/>
            <a:ext cx="2300287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1" name="Picture 12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96681" y="3686070"/>
            <a:ext cx="1584325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2" name="Picture 15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6938" y="4578245"/>
            <a:ext cx="3871913" cy="113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3" name="Picture 5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6913" y="2954338"/>
            <a:ext cx="4271963" cy="66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Blank Presentatio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Blank Presentation">
    <a:majorFont>
      <a:latin typeface="Verdana"/>
      <a:ea typeface=""/>
      <a:cs typeface=""/>
    </a:majorFont>
    <a:minorFont>
      <a:latin typeface="Verdana"/>
      <a:ea typeface=""/>
      <a:cs typeface=""/>
    </a:minorFont>
  </a:fontScheme>
  <a:fmtScheme name="Kantoor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4787</TotalTime>
  <Words>722</Words>
  <Application>Microsoft Office PowerPoint</Application>
  <PresentationFormat>Diavoorstelling (4:3)</PresentationFormat>
  <Paragraphs>254</Paragraphs>
  <Slides>49</Slides>
  <Notes>37</Notes>
  <HiddenSlides>0</HiddenSlides>
  <MMClips>0</MMClips>
  <ScaleCrop>false</ScaleCrop>
  <HeadingPairs>
    <vt:vector size="6" baseType="variant">
      <vt:variant>
        <vt:lpstr>Thema</vt:lpstr>
      </vt:variant>
      <vt:variant>
        <vt:i4>2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49</vt:i4>
      </vt:variant>
    </vt:vector>
  </HeadingPairs>
  <TitlesOfParts>
    <vt:vector size="52" baseType="lpstr">
      <vt:lpstr>Blank Presentation</vt:lpstr>
      <vt:lpstr>1_Blank Presentation</vt:lpstr>
      <vt:lpstr>Image</vt:lpstr>
      <vt:lpstr>PowerPoint-presentatie</vt:lpstr>
      <vt:lpstr>PowerPoint-presentatie</vt:lpstr>
      <vt:lpstr>En verder</vt:lpstr>
      <vt:lpstr>PowerPoint-presentatie</vt:lpstr>
      <vt:lpstr>PowerPoint-presentatie</vt:lpstr>
      <vt:lpstr>Wat is vismigratie ?</vt:lpstr>
      <vt:lpstr>Migratietypen</vt:lpstr>
      <vt:lpstr>Aanpassingen aan zoet- zout</vt:lpstr>
      <vt:lpstr>Zoet-zout trekvissen</vt:lpstr>
      <vt:lpstr>PowerPoint-presentatie</vt:lpstr>
      <vt:lpstr>Levenscyclus zalm</vt:lpstr>
      <vt:lpstr>PowerPoint-presentatie</vt:lpstr>
      <vt:lpstr>Zalm was ooit een algemene vis</vt:lpstr>
      <vt:lpstr>Zalm aanvoer</vt:lpstr>
      <vt:lpstr>Oorzaken afname trekvissoorten</vt:lpstr>
      <vt:lpstr>PowerPoint-presentatie</vt:lpstr>
      <vt:lpstr>Knelpunten voor de aal</vt:lpstr>
      <vt:lpstr>Zwemblaas</vt:lpstr>
      <vt:lpstr>Barrières </vt:lpstr>
      <vt:lpstr>Nog meer barrières </vt:lpstr>
      <vt:lpstr>Vismigratiebarrières in Nederland</vt:lpstr>
      <vt:lpstr>PowerPoint-presentatie</vt:lpstr>
      <vt:lpstr>PowerPoint-presentatie</vt:lpstr>
      <vt:lpstr>PowerPoint-presentatie</vt:lpstr>
      <vt:lpstr>PowerPoint-presentatie</vt:lpstr>
      <vt:lpstr>PowerPoint-presentatie</vt:lpstr>
      <vt:lpstr>Resumé</vt:lpstr>
      <vt:lpstr>PowerPoint-presentatie</vt:lpstr>
      <vt:lpstr>Aanleg vispassages</vt:lpstr>
      <vt:lpstr>Technische vispassage</vt:lpstr>
      <vt:lpstr>Aalgoot</vt:lpstr>
      <vt:lpstr>Visvriendelijk sluisbeheer</vt:lpstr>
      <vt:lpstr>Visvriendelijke gemalen</vt:lpstr>
      <vt:lpstr>Viswering</vt:lpstr>
      <vt:lpstr>Kenmerken en gedrag vissen</vt:lpstr>
      <vt:lpstr>Migromat</vt:lpstr>
      <vt:lpstr>Is de maatregel effectief?</vt:lpstr>
      <vt:lpstr>PowerPoint-presentatie</vt:lpstr>
      <vt:lpstr>Zalmkweek voor herintroductie</vt:lpstr>
      <vt:lpstr>Onderzoek vismigratie en gedrag  met telemetrie</vt:lpstr>
      <vt:lpstr>PowerPoint-presentatie</vt:lpstr>
      <vt:lpstr>PowerPoint-presentatie</vt:lpstr>
      <vt:lpstr>PowerPoint-presentatie</vt:lpstr>
      <vt:lpstr>Afsluitdijk</vt:lpstr>
      <vt:lpstr>PowerPoint-presentatie</vt:lpstr>
      <vt:lpstr>Stand van zaken</vt:lpstr>
      <vt:lpstr>PowerPoint-presentatie</vt:lpstr>
      <vt:lpstr>PowerPoint-presentatie</vt:lpstr>
      <vt:lpstr>Vis moet zwemmen…….</vt:lpstr>
    </vt:vector>
  </TitlesOfParts>
  <Company>admore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 Visser</dc:creator>
  <cp:lastModifiedBy>Gebruiker</cp:lastModifiedBy>
  <cp:revision>434</cp:revision>
  <cp:lastPrinted>2014-05-15T13:23:05Z</cp:lastPrinted>
  <dcterms:created xsi:type="dcterms:W3CDTF">2006-01-10T09:34:55Z</dcterms:created>
  <dcterms:modified xsi:type="dcterms:W3CDTF">2014-05-16T10:36:05Z</dcterms:modified>
</cp:coreProperties>
</file>