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08" r:id="rId3"/>
    <p:sldId id="320" r:id="rId4"/>
    <p:sldId id="286" r:id="rId5"/>
    <p:sldId id="319" r:id="rId6"/>
    <p:sldId id="305" r:id="rId7"/>
    <p:sldId id="343" r:id="rId8"/>
    <p:sldId id="322" r:id="rId9"/>
    <p:sldId id="290" r:id="rId10"/>
    <p:sldId id="292" r:id="rId11"/>
    <p:sldId id="344" r:id="rId12"/>
    <p:sldId id="345" r:id="rId13"/>
    <p:sldId id="346" r:id="rId14"/>
    <p:sldId id="347" r:id="rId15"/>
    <p:sldId id="348" r:id="rId16"/>
    <p:sldId id="349" r:id="rId17"/>
    <p:sldId id="350" r:id="rId18"/>
    <p:sldId id="295" r:id="rId19"/>
    <p:sldId id="352" r:id="rId20"/>
    <p:sldId id="353" r:id="rId21"/>
    <p:sldId id="365" r:id="rId22"/>
    <p:sldId id="359" r:id="rId23"/>
    <p:sldId id="360" r:id="rId24"/>
    <p:sldId id="361" r:id="rId25"/>
    <p:sldId id="362" r:id="rId26"/>
    <p:sldId id="363" r:id="rId27"/>
    <p:sldId id="366" r:id="rId28"/>
    <p:sldId id="354" r:id="rId29"/>
    <p:sldId id="355" r:id="rId30"/>
    <p:sldId id="356" r:id="rId31"/>
    <p:sldId id="357" r:id="rId32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19">
          <p15:clr>
            <a:srgbClr val="A4A3A4"/>
          </p15:clr>
        </p15:guide>
        <p15:guide id="2" orient="horz" pos="147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3756">
          <p15:clr>
            <a:srgbClr val="A4A3A4"/>
          </p15:clr>
        </p15:guide>
        <p15:guide id="5" pos="339">
          <p15:clr>
            <a:srgbClr val="A4A3A4"/>
          </p15:clr>
        </p15:guide>
        <p15:guide id="6" pos="56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581"/>
    <a:srgbClr val="FFFFFF"/>
    <a:srgbClr val="000000"/>
    <a:srgbClr val="3F9C35"/>
    <a:srgbClr val="005172"/>
    <a:srgbClr val="34B233"/>
    <a:srgbClr val="292929"/>
    <a:srgbClr val="D5D2CA"/>
    <a:srgbClr val="6A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034E78-7F5D-4C2E-B375-FC64B27BC917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Stijl, donker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Stijl, gemiddeld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Stijl, gemiddeld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218" y="114"/>
      </p:cViewPr>
      <p:guideLst>
        <p:guide orient="horz" pos="1219"/>
        <p:guide orient="horz" pos="147"/>
        <p:guide orient="horz"/>
        <p:guide orient="horz" pos="3756"/>
        <p:guide pos="339"/>
        <p:guide pos="563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SCOMP0853\visse002$\wrk\CVs%20etc\Oratie\GHE_DthGlobal_2000_2012-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Summary!$M$21:$M$30</c:f>
              <c:strCache>
                <c:ptCount val="10"/>
                <c:pt idx="0">
                  <c:v>Geweld</c:v>
                </c:pt>
                <c:pt idx="1">
                  <c:v>Diabetes mellitus</c:v>
                </c:pt>
                <c:pt idx="2">
                  <c:v>Spijsverteringsziekten</c:v>
                </c:pt>
                <c:pt idx="3">
                  <c:v>Aangeboren afwijkingen</c:v>
                </c:pt>
                <c:pt idx="4">
                  <c:v>Luchtweginfecties</c:v>
                </c:pt>
                <c:pt idx="5">
                  <c:v>Ongelukken</c:v>
                </c:pt>
                <c:pt idx="6">
                  <c:v>Ademhalingsziekten</c:v>
                </c:pt>
                <c:pt idx="7">
                  <c:v>Infectie- en parasitaire ziekten</c:v>
                </c:pt>
                <c:pt idx="8">
                  <c:v>Kanker</c:v>
                </c:pt>
                <c:pt idx="9">
                  <c:v>Hart- en vaatziekten</c:v>
                </c:pt>
              </c:strCache>
            </c:strRef>
          </c:cat>
          <c:val>
            <c:numRef>
              <c:f>Summary!$N$21:$N$30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0-7844-4A8C-B8AC-5E6CBD2046B2}"/>
            </c:ext>
          </c:extLst>
        </c:ser>
        <c:ser>
          <c:idx val="1"/>
          <c:order val="1"/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2-7844-4A8C-B8AC-5E6CBD2046B2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4-7844-4A8C-B8AC-5E6CBD2046B2}"/>
              </c:ext>
            </c:extLst>
          </c:dPt>
          <c:dPt>
            <c:idx val="8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6-7844-4A8C-B8AC-5E6CBD2046B2}"/>
              </c:ext>
            </c:extLst>
          </c:dPt>
          <c:cat>
            <c:strRef>
              <c:f>Summary!$M$21:$M$30</c:f>
              <c:strCache>
                <c:ptCount val="10"/>
                <c:pt idx="0">
                  <c:v>Geweld</c:v>
                </c:pt>
                <c:pt idx="1">
                  <c:v>Diabetes mellitus</c:v>
                </c:pt>
                <c:pt idx="2">
                  <c:v>Spijsverteringsziekten</c:v>
                </c:pt>
                <c:pt idx="3">
                  <c:v>Aangeboren afwijkingen</c:v>
                </c:pt>
                <c:pt idx="4">
                  <c:v>Luchtweginfecties</c:v>
                </c:pt>
                <c:pt idx="5">
                  <c:v>Ongelukken</c:v>
                </c:pt>
                <c:pt idx="6">
                  <c:v>Ademhalingsziekten</c:v>
                </c:pt>
                <c:pt idx="7">
                  <c:v>Infectie- en parasitaire ziekten</c:v>
                </c:pt>
                <c:pt idx="8">
                  <c:v>Kanker</c:v>
                </c:pt>
                <c:pt idx="9">
                  <c:v>Hart- en vaatziekten</c:v>
                </c:pt>
              </c:strCache>
            </c:strRef>
          </c:cat>
          <c:val>
            <c:numRef>
              <c:f>Summary!$O$21:$O$30</c:f>
              <c:numCache>
                <c:formatCode>General</c:formatCode>
                <c:ptCount val="10"/>
                <c:pt idx="0">
                  <c:v>2.556358998806548</c:v>
                </c:pt>
                <c:pt idx="1">
                  <c:v>2.6806393273670359</c:v>
                </c:pt>
                <c:pt idx="2">
                  <c:v>4.0532139374466203</c:v>
                </c:pt>
                <c:pt idx="3">
                  <c:v>4.4309549638547558</c:v>
                </c:pt>
                <c:pt idx="4">
                  <c:v>5.47960395955658</c:v>
                </c:pt>
                <c:pt idx="5">
                  <c:v>6.6531894034076258</c:v>
                </c:pt>
                <c:pt idx="6">
                  <c:v>7.23624304928122</c:v>
                </c:pt>
                <c:pt idx="7">
                  <c:v>11.5131021066695</c:v>
                </c:pt>
                <c:pt idx="8">
                  <c:v>14.69102064663516</c:v>
                </c:pt>
                <c:pt idx="9">
                  <c:v>31.363591733182481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844-4A8C-B8AC-5E6CBD2046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1514040"/>
        <c:axId val="2111496952"/>
      </c:barChart>
      <c:catAx>
        <c:axId val="211151404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2111496952"/>
        <c:crosses val="autoZero"/>
        <c:auto val="1"/>
        <c:lblAlgn val="ctr"/>
        <c:lblOffset val="100"/>
        <c:noMultiLvlLbl val="0"/>
      </c:catAx>
      <c:valAx>
        <c:axId val="21114969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% Mortaliteit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115140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0.01861</cdr:x>
      <cdr:y>0.86114</cdr:y>
    </cdr:from>
    <cdr:to>
      <cdr:x>0.26002</cdr:x>
      <cdr:y>0.97894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2869" y="2362276"/>
          <a:ext cx="1204912" cy="3231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 algn="ctr">
            <a:lnSpc>
              <a:spcPts val="1800"/>
            </a:lnSpc>
          </a:pPr>
          <a:r>
            <a:rPr lang="en-GB" sz="1200" dirty="0">
              <a:solidFill>
                <a:schemeClr val="tx1"/>
              </a:solidFill>
              <a:latin typeface="Verdana" pitchFamily="34" charset="0"/>
            </a:rPr>
            <a:t>(</a:t>
          </a:r>
          <a:r>
            <a:rPr lang="en-GB" sz="1200" dirty="0" err="1">
              <a:solidFill>
                <a:schemeClr val="tx1"/>
              </a:solidFill>
              <a:latin typeface="Verdana" pitchFamily="34" charset="0"/>
            </a:rPr>
            <a:t>bron</a:t>
          </a:r>
          <a:r>
            <a:rPr lang="en-GB" sz="1200" dirty="0">
              <a:solidFill>
                <a:schemeClr val="tx1"/>
              </a:solidFill>
              <a:latin typeface="Verdana" pitchFamily="34" charset="0"/>
            </a:rPr>
            <a:t>: WHO)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ED3B8-DE85-49AD-B289-998089ADE8DD}" type="datetimeFigureOut">
              <a:rPr lang="en-GB" smtClean="0"/>
              <a:t>20/01/2017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9EF3C-342D-493A-91C3-6B565C014CF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865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FC83C-B988-4A9E-9713-F559C31F4362}" type="datetimeFigureOut">
              <a:rPr lang="nl-NL" smtClean="0"/>
              <a:t>20-1-2017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45D2F-C69D-4D90-B22B-9B2DC58DB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412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8"/>
            <a:ext cx="8442796" cy="839787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78633" y="2262386"/>
            <a:ext cx="8447087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Auteursnaam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3983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rectang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38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900006" y="226800"/>
            <a:ext cx="5040000" cy="57358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2" y="1840012"/>
            <a:ext cx="3276600" cy="4122638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723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7619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18212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298805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490538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20"/>
          </p:nvPr>
        </p:nvSpPr>
        <p:spPr>
          <a:xfrm>
            <a:off x="3366170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6241802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22"/>
          </p:nvPr>
        </p:nvSpPr>
        <p:spPr>
          <a:xfrm>
            <a:off x="490538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23"/>
          </p:nvPr>
        </p:nvSpPr>
        <p:spPr>
          <a:xfrm>
            <a:off x="3365675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24"/>
          </p:nvPr>
        </p:nvSpPr>
        <p:spPr>
          <a:xfrm>
            <a:off x="6241802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1031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399" y="1929600"/>
            <a:ext cx="4104000" cy="4027383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627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400" y="1402557"/>
            <a:ext cx="8402400" cy="4552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015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ectang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/>
          </p:nvPr>
        </p:nvSpPr>
        <p:spPr>
          <a:xfrm>
            <a:off x="536400" y="233362"/>
            <a:ext cx="4011352" cy="57204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/>
          </p:cNvSpPr>
          <p:nvPr>
            <p:ph type="pic" sz="quarter" idx="17"/>
          </p:nvPr>
        </p:nvSpPr>
        <p:spPr>
          <a:xfrm>
            <a:off x="4827265" y="233362"/>
            <a:ext cx="4104000" cy="571955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4470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0" y="0"/>
            <a:ext cx="9143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 bwMode="white">
          <a:xfrm>
            <a:off x="491642" y="230188"/>
            <a:ext cx="8442796" cy="840125"/>
          </a:xfrm>
          <a:noFill/>
          <a:ln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628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1582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37321" y="1752600"/>
            <a:ext cx="8601903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37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7"/>
            <a:ext cx="8442796" cy="8388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538163" y="1933575"/>
            <a:ext cx="8398089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337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41274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450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39787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301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36576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2" name="Tijdelijke aanduiding voor afbeelding 24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3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911264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93357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049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017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791075" y="1752600"/>
            <a:ext cx="4140000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540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791075" y="1933575"/>
            <a:ext cx="4140000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39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8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538163" y="1828800"/>
            <a:ext cx="8404225" cy="413385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759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5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20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21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76251" y="2262386"/>
            <a:ext cx="8447087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Auteursnaam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8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86451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91642" y="230188"/>
            <a:ext cx="8442796" cy="839787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  <a:extLst/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028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421200" y="1843200"/>
            <a:ext cx="8521188" cy="40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endParaRPr lang="en-GB" dirty="0"/>
          </a:p>
        </p:txBody>
      </p:sp>
      <p:sp>
        <p:nvSpPr>
          <p:cNvPr id="4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519145" y="6408000"/>
            <a:ext cx="468000" cy="164250"/>
          </a:xfrm>
          <a:prstGeom prst="rect">
            <a:avLst/>
          </a:prstGeom>
          <a:noFill/>
        </p:spPr>
        <p:txBody>
          <a:bodyPr wrap="square" tIns="0" rIns="36000" bIns="0" rtlCol="0">
            <a:noAutofit/>
          </a:bodyPr>
          <a:lstStyle>
            <a:lvl1pPr>
              <a:defRPr lang="nl-NL" sz="900" smtClean="0">
                <a:latin typeface="Verdana" pitchFamily="34" charset="0"/>
              </a:defRPr>
            </a:lvl1pPr>
          </a:lstStyle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‹nr.›</a:t>
            </a:fld>
            <a:endParaRPr lang="en-GB" dirty="0"/>
          </a:p>
        </p:txBody>
      </p:sp>
      <p:pic>
        <p:nvPicPr>
          <p:cNvPr id="2" name="Picture 1"/>
          <p:cNvPicPr>
            <a:picLocks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7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68" r:id="rId8"/>
    <p:sldLayoutId id="2147483664" r:id="rId9"/>
    <p:sldLayoutId id="2147483653" r:id="rId10"/>
    <p:sldLayoutId id="2147483655" r:id="rId11"/>
    <p:sldLayoutId id="2147483656" r:id="rId12"/>
    <p:sldLayoutId id="2147483657" r:id="rId13"/>
    <p:sldLayoutId id="2147483659" r:id="rId14"/>
    <p:sldLayoutId id="2147483660" r:id="rId15"/>
    <p:sldLayoutId id="2147483661" r:id="rId16"/>
    <p:sldLayoutId id="2147483663" r:id="rId17"/>
    <p:sldLayoutId id="2147483665" r:id="rId18"/>
    <p:sldLayoutId id="2147483654" r:id="rId19"/>
    <p:sldLayoutId id="2147483666" r:id="rId20"/>
  </p:sldLayoutIdLst>
  <p:hf hdr="0" ftr="0" dt="0"/>
  <p:txStyles>
    <p:titleStyle>
      <a:lvl1pPr algn="l" rtl="0" fontAlgn="base">
        <a:lnSpc>
          <a:spcPts val="4000"/>
        </a:lnSpc>
        <a:spcBef>
          <a:spcPct val="0"/>
        </a:spcBef>
        <a:spcAft>
          <a:spcPct val="0"/>
        </a:spcAft>
        <a:defRPr sz="3000" kern="1200">
          <a:solidFill>
            <a:schemeClr val="bg2"/>
          </a:solidFill>
          <a:latin typeface="Verdana" pitchFamily="34" charset="0"/>
          <a:ea typeface="+mj-ea"/>
          <a:cs typeface="+mj-cs"/>
        </a:defRPr>
      </a:lvl1pPr>
      <a:lvl2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fontAlgn="base">
        <a:lnSpc>
          <a:spcPts val="2500"/>
        </a:lnSpc>
        <a:spcBef>
          <a:spcPts val="1200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1pPr>
      <a:lvl2pPr marL="982663" indent="-285750" algn="l" rtl="0" fontAlgn="base">
        <a:lnSpc>
          <a:spcPts val="2500"/>
        </a:lnSpc>
        <a:spcBef>
          <a:spcPts val="1000"/>
        </a:spcBef>
        <a:spcAft>
          <a:spcPct val="0"/>
        </a:spcAft>
        <a:buClr>
          <a:schemeClr val="bg2"/>
        </a:buClr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1879600" indent="-319088" algn="l" rtl="0" fontAlgn="base">
        <a:lnSpc>
          <a:spcPts val="2500"/>
        </a:lnSpc>
        <a:spcBef>
          <a:spcPts val="1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2692400" indent="-360363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 baseline="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3405188" indent="-352425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30.pn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pnas.org/content/105/23/7899/F1.larg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pnas.org/content/105/23/7899/F3.large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http://www.pnas.org/content/105/23/7899/F4.large.jp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youtu.be/plVk4NVIUh8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cargocollective.com/CJEE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8"/>
            <a:ext cx="8442796" cy="636587"/>
          </a:xfrm>
        </p:spPr>
        <p:txBody>
          <a:bodyPr/>
          <a:lstStyle/>
          <a:p>
            <a:r>
              <a:rPr lang="en-GB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Evolutie</a:t>
            </a:r>
            <a:r>
              <a:rPr lang="en-GB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in </a:t>
            </a:r>
            <a:r>
              <a:rPr lang="en-GB" sz="4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actie</a:t>
            </a:r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" name="Tijdelijke aanduiding voor afbeelding 19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Tijdelijke aanduiding voor afbeelding 16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Tijdelijke aanduiding voor afbeelding 15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jdelijke aanduiding voor tekst 3"/>
          <p:cNvSpPr>
            <a:spLocks noGrp="1"/>
          </p:cNvSpPr>
          <p:nvPr>
            <p:ph type="body" sz="quarter" idx="17"/>
          </p:nvPr>
        </p:nvSpPr>
        <p:spPr>
          <a:xfrm>
            <a:off x="496887" y="1016325"/>
            <a:ext cx="8447088" cy="371475"/>
          </a:xfrm>
        </p:spPr>
        <p:txBody>
          <a:bodyPr/>
          <a:lstStyle/>
          <a:p>
            <a:r>
              <a:rPr lang="en-GB" sz="24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problemen</a:t>
            </a:r>
            <a:r>
              <a:rPr lang="en-GB" sz="24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en </a:t>
            </a:r>
            <a:r>
              <a:rPr lang="en-GB" sz="24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mogelijkheden</a:t>
            </a:r>
            <a:r>
              <a:rPr lang="en-GB" sz="24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van </a:t>
            </a:r>
            <a:r>
              <a:rPr lang="en-GB" sz="24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snelle</a:t>
            </a:r>
            <a:r>
              <a:rPr lang="en-GB" sz="24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24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evolutie</a:t>
            </a:r>
            <a:endParaRPr lang="en-GB" sz="2400" i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478633" y="2310011"/>
            <a:ext cx="8447087" cy="37147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Arjan de Visser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24325" y="6457950"/>
            <a:ext cx="48196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NIBI </a:t>
            </a:r>
            <a:r>
              <a:rPr lang="en-GB" sz="1400" dirty="0" err="1">
                <a:latin typeface="Verdana" pitchFamily="34" charset="0"/>
              </a:rPr>
              <a:t>congres</a:t>
            </a:r>
            <a:r>
              <a:rPr lang="en-GB" sz="1400" dirty="0">
                <a:latin typeface="Verdana" pitchFamily="34" charset="0"/>
              </a:rPr>
              <a:t>, 13 </a:t>
            </a:r>
            <a:r>
              <a:rPr lang="en-GB" sz="1400" dirty="0" err="1">
                <a:latin typeface="Verdana" pitchFamily="34" charset="0"/>
              </a:rPr>
              <a:t>januari</a:t>
            </a:r>
            <a:r>
              <a:rPr lang="en-GB" sz="1400" dirty="0">
                <a:latin typeface="Verdana" pitchFamily="34" charset="0"/>
              </a:rPr>
              <a:t> 2017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3885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6973"/>
          </a:xfrm>
        </p:spPr>
        <p:txBody>
          <a:bodyPr/>
          <a:lstStyle/>
          <a:p>
            <a:r>
              <a:rPr lang="nl-NL" sz="3200" dirty="0"/>
              <a:t>Evolutie in actie: studie </a:t>
            </a:r>
            <a:r>
              <a:rPr lang="nl-NL" sz="3200" dirty="0">
                <a:solidFill>
                  <a:srgbClr val="000000"/>
                </a:solidFill>
              </a:rPr>
              <a:t>proces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10</a:t>
            </a:fld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5417907" y="1292183"/>
            <a:ext cx="3154593" cy="5110428"/>
            <a:chOff x="5417907" y="1292183"/>
            <a:chExt cx="3154593" cy="5110428"/>
          </a:xfrm>
        </p:grpSpPr>
        <p:pic>
          <p:nvPicPr>
            <p:cNvPr id="6" name="Afbeelding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7907" y="1292183"/>
              <a:ext cx="3154593" cy="475639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899465" y="6094834"/>
              <a:ext cx="24029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nl-NL" altLang="en-US" sz="1400" dirty="0">
                  <a:solidFill>
                    <a:schemeClr val="accent6"/>
                  </a:solidFill>
                  <a:latin typeface="Arial" charset="0"/>
                  <a:cs typeface="Arial" charset="0"/>
                </a:rPr>
                <a:t>W.H. </a:t>
              </a:r>
              <a:r>
                <a:rPr lang="nl-NL" altLang="en-US" sz="1400" dirty="0" err="1">
                  <a:solidFill>
                    <a:schemeClr val="accent6"/>
                  </a:solidFill>
                  <a:latin typeface="Arial" charset="0"/>
                  <a:cs typeface="Arial" charset="0"/>
                </a:rPr>
                <a:t>Dallinger</a:t>
              </a:r>
              <a:r>
                <a:rPr lang="nl-NL" altLang="en-US" sz="1400" dirty="0">
                  <a:solidFill>
                    <a:schemeClr val="accent6"/>
                  </a:solidFill>
                  <a:latin typeface="Arial" charset="0"/>
                  <a:cs typeface="Arial" charset="0"/>
                </a:rPr>
                <a:t> (1839-1909) </a:t>
              </a: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199" y="1309274"/>
            <a:ext cx="3238499" cy="478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en-GB" dirty="0" err="1"/>
              <a:t>Experimentele</a:t>
            </a:r>
            <a:r>
              <a:rPr lang="en-GB" dirty="0"/>
              <a:t> </a:t>
            </a:r>
            <a:r>
              <a:rPr lang="en-GB" dirty="0" err="1"/>
              <a:t>evolutie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11</a:t>
            </a:fld>
            <a:endParaRPr lang="en-GB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48200" y="1612900"/>
            <a:ext cx="43434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dirty="0" err="1">
                <a:solidFill>
                  <a:schemeClr val="accent6"/>
                </a:solidFill>
              </a:rPr>
              <a:t>Populaties</a:t>
            </a:r>
            <a:r>
              <a:rPr lang="en-US" dirty="0">
                <a:solidFill>
                  <a:schemeClr val="accent6"/>
                </a:solidFill>
              </a:rPr>
              <a:t> micro-</a:t>
            </a:r>
            <a:r>
              <a:rPr lang="en-US" dirty="0" err="1">
                <a:solidFill>
                  <a:schemeClr val="accent6"/>
                </a:solidFill>
              </a:rPr>
              <a:t>organismen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evolueren</a:t>
            </a:r>
            <a:r>
              <a:rPr lang="en-US" dirty="0">
                <a:solidFill>
                  <a:schemeClr val="accent6"/>
                </a:solidFill>
              </a:rPr>
              <a:t> in lab </a:t>
            </a:r>
            <a:r>
              <a:rPr lang="en-US" dirty="0" err="1">
                <a:solidFill>
                  <a:schemeClr val="accent6"/>
                </a:solidFill>
              </a:rPr>
              <a:t>gedurende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vele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generaties</a:t>
            </a:r>
            <a:endParaRPr lang="en-US" dirty="0">
              <a:solidFill>
                <a:schemeClr val="accent6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dirty="0">
                <a:solidFill>
                  <a:schemeClr val="accent6"/>
                </a:solidFill>
              </a:rPr>
              <a:t>Door </a:t>
            </a:r>
            <a:r>
              <a:rPr lang="en-US" dirty="0" err="1">
                <a:solidFill>
                  <a:schemeClr val="accent6"/>
                </a:solidFill>
              </a:rPr>
              <a:t>korte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generatietijd</a:t>
            </a:r>
            <a:r>
              <a:rPr lang="en-US" dirty="0">
                <a:solidFill>
                  <a:schemeClr val="accent6"/>
                </a:solidFill>
              </a:rPr>
              <a:t> en </a:t>
            </a:r>
            <a:r>
              <a:rPr lang="en-US" dirty="0" err="1">
                <a:solidFill>
                  <a:schemeClr val="accent6"/>
                </a:solidFill>
              </a:rPr>
              <a:t>grote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populaties</a:t>
            </a:r>
            <a:r>
              <a:rPr lang="en-US" dirty="0">
                <a:solidFill>
                  <a:schemeClr val="accent6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directe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observatie</a:t>
            </a:r>
            <a:r>
              <a:rPr lang="en-US" dirty="0">
                <a:solidFill>
                  <a:srgbClr val="FF0000"/>
                </a:solidFill>
              </a:rPr>
              <a:t> van </a:t>
            </a:r>
            <a:r>
              <a:rPr lang="en-US" dirty="0" err="1">
                <a:solidFill>
                  <a:srgbClr val="FF0000"/>
                </a:solidFill>
              </a:rPr>
              <a:t>proces</a:t>
            </a:r>
            <a:r>
              <a:rPr lang="en-US" dirty="0">
                <a:solidFill>
                  <a:srgbClr val="FF0000"/>
                </a:solidFill>
              </a:rPr>
              <a:t> van </a:t>
            </a:r>
            <a:r>
              <a:rPr lang="en-US" dirty="0" err="1">
                <a:solidFill>
                  <a:srgbClr val="FF0000"/>
                </a:solidFill>
              </a:rPr>
              <a:t>evolutie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i.p.v</a:t>
            </a:r>
            <a:r>
              <a:rPr lang="en-US" dirty="0">
                <a:solidFill>
                  <a:schemeClr val="accent6"/>
                </a:solidFill>
              </a:rPr>
              <a:t>. </a:t>
            </a:r>
            <a:r>
              <a:rPr lang="en-US" dirty="0" err="1">
                <a:solidFill>
                  <a:schemeClr val="accent6"/>
                </a:solidFill>
              </a:rPr>
              <a:t>afleiden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proces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uit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patroon</a:t>
            </a:r>
            <a:endParaRPr lang="en-US" dirty="0">
              <a:solidFill>
                <a:schemeClr val="accent6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dirty="0" err="1">
                <a:solidFill>
                  <a:schemeClr val="accent6"/>
                </a:solidFill>
              </a:rPr>
              <a:t>Controle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condities</a:t>
            </a:r>
            <a:r>
              <a:rPr lang="en-US" dirty="0">
                <a:solidFill>
                  <a:schemeClr val="accent6"/>
                </a:solidFill>
              </a:rPr>
              <a:t>, </a:t>
            </a:r>
            <a:r>
              <a:rPr lang="en-US" dirty="0" err="1">
                <a:solidFill>
                  <a:schemeClr val="accent6"/>
                </a:solidFill>
              </a:rPr>
              <a:t>manipulatie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variabelen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" y="4103688"/>
            <a:ext cx="337185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12" y="1861957"/>
            <a:ext cx="4344988" cy="176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590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en-GB" dirty="0" err="1"/>
              <a:t>Voordelen</a:t>
            </a:r>
            <a:r>
              <a:rPr lang="en-GB" dirty="0"/>
              <a:t> micro-</a:t>
            </a:r>
            <a:r>
              <a:rPr lang="en-GB" dirty="0" err="1"/>
              <a:t>organismen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12</a:t>
            </a:fld>
            <a:endParaRPr lang="en-GB" dirty="0"/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4115706"/>
              </p:ext>
            </p:extLst>
          </p:nvPr>
        </p:nvGraphicFramePr>
        <p:xfrm>
          <a:off x="3593901" y="2819400"/>
          <a:ext cx="1554163" cy="172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" name="Photo Editor Photo" r:id="rId3" imgW="1552792" imgH="1724266" progId="MSPhotoEd.3">
                  <p:embed/>
                </p:oleObj>
              </mc:Choice>
              <mc:Fallback>
                <p:oleObj name="Photo Editor Photo" r:id="rId3" imgW="1552792" imgH="172426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901" y="2819400"/>
                        <a:ext cx="1554163" cy="172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2282188"/>
              </p:ext>
            </p:extLst>
          </p:nvPr>
        </p:nvGraphicFramePr>
        <p:xfrm>
          <a:off x="545901" y="3581400"/>
          <a:ext cx="1466850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2" name="Photo Editor Photo" r:id="rId5" imgW="1467055" imgH="1247619" progId="MSPhotoEd.3">
                  <p:embed/>
                </p:oleObj>
              </mc:Choice>
              <mc:Fallback>
                <p:oleObj name="Photo Editor Photo" r:id="rId5" imgW="1467055" imgH="12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901" y="3581400"/>
                        <a:ext cx="1466850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575690"/>
              </p:ext>
            </p:extLst>
          </p:nvPr>
        </p:nvGraphicFramePr>
        <p:xfrm>
          <a:off x="1765101" y="4891088"/>
          <a:ext cx="2057400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3" name="Photo Editor Photo" r:id="rId7" imgW="1467055" imgH="800212" progId="MSPhotoEd.3">
                  <p:embed/>
                </p:oleObj>
              </mc:Choice>
              <mc:Fallback>
                <p:oleObj name="Photo Editor Photo" r:id="rId7" imgW="1467055" imgH="80021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5101" y="4891088"/>
                        <a:ext cx="2057400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" descr="E_coli_lge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901" y="2060575"/>
            <a:ext cx="2103438" cy="139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696174"/>
              </p:ext>
            </p:extLst>
          </p:nvPr>
        </p:nvGraphicFramePr>
        <p:xfrm>
          <a:off x="2073076" y="1700213"/>
          <a:ext cx="1598613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" name="Photo Editor Photo" r:id="rId10" imgW="1752381" imgH="1838095" progId="MSPhotoEd.3">
                  <p:embed/>
                </p:oleObj>
              </mc:Choice>
              <mc:Fallback>
                <p:oleObj name="Photo Editor Photo" r:id="rId10" imgW="1752381" imgH="18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3076" y="1700213"/>
                        <a:ext cx="1598613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306888" y="1981200"/>
            <a:ext cx="3657600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E75200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BA64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grofon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grofon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grofon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grofon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grofont" pitchFamily="2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GB" altLang="en-US" dirty="0" err="1">
                <a:solidFill>
                  <a:schemeClr val="accent6"/>
                </a:solidFill>
                <a:latin typeface="Arial" charset="0"/>
              </a:rPr>
              <a:t>snelle</a:t>
            </a:r>
            <a:r>
              <a:rPr lang="en-GB" altLang="en-US" dirty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en-GB" altLang="en-US" dirty="0" err="1">
                <a:solidFill>
                  <a:schemeClr val="accent6"/>
                </a:solidFill>
                <a:latin typeface="Arial" charset="0"/>
              </a:rPr>
              <a:t>generaties</a:t>
            </a:r>
            <a:endParaRPr lang="en-GB" altLang="en-US" dirty="0">
              <a:solidFill>
                <a:schemeClr val="accent6"/>
              </a:solidFill>
              <a:latin typeface="Arial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altLang="en-US" dirty="0" err="1">
                <a:solidFill>
                  <a:schemeClr val="accent6"/>
                </a:solidFill>
                <a:latin typeface="Arial" charset="0"/>
              </a:rPr>
              <a:t>grote</a:t>
            </a:r>
            <a:r>
              <a:rPr lang="en-GB" altLang="en-US" dirty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en-GB" altLang="en-US" dirty="0" err="1">
                <a:solidFill>
                  <a:schemeClr val="accent6"/>
                </a:solidFill>
                <a:latin typeface="Arial" charset="0"/>
              </a:rPr>
              <a:t>populaties</a:t>
            </a:r>
            <a:endParaRPr lang="en-GB" altLang="en-US" dirty="0">
              <a:solidFill>
                <a:schemeClr val="accent6"/>
              </a:solidFill>
              <a:latin typeface="Arial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altLang="en-US" dirty="0" err="1">
                <a:solidFill>
                  <a:schemeClr val="accent6"/>
                </a:solidFill>
                <a:latin typeface="Arial" charset="0"/>
              </a:rPr>
              <a:t>controle</a:t>
            </a:r>
            <a:r>
              <a:rPr lang="en-GB" altLang="en-US" dirty="0">
                <a:solidFill>
                  <a:schemeClr val="accent6"/>
                </a:solidFill>
                <a:latin typeface="Arial" charset="0"/>
              </a:rPr>
              <a:t> over </a:t>
            </a:r>
            <a:r>
              <a:rPr lang="en-GB" altLang="en-US" dirty="0" err="1">
                <a:solidFill>
                  <a:schemeClr val="accent6"/>
                </a:solidFill>
                <a:latin typeface="Arial" charset="0"/>
              </a:rPr>
              <a:t>condities</a:t>
            </a:r>
            <a:endParaRPr lang="en-GB" altLang="en-US" dirty="0">
              <a:solidFill>
                <a:schemeClr val="accent6"/>
              </a:solidFill>
              <a:latin typeface="Arial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altLang="en-US" dirty="0" err="1">
                <a:solidFill>
                  <a:schemeClr val="accent6"/>
                </a:solidFill>
                <a:latin typeface="Arial" charset="0"/>
              </a:rPr>
              <a:t>mogelijkheid</a:t>
            </a:r>
            <a:r>
              <a:rPr lang="en-GB" altLang="en-US" dirty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en-GB" altLang="en-US" dirty="0" err="1">
                <a:solidFill>
                  <a:schemeClr val="accent6"/>
                </a:solidFill>
                <a:latin typeface="Arial" charset="0"/>
              </a:rPr>
              <a:t>evolutie</a:t>
            </a:r>
            <a:r>
              <a:rPr lang="en-GB" altLang="en-US" dirty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en-GB" altLang="en-US" dirty="0" err="1">
                <a:solidFill>
                  <a:schemeClr val="accent6"/>
                </a:solidFill>
                <a:latin typeface="Arial" charset="0"/>
              </a:rPr>
              <a:t>tijdelijk</a:t>
            </a:r>
            <a:r>
              <a:rPr lang="en-GB" altLang="en-US" dirty="0">
                <a:solidFill>
                  <a:schemeClr val="accent6"/>
                </a:solidFill>
                <a:latin typeface="Arial" charset="0"/>
              </a:rPr>
              <a:t> te </a:t>
            </a:r>
            <a:r>
              <a:rPr lang="en-GB" altLang="en-US" dirty="0" err="1">
                <a:solidFill>
                  <a:schemeClr val="accent6"/>
                </a:solidFill>
                <a:latin typeface="Arial" charset="0"/>
              </a:rPr>
              <a:t>stoppen</a:t>
            </a:r>
            <a:r>
              <a:rPr lang="en-GB" altLang="en-US" dirty="0">
                <a:solidFill>
                  <a:schemeClr val="accent6"/>
                </a:solidFill>
                <a:latin typeface="Arial" charset="0"/>
              </a:rPr>
              <a:t> in </a:t>
            </a:r>
            <a:r>
              <a:rPr lang="en-GB" altLang="en-US" dirty="0" err="1">
                <a:solidFill>
                  <a:schemeClr val="accent6"/>
                </a:solidFill>
                <a:latin typeface="Arial" charset="0"/>
              </a:rPr>
              <a:t>diepvries</a:t>
            </a:r>
            <a:endParaRPr lang="en-GB" altLang="en-US" dirty="0">
              <a:solidFill>
                <a:schemeClr val="accent6"/>
              </a:solidFill>
              <a:latin typeface="Arial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altLang="en-US" dirty="0" err="1">
                <a:solidFill>
                  <a:schemeClr val="accent6"/>
                </a:solidFill>
                <a:latin typeface="Arial" charset="0"/>
              </a:rPr>
              <a:t>cloneren</a:t>
            </a:r>
            <a:r>
              <a:rPr lang="en-GB" altLang="en-US" dirty="0">
                <a:solidFill>
                  <a:schemeClr val="accent6"/>
                </a:solidFill>
                <a:latin typeface="Arial" charset="0"/>
              </a:rPr>
              <a:t>: </a:t>
            </a:r>
            <a:r>
              <a:rPr lang="en-GB" altLang="en-US" dirty="0" err="1">
                <a:solidFill>
                  <a:schemeClr val="accent6"/>
                </a:solidFill>
                <a:latin typeface="Arial" charset="0"/>
              </a:rPr>
              <a:t>replicatie</a:t>
            </a:r>
            <a:r>
              <a:rPr lang="en-GB" altLang="en-US" dirty="0">
                <a:solidFill>
                  <a:schemeClr val="accent6"/>
                </a:solidFill>
                <a:latin typeface="Arial" charset="0"/>
              </a:rPr>
              <a:t> van het experiment</a:t>
            </a:r>
          </a:p>
        </p:txBody>
      </p:sp>
    </p:spTree>
    <p:extLst>
      <p:ext uri="{BB962C8B-B14F-4D97-AF65-F5344CB8AC3E}">
        <p14:creationId xmlns:p14="http://schemas.microsoft.com/office/powerpoint/2010/main" val="984884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en-GB" dirty="0" err="1"/>
              <a:t>Bevroren</a:t>
            </a:r>
            <a:r>
              <a:rPr lang="en-GB" dirty="0"/>
              <a:t> </a:t>
            </a:r>
            <a:r>
              <a:rPr lang="en-GB" dirty="0" err="1"/>
              <a:t>fossielen</a:t>
            </a:r>
            <a:r>
              <a:rPr lang="en-GB" dirty="0"/>
              <a:t>: ‘</a:t>
            </a:r>
            <a:r>
              <a:rPr lang="en-GB" dirty="0" err="1"/>
              <a:t>tijdmachine</a:t>
            </a:r>
            <a:r>
              <a:rPr lang="en-GB" dirty="0"/>
              <a:t>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13</a:t>
            </a:fld>
            <a:endParaRPr lang="en-GB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403350" y="1628775"/>
          <a:ext cx="6280150" cy="413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8" name="CorelPhotoPaint.Image.9" r:id="rId3" imgW="4393651" imgH="2895238" progId="CorelPhotoPaint.Image.9">
                  <p:embed/>
                </p:oleObj>
              </mc:Choice>
              <mc:Fallback>
                <p:oleObj name="CorelPhotoPaint.Image.9" r:id="rId3" imgW="4393651" imgH="2895238" progId="CorelPhotoPaint.Image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1628775"/>
                        <a:ext cx="6280150" cy="4138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2167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1353086"/>
          </a:xfrm>
        </p:spPr>
        <p:txBody>
          <a:bodyPr/>
          <a:lstStyle/>
          <a:p>
            <a:r>
              <a:rPr lang="en-GB" dirty="0" err="1"/>
              <a:t>Directe</a:t>
            </a:r>
            <a:r>
              <a:rPr lang="en-GB" dirty="0"/>
              <a:t> </a:t>
            </a:r>
            <a:r>
              <a:rPr lang="en-GB" dirty="0" err="1"/>
              <a:t>competitie</a:t>
            </a:r>
            <a:r>
              <a:rPr lang="en-GB" dirty="0"/>
              <a:t> </a:t>
            </a:r>
            <a:r>
              <a:rPr lang="en-GB" dirty="0" err="1"/>
              <a:t>tussen</a:t>
            </a:r>
            <a:r>
              <a:rPr lang="en-GB" dirty="0"/>
              <a:t> </a:t>
            </a:r>
            <a:r>
              <a:rPr lang="en-GB" dirty="0" err="1"/>
              <a:t>voorouder</a:t>
            </a:r>
            <a:r>
              <a:rPr lang="en-GB" dirty="0"/>
              <a:t> en </a:t>
            </a:r>
            <a:r>
              <a:rPr lang="en-GB" dirty="0" err="1"/>
              <a:t>geëvolueerde</a:t>
            </a:r>
            <a:r>
              <a:rPr lang="en-GB" dirty="0"/>
              <a:t> </a:t>
            </a:r>
            <a:r>
              <a:rPr lang="en-GB" dirty="0" err="1"/>
              <a:t>lijn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14</a:t>
            </a:fld>
            <a:endParaRPr lang="en-GB" dirty="0"/>
          </a:p>
        </p:txBody>
      </p:sp>
      <p:pic>
        <p:nvPicPr>
          <p:cNvPr id="5" name="Picture 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8477" y="1263352"/>
            <a:ext cx="5171081" cy="486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953034" y="6124872"/>
            <a:ext cx="3816524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(Elena &amp;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Lenski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2003 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</a:rPr>
              <a:t>Nat Rev Genet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400" i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943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en-GB" dirty="0" err="1"/>
              <a:t>Lenski’s</a:t>
            </a:r>
            <a:r>
              <a:rPr lang="en-GB" dirty="0"/>
              <a:t> lange-</a:t>
            </a:r>
            <a:r>
              <a:rPr lang="en-GB" dirty="0" err="1"/>
              <a:t>termijn</a:t>
            </a:r>
            <a:r>
              <a:rPr lang="en-GB" dirty="0"/>
              <a:t> </a:t>
            </a:r>
            <a:r>
              <a:rPr lang="en-GB" dirty="0" err="1"/>
              <a:t>evolutie</a:t>
            </a:r>
            <a:r>
              <a:rPr lang="en-GB" dirty="0"/>
              <a:t>-experiment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15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751510" y="5851141"/>
            <a:ext cx="2778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dirty="0">
                <a:latin typeface="Verdana" pitchFamily="34" charset="0"/>
              </a:rPr>
              <a:t>Richard E. </a:t>
            </a:r>
            <a:r>
              <a:rPr lang="en-GB" dirty="0" err="1">
                <a:latin typeface="Verdana" pitchFamily="34" charset="0"/>
              </a:rPr>
              <a:t>Lenski</a:t>
            </a:r>
            <a:endParaRPr lang="en-GB" dirty="0">
              <a:latin typeface="Verdan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9900" y="1503362"/>
            <a:ext cx="3162298" cy="431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8301" y="3052590"/>
            <a:ext cx="501015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/>
                </a:solidFill>
                <a:latin typeface="Verdana" pitchFamily="34" charset="0"/>
              </a:rPr>
              <a:t>In 1988, 12 </a:t>
            </a:r>
            <a:r>
              <a:rPr lang="en-GB" sz="2000" dirty="0" err="1">
                <a:solidFill>
                  <a:schemeClr val="accent6"/>
                </a:solidFill>
                <a:latin typeface="Verdana" pitchFamily="34" charset="0"/>
              </a:rPr>
              <a:t>populaties</a:t>
            </a:r>
            <a:r>
              <a:rPr lang="en-GB" sz="2000" dirty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Verdana" pitchFamily="34" charset="0"/>
              </a:rPr>
              <a:t>gestart</a:t>
            </a:r>
            <a:r>
              <a:rPr lang="en-GB" sz="2000" dirty="0">
                <a:solidFill>
                  <a:schemeClr val="accent6"/>
                </a:solidFill>
                <a:latin typeface="Verdana" pitchFamily="34" charset="0"/>
              </a:rPr>
              <a:t> met </a:t>
            </a:r>
            <a:r>
              <a:rPr lang="en-GB" sz="2000" dirty="0" err="1">
                <a:solidFill>
                  <a:schemeClr val="accent6"/>
                </a:solidFill>
                <a:latin typeface="Verdana" pitchFamily="34" charset="0"/>
              </a:rPr>
              <a:t>dezelfde</a:t>
            </a:r>
            <a:r>
              <a:rPr lang="en-GB" sz="2000" dirty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GB" sz="2000" i="1" dirty="0">
                <a:solidFill>
                  <a:schemeClr val="accent6"/>
                </a:solidFill>
                <a:latin typeface="Verdana" pitchFamily="34" charset="0"/>
              </a:rPr>
              <a:t>E. coli</a:t>
            </a:r>
            <a:r>
              <a:rPr lang="en-GB" sz="2000" dirty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Verdana" pitchFamily="34" charset="0"/>
              </a:rPr>
              <a:t>stam</a:t>
            </a:r>
            <a:endParaRPr lang="en-GB" sz="2000" dirty="0">
              <a:solidFill>
                <a:schemeClr val="accent6"/>
              </a:solidFill>
              <a:latin typeface="Verdana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accent6"/>
                </a:solidFill>
                <a:latin typeface="Verdana" pitchFamily="34" charset="0"/>
              </a:rPr>
              <a:t>Populaties</a:t>
            </a:r>
            <a:r>
              <a:rPr lang="en-GB" sz="2000" dirty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Verdana" pitchFamily="34" charset="0"/>
              </a:rPr>
              <a:t>dagelijks</a:t>
            </a:r>
            <a:r>
              <a:rPr lang="en-GB" sz="2000" dirty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Verdana" pitchFamily="34" charset="0"/>
              </a:rPr>
              <a:t>overgeënt</a:t>
            </a:r>
            <a:r>
              <a:rPr lang="en-GB" sz="2000" dirty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Verdana" pitchFamily="34" charset="0"/>
              </a:rPr>
              <a:t>naar</a:t>
            </a:r>
            <a:r>
              <a:rPr lang="en-GB" sz="2000" dirty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Verdana" pitchFamily="34" charset="0"/>
              </a:rPr>
              <a:t>vers</a:t>
            </a:r>
            <a:r>
              <a:rPr lang="en-GB" sz="2000" dirty="0">
                <a:solidFill>
                  <a:schemeClr val="accent6"/>
                </a:solidFill>
                <a:latin typeface="Verdana" pitchFamily="34" charset="0"/>
              </a:rPr>
              <a:t> medium, </a:t>
            </a:r>
            <a:r>
              <a:rPr lang="en-GB" sz="2000" dirty="0" err="1">
                <a:solidFill>
                  <a:schemeClr val="accent6"/>
                </a:solidFill>
                <a:latin typeface="Verdana" pitchFamily="34" charset="0"/>
              </a:rPr>
              <a:t>groei</a:t>
            </a:r>
            <a:r>
              <a:rPr lang="en-GB" sz="2000" dirty="0">
                <a:solidFill>
                  <a:schemeClr val="accent6"/>
                </a:solidFill>
                <a:latin typeface="Verdana" pitchFamily="34" charset="0"/>
              </a:rPr>
              <a:t> @ 37°C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/>
                </a:solidFill>
                <a:latin typeface="Verdana" pitchFamily="34" charset="0"/>
              </a:rPr>
              <a:t>~7 </a:t>
            </a:r>
            <a:r>
              <a:rPr lang="en-GB" sz="2000" dirty="0" err="1">
                <a:solidFill>
                  <a:schemeClr val="accent6"/>
                </a:solidFill>
                <a:latin typeface="Verdana" pitchFamily="34" charset="0"/>
              </a:rPr>
              <a:t>bacterie-generaties</a:t>
            </a:r>
            <a:r>
              <a:rPr lang="en-GB" sz="2000" dirty="0">
                <a:solidFill>
                  <a:schemeClr val="accent6"/>
                </a:solidFill>
                <a:latin typeface="Verdana" pitchFamily="34" charset="0"/>
              </a:rPr>
              <a:t> per dag, nu &gt;66,000 </a:t>
            </a:r>
            <a:r>
              <a:rPr lang="en-GB" sz="2000" dirty="0" err="1">
                <a:solidFill>
                  <a:schemeClr val="accent6"/>
                </a:solidFill>
                <a:latin typeface="Verdana" pitchFamily="34" charset="0"/>
              </a:rPr>
              <a:t>generaties</a:t>
            </a:r>
            <a:endParaRPr lang="en-GB" sz="2000" dirty="0">
              <a:solidFill>
                <a:schemeClr val="accent6"/>
              </a:solidFill>
              <a:latin typeface="Verdana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accent6"/>
                </a:solidFill>
                <a:latin typeface="Verdana" pitchFamily="34" charset="0"/>
              </a:rPr>
              <a:t>Regelmatig</a:t>
            </a:r>
            <a:r>
              <a:rPr lang="en-GB" sz="2000" dirty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Verdana" pitchFamily="34" charset="0"/>
              </a:rPr>
              <a:t>cellen</a:t>
            </a:r>
            <a:r>
              <a:rPr lang="en-GB" sz="2000" dirty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Verdana" pitchFamily="34" charset="0"/>
              </a:rPr>
              <a:t>opgeslagen</a:t>
            </a:r>
            <a:r>
              <a:rPr lang="en-GB" sz="2000" dirty="0">
                <a:solidFill>
                  <a:schemeClr val="accent6"/>
                </a:solidFill>
                <a:latin typeface="Verdana" pitchFamily="34" charset="0"/>
              </a:rPr>
              <a:t> in </a:t>
            </a:r>
            <a:r>
              <a:rPr lang="en-GB" sz="2000" dirty="0" err="1">
                <a:solidFill>
                  <a:schemeClr val="accent6"/>
                </a:solidFill>
                <a:latin typeface="Verdana" pitchFamily="34" charset="0"/>
              </a:rPr>
              <a:t>diepvries</a:t>
            </a:r>
            <a:r>
              <a:rPr lang="en-GB" sz="2000" dirty="0">
                <a:solidFill>
                  <a:schemeClr val="accent6"/>
                </a:solidFill>
                <a:latin typeface="Verdana" pitchFamily="34" charset="0"/>
              </a:rPr>
              <a:t> (-80°C)</a:t>
            </a:r>
          </a:p>
        </p:txBody>
      </p:sp>
      <p:pic>
        <p:nvPicPr>
          <p:cNvPr id="8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2" y="1176157"/>
            <a:ext cx="4344988" cy="176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608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en-GB" dirty="0" err="1"/>
              <a:t>Snelheid</a:t>
            </a:r>
            <a:r>
              <a:rPr lang="en-GB" dirty="0"/>
              <a:t> van </a:t>
            </a:r>
            <a:r>
              <a:rPr lang="en-GB" dirty="0" err="1"/>
              <a:t>evolutie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16</a:t>
            </a:fld>
            <a:endParaRPr lang="en-GB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746992" y="5932512"/>
            <a:ext cx="345638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dirty="0"/>
              <a:t>(Wiser et al. 2013 </a:t>
            </a:r>
            <a:r>
              <a:rPr lang="en-US" sz="1400" i="1" dirty="0"/>
              <a:t>Science</a:t>
            </a:r>
            <a:r>
              <a:rPr lang="en-US" sz="1400" dirty="0"/>
              <a:t>)</a:t>
            </a:r>
            <a:endParaRPr lang="en-US" sz="1400" i="1" dirty="0"/>
          </a:p>
        </p:txBody>
      </p:sp>
      <p:grpSp>
        <p:nvGrpSpPr>
          <p:cNvPr id="6" name="Group 5"/>
          <p:cNvGrpSpPr/>
          <p:nvPr/>
        </p:nvGrpSpPr>
        <p:grpSpPr>
          <a:xfrm>
            <a:off x="648487" y="1951483"/>
            <a:ext cx="7307889" cy="3709765"/>
            <a:chOff x="406907" y="1647194"/>
            <a:chExt cx="7307889" cy="3709765"/>
          </a:xfrm>
        </p:grpSpPr>
        <p:pic>
          <p:nvPicPr>
            <p:cNvPr id="7" name="Picture 2" descr="http://www.sciencemag.org/content/342/6164/1364/F2.large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53138" y="1647194"/>
              <a:ext cx="6861658" cy="3194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3491880" y="4987627"/>
              <a:ext cx="271149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1800" dirty="0"/>
                <a:t>Time (generations)</a:t>
              </a:r>
              <a:endParaRPr lang="en-US" sz="1800" i="1" dirty="0"/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 rot="16200000">
              <a:off x="-563859" y="2887598"/>
              <a:ext cx="231086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1800" dirty="0"/>
                <a:t>Relative fitness</a:t>
              </a:r>
              <a:endParaRPr lang="en-US" sz="18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80473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en-GB" dirty="0" err="1"/>
              <a:t>Adaptatie</a:t>
            </a:r>
            <a:r>
              <a:rPr lang="en-GB" dirty="0"/>
              <a:t> in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enkele</a:t>
            </a:r>
            <a:r>
              <a:rPr lang="en-GB" dirty="0"/>
              <a:t> </a:t>
            </a:r>
            <a:r>
              <a:rPr lang="en-GB" dirty="0" err="1"/>
              <a:t>populatie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17</a:t>
            </a:fld>
            <a:endParaRPr lang="en-GB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303415" y="5922565"/>
            <a:ext cx="345638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dirty="0"/>
              <a:t>(</a:t>
            </a:r>
            <a:r>
              <a:rPr lang="en-US" sz="1400" dirty="0" err="1"/>
              <a:t>Lenski</a:t>
            </a:r>
            <a:r>
              <a:rPr lang="en-US" sz="1400" dirty="0"/>
              <a:t> &amp; Travisano 1994 </a:t>
            </a:r>
            <a:r>
              <a:rPr lang="en-US" sz="1400" i="1" dirty="0"/>
              <a:t>PNAS</a:t>
            </a:r>
            <a:r>
              <a:rPr lang="en-US" sz="1400" dirty="0"/>
              <a:t>)</a:t>
            </a:r>
            <a:endParaRPr lang="en-US" sz="1400" i="1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354429"/>
            <a:ext cx="6718626" cy="446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385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101" y="1201297"/>
            <a:ext cx="3741831" cy="264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6973"/>
          </a:xfrm>
        </p:spPr>
        <p:txBody>
          <a:bodyPr/>
          <a:lstStyle/>
          <a:p>
            <a:r>
              <a:rPr lang="nl-NL" sz="3200" dirty="0"/>
              <a:t>Herhaalbaarheid van evolutie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18</a:t>
            </a:fld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819" y="4087379"/>
            <a:ext cx="3902113" cy="26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21582" y="6430753"/>
            <a:ext cx="46961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200" dirty="0">
                <a:latin typeface="Verdana" pitchFamily="34" charset="0"/>
              </a:rPr>
              <a:t>(</a:t>
            </a:r>
            <a:r>
              <a:rPr lang="en-GB" sz="1200" dirty="0" err="1">
                <a:latin typeface="Verdana" pitchFamily="34" charset="0"/>
              </a:rPr>
              <a:t>Lenski</a:t>
            </a:r>
            <a:r>
              <a:rPr lang="en-GB" sz="1200" dirty="0">
                <a:latin typeface="Verdana" pitchFamily="34" charset="0"/>
              </a:rPr>
              <a:t> &amp; Travisano 1994 </a:t>
            </a:r>
            <a:r>
              <a:rPr lang="en-GB" sz="1200" i="1" dirty="0">
                <a:latin typeface="Verdana" pitchFamily="34" charset="0"/>
              </a:rPr>
              <a:t>PNAS</a:t>
            </a:r>
            <a:r>
              <a:rPr lang="en-GB" sz="1200" dirty="0">
                <a:latin typeface="Verdana" pitchFamily="34" charset="0"/>
              </a:rPr>
              <a:t>, Woods et al. 2006 </a:t>
            </a:r>
            <a:r>
              <a:rPr lang="en-GB" sz="1200" i="1" dirty="0">
                <a:latin typeface="Verdana" pitchFamily="34" charset="0"/>
              </a:rPr>
              <a:t>PNAS</a:t>
            </a:r>
            <a:r>
              <a:rPr lang="en-GB" sz="1200" dirty="0">
                <a:latin typeface="Verdana" pitchFamily="34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71575" y="1201297"/>
            <a:ext cx="27642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2000" dirty="0" err="1">
                <a:latin typeface="Verdana" pitchFamily="34" charset="0"/>
              </a:rPr>
              <a:t>Groeisnelheid</a:t>
            </a:r>
            <a:endParaRPr lang="en-GB" sz="2000" dirty="0"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300" y="4059147"/>
            <a:ext cx="27642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2000" dirty="0" err="1">
                <a:latin typeface="Verdana" pitchFamily="34" charset="0"/>
              </a:rPr>
              <a:t>Celgrootte</a:t>
            </a:r>
            <a:endParaRPr lang="en-GB" sz="2000" dirty="0"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5473" y="1686505"/>
            <a:ext cx="27642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2000" dirty="0">
                <a:latin typeface="Verdana" pitchFamily="34" charset="0"/>
              </a:rPr>
              <a:t>DNA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4121" y="2124075"/>
            <a:ext cx="4266985" cy="2953554"/>
          </a:xfrm>
          <a:prstGeom prst="rect">
            <a:avLst/>
          </a:prstGeom>
          <a:noFill/>
          <a:ln>
            <a:noFill/>
          </a:ln>
          <a:effectLst>
            <a:outerShdw blurRad="127000" dist="50800" dir="5400000" algn="ctr" rotWithShape="0">
              <a:schemeClr val="accent6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877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evolutionaire</a:t>
            </a:r>
            <a:r>
              <a:rPr lang="en-GB" dirty="0"/>
              <a:t> </a:t>
            </a:r>
            <a:r>
              <a:rPr lang="en-GB" dirty="0" err="1"/>
              <a:t>innovatie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19</a:t>
            </a:fld>
            <a:endParaRPr lang="en-GB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58899" y="1196975"/>
            <a:ext cx="8461573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Citraat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aanwezig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in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groeimedium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(om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ijzer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op te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nemen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), maar </a:t>
            </a:r>
            <a:r>
              <a:rPr lang="en-GB" i="1" dirty="0">
                <a:solidFill>
                  <a:schemeClr val="accent6"/>
                </a:solidFill>
                <a:latin typeface="Arial" pitchFamily="34" charset="0"/>
              </a:rPr>
              <a:t>E. coli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kan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het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niet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metaboliseren</a:t>
            </a:r>
            <a:endParaRPr lang="en-GB" dirty="0">
              <a:solidFill>
                <a:schemeClr val="accent6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Na &gt; 30,000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generaties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,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heeft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1 v/d 12 </a:t>
            </a:r>
            <a:r>
              <a:rPr lang="en-GB" i="1" dirty="0">
                <a:solidFill>
                  <a:schemeClr val="accent6"/>
                </a:solidFill>
                <a:latin typeface="Arial" pitchFamily="34" charset="0"/>
              </a:rPr>
              <a:t>E. coli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populaties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dit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toch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altLang="nl-NL" dirty="0">
                <a:solidFill>
                  <a:schemeClr val="accent6"/>
                </a:solidFill>
                <a:latin typeface="Arial" pitchFamily="34" charset="0"/>
              </a:rPr>
              <a:t>“</a:t>
            </a:r>
            <a:r>
              <a:rPr lang="en-GB" altLang="ja-JP" dirty="0" err="1">
                <a:solidFill>
                  <a:schemeClr val="accent6"/>
                </a:solidFill>
                <a:latin typeface="Arial" pitchFamily="34" charset="0"/>
              </a:rPr>
              <a:t>geleerd</a:t>
            </a:r>
            <a:r>
              <a:rPr lang="en-GB" altLang="nl-NL" dirty="0">
                <a:solidFill>
                  <a:schemeClr val="accent6"/>
                </a:solidFill>
                <a:latin typeface="Arial" pitchFamily="34" charset="0"/>
              </a:rPr>
              <a:t>”</a:t>
            </a:r>
            <a:r>
              <a:rPr lang="en-GB" altLang="ja-JP" dirty="0">
                <a:solidFill>
                  <a:schemeClr val="accent6"/>
                </a:solidFill>
                <a:latin typeface="Arial" pitchFamily="34" charset="0"/>
              </a:rPr>
              <a:t> en </a:t>
            </a:r>
            <a:r>
              <a:rPr lang="en-GB" altLang="ja-JP" dirty="0" err="1">
                <a:solidFill>
                  <a:schemeClr val="accent6"/>
                </a:solidFill>
                <a:latin typeface="Arial" pitchFamily="34" charset="0"/>
              </a:rPr>
              <a:t>daardoor</a:t>
            </a:r>
            <a:r>
              <a:rPr lang="en-GB" altLang="ja-JP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altLang="ja-JP" dirty="0" err="1">
                <a:solidFill>
                  <a:schemeClr val="accent6"/>
                </a:solidFill>
                <a:latin typeface="Arial" pitchFamily="34" charset="0"/>
              </a:rPr>
              <a:t>een</a:t>
            </a:r>
            <a:r>
              <a:rPr lang="en-GB" altLang="ja-JP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altLang="ja-JP" dirty="0" err="1">
                <a:solidFill>
                  <a:schemeClr val="accent6"/>
                </a:solidFill>
                <a:latin typeface="Arial" pitchFamily="34" charset="0"/>
              </a:rPr>
              <a:t>enorm</a:t>
            </a:r>
            <a:r>
              <a:rPr lang="en-GB" altLang="ja-JP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altLang="ja-JP" dirty="0" err="1">
                <a:solidFill>
                  <a:schemeClr val="accent6"/>
                </a:solidFill>
                <a:latin typeface="Arial" pitchFamily="34" charset="0"/>
              </a:rPr>
              <a:t>fitnessvoordeel</a:t>
            </a:r>
            <a:endParaRPr lang="en-GB" altLang="ja-JP" dirty="0">
              <a:solidFill>
                <a:schemeClr val="accent6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Toen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had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elke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populatie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&gt; 10</a:t>
            </a:r>
            <a:r>
              <a:rPr lang="en-GB" baseline="30000" dirty="0">
                <a:solidFill>
                  <a:schemeClr val="accent6"/>
                </a:solidFill>
                <a:latin typeface="Arial" pitchFamily="34" charset="0"/>
              </a:rPr>
              <a:t>9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mutaties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uitgeprobeerd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!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 err="1">
                <a:solidFill>
                  <a:srgbClr val="2D2DB9"/>
                </a:solidFill>
                <a:latin typeface="Arial" pitchFamily="34" charset="0"/>
              </a:rPr>
              <a:t>Waarom</a:t>
            </a:r>
            <a:r>
              <a:rPr lang="en-GB" dirty="0">
                <a:solidFill>
                  <a:srgbClr val="2D2DB9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rgbClr val="2D2DB9"/>
                </a:solidFill>
                <a:latin typeface="Arial" pitchFamily="34" charset="0"/>
              </a:rPr>
              <a:t>duurde</a:t>
            </a:r>
            <a:r>
              <a:rPr lang="en-GB" dirty="0">
                <a:solidFill>
                  <a:srgbClr val="2D2DB9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rgbClr val="2D2DB9"/>
                </a:solidFill>
                <a:latin typeface="Arial" pitchFamily="34" charset="0"/>
              </a:rPr>
              <a:t>evolutie</a:t>
            </a:r>
            <a:r>
              <a:rPr lang="en-GB" dirty="0">
                <a:solidFill>
                  <a:srgbClr val="2D2DB9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rgbClr val="2D2DB9"/>
                </a:solidFill>
                <a:latin typeface="Arial" pitchFamily="34" charset="0"/>
              </a:rPr>
              <a:t>citraat-metabolisme</a:t>
            </a:r>
            <a:r>
              <a:rPr lang="en-GB" dirty="0">
                <a:solidFill>
                  <a:srgbClr val="2D2DB9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rgbClr val="2D2DB9"/>
                </a:solidFill>
                <a:latin typeface="Arial" pitchFamily="34" charset="0"/>
              </a:rPr>
              <a:t>zo</a:t>
            </a:r>
            <a:r>
              <a:rPr lang="en-GB" dirty="0">
                <a:solidFill>
                  <a:srgbClr val="2D2DB9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rgbClr val="2D2DB9"/>
                </a:solidFill>
                <a:latin typeface="Arial" pitchFamily="34" charset="0"/>
              </a:rPr>
              <a:t>lang</a:t>
            </a:r>
            <a:r>
              <a:rPr lang="en-GB" dirty="0">
                <a:solidFill>
                  <a:srgbClr val="2D2DB9"/>
                </a:solidFill>
                <a:latin typeface="Arial" pitchFamily="34" charset="0"/>
              </a:rPr>
              <a:t>? </a:t>
            </a:r>
            <a:endParaRPr lang="en-US" dirty="0">
              <a:solidFill>
                <a:srgbClr val="2D2DB9"/>
              </a:solidFill>
              <a:latin typeface="Arial" pitchFamily="34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73984" y="4339456"/>
            <a:ext cx="8424863" cy="2116310"/>
            <a:chOff x="466725" y="4297363"/>
            <a:chExt cx="8425251" cy="2116123"/>
          </a:xfrm>
        </p:grpSpPr>
        <p:pic>
          <p:nvPicPr>
            <p:cNvPr id="7" name="Picture 5" descr="Fig. 1.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25" y="4297363"/>
              <a:ext cx="4191000" cy="176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4787331" y="6105538"/>
              <a:ext cx="4032436" cy="307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GB" sz="1400" dirty="0">
                  <a:solidFill>
                    <a:srgbClr val="000000"/>
                  </a:solidFill>
                  <a:latin typeface="Arial" charset="0"/>
                </a:rPr>
                <a:t>(Blount </a:t>
              </a:r>
              <a:r>
                <a:rPr lang="en-GB" sz="1400" i="1" dirty="0">
                  <a:solidFill>
                    <a:srgbClr val="000000"/>
                  </a:solidFill>
                  <a:latin typeface="Arial" charset="0"/>
                </a:rPr>
                <a:t>et al</a:t>
              </a:r>
              <a:r>
                <a:rPr lang="en-GB" sz="1400" dirty="0">
                  <a:solidFill>
                    <a:srgbClr val="000000"/>
                  </a:solidFill>
                  <a:latin typeface="Arial" charset="0"/>
                </a:rPr>
                <a:t>. 2008 </a:t>
              </a:r>
              <a:r>
                <a:rPr lang="en-GB" sz="1400" i="1" dirty="0">
                  <a:solidFill>
                    <a:srgbClr val="000000"/>
                  </a:solidFill>
                  <a:latin typeface="Arial" charset="0"/>
                </a:rPr>
                <a:t>PNAS</a:t>
              </a:r>
              <a:r>
                <a:rPr lang="en-GB" sz="1400" dirty="0">
                  <a:solidFill>
                    <a:srgbClr val="000000"/>
                  </a:solidFill>
                  <a:latin typeface="Arial" charset="0"/>
                </a:rPr>
                <a:t>)</a:t>
              </a:r>
              <a:endParaRPr lang="en-US" sz="1400" dirty="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331" y="4355573"/>
              <a:ext cx="4104645" cy="124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30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sz="3200" dirty="0" err="1">
                <a:latin typeface="+mj-lt"/>
                <a:cs typeface="Arial"/>
              </a:rPr>
              <a:t>Evolutie</a:t>
            </a:r>
            <a:r>
              <a:rPr lang="en-GB" sz="3200" dirty="0">
                <a:latin typeface="+mj-lt"/>
                <a:cs typeface="Arial"/>
              </a:rPr>
              <a:t> in het </a:t>
            </a:r>
            <a:r>
              <a:rPr lang="en-GB" sz="3200" dirty="0" err="1">
                <a:latin typeface="+mj-lt"/>
                <a:cs typeface="Arial"/>
              </a:rPr>
              <a:t>verleden</a:t>
            </a:r>
            <a:endParaRPr lang="en-GB" sz="3200" dirty="0">
              <a:latin typeface="+mj-lt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</a:t>
            </a:fld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799" y="1097883"/>
            <a:ext cx="4180461" cy="564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170" y="1097883"/>
            <a:ext cx="4155955" cy="304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170" y="3842209"/>
            <a:ext cx="4168972" cy="2904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387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evolutionaire</a:t>
            </a:r>
            <a:r>
              <a:rPr lang="en-GB" dirty="0"/>
              <a:t> </a:t>
            </a:r>
            <a:r>
              <a:rPr lang="en-GB" dirty="0" err="1"/>
              <a:t>innovatie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20</a:t>
            </a:fld>
            <a:endParaRPr lang="en-GB" dirty="0"/>
          </a:p>
        </p:txBody>
      </p:sp>
      <p:pic>
        <p:nvPicPr>
          <p:cNvPr id="5" name="Picture 4" descr="Fig. 3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720975"/>
            <a:ext cx="3470275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3850" y="1268413"/>
            <a:ext cx="398145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b="1" dirty="0">
                <a:solidFill>
                  <a:srgbClr val="0000FF"/>
                </a:solidFill>
                <a:latin typeface="Arial" pitchFamily="34" charset="0"/>
              </a:rPr>
              <a:t>H1</a:t>
            </a:r>
            <a:r>
              <a:rPr lang="en-GB" sz="2000" dirty="0">
                <a:latin typeface="Arial" pitchFamily="34" charset="0"/>
              </a:rPr>
              <a:t>: </a:t>
            </a:r>
            <a:r>
              <a:rPr lang="en-GB" sz="2000" dirty="0" err="1">
                <a:solidFill>
                  <a:schemeClr val="accent6"/>
                </a:solidFill>
                <a:latin typeface="Arial" pitchFamily="34" charset="0"/>
              </a:rPr>
              <a:t>cit</a:t>
            </a:r>
            <a:r>
              <a:rPr lang="en-GB" sz="2000" baseline="30000" dirty="0">
                <a:solidFill>
                  <a:schemeClr val="accent6"/>
                </a:solidFill>
                <a:latin typeface="Arial" pitchFamily="34" charset="0"/>
              </a:rPr>
              <a:t>+</a:t>
            </a:r>
            <a:r>
              <a:rPr lang="en-GB" sz="2000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Arial" pitchFamily="34" charset="0"/>
              </a:rPr>
              <a:t>mutatie</a:t>
            </a:r>
            <a:r>
              <a:rPr lang="en-GB" sz="2000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Arial" pitchFamily="34" charset="0"/>
              </a:rPr>
              <a:t>zeer</a:t>
            </a:r>
            <a:r>
              <a:rPr lang="en-GB" sz="2000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Arial" pitchFamily="34" charset="0"/>
              </a:rPr>
              <a:t>zeldzaam</a:t>
            </a:r>
            <a:endParaRPr lang="en-GB" sz="2000" dirty="0">
              <a:solidFill>
                <a:schemeClr val="accent6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GB" sz="2000" b="1" dirty="0">
                <a:solidFill>
                  <a:srgbClr val="FF0000"/>
                </a:solidFill>
                <a:latin typeface="Arial" pitchFamily="34" charset="0"/>
              </a:rPr>
              <a:t>H2</a:t>
            </a:r>
            <a:r>
              <a:rPr lang="en-GB" sz="2000" dirty="0">
                <a:latin typeface="Arial" pitchFamily="34" charset="0"/>
              </a:rPr>
              <a:t>: </a:t>
            </a:r>
            <a:r>
              <a:rPr lang="en-GB" sz="2000" dirty="0" err="1">
                <a:solidFill>
                  <a:schemeClr val="accent6"/>
                </a:solidFill>
                <a:latin typeface="Arial" pitchFamily="34" charset="0"/>
              </a:rPr>
              <a:t>cit</a:t>
            </a:r>
            <a:r>
              <a:rPr lang="en-GB" sz="2000" baseline="30000" dirty="0">
                <a:solidFill>
                  <a:schemeClr val="accent6"/>
                </a:solidFill>
                <a:latin typeface="Arial" pitchFamily="34" charset="0"/>
              </a:rPr>
              <a:t>+</a:t>
            </a:r>
            <a:r>
              <a:rPr lang="en-GB" sz="2000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Arial" pitchFamily="34" charset="0"/>
              </a:rPr>
              <a:t>fenotype</a:t>
            </a:r>
            <a:r>
              <a:rPr lang="en-GB" sz="2000" dirty="0">
                <a:solidFill>
                  <a:schemeClr val="accent6"/>
                </a:solidFill>
                <a:latin typeface="Arial" pitchFamily="34" charset="0"/>
              </a:rPr>
              <a:t> pas </a:t>
            </a:r>
            <a:r>
              <a:rPr lang="en-GB" sz="2000" dirty="0" err="1">
                <a:solidFill>
                  <a:schemeClr val="accent6"/>
                </a:solidFill>
                <a:latin typeface="Arial" pitchFamily="34" charset="0"/>
              </a:rPr>
              <a:t>mogelijk</a:t>
            </a:r>
            <a:r>
              <a:rPr lang="en-GB" sz="2000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Arial" pitchFamily="34" charset="0"/>
              </a:rPr>
              <a:t>na</a:t>
            </a:r>
            <a:r>
              <a:rPr lang="en-GB" sz="2000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altLang="nl-NL" sz="2000" dirty="0">
                <a:solidFill>
                  <a:schemeClr val="accent6"/>
                </a:solidFill>
                <a:latin typeface="Arial" pitchFamily="34" charset="0"/>
              </a:rPr>
              <a:t>‘</a:t>
            </a:r>
            <a:r>
              <a:rPr lang="en-GB" altLang="ja-JP" sz="2000" dirty="0" err="1">
                <a:solidFill>
                  <a:schemeClr val="accent6"/>
                </a:solidFill>
                <a:latin typeface="Arial" pitchFamily="34" charset="0"/>
              </a:rPr>
              <a:t>voorbereidende</a:t>
            </a:r>
            <a:r>
              <a:rPr lang="en-GB" altLang="nl-NL" sz="2000" dirty="0">
                <a:solidFill>
                  <a:schemeClr val="accent6"/>
                </a:solidFill>
                <a:latin typeface="Arial" pitchFamily="34" charset="0"/>
              </a:rPr>
              <a:t>’</a:t>
            </a:r>
            <a:r>
              <a:rPr lang="en-GB" altLang="ja-JP" sz="2000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altLang="ja-JP" sz="2000" dirty="0" err="1">
                <a:solidFill>
                  <a:schemeClr val="accent6"/>
                </a:solidFill>
                <a:latin typeface="Arial" pitchFamily="34" charset="0"/>
              </a:rPr>
              <a:t>mutaties</a:t>
            </a:r>
            <a:endParaRPr lang="en-US" sz="2000" dirty="0">
              <a:solidFill>
                <a:schemeClr val="accent6"/>
              </a:solidFill>
              <a:latin typeface="Arial" pitchFamily="34" charset="0"/>
            </a:endParaRP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4449762" y="1700213"/>
            <a:ext cx="4298950" cy="2776537"/>
            <a:chOff x="2712" y="1227"/>
            <a:chExt cx="2708" cy="1749"/>
          </a:xfrm>
        </p:grpSpPr>
        <p:pic>
          <p:nvPicPr>
            <p:cNvPr id="8" name="Picture 9" descr="Fig. 4.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2" y="1596"/>
              <a:ext cx="2640" cy="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2880" y="1227"/>
              <a:ext cx="25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2000" dirty="0" err="1">
                  <a:solidFill>
                    <a:srgbClr val="002060"/>
                  </a:solidFill>
                  <a:latin typeface="Arial" charset="0"/>
                </a:rPr>
                <a:t>Mutatiesnelheid</a:t>
              </a:r>
              <a:r>
                <a:rPr lang="en-US" sz="2000" dirty="0">
                  <a:solidFill>
                    <a:srgbClr val="002060"/>
                  </a:solidFill>
                  <a:latin typeface="Arial" charset="0"/>
                </a:rPr>
                <a:t> → </a:t>
              </a:r>
              <a:r>
                <a:rPr lang="en-US" sz="2000" dirty="0" err="1">
                  <a:solidFill>
                    <a:srgbClr val="002060"/>
                  </a:solidFill>
                  <a:latin typeface="Arial" charset="0"/>
                </a:rPr>
                <a:t>cit</a:t>
              </a:r>
              <a:r>
                <a:rPr lang="en-US" sz="2000" baseline="30000" dirty="0">
                  <a:solidFill>
                    <a:srgbClr val="002060"/>
                  </a:solidFill>
                  <a:latin typeface="Arial" charset="0"/>
                </a:rPr>
                <a:t>+</a:t>
              </a:r>
              <a:r>
                <a:rPr lang="en-US" sz="2000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charset="0"/>
                </a:rPr>
                <a:t>fenotype</a:t>
              </a:r>
              <a:endParaRPr lang="en-US" sz="2000" dirty="0">
                <a:solidFill>
                  <a:srgbClr val="002060"/>
                </a:solidFill>
                <a:latin typeface="Arial" charset="0"/>
              </a:endParaRPr>
            </a:p>
          </p:txBody>
        </p:sp>
      </p:grp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23404" y="5096182"/>
            <a:ext cx="85690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Dus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,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evolutie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citraat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metabolisme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afhankelijk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van </a:t>
            </a:r>
            <a:r>
              <a:rPr lang="en-GB" altLang="ja-JP" dirty="0" err="1">
                <a:solidFill>
                  <a:schemeClr val="accent6"/>
                </a:solidFill>
                <a:latin typeface="Arial" pitchFamily="34" charset="0"/>
              </a:rPr>
              <a:t>eerdere</a:t>
            </a:r>
            <a:r>
              <a:rPr lang="en-GB" altLang="ja-JP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altLang="ja-JP" dirty="0" err="1">
                <a:solidFill>
                  <a:schemeClr val="accent6"/>
                </a:solidFill>
                <a:latin typeface="Arial" pitchFamily="34" charset="0"/>
              </a:rPr>
              <a:t>mutaties</a:t>
            </a:r>
            <a:r>
              <a:rPr lang="en-GB" altLang="ja-JP" dirty="0">
                <a:solidFill>
                  <a:schemeClr val="accent6"/>
                </a:solidFill>
                <a:latin typeface="Arial" pitchFamily="34" charset="0"/>
              </a:rPr>
              <a:t> die </a:t>
            </a:r>
            <a:r>
              <a:rPr lang="en-GB" altLang="ja-JP" dirty="0" err="1">
                <a:solidFill>
                  <a:schemeClr val="accent6"/>
                </a:solidFill>
                <a:latin typeface="Arial" pitchFamily="34" charset="0"/>
              </a:rPr>
              <a:t>toevallig</a:t>
            </a:r>
            <a:r>
              <a:rPr lang="en-GB" altLang="ja-JP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altLang="ja-JP" dirty="0" err="1">
                <a:solidFill>
                  <a:schemeClr val="accent6"/>
                </a:solidFill>
                <a:latin typeface="Arial" pitchFamily="34" charset="0"/>
              </a:rPr>
              <a:t>aanwezig</a:t>
            </a:r>
            <a:r>
              <a:rPr lang="en-GB" altLang="ja-JP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altLang="ja-JP" dirty="0" err="1">
                <a:solidFill>
                  <a:schemeClr val="accent6"/>
                </a:solidFill>
                <a:latin typeface="Arial" pitchFamily="34" charset="0"/>
              </a:rPr>
              <a:t>waren</a:t>
            </a:r>
            <a:r>
              <a:rPr lang="en-GB" altLang="ja-JP" dirty="0">
                <a:solidFill>
                  <a:schemeClr val="accent6"/>
                </a:solidFill>
                <a:latin typeface="Arial" pitchFamily="34" charset="0"/>
              </a:rPr>
              <a:t> (</a:t>
            </a:r>
            <a:r>
              <a:rPr lang="en-GB" altLang="ja-JP" dirty="0">
                <a:solidFill>
                  <a:srgbClr val="FF0000"/>
                </a:solidFill>
                <a:latin typeface="Arial" pitchFamily="34" charset="0"/>
              </a:rPr>
              <a:t>H2</a:t>
            </a:r>
            <a:r>
              <a:rPr lang="en-GB" altLang="ja-JP" dirty="0">
                <a:solidFill>
                  <a:schemeClr val="accent6"/>
                </a:solidFill>
                <a:latin typeface="Arial" pitchFamily="34" charset="0"/>
              </a:rPr>
              <a:t>)</a:t>
            </a:r>
            <a:endParaRPr lang="en-US" dirty="0">
              <a:solidFill>
                <a:schemeClr val="accent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15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86329"/>
          </a:xfrm>
        </p:spPr>
        <p:txBody>
          <a:bodyPr/>
          <a:lstStyle/>
          <a:p>
            <a:r>
              <a:rPr lang="nl-NL" sz="2800" dirty="0">
                <a:cs typeface="Arial"/>
              </a:rPr>
              <a:t>De routeplanner van evolutie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21</a:t>
            </a:fld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523875" y="1438275"/>
            <a:ext cx="5457825" cy="1809750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590550" y="1292324"/>
            <a:ext cx="7810500" cy="2381151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Font typeface="+mj-lt"/>
              <a:buAutoNum type="romanLcPeriod"/>
            </a:pPr>
            <a:r>
              <a:rPr lang="nl-NL" sz="2800" dirty="0">
                <a:latin typeface="Arial"/>
                <a:cs typeface="Arial"/>
              </a:rPr>
              <a:t>Wat zijn de mogelijke routes?</a:t>
            </a:r>
          </a:p>
          <a:p>
            <a:pPr marL="514350" indent="-514350">
              <a:lnSpc>
                <a:spcPct val="200000"/>
              </a:lnSpc>
              <a:buFont typeface="+mj-lt"/>
              <a:buAutoNum type="romanLcPeriod"/>
            </a:pPr>
            <a:r>
              <a:rPr lang="nl-NL" sz="2800" dirty="0">
                <a:latin typeface="Arial"/>
                <a:cs typeface="Arial"/>
              </a:rPr>
              <a:t>Hoe kiest evolutie hieruit?</a:t>
            </a:r>
          </a:p>
        </p:txBody>
      </p:sp>
      <p:sp>
        <p:nvSpPr>
          <p:cNvPr id="8" name="Tijdelijke aanduiding voor dianummer 3"/>
          <p:cNvSpPr txBox="1">
            <a:spLocks/>
          </p:cNvSpPr>
          <p:nvPr/>
        </p:nvSpPr>
        <p:spPr>
          <a:xfrm>
            <a:off x="8519145" y="6408000"/>
            <a:ext cx="468000" cy="164250"/>
          </a:xfrm>
          <a:prstGeom prst="rect">
            <a:avLst/>
          </a:prstGeom>
          <a:noFill/>
        </p:spPr>
        <p:txBody>
          <a:bodyPr wrap="square" tIns="0" rIns="36000" bIns="0" rtlCol="0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nl-NL" sz="900" kern="120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21</a:t>
            </a:fld>
            <a:endParaRPr lang="en-GB" dirty="0"/>
          </a:p>
        </p:txBody>
      </p:sp>
      <p:pic>
        <p:nvPicPr>
          <p:cNvPr id="9" name="Afbeelding 5" descr="Screen shot 2016-03-23 at 21.39.29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14233">
            <a:off x="3474765" y="2448095"/>
            <a:ext cx="5013870" cy="361118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9014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563" y="1262399"/>
            <a:ext cx="4518897" cy="411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22</a:t>
            </a:fld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6675" y="230188"/>
            <a:ext cx="8972607" cy="779462"/>
          </a:xfrm>
        </p:spPr>
        <p:txBody>
          <a:bodyPr/>
          <a:lstStyle/>
          <a:p>
            <a:r>
              <a:rPr lang="en-GB" dirty="0" err="1"/>
              <a:t>Fitnesslandschap</a:t>
            </a:r>
            <a:r>
              <a:rPr lang="en-GB" dirty="0"/>
              <a:t>: </a:t>
            </a:r>
            <a:r>
              <a:rPr lang="en-GB" dirty="0" err="1"/>
              <a:t>berglandschap</a:t>
            </a:r>
            <a:r>
              <a:rPr lang="en-GB" dirty="0"/>
              <a:t> van </a:t>
            </a:r>
            <a:r>
              <a:rPr lang="en-GB" dirty="0" err="1"/>
              <a:t>evolutie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4408" y="1529098"/>
            <a:ext cx="1790342" cy="2379951"/>
          </a:xfrm>
          <a:prstGeom prst="rect">
            <a:avLst/>
          </a:prstGeom>
          <a:noFill/>
          <a:ln>
            <a:noFill/>
          </a:ln>
          <a:effectLst>
            <a:outerShdw blurRad="127000" dist="35921" dir="2700000" algn="ctr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 rot="1336948">
            <a:off x="1136273" y="4517458"/>
            <a:ext cx="20831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200" dirty="0">
                <a:latin typeface="Verdana" pitchFamily="34" charset="0"/>
              </a:rPr>
              <a:t>(credit: E. </a:t>
            </a:r>
            <a:r>
              <a:rPr lang="en-GB" sz="1200" dirty="0" err="1">
                <a:latin typeface="Verdana" pitchFamily="34" charset="0"/>
              </a:rPr>
              <a:t>Koonin</a:t>
            </a:r>
            <a:r>
              <a:rPr lang="en-GB" sz="1200" dirty="0">
                <a:latin typeface="Verdana" pitchFamily="34" charset="0"/>
              </a:rPr>
              <a:t>)</a:t>
            </a:r>
          </a:p>
        </p:txBody>
      </p:sp>
      <p:grpSp>
        <p:nvGrpSpPr>
          <p:cNvPr id="3" name="Groeperen 2"/>
          <p:cNvGrpSpPr/>
          <p:nvPr/>
        </p:nvGrpSpPr>
        <p:grpSpPr>
          <a:xfrm>
            <a:off x="3752850" y="5139657"/>
            <a:ext cx="5143500" cy="965868"/>
            <a:chOff x="3752850" y="5139657"/>
            <a:chExt cx="5143500" cy="965868"/>
          </a:xfrm>
        </p:grpSpPr>
        <p:sp>
          <p:nvSpPr>
            <p:cNvPr id="2" name="Rounded Rectangle 1"/>
            <p:cNvSpPr/>
            <p:nvPr/>
          </p:nvSpPr>
          <p:spPr>
            <a:xfrm>
              <a:off x="3752850" y="5139657"/>
              <a:ext cx="5143500" cy="965868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05250" y="5177757"/>
              <a:ext cx="488632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GB" sz="2000" dirty="0" err="1">
                  <a:latin typeface="Verdana" pitchFamily="34" charset="0"/>
                </a:rPr>
                <a:t>Enorm</a:t>
              </a:r>
              <a:r>
                <a:rPr lang="en-GB" sz="2000" dirty="0">
                  <a:latin typeface="Verdana" pitchFamily="34" charset="0"/>
                </a:rPr>
                <a:t> </a:t>
              </a:r>
              <a:r>
                <a:rPr lang="en-GB" sz="2000" dirty="0" err="1">
                  <a:latin typeface="Verdana" pitchFamily="34" charset="0"/>
                </a:rPr>
                <a:t>aantal</a:t>
              </a:r>
              <a:r>
                <a:rPr lang="en-GB" sz="2000" dirty="0">
                  <a:latin typeface="Verdana" pitchFamily="34" charset="0"/>
                </a:rPr>
                <a:t> </a:t>
              </a:r>
              <a:r>
                <a:rPr lang="en-GB" sz="2000" dirty="0" err="1">
                  <a:latin typeface="Verdana" pitchFamily="34" charset="0"/>
                </a:rPr>
                <a:t>mogelijkheden</a:t>
              </a:r>
              <a:r>
                <a:rPr lang="en-GB" sz="2000" dirty="0">
                  <a:latin typeface="Verdana" pitchFamily="34" charset="0"/>
                </a:rPr>
                <a:t>... </a:t>
              </a:r>
            </a:p>
            <a:p>
              <a:pPr>
                <a:spcAft>
                  <a:spcPts val="1200"/>
                </a:spcAft>
              </a:pPr>
              <a:r>
                <a:rPr lang="en-GB" sz="2000" dirty="0">
                  <a:latin typeface="Verdana" pitchFamily="34" charset="0"/>
                </a:rPr>
                <a:t>... maar </a:t>
              </a:r>
              <a:r>
                <a:rPr lang="en-GB" sz="2000" dirty="0" err="1">
                  <a:latin typeface="Verdana" pitchFamily="34" charset="0"/>
                </a:rPr>
                <a:t>beperkt</a:t>
              </a:r>
              <a:r>
                <a:rPr lang="en-GB" sz="2000" dirty="0">
                  <a:latin typeface="Verdana" pitchFamily="34" charset="0"/>
                </a:rPr>
                <a:t> </a:t>
              </a:r>
              <a:r>
                <a:rPr lang="en-GB" sz="2000" dirty="0" err="1">
                  <a:latin typeface="Verdana" pitchFamily="34" charset="0"/>
                </a:rPr>
                <a:t>aantal</a:t>
              </a:r>
              <a:r>
                <a:rPr lang="en-GB" sz="2000" dirty="0">
                  <a:latin typeface="Verdana" pitchFamily="34" charset="0"/>
                </a:rPr>
                <a:t> </a:t>
              </a:r>
              <a:r>
                <a:rPr lang="en-GB" sz="2000" dirty="0" err="1">
                  <a:latin typeface="Verdana" pitchFamily="34" charset="0"/>
                </a:rPr>
                <a:t>oplossingen</a:t>
              </a:r>
              <a:endParaRPr lang="en-GB" sz="2000" dirty="0">
                <a:latin typeface="Verdana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734408" y="3909049"/>
            <a:ext cx="1819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400" dirty="0">
                <a:solidFill>
                  <a:schemeClr val="accent6"/>
                </a:solidFill>
                <a:latin typeface="Verdana" pitchFamily="34" charset="0"/>
              </a:rPr>
              <a:t>Sewall Wright (1889-1981)</a:t>
            </a:r>
          </a:p>
        </p:txBody>
      </p:sp>
    </p:spTree>
    <p:extLst>
      <p:ext uri="{BB962C8B-B14F-4D97-AF65-F5344CB8AC3E}">
        <p14:creationId xmlns:p14="http://schemas.microsoft.com/office/powerpoint/2010/main" val="300998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6973"/>
          </a:xfrm>
        </p:spPr>
        <p:txBody>
          <a:bodyPr/>
          <a:lstStyle/>
          <a:p>
            <a:r>
              <a:rPr lang="en-GB" sz="3200" dirty="0" err="1"/>
              <a:t>Evolutie</a:t>
            </a:r>
            <a:r>
              <a:rPr lang="en-GB" sz="3200" dirty="0"/>
              <a:t> </a:t>
            </a:r>
            <a:r>
              <a:rPr lang="en-GB" sz="3200" dirty="0" err="1"/>
              <a:t>als</a:t>
            </a:r>
            <a:r>
              <a:rPr lang="en-GB" sz="3200" dirty="0"/>
              <a:t> </a:t>
            </a:r>
            <a:r>
              <a:rPr lang="en-GB" sz="3200" dirty="0" err="1"/>
              <a:t>woordspelletje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23</a:t>
            </a:fld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411607" y="1390583"/>
            <a:ext cx="6075080" cy="3706096"/>
            <a:chOff x="1727684" y="1297325"/>
            <a:chExt cx="6075080" cy="2809364"/>
          </a:xfrm>
        </p:grpSpPr>
        <p:sp>
          <p:nvSpPr>
            <p:cNvPr id="6" name="TextBox 5"/>
            <p:cNvSpPr txBox="1"/>
            <p:nvPr/>
          </p:nvSpPr>
          <p:spPr>
            <a:xfrm>
              <a:off x="4312965" y="1297325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word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70672" y="1854348"/>
              <a:ext cx="1224136" cy="34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chemeClr val="bg1">
                      <a:lumMod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gord</a:t>
              </a:r>
              <a:endParaRPr lang="en-GB" sz="24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50528" y="1854349"/>
              <a:ext cx="1224136" cy="34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chemeClr val="bg1">
                      <a:lumMod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werd</a:t>
              </a:r>
              <a:endParaRPr lang="en-GB" sz="24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13631" y="1854349"/>
              <a:ext cx="1224136" cy="34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chemeClr val="bg1">
                      <a:lumMod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wond</a:t>
              </a:r>
              <a:endParaRPr lang="en-GB" sz="24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96136" y="1854348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wore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61533" y="2492896"/>
              <a:ext cx="1224136" cy="34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chemeClr val="bg1">
                      <a:lumMod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gond</a:t>
              </a:r>
              <a:endParaRPr lang="en-GB" sz="24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56738" y="2492896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gore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65993" y="2493227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wend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36096" y="2492896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were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27684" y="2482231"/>
              <a:ext cx="1224136" cy="34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chemeClr val="bg1">
                      <a:lumMod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gerd</a:t>
              </a:r>
              <a:endParaRPr lang="en-GB" sz="24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89913" y="2482562"/>
              <a:ext cx="1112851" cy="34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chemeClr val="bg1">
                      <a:lumMod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wone</a:t>
              </a:r>
              <a:endParaRPr lang="en-GB" sz="24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74640" y="3119892"/>
              <a:ext cx="1224136" cy="34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chemeClr val="bg1">
                      <a:lumMod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gend</a:t>
              </a:r>
              <a:endParaRPr lang="en-GB" sz="24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74883" y="3119892"/>
              <a:ext cx="1224136" cy="34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chemeClr val="bg1">
                      <a:lumMod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gere</a:t>
              </a:r>
              <a:endParaRPr lang="en-GB" sz="24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63988" y="3141297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gone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65777" y="3119561"/>
              <a:ext cx="1224136" cy="34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chemeClr val="bg1">
                      <a:lumMod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wene</a:t>
              </a:r>
              <a:endParaRPr lang="en-GB" sz="24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29336" y="3645024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gene</a:t>
              </a:r>
            </a:p>
          </p:txBody>
        </p:sp>
        <p:cxnSp>
          <p:nvCxnSpPr>
            <p:cNvPr id="22" name="Straight Arrow Connector 21"/>
            <p:cNvCxnSpPr>
              <a:endCxn id="7" idx="0"/>
            </p:cNvCxnSpPr>
            <p:nvPr/>
          </p:nvCxnSpPr>
          <p:spPr>
            <a:xfrm flipH="1">
              <a:off x="3382740" y="1666657"/>
              <a:ext cx="1290266" cy="18769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endCxn id="8" idx="0"/>
            </p:cNvCxnSpPr>
            <p:nvPr/>
          </p:nvCxnSpPr>
          <p:spPr>
            <a:xfrm flipH="1">
              <a:off x="4362596" y="1666657"/>
              <a:ext cx="562438" cy="187692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endCxn id="9" idx="0"/>
            </p:cNvCxnSpPr>
            <p:nvPr/>
          </p:nvCxnSpPr>
          <p:spPr>
            <a:xfrm>
              <a:off x="4925033" y="1666657"/>
              <a:ext cx="400666" cy="187692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endCxn id="10" idx="0"/>
            </p:cNvCxnSpPr>
            <p:nvPr/>
          </p:nvCxnSpPr>
          <p:spPr>
            <a:xfrm>
              <a:off x="5125366" y="1666657"/>
              <a:ext cx="1282838" cy="187690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endCxn id="15" idx="0"/>
            </p:cNvCxnSpPr>
            <p:nvPr/>
          </p:nvCxnSpPr>
          <p:spPr>
            <a:xfrm flipH="1">
              <a:off x="2339752" y="2213016"/>
              <a:ext cx="864096" cy="269215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11" idx="0"/>
            </p:cNvCxnSpPr>
            <p:nvPr/>
          </p:nvCxnSpPr>
          <p:spPr>
            <a:xfrm flipH="1">
              <a:off x="3273601" y="2213016"/>
              <a:ext cx="109140" cy="27988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12" idx="0"/>
            </p:cNvCxnSpPr>
            <p:nvPr/>
          </p:nvCxnSpPr>
          <p:spPr>
            <a:xfrm>
              <a:off x="3628747" y="2223681"/>
              <a:ext cx="540059" cy="269215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3203848" y="2223681"/>
              <a:ext cx="1094619" cy="269215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362596" y="2213347"/>
              <a:ext cx="572560" cy="279549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376732" y="2213347"/>
              <a:ext cx="1419404" cy="279549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3923929" y="2223681"/>
              <a:ext cx="1152127" cy="2692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endCxn id="13" idx="0"/>
            </p:cNvCxnSpPr>
            <p:nvPr/>
          </p:nvCxnSpPr>
          <p:spPr>
            <a:xfrm flipH="1">
              <a:off x="5078061" y="2213016"/>
              <a:ext cx="207012" cy="280211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5537101" y="2223681"/>
              <a:ext cx="1051123" cy="269215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4463989" y="2213016"/>
              <a:ext cx="1613856" cy="280211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0" idx="2"/>
              <a:endCxn id="14" idx="0"/>
            </p:cNvCxnSpPr>
            <p:nvPr/>
          </p:nvCxnSpPr>
          <p:spPr>
            <a:xfrm flipH="1">
              <a:off x="6048164" y="2316013"/>
              <a:ext cx="360040" cy="17688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endCxn id="16" idx="0"/>
            </p:cNvCxnSpPr>
            <p:nvPr/>
          </p:nvCxnSpPr>
          <p:spPr>
            <a:xfrm>
              <a:off x="6689913" y="2213347"/>
              <a:ext cx="556426" cy="269214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15" idx="2"/>
            </p:cNvCxnSpPr>
            <p:nvPr/>
          </p:nvCxnSpPr>
          <p:spPr>
            <a:xfrm>
              <a:off x="2339752" y="2832191"/>
              <a:ext cx="540060" cy="276705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3088829" y="2862228"/>
              <a:ext cx="1209638" cy="25733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11" idx="2"/>
              <a:endCxn id="17" idx="0"/>
            </p:cNvCxnSpPr>
            <p:nvPr/>
          </p:nvCxnSpPr>
          <p:spPr>
            <a:xfrm>
              <a:off x="3273601" y="2842856"/>
              <a:ext cx="13107" cy="277036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3851920" y="2862228"/>
              <a:ext cx="1184628" cy="25733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endCxn id="18" idx="0"/>
            </p:cNvCxnSpPr>
            <p:nvPr/>
          </p:nvCxnSpPr>
          <p:spPr>
            <a:xfrm>
              <a:off x="4168806" y="2862228"/>
              <a:ext cx="18145" cy="25766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3716917" y="2862228"/>
              <a:ext cx="1319631" cy="25766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5472100" y="2862228"/>
              <a:ext cx="425041" cy="25733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4673005" y="2862228"/>
              <a:ext cx="1224136" cy="25733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endCxn id="20" idx="0"/>
            </p:cNvCxnSpPr>
            <p:nvPr/>
          </p:nvCxnSpPr>
          <p:spPr>
            <a:xfrm>
              <a:off x="6048164" y="2862228"/>
              <a:ext cx="29681" cy="25733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5436096" y="2862228"/>
              <a:ext cx="1152128" cy="25733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>
              <a:off x="6408204" y="2862228"/>
              <a:ext cx="763363" cy="279069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3923929" y="3488893"/>
              <a:ext cx="680572" cy="228139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4604501" y="3488893"/>
              <a:ext cx="194518" cy="228139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4925033" y="3456289"/>
              <a:ext cx="211021" cy="249875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H="1">
              <a:off x="5234570" y="3488893"/>
              <a:ext cx="662571" cy="228139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endCxn id="19" idx="0"/>
            </p:cNvCxnSpPr>
            <p:nvPr/>
          </p:nvCxnSpPr>
          <p:spPr>
            <a:xfrm>
              <a:off x="4264215" y="2862228"/>
              <a:ext cx="811841" cy="279069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eperen 53"/>
          <p:cNvGrpSpPr/>
          <p:nvPr/>
        </p:nvGrpSpPr>
        <p:grpSpPr>
          <a:xfrm>
            <a:off x="573532" y="5096679"/>
            <a:ext cx="7865618" cy="1094571"/>
            <a:chOff x="573532" y="5096679"/>
            <a:chExt cx="7865618" cy="1094571"/>
          </a:xfrm>
        </p:grpSpPr>
        <p:sp>
          <p:nvSpPr>
            <p:cNvPr id="3" name="Rounded Rectangle 2"/>
            <p:cNvSpPr/>
            <p:nvPr/>
          </p:nvSpPr>
          <p:spPr>
            <a:xfrm>
              <a:off x="573532" y="5096679"/>
              <a:ext cx="7865618" cy="1094571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34400" y="5108069"/>
              <a:ext cx="7747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2000" dirty="0">
                  <a:latin typeface="Verdana" pitchFamily="34" charset="0"/>
                </a:rPr>
                <a:t>... </a:t>
              </a:r>
              <a:r>
                <a:rPr lang="en-GB" sz="2000" dirty="0" err="1">
                  <a:latin typeface="Verdana" pitchFamily="34" charset="0"/>
                </a:rPr>
                <a:t>ook</a:t>
              </a:r>
              <a:r>
                <a:rPr lang="en-GB" sz="2000" dirty="0">
                  <a:latin typeface="Verdana" pitchFamily="34" charset="0"/>
                </a:rPr>
                <a:t> </a:t>
              </a:r>
              <a:r>
                <a:rPr lang="en-GB" sz="2000" dirty="0" err="1">
                  <a:latin typeface="Verdana" pitchFamily="34" charset="0"/>
                </a:rPr>
                <a:t>aantal</a:t>
              </a:r>
              <a:r>
                <a:rPr lang="en-GB" sz="2000" dirty="0">
                  <a:latin typeface="Verdana" pitchFamily="34" charset="0"/>
                </a:rPr>
                <a:t> </a:t>
              </a:r>
              <a:r>
                <a:rPr lang="en-GB" sz="2000" dirty="0" err="1">
                  <a:latin typeface="Verdana" pitchFamily="34" charset="0"/>
                </a:rPr>
                <a:t>begaanbare</a:t>
              </a:r>
              <a:r>
                <a:rPr lang="en-GB" sz="2000" dirty="0">
                  <a:latin typeface="Verdana" pitchFamily="34" charset="0"/>
                </a:rPr>
                <a:t> routes </a:t>
              </a:r>
              <a:r>
                <a:rPr lang="en-GB" sz="2000" dirty="0" err="1">
                  <a:latin typeface="Verdana" pitchFamily="34" charset="0"/>
                </a:rPr>
                <a:t>naar</a:t>
              </a:r>
              <a:r>
                <a:rPr lang="en-GB" sz="2000" dirty="0">
                  <a:latin typeface="Verdana" pitchFamily="34" charset="0"/>
                </a:rPr>
                <a:t> </a:t>
              </a:r>
              <a:r>
                <a:rPr lang="en-GB" sz="2000" dirty="0" err="1">
                  <a:latin typeface="Verdana" pitchFamily="34" charset="0"/>
                </a:rPr>
                <a:t>oplossing</a:t>
              </a:r>
              <a:r>
                <a:rPr lang="en-GB" sz="2000" dirty="0">
                  <a:latin typeface="Verdana" pitchFamily="34" charset="0"/>
                </a:rPr>
                <a:t> is </a:t>
              </a:r>
              <a:r>
                <a:rPr lang="en-GB" sz="2000" dirty="0" err="1">
                  <a:latin typeface="Verdana" pitchFamily="34" charset="0"/>
                </a:rPr>
                <a:t>beperkt</a:t>
              </a:r>
              <a:r>
                <a:rPr lang="en-GB" sz="2000" dirty="0">
                  <a:latin typeface="Verdana" pitchFamily="34" charset="0"/>
                </a:rPr>
                <a:t> door </a:t>
              </a:r>
              <a:r>
                <a:rPr lang="en-GB" sz="2000" dirty="0" err="1">
                  <a:latin typeface="Verdana" pitchFamily="34" charset="0"/>
                </a:rPr>
                <a:t>niet-functionele</a:t>
              </a:r>
              <a:r>
                <a:rPr lang="en-GB" sz="2000" dirty="0">
                  <a:latin typeface="Verdana" pitchFamily="34" charset="0"/>
                </a:rPr>
                <a:t> </a:t>
              </a:r>
              <a:r>
                <a:rPr lang="en-GB" sz="2000" dirty="0" err="1">
                  <a:latin typeface="Verdana" pitchFamily="34" charset="0"/>
                </a:rPr>
                <a:t>tussenstappen</a:t>
              </a:r>
              <a:endParaRPr lang="en-GB" sz="2000" dirty="0">
                <a:latin typeface="Verdana" pitchFamily="34" charset="0"/>
              </a:endParaRPr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0071" y="1674448"/>
            <a:ext cx="1857438" cy="2424531"/>
          </a:xfrm>
          <a:prstGeom prst="rect">
            <a:avLst/>
          </a:prstGeom>
          <a:noFill/>
          <a:ln>
            <a:noFill/>
          </a:ln>
          <a:effectLst>
            <a:outerShdw blurRad="127000" dist="50800" dir="5400000" algn="ctr" rotWithShape="0">
              <a:schemeClr val="accent6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6702465" y="4139396"/>
            <a:ext cx="2152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400" dirty="0">
                <a:solidFill>
                  <a:schemeClr val="accent6"/>
                </a:solidFill>
                <a:latin typeface="Verdana" pitchFamily="34" charset="0"/>
              </a:rPr>
              <a:t>John Maynard Smith (1920-2004)</a:t>
            </a:r>
          </a:p>
        </p:txBody>
      </p:sp>
    </p:spTree>
    <p:extLst>
      <p:ext uri="{BB962C8B-B14F-4D97-AF65-F5344CB8AC3E}">
        <p14:creationId xmlns:p14="http://schemas.microsoft.com/office/powerpoint/2010/main" val="2469784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95375"/>
            <a:ext cx="9143999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24</a:t>
            </a:fld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485816"/>
            <a:ext cx="2247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>
                <a:solidFill>
                  <a:schemeClr val="bg1"/>
                </a:solidFill>
                <a:latin typeface="Verdana" pitchFamily="34" charset="0"/>
              </a:rPr>
              <a:t>(credit: Elisa Carolus)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err="1"/>
              <a:t>Experimentele</a:t>
            </a:r>
            <a:r>
              <a:rPr lang="en-GB" sz="3200" dirty="0"/>
              <a:t> </a:t>
            </a:r>
            <a:r>
              <a:rPr lang="en-GB" sz="3200" dirty="0" err="1"/>
              <a:t>fitnesslandschappen</a:t>
            </a:r>
            <a:endParaRPr lang="en-GB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826"/>
          <a:stretch/>
        </p:blipFill>
        <p:spPr bwMode="auto">
          <a:xfrm>
            <a:off x="5638798" y="3955717"/>
            <a:ext cx="3341687" cy="2546350"/>
          </a:xfrm>
          <a:prstGeom prst="rect">
            <a:avLst/>
          </a:prstGeom>
          <a:noFill/>
          <a:ln>
            <a:noFill/>
          </a:ln>
          <a:effectLst>
            <a:outerShdw blurRad="127000" dist="35921" dir="2700000" algn="ctr" rotWithShape="0">
              <a:schemeClr val="accent6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94734" y="6503985"/>
            <a:ext cx="36044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200" dirty="0">
                <a:solidFill>
                  <a:schemeClr val="bg1"/>
                </a:solidFill>
                <a:latin typeface="Verdana" pitchFamily="34" charset="0"/>
              </a:rPr>
              <a:t>(de Visser &amp; Krug 2014 </a:t>
            </a:r>
            <a:r>
              <a:rPr lang="en-GB" sz="1200" i="1" dirty="0">
                <a:solidFill>
                  <a:schemeClr val="bg1"/>
                </a:solidFill>
                <a:latin typeface="Verdana" pitchFamily="34" charset="0"/>
              </a:rPr>
              <a:t>Nat. Rev. Genet</a:t>
            </a:r>
            <a:r>
              <a:rPr lang="en-GB" sz="1200" dirty="0">
                <a:solidFill>
                  <a:schemeClr val="bg1"/>
                </a:solidFill>
                <a:latin typeface="Verdana" pitchFamily="34" charset="0"/>
              </a:rPr>
              <a:t>.)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1925" y="4483100"/>
            <a:ext cx="4885866" cy="1460500"/>
            <a:chOff x="161925" y="4483100"/>
            <a:chExt cx="4885866" cy="1460500"/>
          </a:xfrm>
        </p:grpSpPr>
        <p:sp>
          <p:nvSpPr>
            <p:cNvPr id="7" name="Afgeronde rechthoek 6"/>
            <p:cNvSpPr/>
            <p:nvPr/>
          </p:nvSpPr>
          <p:spPr>
            <a:xfrm>
              <a:off x="161925" y="4483100"/>
              <a:ext cx="4800600" cy="1460500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nl-NL" sz="1400" dirty="0">
                <a:solidFill>
                  <a:schemeClr val="tx1"/>
                </a:solidFill>
              </a:endParaRPr>
            </a:p>
          </p:txBody>
        </p:sp>
        <p:sp>
          <p:nvSpPr>
            <p:cNvPr id="5" name="Tekstvak 4"/>
            <p:cNvSpPr txBox="1"/>
            <p:nvPr/>
          </p:nvSpPr>
          <p:spPr>
            <a:xfrm>
              <a:off x="161925" y="4616450"/>
              <a:ext cx="4885866" cy="1166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FFFFFF"/>
                  </a:solidFill>
                  <a:latin typeface="Verdana" pitchFamily="34" charset="0"/>
                </a:rPr>
                <a:t>Echte fitnesslandschappen complex</a:t>
              </a:r>
            </a:p>
            <a:p>
              <a:pPr marL="285750" indent="-285750">
                <a:lnSpc>
                  <a:spcPct val="12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rgbClr val="FFFFFF"/>
                  </a:solidFill>
                  <a:latin typeface="Verdana" pitchFamily="34" charset="0"/>
                </a:rPr>
                <a:t>Onderzoek onderliggende oorzaken via rekenmodellen en eiwitanalyses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099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25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3850" y="230188"/>
            <a:ext cx="8610588" cy="840125"/>
          </a:xfrm>
        </p:spPr>
        <p:txBody>
          <a:bodyPr/>
          <a:lstStyle/>
          <a:p>
            <a:r>
              <a:rPr lang="en-GB" sz="3200" dirty="0" err="1">
                <a:solidFill>
                  <a:schemeClr val="tx1"/>
                </a:solidFill>
              </a:rPr>
              <a:t>Keuzes</a:t>
            </a:r>
            <a:r>
              <a:rPr lang="en-GB" sz="3200" dirty="0">
                <a:solidFill>
                  <a:schemeClr val="tx1"/>
                </a:solidFill>
              </a:rPr>
              <a:t> van </a:t>
            </a:r>
            <a:r>
              <a:rPr lang="en-GB" sz="3200" dirty="0" err="1">
                <a:solidFill>
                  <a:schemeClr val="tx1"/>
                </a:solidFill>
              </a:rPr>
              <a:t>kleine</a:t>
            </a:r>
            <a:r>
              <a:rPr lang="en-GB" sz="3200" dirty="0">
                <a:solidFill>
                  <a:schemeClr val="tx1"/>
                </a:solidFill>
              </a:rPr>
              <a:t> en </a:t>
            </a:r>
            <a:r>
              <a:rPr lang="en-GB" sz="3200" dirty="0" err="1">
                <a:solidFill>
                  <a:schemeClr val="tx1"/>
                </a:solidFill>
              </a:rPr>
              <a:t>grote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 err="1">
                <a:solidFill>
                  <a:schemeClr val="tx1"/>
                </a:solidFill>
              </a:rPr>
              <a:t>populaties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24500" y="6360364"/>
            <a:ext cx="31643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200" dirty="0">
                <a:latin typeface="Verdana" pitchFamily="34" charset="0"/>
              </a:rPr>
              <a:t>(Szendro et al. 2013 </a:t>
            </a:r>
            <a:r>
              <a:rPr lang="en-GB" sz="1200" i="1" dirty="0">
                <a:latin typeface="Verdana" pitchFamily="34" charset="0"/>
              </a:rPr>
              <a:t>PNAS</a:t>
            </a:r>
            <a:r>
              <a:rPr lang="en-GB" sz="1200" dirty="0">
                <a:latin typeface="Verdana" pitchFamily="34" charset="0"/>
              </a:rPr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4111" y="1114425"/>
            <a:ext cx="6834187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913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26</a:t>
            </a:fld>
            <a:endParaRPr lang="en-GB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50836" y="220663"/>
            <a:ext cx="8442325" cy="840125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De diverse routes van kleine populaties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34075" y="6399749"/>
            <a:ext cx="2705100" cy="30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400" dirty="0">
                <a:solidFill>
                  <a:schemeClr val="bg1"/>
                </a:solidFill>
                <a:latin typeface="Verdana" pitchFamily="34" charset="0"/>
              </a:rPr>
              <a:t>(picture: Elisa Carolus)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95375"/>
            <a:ext cx="9143999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>
            <a:spLocks noChangeAspect="1"/>
          </p:cNvSpPr>
          <p:nvPr/>
        </p:nvSpPr>
        <p:spPr>
          <a:xfrm flipV="1">
            <a:off x="4188615" y="3642067"/>
            <a:ext cx="150020" cy="1425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724" y="6513730"/>
            <a:ext cx="2247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>
                <a:solidFill>
                  <a:schemeClr val="bg1"/>
                </a:solidFill>
                <a:latin typeface="Verdana" pitchFamily="34" charset="0"/>
              </a:rPr>
              <a:t>(credit: Elisa Carolus)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 flipV="1">
            <a:off x="4188615" y="3641711"/>
            <a:ext cx="150020" cy="1425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 flipV="1">
            <a:off x="3963585" y="3333393"/>
            <a:ext cx="600080" cy="5700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 flipV="1">
            <a:off x="4179090" y="3623017"/>
            <a:ext cx="150020" cy="1425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 flipV="1">
            <a:off x="3963585" y="3333393"/>
            <a:ext cx="600080" cy="5700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 flipV="1">
            <a:off x="3971919" y="3333393"/>
            <a:ext cx="600080" cy="5700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3625" y="6468196"/>
            <a:ext cx="47670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200" dirty="0">
                <a:solidFill>
                  <a:schemeClr val="bg1"/>
                </a:solidFill>
                <a:latin typeface="Verdana" pitchFamily="34" charset="0"/>
              </a:rPr>
              <a:t>(</a:t>
            </a:r>
            <a:r>
              <a:rPr lang="en-GB" sz="1200" dirty="0" err="1">
                <a:solidFill>
                  <a:schemeClr val="bg1"/>
                </a:solidFill>
                <a:latin typeface="Verdana" pitchFamily="34" charset="0"/>
              </a:rPr>
              <a:t>Rozen</a:t>
            </a:r>
            <a:r>
              <a:rPr lang="en-GB" sz="1200" dirty="0">
                <a:solidFill>
                  <a:schemeClr val="bg1"/>
                </a:solidFill>
                <a:latin typeface="Verdana" pitchFamily="34" charset="0"/>
              </a:rPr>
              <a:t> et al. 2008 </a:t>
            </a:r>
            <a:r>
              <a:rPr lang="en-GB" sz="1200" i="1" dirty="0" err="1">
                <a:solidFill>
                  <a:schemeClr val="bg1"/>
                </a:solidFill>
                <a:latin typeface="Verdana" pitchFamily="34" charset="0"/>
              </a:rPr>
              <a:t>PLoS</a:t>
            </a:r>
            <a:r>
              <a:rPr lang="en-GB" sz="1200" i="1" dirty="0">
                <a:solidFill>
                  <a:schemeClr val="bg1"/>
                </a:solidFill>
                <a:latin typeface="Verdana" pitchFamily="34" charset="0"/>
              </a:rPr>
              <a:t> One, </a:t>
            </a:r>
            <a:r>
              <a:rPr lang="en-GB" sz="1200" dirty="0">
                <a:solidFill>
                  <a:schemeClr val="bg1"/>
                </a:solidFill>
                <a:latin typeface="Verdana" pitchFamily="34" charset="0"/>
              </a:rPr>
              <a:t>Salverda et al., unpublished)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983405" y="4858800"/>
            <a:ext cx="3297951" cy="1540949"/>
            <a:chOff x="85724" y="4856460"/>
            <a:chExt cx="3297951" cy="1540949"/>
          </a:xfrm>
        </p:grpSpPr>
        <p:sp>
          <p:nvSpPr>
            <p:cNvPr id="16" name="TextBox 15"/>
            <p:cNvSpPr txBox="1"/>
            <p:nvPr/>
          </p:nvSpPr>
          <p:spPr>
            <a:xfrm>
              <a:off x="85724" y="6089632"/>
              <a:ext cx="16030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E. coli</a:t>
              </a:r>
              <a:endPara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2555" y="4856460"/>
              <a:ext cx="1189366" cy="1202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1863856" y="6058855"/>
              <a:ext cx="130676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-lactamase</a:t>
              </a:r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317" b="14352"/>
            <a:stretch/>
          </p:blipFill>
          <p:spPr bwMode="auto">
            <a:xfrm>
              <a:off x="1650806" y="4856460"/>
              <a:ext cx="1732869" cy="1202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132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48148E-6 C -0.00625 -0.00278 -0.0125 -0.00556 -0.01875 -0.00834 C -0.02326 -0.01042 -0.0276 -0.01459 -0.03229 -0.01667 C -0.03906 -0.01968 -0.04566 -0.02269 -0.05208 -0.02639 C -0.05416 -0.02755 -0.05642 -0.02755 -0.05833 -0.02917 C -0.06649 -0.03634 -0.07934 -0.04445 -0.08854 -0.04861 C -0.0934 -0.05347 -0.09948 -0.06134 -0.1052 -0.06389 C -0.10833 -0.06806 -0.11041 -0.07037 -0.11458 -0.07222 C -0.12031 -0.07986 -0.1283 -0.08496 -0.13541 -0.09028 C -0.13906 -0.09306 -0.1408 -0.09676 -0.14479 -0.09861 C -0.15 -0.10556 -0.16041 -0.11667 -0.16666 -0.12222 C -0.16909 -0.12709 -0.17048 -0.13125 -0.17395 -0.13472 C -0.17586 -0.13681 -0.1802 -0.14028 -0.1802 -0.14028 C -0.18177 -0.14329 -0.18385 -0.1456 -0.18541 -0.14861 C -0.18611 -0.14977 -0.18559 -0.15185 -0.18645 -0.15278 C -0.1875 -0.15394 -0.18923 -0.15371 -0.19062 -0.15417 C -0.19236 -0.16134 -0.19757 -0.16273 -0.20208 -0.16667 C -0.20347 -0.17199 -0.20746 -0.17732 -0.21145 -0.17917 C -0.21302 -0.18218 -0.21441 -0.18611 -0.2177 -0.18611 " pathEditMode="relative" ptsTypes="ffffffffffffffffffA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3.7037E-6 C -0.0066 -0.00417 -0.01285 -0.00811 -0.0191 -0.01204 C -0.02361 -0.01505 -0.02795 -0.02084 -0.03264 -0.02385 C -0.03976 -0.02801 -0.04636 -0.03218 -0.05278 -0.0375 C -0.05486 -0.03912 -0.05712 -0.03912 -0.05903 -0.04144 C -0.06719 -0.05162 -0.08038 -0.06297 -0.08959 -0.06875 C -0.09445 -0.0757 -0.10052 -0.08681 -0.10625 -0.09028 C -0.10938 -0.0963 -0.11181 -0.09954 -0.11597 -0.10209 C -0.1217 -0.11297 -0.12969 -0.12014 -0.13681 -0.12755 C -0.14045 -0.13125 -0.14219 -0.13681 -0.14618 -0.13936 C -0.15174 -0.14908 -0.16216 -0.16459 -0.16841 -0.17269 C -0.17084 -0.17963 -0.17222 -0.18542 -0.1757 -0.19028 C -0.17761 -0.19329 -0.18195 -0.19792 -0.18195 -0.19769 C -0.18386 -0.20255 -0.18594 -0.20579 -0.1875 -0.20996 C -0.1882 -0.21135 -0.18768 -0.21436 -0.18854 -0.21574 C -0.18959 -0.21736 -0.19132 -0.21713 -0.19271 -0.2176 C -0.19445 -0.22778 -0.19966 -0.22986 -0.20417 -0.23519 C -0.20556 -0.24283 -0.20955 -0.25047 -0.21354 -0.25301 C -0.21511 -0.25718 -0.2165 -0.2625 -0.21979 -0.2625 " pathEditMode="relative" rAng="0" ptsTypes="ffffffffffffffffffA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-131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3.7037E-6 C -0.00642 -0.00533 -0.01267 -0.01042 -0.01892 -0.01528 C -0.02344 -0.01922 -0.02778 -0.02639 -0.03247 -0.0301 C -0.03924 -0.03565 -0.04583 -0.04098 -0.05226 -0.04769 C -0.05434 -0.04977 -0.0566 -0.04977 -0.05851 -0.05255 C -0.06667 -0.06574 -0.07951 -0.0801 -0.08872 -0.08727 C -0.09358 -0.0963 -0.09965 -0.11042 -0.10538 -0.11482 C -0.10851 -0.12223 -0.11059 -0.12639 -0.11476 -0.12963 C -0.12049 -0.14352 -0.12847 -0.15255 -0.13559 -0.16204 C -0.13924 -0.16667 -0.14097 -0.17361 -0.14497 -0.17709 C -0.15017 -0.18936 -0.16059 -0.20926 -0.16684 -0.21922 C -0.16927 -0.22824 -0.17066 -0.23542 -0.17413 -0.24167 C -0.17604 -0.24537 -0.18038 -0.25139 -0.18038 -0.25116 C -0.18194 -0.25695 -0.18403 -0.26111 -0.18559 -0.26667 C -0.18629 -0.26852 -0.18576 -0.27223 -0.18663 -0.27408 C -0.18767 -0.27616 -0.18941 -0.27593 -0.1908 -0.27639 C -0.19254 -0.28936 -0.19774 -0.29167 -0.20226 -0.29861 C -0.20365 -0.30834 -0.20764 -0.31806 -0.21163 -0.3213 C -0.21319 -0.32639 -0.21458 -0.33334 -0.21771 -0.33334 " pathEditMode="relative" rAng="0" ptsTypes="ffffffffffffffffffA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6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4.81481E-6 C 0.03003 -0.00093 0.04236 -0.00163 0.06666 -0.00556 C 0.07326 -0.00973 0.0809 -0.0095 0.0875 -0.01366 C 0.09427 -0.01829 0.10191 -0.022 0.10937 -0.02454 C 0.11441 -0.02871 0.12031 -0.0301 0.12604 -0.03264 C 0.13229 -0.03542 0.13819 -0.03889 0.14479 -0.04075 C 0.14948 -0.0419 0.15382 -0.04329 0.15833 -0.04491 C 0.16111 -0.04584 0.16666 -0.04746 0.16666 -0.04723 C 0.17465 -0.0544 0.1868 -0.05857 0.19583 -0.0625 C 0.19826 -0.06366 0.19965 -0.06713 0.20208 -0.06783 C 0.20711 -0.06945 0.21215 -0.07107 0.21666 -0.07477 C 0.22083 -0.07801 0.22465 -0.08172 0.22916 -0.08426 C 0.23281 -0.08612 0.23715 -0.08704 0.24062 -0.08959 C 0.24757 -0.09445 0.25399 -0.09954 0.26145 -0.10325 C 0.2651 -0.10487 0.26875 -0.10857 0.27187 -0.11135 C 0.2743 -0.1132 0.2776 -0.11343 0.2802 -0.11528 C 0.28368 -0.1176 0.28698 -0.12014 0.29062 -0.12223 C 0.2927 -0.12315 0.29496 -0.12315 0.29687 -0.12477 C 0.30434 -0.13149 0.31423 -0.13565 0.32291 -0.13843 C 0.32708 -0.14375 0.33489 -0.14584 0.34062 -0.14931 C 0.3427 -0.15047 0.34496 -0.15047 0.34687 -0.15186 C 0.3552 -0.15926 0.36423 -0.1632 0.37291 -0.16968 C 0.3776 -0.17292 0.38055 -0.17709 0.38541 -0.17917 C 0.39062 -0.18403 0.39635 -0.18774 0.40208 -0.19121 C 0.40781 -0.19514 0.41336 -0.2 0.41875 -0.20487 C 0.42135 -0.20718 0.42534 -0.20811 0.42812 -0.21019 C 0.43281 -0.21366 0.43698 -0.21783 0.44166 -0.22107 C 0.44375 -0.22246 0.44583 -0.22385 0.44791 -0.22524 C 0.44895 -0.22593 0.45104 -0.22639 0.45104 -0.22639 " pathEditMode="relative" rAng="0" ptsTypes="ffffffffffffffffffffffffffffA">
                                      <p:cBhvr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-113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8.14815E-6 C -0.02674 -0.01181 -0.01511 -0.00439 -0.06979 -0.00556 C -0.08837 -0.00857 -0.10591 -0.00903 -0.125 -0.00973 C -0.15539 -0.0088 -0.16129 -0.00788 -0.18455 -0.00556 C -0.19966 0.00115 -0.18316 -0.00556 -0.225 -0.00556 C -0.26129 -0.00556 -0.30903 -0.00394 -0.34688 -0.00278 C -0.35 -8.14815E-6 -0.35313 0.00138 -0.35625 0.00416 C -0.38108 0.00277 -0.37848 0.00462 -0.39479 -0.00973 C -0.39549 -0.01112 -0.39601 -0.01274 -0.39688 -0.0139 C -0.39775 -0.01505 -0.39914 -0.01552 -0.4 -0.01667 C -0.40851 -0.02964 -0.40035 -0.02153 -0.40729 -0.02778 C -0.41216 -0.03751 -0.40938 -0.03427 -0.41459 -0.0389 C -0.41841 -0.05394 -0.42604 -0.06644 -0.42604 -0.08334 " pathEditMode="relative" ptsTypes="ffffffffffffA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7.40741E-7 C 0.01163 -0.00162 0.02292 -0.0044 0.03438 -0.00695 C 0.03854 -0.00787 0.04097 -0.00811 0.04479 -0.00973 C 0.04688 -0.01065 0.04896 -0.01158 0.05104 -0.0125 C 0.05209 -0.01297 0.05417 -0.01389 0.05417 -0.01389 C 0.05868 -0.01852 0.06285 -0.01829 0.06771 -0.02223 C 0.07274 -0.02616 0.07674 -0.03079 0.08229 -0.03334 C 0.08646 -0.0375 0.09219 -0.0382 0.09584 -0.04306 C 0.10122 -0.05023 0.1059 -0.05787 0.11146 -0.06528 C 0.11493 -0.07014 0.1158 -0.07686 0.11875 -0.08195 C 0.12205 -0.09491 0.11667 -0.0757 0.12292 -0.09028 C 0.12361 -0.09213 0.12327 -0.09422 0.12396 -0.09584 C 0.12535 -0.09931 0.12778 -0.10209 0.12917 -0.10556 C 0.1342 -0.11875 0.14011 -0.13241 0.14688 -0.14445 C 0.14913 -0.15348 0.14618 -0.14375 0.15104 -0.15278 C 0.15434 -0.15903 0.15625 -0.16736 0.15938 -0.17361 C 0.16077 -0.17639 0.1625 -0.17894 0.16354 -0.18195 C 0.16771 -0.19306 0.17084 -0.20486 0.17604 -0.21528 C 0.17761 -0.22338 0.18056 -0.23125 0.18334 -0.23889 C 0.18594 -0.25672 0.19045 -0.27431 0.19479 -0.29167 C 0.19427 -0.30602 0.19549 -0.32801 0.19063 -0.34306 C 0.18976 -0.34584 0.18941 -0.34954 0.1875 -0.35139 C 0.1842 -0.3544 0.17986 -0.35324 0.17709 -0.35695 " pathEditMode="relative" ptsTypes="ffffffffffffffffffffffA">
                                      <p:cBhvr>
                                        <p:cTn id="1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9" grpId="0" animBg="1"/>
      <p:bldP spid="20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27</a:t>
            </a:fld>
            <a:endParaRPr lang="en-GB" dirty="0"/>
          </a:p>
        </p:txBody>
      </p:sp>
      <p:pic>
        <p:nvPicPr>
          <p:cNvPr id="4098" name="Picture 2" descr="C:\Users\visse002\AppData\Local\Microsoft\Windows\Temporary Internet Files\Content.Outlook\3WJRGSZ4\Picture1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99084"/>
            <a:ext cx="9144000" cy="447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619500" y="6289802"/>
            <a:ext cx="3779476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Baym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et al. 2016 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</a:rPr>
              <a:t>Science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4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2125" y="230188"/>
            <a:ext cx="8442325" cy="831576"/>
          </a:xfrm>
        </p:spPr>
        <p:txBody>
          <a:bodyPr/>
          <a:lstStyle/>
          <a:p>
            <a:r>
              <a:rPr lang="en-GB" dirty="0" err="1"/>
              <a:t>Evolutie</a:t>
            </a:r>
            <a:r>
              <a:rPr lang="en-GB" dirty="0"/>
              <a:t> in </a:t>
            </a:r>
            <a:r>
              <a:rPr lang="en-GB" dirty="0" err="1"/>
              <a:t>actie</a:t>
            </a:r>
            <a:r>
              <a:rPr lang="en-GB" dirty="0"/>
              <a:t> in het </a:t>
            </a:r>
            <a:r>
              <a:rPr lang="en-GB" dirty="0" err="1"/>
              <a:t>onderwijs</a:t>
            </a:r>
            <a:r>
              <a:rPr lang="en-GB" dirty="0"/>
              <a:t> I</a:t>
            </a:r>
            <a:endParaRPr lang="en-GB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40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31576"/>
          </a:xfrm>
        </p:spPr>
        <p:txBody>
          <a:bodyPr/>
          <a:lstStyle/>
          <a:p>
            <a:r>
              <a:rPr lang="nl-NL" dirty="0"/>
              <a:t>Evolutie in actie in het onderwijs II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28</a:t>
            </a:fld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98912" y="2315742"/>
            <a:ext cx="2474788" cy="2645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2222500" y="1752600"/>
            <a:ext cx="4254500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l-NL" sz="2000" dirty="0">
                <a:latin typeface="Verdana" pitchFamily="34" charset="0"/>
              </a:rPr>
              <a:t>Gemeenschappelijke voorouder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4203700" y="5501309"/>
            <a:ext cx="454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spcAft>
                <a:spcPts val="1200"/>
              </a:spcAft>
            </a:pPr>
            <a:r>
              <a:rPr lang="en-GB" b="1" dirty="0" err="1">
                <a:solidFill>
                  <a:schemeClr val="accent6"/>
                </a:solidFill>
                <a:latin typeface="Verdana" pitchFamily="34" charset="0"/>
              </a:rPr>
              <a:t>Tekenexperiment</a:t>
            </a:r>
            <a:r>
              <a:rPr lang="en-GB" b="1" dirty="0">
                <a:solidFill>
                  <a:schemeClr val="accent6"/>
                </a:solidFill>
                <a:latin typeface="Verdana" pitchFamily="34" charset="0"/>
              </a:rPr>
              <a:t> Jelle Zandveld</a:t>
            </a:r>
          </a:p>
          <a:p>
            <a:pPr algn="ctr">
              <a:lnSpc>
                <a:spcPts val="1800"/>
              </a:lnSpc>
              <a:spcAft>
                <a:spcPts val="1200"/>
              </a:spcAft>
            </a:pPr>
            <a:r>
              <a:rPr lang="en-GB" dirty="0">
                <a:solidFill>
                  <a:schemeClr val="accent6"/>
                </a:solidFill>
                <a:latin typeface="Verdana" pitchFamily="34" charset="0"/>
              </a:rPr>
              <a:t>Meer info: </a:t>
            </a:r>
            <a:r>
              <a:rPr lang="nl-NL" u="sng" dirty="0">
                <a:hlinkClick r:id="rId3"/>
              </a:rPr>
              <a:t>http://cargocollective.com/CJEE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760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</a:t>
            </a:r>
            <a:r>
              <a:rPr lang="nl-NL" baseline="30000" dirty="0"/>
              <a:t>e</a:t>
            </a:r>
            <a:r>
              <a:rPr lang="nl-NL" dirty="0"/>
              <a:t> generatie nakomelingen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29</a:t>
            </a:fld>
            <a:endParaRPr lang="en-GB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612" y="1730876"/>
            <a:ext cx="2315088" cy="4383281"/>
          </a:xfrm>
          <a:prstGeom prst="rect">
            <a:avLst/>
          </a:prstGeom>
          <a:noFill/>
          <a:ln>
            <a:noFill/>
          </a:ln>
          <a:effectLst>
            <a:outerShdw blurRad="76200" dist="35921" dir="2700000" algn="ctr" rotWithShape="0">
              <a:schemeClr val="accent6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5212" y="1713962"/>
            <a:ext cx="2492888" cy="4343938"/>
          </a:xfrm>
          <a:prstGeom prst="rect">
            <a:avLst/>
          </a:prstGeom>
          <a:noFill/>
          <a:ln>
            <a:noFill/>
          </a:ln>
          <a:effectLst>
            <a:outerShdw blurRad="76200" dist="35921" dir="2700000" algn="ctr" rotWithShape="0">
              <a:schemeClr val="accent6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84200" y="1267492"/>
            <a:ext cx="7600950" cy="4823187"/>
            <a:chOff x="584200" y="1267492"/>
            <a:chExt cx="7600950" cy="4823187"/>
          </a:xfrm>
        </p:grpSpPr>
        <p:sp>
          <p:nvSpPr>
            <p:cNvPr id="14" name="Tekstvak 9"/>
            <p:cNvSpPr txBox="1"/>
            <p:nvPr/>
          </p:nvSpPr>
          <p:spPr>
            <a:xfrm>
              <a:off x="584200" y="1290079"/>
              <a:ext cx="3340100" cy="33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nl-NL" dirty="0">
                  <a:latin typeface="Verdana" pitchFamily="34" charset="0"/>
                </a:rPr>
                <a:t>Selectie voor </a:t>
              </a:r>
              <a:r>
                <a:rPr lang="nl-NL" b="1" dirty="0">
                  <a:solidFill>
                    <a:srgbClr val="FF0000"/>
                  </a:solidFill>
                  <a:latin typeface="Verdana" pitchFamily="34" charset="0"/>
                </a:rPr>
                <a:t>dik</a:t>
              </a:r>
              <a:r>
                <a:rPr lang="nl-NL" dirty="0">
                  <a:solidFill>
                    <a:srgbClr val="FF0000"/>
                  </a:solidFill>
                  <a:latin typeface="Verdana" pitchFamily="34" charset="0"/>
                </a:rPr>
                <a:t> </a:t>
              </a:r>
              <a:r>
                <a:rPr lang="nl-NL" dirty="0">
                  <a:latin typeface="Verdana" pitchFamily="34" charset="0"/>
                </a:rPr>
                <a:t>kruis</a:t>
              </a:r>
            </a:p>
          </p:txBody>
        </p:sp>
        <p:sp>
          <p:nvSpPr>
            <p:cNvPr id="16" name="Tekstvak 10"/>
            <p:cNvSpPr txBox="1"/>
            <p:nvPr/>
          </p:nvSpPr>
          <p:spPr>
            <a:xfrm>
              <a:off x="4845050" y="1267492"/>
              <a:ext cx="3340100" cy="33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nl-NL" dirty="0">
                  <a:latin typeface="Verdana" pitchFamily="34" charset="0"/>
                </a:rPr>
                <a:t>Selectie voor </a:t>
              </a:r>
              <a:r>
                <a:rPr lang="nl-NL" b="1" dirty="0">
                  <a:solidFill>
                    <a:srgbClr val="FF0000"/>
                  </a:solidFill>
                  <a:latin typeface="Verdana" pitchFamily="34" charset="0"/>
                </a:rPr>
                <a:t>dun</a:t>
              </a:r>
              <a:r>
                <a:rPr lang="nl-NL" dirty="0">
                  <a:latin typeface="Verdana" pitchFamily="34" charset="0"/>
                </a:rPr>
                <a:t> kruis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273300" y="5041900"/>
              <a:ext cx="5359400" cy="1048779"/>
              <a:chOff x="2273300" y="5041900"/>
              <a:chExt cx="5359400" cy="1048779"/>
            </a:xfrm>
          </p:grpSpPr>
          <p:sp>
            <p:nvSpPr>
              <p:cNvPr id="13" name="Afgeronde rechthoek 8"/>
              <p:cNvSpPr/>
              <p:nvPr/>
            </p:nvSpPr>
            <p:spPr>
              <a:xfrm>
                <a:off x="2273300" y="5074679"/>
                <a:ext cx="1117600" cy="1016000"/>
              </a:xfrm>
              <a:prstGeom prst="roundRect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nl-NL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Afgeronde rechthoek 7"/>
              <p:cNvSpPr/>
              <p:nvPr/>
            </p:nvSpPr>
            <p:spPr>
              <a:xfrm>
                <a:off x="6515100" y="5041900"/>
                <a:ext cx="1117600" cy="1016000"/>
              </a:xfrm>
              <a:prstGeom prst="roundRect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nl-NL" sz="14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766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" y="1111713"/>
            <a:ext cx="8567738" cy="5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230188"/>
            <a:ext cx="8572488" cy="840125"/>
          </a:xfrm>
        </p:spPr>
        <p:txBody>
          <a:bodyPr/>
          <a:lstStyle/>
          <a:p>
            <a:r>
              <a:rPr lang="en-GB" sz="3200" dirty="0" err="1">
                <a:solidFill>
                  <a:schemeClr val="tx1"/>
                </a:solidFill>
                <a:latin typeface="+mj-lt"/>
                <a:cs typeface="Arial"/>
              </a:rPr>
              <a:t>Evolutie</a:t>
            </a:r>
            <a:r>
              <a:rPr lang="en-GB" sz="3200" dirty="0">
                <a:solidFill>
                  <a:schemeClr val="tx1"/>
                </a:solidFill>
                <a:latin typeface="+mj-lt"/>
                <a:cs typeface="Arial"/>
              </a:rPr>
              <a:t> in het </a:t>
            </a:r>
            <a:r>
              <a:rPr lang="en-GB" sz="3200" dirty="0" err="1">
                <a:solidFill>
                  <a:schemeClr val="tx1"/>
                </a:solidFill>
                <a:latin typeface="+mj-lt"/>
                <a:cs typeface="Arial"/>
              </a:rPr>
              <a:t>heden</a:t>
            </a:r>
            <a:r>
              <a:rPr lang="en-GB" sz="3200" dirty="0">
                <a:solidFill>
                  <a:schemeClr val="tx1"/>
                </a:solidFill>
                <a:latin typeface="+mj-lt"/>
                <a:cs typeface="Arial"/>
              </a:rPr>
              <a:t>: </a:t>
            </a:r>
            <a:r>
              <a:rPr lang="en-GB" sz="3200" dirty="0" err="1">
                <a:solidFill>
                  <a:schemeClr val="tx1"/>
                </a:solidFill>
                <a:latin typeface="+mj-lt"/>
                <a:cs typeface="Arial"/>
              </a:rPr>
              <a:t>evolutie</a:t>
            </a:r>
            <a:r>
              <a:rPr lang="en-GB" sz="3200" dirty="0">
                <a:solidFill>
                  <a:schemeClr val="tx1"/>
                </a:solidFill>
                <a:latin typeface="+mj-lt"/>
                <a:cs typeface="Arial"/>
              </a:rPr>
              <a:t> in </a:t>
            </a:r>
            <a:r>
              <a:rPr lang="en-GB" sz="3200" dirty="0" err="1">
                <a:solidFill>
                  <a:schemeClr val="tx1"/>
                </a:solidFill>
                <a:latin typeface="+mj-lt"/>
                <a:cs typeface="Arial"/>
              </a:rPr>
              <a:t>actie</a:t>
            </a:r>
            <a:endParaRPr lang="en-GB" sz="3200" dirty="0">
              <a:solidFill>
                <a:schemeClr val="tx1"/>
              </a:solidFill>
              <a:latin typeface="+mj-lt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3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771900" y="6108774"/>
            <a:ext cx="2171700" cy="320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400" dirty="0">
                <a:latin typeface="Arial"/>
                <a:cs typeface="Arial"/>
              </a:rPr>
              <a:t>(</a:t>
            </a:r>
            <a:r>
              <a:rPr lang="en-GB" sz="1400" dirty="0" err="1">
                <a:latin typeface="Arial"/>
                <a:cs typeface="Arial"/>
              </a:rPr>
              <a:t>Bron</a:t>
            </a:r>
            <a:r>
              <a:rPr lang="en-GB" sz="1400" dirty="0">
                <a:latin typeface="Arial"/>
                <a:cs typeface="Arial"/>
              </a:rPr>
              <a:t>: WHO)</a:t>
            </a:r>
          </a:p>
        </p:txBody>
      </p:sp>
      <p:sp>
        <p:nvSpPr>
          <p:cNvPr id="3" name="Rectangle 2"/>
          <p:cNvSpPr/>
          <p:nvPr/>
        </p:nvSpPr>
        <p:spPr>
          <a:xfrm>
            <a:off x="3843338" y="3483975"/>
            <a:ext cx="4991100" cy="31718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8663" y="3567525"/>
            <a:ext cx="39719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10 </a:t>
            </a:r>
            <a:r>
              <a:rPr lang="en-GB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doodsoorzaken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wereldwijd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6700" y="6093397"/>
            <a:ext cx="1943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4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Spaanse</a:t>
            </a:r>
            <a:r>
              <a:rPr lang="en-GB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griep1918</a:t>
            </a:r>
          </a:p>
          <a:p>
            <a:pPr algn="ctr">
              <a:lnSpc>
                <a:spcPts val="1800"/>
              </a:lnSpc>
            </a:pPr>
            <a:r>
              <a:rPr lang="en-GB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4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</a:t>
            </a:r>
            <a:r>
              <a:rPr lang="en-GB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wikipedia.org)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8537290"/>
              </p:ext>
            </p:extLst>
          </p:nvPr>
        </p:nvGraphicFramePr>
        <p:xfrm>
          <a:off x="3843338" y="3904195"/>
          <a:ext cx="49911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78943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Volgende generatie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30</a:t>
            </a:fld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829" y="1776239"/>
            <a:ext cx="97414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kstvak 9"/>
          <p:cNvSpPr txBox="1"/>
          <p:nvPr/>
        </p:nvSpPr>
        <p:spPr>
          <a:xfrm>
            <a:off x="650875" y="1271921"/>
            <a:ext cx="3340100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l-NL" dirty="0">
                <a:latin typeface="Verdana" pitchFamily="34" charset="0"/>
              </a:rPr>
              <a:t>Selectie voor </a:t>
            </a:r>
            <a:r>
              <a:rPr lang="nl-NL" b="1" dirty="0">
                <a:solidFill>
                  <a:srgbClr val="FF0000"/>
                </a:solidFill>
                <a:latin typeface="Verdana" pitchFamily="34" charset="0"/>
              </a:rPr>
              <a:t>dik</a:t>
            </a:r>
            <a:r>
              <a:rPr lang="nl-NL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dirty="0">
                <a:latin typeface="Verdana" pitchFamily="34" charset="0"/>
              </a:rPr>
              <a:t>kruis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18304" y="1982975"/>
            <a:ext cx="7445093" cy="4153236"/>
            <a:chOff x="818304" y="1982975"/>
            <a:chExt cx="7445093" cy="415323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304" y="2626618"/>
              <a:ext cx="1969419" cy="302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4620" y="1982975"/>
              <a:ext cx="2258777" cy="4153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4688" y="1776239"/>
            <a:ext cx="100811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kstvak 10"/>
          <p:cNvSpPr txBox="1"/>
          <p:nvPr/>
        </p:nvSpPr>
        <p:spPr>
          <a:xfrm>
            <a:off x="5093469" y="1271921"/>
            <a:ext cx="3340100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l-NL" dirty="0">
                <a:latin typeface="Verdana" pitchFamily="34" charset="0"/>
              </a:rPr>
              <a:t>Selectie voor </a:t>
            </a:r>
            <a:r>
              <a:rPr lang="nl-NL" b="1" dirty="0">
                <a:solidFill>
                  <a:srgbClr val="FF0000"/>
                </a:solidFill>
                <a:latin typeface="Verdana" pitchFamily="34" charset="0"/>
              </a:rPr>
              <a:t>dun</a:t>
            </a:r>
            <a:r>
              <a:rPr lang="nl-NL" dirty="0">
                <a:latin typeface="Verdana" pitchFamily="34" charset="0"/>
              </a:rPr>
              <a:t> kruis</a:t>
            </a:r>
          </a:p>
        </p:txBody>
      </p:sp>
    </p:spTree>
    <p:extLst>
      <p:ext uri="{BB962C8B-B14F-4D97-AF65-F5344CB8AC3E}">
        <p14:creationId xmlns:p14="http://schemas.microsoft.com/office/powerpoint/2010/main" val="58446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1475656" y="1412776"/>
            <a:ext cx="7344816" cy="5112568"/>
            <a:chOff x="1475656" y="1412776"/>
            <a:chExt cx="7344816" cy="511256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772816"/>
              <a:ext cx="936104" cy="9087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2132856"/>
              <a:ext cx="936104" cy="936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2509664"/>
              <a:ext cx="936104" cy="9193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1556792"/>
              <a:ext cx="936104" cy="9087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1916832"/>
              <a:ext cx="936104" cy="936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2348880"/>
              <a:ext cx="936104" cy="936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1412776"/>
              <a:ext cx="864096" cy="936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4725144"/>
              <a:ext cx="858556" cy="8640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5157192"/>
              <a:ext cx="864096" cy="936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4304174"/>
              <a:ext cx="853018" cy="8530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5414156"/>
              <a:ext cx="792088" cy="8951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4941168"/>
              <a:ext cx="936104" cy="936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4453880"/>
              <a:ext cx="936104" cy="9193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661248"/>
              <a:ext cx="864096" cy="8640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0" name="Group 25"/>
          <p:cNvGrpSpPr/>
          <p:nvPr/>
        </p:nvGrpSpPr>
        <p:grpSpPr>
          <a:xfrm>
            <a:off x="5786612" y="3134347"/>
            <a:ext cx="2967718" cy="1710445"/>
            <a:chOff x="5786612" y="3134347"/>
            <a:chExt cx="2967718" cy="1710445"/>
          </a:xfrm>
        </p:grpSpPr>
        <p:sp>
          <p:nvSpPr>
            <p:cNvPr id="11" name="Rounded Rectangle 24"/>
            <p:cNvSpPr/>
            <p:nvPr/>
          </p:nvSpPr>
          <p:spPr>
            <a:xfrm>
              <a:off x="5786612" y="3134347"/>
              <a:ext cx="2914716" cy="171044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27"/>
            <p:cNvSpPr txBox="1"/>
            <p:nvPr/>
          </p:nvSpPr>
          <p:spPr>
            <a:xfrm>
              <a:off x="5942057" y="3203103"/>
              <a:ext cx="2812273" cy="160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  <a:spcAft>
                  <a:spcPts val="600"/>
                </a:spcAft>
              </a:pPr>
              <a:r>
                <a:rPr lang="en-GB" sz="2000" dirty="0" err="1">
                  <a:latin typeface="Verdana" pitchFamily="34" charset="0"/>
                </a:rPr>
                <a:t>Evolutie</a:t>
              </a:r>
              <a:r>
                <a:rPr lang="en-GB" sz="2000" dirty="0">
                  <a:latin typeface="Verdana" pitchFamily="34" charset="0"/>
                </a:rPr>
                <a:t> </a:t>
              </a:r>
              <a:r>
                <a:rPr lang="en-GB" sz="2000" dirty="0" err="1">
                  <a:latin typeface="Verdana" pitchFamily="34" charset="0"/>
                </a:rPr>
                <a:t>indien</a:t>
              </a:r>
              <a:r>
                <a:rPr lang="en-GB" sz="2000" dirty="0">
                  <a:latin typeface="Verdana" pitchFamily="34" charset="0"/>
                </a:rPr>
                <a:t>:</a:t>
              </a:r>
            </a:p>
            <a:p>
              <a:pPr marL="285750" indent="-285750">
                <a:lnSpc>
                  <a:spcPts val="25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2000" dirty="0" err="1">
                  <a:solidFill>
                    <a:schemeClr val="accent6"/>
                  </a:solidFill>
                  <a:latin typeface="Verdana" pitchFamily="34" charset="0"/>
                </a:rPr>
                <a:t>Variatie</a:t>
              </a:r>
              <a:endParaRPr lang="en-GB" sz="2000" dirty="0">
                <a:solidFill>
                  <a:schemeClr val="accent6"/>
                </a:solidFill>
                <a:latin typeface="Verdana" pitchFamily="34" charset="0"/>
              </a:endParaRPr>
            </a:p>
            <a:p>
              <a:pPr marL="285750" indent="-285750">
                <a:lnSpc>
                  <a:spcPts val="25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2000" dirty="0" err="1">
                  <a:solidFill>
                    <a:schemeClr val="accent6"/>
                  </a:solidFill>
                  <a:latin typeface="Verdana" pitchFamily="34" charset="0"/>
                </a:rPr>
                <a:t>Erfelijkheid</a:t>
              </a:r>
              <a:endParaRPr lang="en-GB" sz="2000" dirty="0">
                <a:solidFill>
                  <a:schemeClr val="accent6"/>
                </a:solidFill>
                <a:latin typeface="Verdana" pitchFamily="34" charset="0"/>
              </a:endParaRPr>
            </a:p>
            <a:p>
              <a:pPr marL="285750" indent="-285750">
                <a:lnSpc>
                  <a:spcPts val="25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2000" dirty="0" err="1">
                  <a:solidFill>
                    <a:schemeClr val="accent6"/>
                  </a:solidFill>
                  <a:latin typeface="Verdana" pitchFamily="34" charset="0"/>
                </a:rPr>
                <a:t>Selectie</a:t>
              </a:r>
              <a:endParaRPr lang="en-GB" sz="2000" dirty="0">
                <a:solidFill>
                  <a:schemeClr val="accent6"/>
                </a:solidFill>
                <a:latin typeface="Verdana" pitchFamily="34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 7 generaties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31</a:t>
            </a:fld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3344442"/>
            <a:ext cx="1156700" cy="1236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46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1200150"/>
            <a:ext cx="3800475" cy="551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6973"/>
          </a:xfrm>
        </p:spPr>
        <p:txBody>
          <a:bodyPr/>
          <a:lstStyle/>
          <a:p>
            <a:r>
              <a:rPr lang="en-GB" sz="3200" dirty="0">
                <a:latin typeface="+mj-lt"/>
                <a:cs typeface="Arial"/>
              </a:rPr>
              <a:t>Stap 1: </a:t>
            </a:r>
            <a:r>
              <a:rPr lang="en-GB" sz="3200" dirty="0" err="1">
                <a:latin typeface="+mj-lt"/>
                <a:cs typeface="Arial"/>
              </a:rPr>
              <a:t>evolutie</a:t>
            </a:r>
            <a:r>
              <a:rPr lang="en-GB" sz="3200" dirty="0">
                <a:latin typeface="+mj-lt"/>
                <a:cs typeface="Arial"/>
              </a:rPr>
              <a:t> via </a:t>
            </a:r>
            <a:r>
              <a:rPr lang="en-GB" sz="3200" dirty="0" err="1">
                <a:latin typeface="+mj-lt"/>
                <a:cs typeface="Arial"/>
              </a:rPr>
              <a:t>natuurlijke</a:t>
            </a:r>
            <a:r>
              <a:rPr lang="en-GB" sz="3200" dirty="0">
                <a:latin typeface="+mj-lt"/>
                <a:cs typeface="Arial"/>
              </a:rPr>
              <a:t> </a:t>
            </a:r>
            <a:r>
              <a:rPr lang="en-GB" sz="3200" dirty="0" err="1">
                <a:latin typeface="+mj-lt"/>
                <a:cs typeface="Arial"/>
              </a:rPr>
              <a:t>selectie</a:t>
            </a:r>
            <a:endParaRPr lang="en-GB" sz="3200" dirty="0">
              <a:latin typeface="+mj-lt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4</a:t>
            </a:fld>
            <a:endParaRPr lang="en-GB" dirty="0"/>
          </a:p>
        </p:txBody>
      </p:sp>
      <p:pic>
        <p:nvPicPr>
          <p:cNvPr id="4102" name="Picture 6" descr="https://upload.wikimedia.org/wikipedia/commons/1/1a/Charles_Darwin_by_G._Richmon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" y="1200150"/>
            <a:ext cx="3505200" cy="4693488"/>
          </a:xfrm>
          <a:prstGeom prst="rect">
            <a:avLst/>
          </a:prstGeom>
          <a:noFill/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9568" y="1200150"/>
            <a:ext cx="2696132" cy="248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7168" y="3838575"/>
            <a:ext cx="3625165" cy="2736981"/>
          </a:xfrm>
          <a:prstGeom prst="rect">
            <a:avLst/>
          </a:prstGeom>
          <a:noFill/>
          <a:ln>
            <a:noFill/>
          </a:ln>
          <a:effectLst>
            <a:outerShdw blurRad="127000" dist="35921" dir="2700000" algn="ctr" rotWithShape="0">
              <a:schemeClr val="accent6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565150" y="5948276"/>
            <a:ext cx="3378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l-NL" dirty="0">
                <a:solidFill>
                  <a:schemeClr val="accent6"/>
                </a:solidFill>
                <a:latin typeface="Arial"/>
                <a:cs typeface="Arial"/>
              </a:rPr>
              <a:t>Charles Darwin (1809-1882)</a:t>
            </a:r>
          </a:p>
        </p:txBody>
      </p:sp>
      <p:sp>
        <p:nvSpPr>
          <p:cNvPr id="5" name="Rectangle 4"/>
          <p:cNvSpPr/>
          <p:nvPr/>
        </p:nvSpPr>
        <p:spPr>
          <a:xfrm>
            <a:off x="565150" y="6252391"/>
            <a:ext cx="33782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nl-NL" sz="1200" dirty="0">
                <a:solidFill>
                  <a:schemeClr val="accent6"/>
                </a:solidFill>
                <a:latin typeface="Arial"/>
                <a:cs typeface="Arial"/>
              </a:rPr>
              <a:t>(portret door George Richmond, 1839)</a:t>
            </a:r>
          </a:p>
        </p:txBody>
      </p:sp>
    </p:spTree>
    <p:extLst>
      <p:ext uri="{BB962C8B-B14F-4D97-AF65-F5344CB8AC3E}">
        <p14:creationId xmlns:p14="http://schemas.microsoft.com/office/powerpoint/2010/main" val="2162982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5" y="230188"/>
            <a:ext cx="8972550" cy="1353086"/>
          </a:xfrm>
        </p:spPr>
        <p:txBody>
          <a:bodyPr/>
          <a:lstStyle/>
          <a:p>
            <a:r>
              <a:rPr lang="en-GB" sz="3200" dirty="0">
                <a:latin typeface="+mj-lt"/>
                <a:cs typeface="Arial"/>
              </a:rPr>
              <a:t>Stap 2: </a:t>
            </a:r>
            <a:r>
              <a:rPr lang="en-GB" sz="3200" dirty="0" err="1">
                <a:latin typeface="+mj-lt"/>
                <a:cs typeface="Arial"/>
              </a:rPr>
              <a:t>populatiegenetica</a:t>
            </a:r>
            <a:r>
              <a:rPr lang="en-GB" sz="3200" dirty="0">
                <a:latin typeface="+mj-lt"/>
                <a:cs typeface="Arial"/>
              </a:rPr>
              <a:t> &amp; </a:t>
            </a:r>
            <a:r>
              <a:rPr lang="en-GB" sz="3200" dirty="0" err="1">
                <a:latin typeface="+mj-lt"/>
                <a:cs typeface="Arial"/>
              </a:rPr>
              <a:t>genetishe</a:t>
            </a:r>
            <a:r>
              <a:rPr lang="en-GB" sz="3200" dirty="0">
                <a:latin typeface="+mj-lt"/>
                <a:cs typeface="Arial"/>
              </a:rPr>
              <a:t> drift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9353" y="1177559"/>
            <a:ext cx="1753532" cy="2460991"/>
          </a:xfrm>
          <a:prstGeom prst="rect">
            <a:avLst/>
          </a:prstGeom>
          <a:noFill/>
          <a:ln>
            <a:noFill/>
          </a:ln>
          <a:effectLst>
            <a:outerShdw blurRad="127000" dist="35921" dir="2700000" algn="ctr" rotWithShape="0">
              <a:schemeClr val="accent6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5</a:t>
            </a:fld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97" y="1177559"/>
            <a:ext cx="2915331" cy="368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4899" y="4903361"/>
            <a:ext cx="1914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0000"/>
                </a:solidFill>
                <a:latin typeface="Arial"/>
                <a:cs typeface="Arial"/>
              </a:rPr>
              <a:t>Gregor Mendel (1822-1884)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00" y="1430667"/>
            <a:ext cx="1819417" cy="2624158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965048" y="4092925"/>
            <a:ext cx="1520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J.B.S. Haldane (1892-1964)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85386" y="3477424"/>
            <a:ext cx="2179713" cy="2897504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93650" y="6374928"/>
            <a:ext cx="2749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0000"/>
                </a:solidFill>
                <a:latin typeface="Arial"/>
                <a:cs typeface="Arial"/>
              </a:rPr>
              <a:t>Sewall Wright (1889-1988)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16871" y="3638550"/>
            <a:ext cx="1338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R.A. Fisher (1890-1962)</a:t>
            </a:r>
          </a:p>
        </p:txBody>
      </p:sp>
    </p:spTree>
    <p:extLst>
      <p:ext uri="{BB962C8B-B14F-4D97-AF65-F5344CB8AC3E}">
        <p14:creationId xmlns:p14="http://schemas.microsoft.com/office/powerpoint/2010/main" val="3064969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6973"/>
          </a:xfrm>
        </p:spPr>
        <p:txBody>
          <a:bodyPr/>
          <a:lstStyle/>
          <a:p>
            <a:r>
              <a:rPr lang="nl-NL" sz="3200" dirty="0">
                <a:solidFill>
                  <a:schemeClr val="tx1"/>
                </a:solidFill>
                <a:latin typeface="+mj-lt"/>
                <a:cs typeface="Arial"/>
              </a:rPr>
              <a:t>Stap 3: moleculaire biologie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6</a:t>
            </a:fld>
            <a:endParaRPr lang="en-GB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3" y="1230338"/>
            <a:ext cx="4623048" cy="2780249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39953" y="4035606"/>
            <a:ext cx="1391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James Watson (1928)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5021" y="5534784"/>
            <a:ext cx="1657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6"/>
                </a:solidFill>
                <a:latin typeface="Arial"/>
                <a:cs typeface="Arial"/>
              </a:rPr>
              <a:t>Max Delbrück (1906-1981)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0091" y="5534784"/>
            <a:ext cx="1444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accent6"/>
                </a:solidFill>
                <a:latin typeface="Arial"/>
                <a:cs typeface="Arial"/>
              </a:rPr>
              <a:t>Salvador Luria (1912-1991)</a:t>
            </a:r>
            <a:endParaRPr lang="en-GB" sz="1400" dirty="0"/>
          </a:p>
        </p:txBody>
      </p:sp>
      <p:sp>
        <p:nvSpPr>
          <p:cNvPr id="5" name="Rectangle 4"/>
          <p:cNvSpPr/>
          <p:nvPr/>
        </p:nvSpPr>
        <p:spPr>
          <a:xfrm>
            <a:off x="7172716" y="4035606"/>
            <a:ext cx="12929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Francis Crick (1916-2004)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600855" y="4651230"/>
            <a:ext cx="1812522" cy="2006898"/>
            <a:chOff x="4600855" y="4651230"/>
            <a:chExt cx="1812522" cy="2006898"/>
          </a:xfrm>
        </p:grpSpPr>
        <p:sp>
          <p:nvSpPr>
            <p:cNvPr id="25" name="Rectangle 24"/>
            <p:cNvSpPr/>
            <p:nvPr/>
          </p:nvSpPr>
          <p:spPr>
            <a:xfrm>
              <a:off x="4600855" y="4651230"/>
              <a:ext cx="1812522" cy="20068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710894" y="4821822"/>
              <a:ext cx="1632756" cy="1711404"/>
              <a:chOff x="5358594" y="4650372"/>
              <a:chExt cx="1632756" cy="1711404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5764636" y="4650372"/>
                <a:ext cx="817138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sz="20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DNA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777386" y="5312122"/>
                <a:ext cx="794863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sz="2000" b="1" dirty="0" err="1">
                    <a:solidFill>
                      <a:srgbClr val="000000"/>
                    </a:solidFill>
                    <a:latin typeface="Arial"/>
                    <a:cs typeface="Arial"/>
                  </a:rPr>
                  <a:t>Eiwit</a:t>
                </a:r>
                <a:endParaRPr lang="en-GB" sz="2000" b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358594" y="6038611"/>
                <a:ext cx="163275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sz="2000" b="1" dirty="0" err="1">
                    <a:solidFill>
                      <a:srgbClr val="000000"/>
                    </a:solidFill>
                    <a:latin typeface="Arial"/>
                    <a:cs typeface="Arial"/>
                  </a:rPr>
                  <a:t>Eigenschap</a:t>
                </a:r>
                <a:endParaRPr lang="en-GB" sz="2000" b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0" name="Down Arrow 9"/>
              <p:cNvSpPr/>
              <p:nvPr/>
            </p:nvSpPr>
            <p:spPr>
              <a:xfrm>
                <a:off x="6035092" y="4911168"/>
                <a:ext cx="257176" cy="395744"/>
              </a:xfrm>
              <a:prstGeom prst="down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Down Arrow 20"/>
              <p:cNvSpPr/>
              <p:nvPr/>
            </p:nvSpPr>
            <p:spPr>
              <a:xfrm>
                <a:off x="6035092" y="5637288"/>
                <a:ext cx="257176" cy="395744"/>
              </a:xfrm>
              <a:prstGeom prst="down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116936" y="4651230"/>
            <a:ext cx="3071411" cy="2006898"/>
            <a:chOff x="5116936" y="4651230"/>
            <a:chExt cx="3071411" cy="2006898"/>
          </a:xfrm>
        </p:grpSpPr>
        <p:sp>
          <p:nvSpPr>
            <p:cNvPr id="26" name="Rectangle 25"/>
            <p:cNvSpPr/>
            <p:nvPr/>
          </p:nvSpPr>
          <p:spPr>
            <a:xfrm>
              <a:off x="6375825" y="4651230"/>
              <a:ext cx="1812522" cy="20068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477000" y="4821822"/>
              <a:ext cx="1632756" cy="1711404"/>
              <a:chOff x="5358594" y="4650372"/>
              <a:chExt cx="1632756" cy="1711404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5764636" y="4650372"/>
                <a:ext cx="817138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sz="2000" b="1" dirty="0">
                    <a:solidFill>
                      <a:schemeClr val="accent5"/>
                    </a:solidFill>
                    <a:latin typeface="Arial"/>
                    <a:cs typeface="Arial"/>
                  </a:rPr>
                  <a:t>DNA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777386" y="5312122"/>
                <a:ext cx="794863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sz="2000" b="1" dirty="0" err="1">
                    <a:solidFill>
                      <a:schemeClr val="accent5"/>
                    </a:solidFill>
                    <a:latin typeface="Arial"/>
                    <a:cs typeface="Arial"/>
                  </a:rPr>
                  <a:t>Eiwit</a:t>
                </a:r>
                <a:endParaRPr lang="en-GB" sz="2000" b="1" dirty="0">
                  <a:solidFill>
                    <a:schemeClr val="accent5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358594" y="6038611"/>
                <a:ext cx="163275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sz="2000" b="1" dirty="0" err="1">
                    <a:solidFill>
                      <a:schemeClr val="accent5"/>
                    </a:solidFill>
                    <a:latin typeface="Arial"/>
                    <a:cs typeface="Arial"/>
                  </a:rPr>
                  <a:t>Eigenschap</a:t>
                </a:r>
                <a:endParaRPr lang="en-GB" sz="2000" b="1" dirty="0">
                  <a:solidFill>
                    <a:schemeClr val="accent5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" name="Down Arrow 22"/>
              <p:cNvSpPr/>
              <p:nvPr/>
            </p:nvSpPr>
            <p:spPr>
              <a:xfrm>
                <a:off x="6035092" y="4911168"/>
                <a:ext cx="257176" cy="395744"/>
              </a:xfrm>
              <a:prstGeom prst="down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en-GB" sz="1400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4" name="Down Arrow 23"/>
              <p:cNvSpPr/>
              <p:nvPr/>
            </p:nvSpPr>
            <p:spPr>
              <a:xfrm>
                <a:off x="6035092" y="5637288"/>
                <a:ext cx="257176" cy="395744"/>
              </a:xfrm>
              <a:prstGeom prst="down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en-GB" sz="1400" dirty="0">
                  <a:solidFill>
                    <a:schemeClr val="accent5"/>
                  </a:solidFill>
                </a:endParaRPr>
              </a:p>
            </p:txBody>
          </p:sp>
        </p:grpSp>
        <p:sp>
          <p:nvSpPr>
            <p:cNvPr id="27" name="Freeform 26"/>
            <p:cNvSpPr/>
            <p:nvPr/>
          </p:nvSpPr>
          <p:spPr>
            <a:xfrm>
              <a:off x="6915374" y="4964354"/>
              <a:ext cx="1219200" cy="1245706"/>
            </a:xfrm>
            <a:custGeom>
              <a:avLst/>
              <a:gdLst>
                <a:gd name="connsiteX0" fmla="*/ 0 w 2133600"/>
                <a:gd name="connsiteY0" fmla="*/ 676275 h 1800419"/>
                <a:gd name="connsiteX1" fmla="*/ 76200 w 2133600"/>
                <a:gd name="connsiteY1" fmla="*/ 733425 h 1800419"/>
                <a:gd name="connsiteX2" fmla="*/ 133350 w 2133600"/>
                <a:gd name="connsiteY2" fmla="*/ 790575 h 1800419"/>
                <a:gd name="connsiteX3" fmla="*/ 180975 w 2133600"/>
                <a:gd name="connsiteY3" fmla="*/ 885825 h 1800419"/>
                <a:gd name="connsiteX4" fmla="*/ 209550 w 2133600"/>
                <a:gd name="connsiteY4" fmla="*/ 904875 h 1800419"/>
                <a:gd name="connsiteX5" fmla="*/ 276225 w 2133600"/>
                <a:gd name="connsiteY5" fmla="*/ 1009650 h 1800419"/>
                <a:gd name="connsiteX6" fmla="*/ 285750 w 2133600"/>
                <a:gd name="connsiteY6" fmla="*/ 1038225 h 1800419"/>
                <a:gd name="connsiteX7" fmla="*/ 314325 w 2133600"/>
                <a:gd name="connsiteY7" fmla="*/ 1095375 h 1800419"/>
                <a:gd name="connsiteX8" fmla="*/ 323850 w 2133600"/>
                <a:gd name="connsiteY8" fmla="*/ 1143000 h 1800419"/>
                <a:gd name="connsiteX9" fmla="*/ 390525 w 2133600"/>
                <a:gd name="connsiteY9" fmla="*/ 1266825 h 1800419"/>
                <a:gd name="connsiteX10" fmla="*/ 428625 w 2133600"/>
                <a:gd name="connsiteY10" fmla="*/ 1390650 h 1800419"/>
                <a:gd name="connsiteX11" fmla="*/ 457200 w 2133600"/>
                <a:gd name="connsiteY11" fmla="*/ 1495425 h 1800419"/>
                <a:gd name="connsiteX12" fmla="*/ 466725 w 2133600"/>
                <a:gd name="connsiteY12" fmla="*/ 1581150 h 1800419"/>
                <a:gd name="connsiteX13" fmla="*/ 476250 w 2133600"/>
                <a:gd name="connsiteY13" fmla="*/ 1609725 h 1800419"/>
                <a:gd name="connsiteX14" fmla="*/ 495300 w 2133600"/>
                <a:gd name="connsiteY14" fmla="*/ 1685925 h 1800419"/>
                <a:gd name="connsiteX15" fmla="*/ 504825 w 2133600"/>
                <a:gd name="connsiteY15" fmla="*/ 1771650 h 1800419"/>
                <a:gd name="connsiteX16" fmla="*/ 514350 w 2133600"/>
                <a:gd name="connsiteY16" fmla="*/ 1800225 h 1800419"/>
                <a:gd name="connsiteX17" fmla="*/ 561975 w 2133600"/>
                <a:gd name="connsiteY17" fmla="*/ 1733550 h 1800419"/>
                <a:gd name="connsiteX18" fmla="*/ 619125 w 2133600"/>
                <a:gd name="connsiteY18" fmla="*/ 1638300 h 1800419"/>
                <a:gd name="connsiteX19" fmla="*/ 685800 w 2133600"/>
                <a:gd name="connsiteY19" fmla="*/ 1495425 h 1800419"/>
                <a:gd name="connsiteX20" fmla="*/ 790575 w 2133600"/>
                <a:gd name="connsiteY20" fmla="*/ 1352550 h 1800419"/>
                <a:gd name="connsiteX21" fmla="*/ 952500 w 2133600"/>
                <a:gd name="connsiteY21" fmla="*/ 1123950 h 1800419"/>
                <a:gd name="connsiteX22" fmla="*/ 1104900 w 2133600"/>
                <a:gd name="connsiteY22" fmla="*/ 952500 h 1800419"/>
                <a:gd name="connsiteX23" fmla="*/ 1266825 w 2133600"/>
                <a:gd name="connsiteY23" fmla="*/ 742950 h 1800419"/>
                <a:gd name="connsiteX24" fmla="*/ 1343025 w 2133600"/>
                <a:gd name="connsiteY24" fmla="*/ 657225 h 1800419"/>
                <a:gd name="connsiteX25" fmla="*/ 1409700 w 2133600"/>
                <a:gd name="connsiteY25" fmla="*/ 590550 h 1800419"/>
                <a:gd name="connsiteX26" fmla="*/ 1514475 w 2133600"/>
                <a:gd name="connsiteY26" fmla="*/ 466725 h 1800419"/>
                <a:gd name="connsiteX27" fmla="*/ 1600200 w 2133600"/>
                <a:gd name="connsiteY27" fmla="*/ 400050 h 1800419"/>
                <a:gd name="connsiteX28" fmla="*/ 1695450 w 2133600"/>
                <a:gd name="connsiteY28" fmla="*/ 304800 h 1800419"/>
                <a:gd name="connsiteX29" fmla="*/ 1838325 w 2133600"/>
                <a:gd name="connsiteY29" fmla="*/ 180975 h 1800419"/>
                <a:gd name="connsiteX30" fmla="*/ 1943100 w 2133600"/>
                <a:gd name="connsiteY30" fmla="*/ 104775 h 1800419"/>
                <a:gd name="connsiteX31" fmla="*/ 2000250 w 2133600"/>
                <a:gd name="connsiteY31" fmla="*/ 76200 h 1800419"/>
                <a:gd name="connsiteX32" fmla="*/ 2085975 w 2133600"/>
                <a:gd name="connsiteY32" fmla="*/ 28575 h 1800419"/>
                <a:gd name="connsiteX33" fmla="*/ 2133600 w 2133600"/>
                <a:gd name="connsiteY33" fmla="*/ 0 h 180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33600" h="1800419">
                  <a:moveTo>
                    <a:pt x="0" y="676275"/>
                  </a:moveTo>
                  <a:cubicBezTo>
                    <a:pt x="75435" y="706449"/>
                    <a:pt x="25231" y="676792"/>
                    <a:pt x="76200" y="733425"/>
                  </a:cubicBezTo>
                  <a:cubicBezTo>
                    <a:pt x="94222" y="753450"/>
                    <a:pt x="133350" y="790575"/>
                    <a:pt x="133350" y="790575"/>
                  </a:cubicBezTo>
                  <a:cubicBezTo>
                    <a:pt x="146333" y="823032"/>
                    <a:pt x="157618" y="858575"/>
                    <a:pt x="180975" y="885825"/>
                  </a:cubicBezTo>
                  <a:cubicBezTo>
                    <a:pt x="188425" y="894517"/>
                    <a:pt x="200025" y="898525"/>
                    <a:pt x="209550" y="904875"/>
                  </a:cubicBezTo>
                  <a:cubicBezTo>
                    <a:pt x="253674" y="993123"/>
                    <a:pt x="227570" y="960995"/>
                    <a:pt x="276225" y="1009650"/>
                  </a:cubicBezTo>
                  <a:cubicBezTo>
                    <a:pt x="279400" y="1019175"/>
                    <a:pt x="281672" y="1029050"/>
                    <a:pt x="285750" y="1038225"/>
                  </a:cubicBezTo>
                  <a:cubicBezTo>
                    <a:pt x="294400" y="1057688"/>
                    <a:pt x="307046" y="1075359"/>
                    <a:pt x="314325" y="1095375"/>
                  </a:cubicBezTo>
                  <a:cubicBezTo>
                    <a:pt x="319858" y="1110590"/>
                    <a:pt x="318317" y="1127785"/>
                    <a:pt x="323850" y="1143000"/>
                  </a:cubicBezTo>
                  <a:cubicBezTo>
                    <a:pt x="333856" y="1170516"/>
                    <a:pt x="377934" y="1244791"/>
                    <a:pt x="390525" y="1266825"/>
                  </a:cubicBezTo>
                  <a:cubicBezTo>
                    <a:pt x="416630" y="1449561"/>
                    <a:pt x="377138" y="1223317"/>
                    <a:pt x="428625" y="1390650"/>
                  </a:cubicBezTo>
                  <a:cubicBezTo>
                    <a:pt x="474757" y="1540580"/>
                    <a:pt x="406227" y="1393480"/>
                    <a:pt x="457200" y="1495425"/>
                  </a:cubicBezTo>
                  <a:cubicBezTo>
                    <a:pt x="460375" y="1524000"/>
                    <a:pt x="461998" y="1552790"/>
                    <a:pt x="466725" y="1581150"/>
                  </a:cubicBezTo>
                  <a:cubicBezTo>
                    <a:pt x="468376" y="1591054"/>
                    <a:pt x="473608" y="1600039"/>
                    <a:pt x="476250" y="1609725"/>
                  </a:cubicBezTo>
                  <a:cubicBezTo>
                    <a:pt x="483139" y="1634984"/>
                    <a:pt x="488950" y="1660525"/>
                    <a:pt x="495300" y="1685925"/>
                  </a:cubicBezTo>
                  <a:cubicBezTo>
                    <a:pt x="498475" y="1714500"/>
                    <a:pt x="500098" y="1743290"/>
                    <a:pt x="504825" y="1771650"/>
                  </a:cubicBezTo>
                  <a:cubicBezTo>
                    <a:pt x="506476" y="1781554"/>
                    <a:pt x="504610" y="1802660"/>
                    <a:pt x="514350" y="1800225"/>
                  </a:cubicBezTo>
                  <a:cubicBezTo>
                    <a:pt x="518357" y="1799223"/>
                    <a:pt x="556789" y="1741978"/>
                    <a:pt x="561975" y="1733550"/>
                  </a:cubicBezTo>
                  <a:cubicBezTo>
                    <a:pt x="581381" y="1702016"/>
                    <a:pt x="604540" y="1672333"/>
                    <a:pt x="619125" y="1638300"/>
                  </a:cubicBezTo>
                  <a:cubicBezTo>
                    <a:pt x="634592" y="1602211"/>
                    <a:pt x="665419" y="1526675"/>
                    <a:pt x="685800" y="1495425"/>
                  </a:cubicBezTo>
                  <a:cubicBezTo>
                    <a:pt x="718062" y="1445957"/>
                    <a:pt x="759274" y="1402631"/>
                    <a:pt x="790575" y="1352550"/>
                  </a:cubicBezTo>
                  <a:cubicBezTo>
                    <a:pt x="844490" y="1266286"/>
                    <a:pt x="878242" y="1207490"/>
                    <a:pt x="952500" y="1123950"/>
                  </a:cubicBezTo>
                  <a:lnTo>
                    <a:pt x="1104900" y="952500"/>
                  </a:lnTo>
                  <a:cubicBezTo>
                    <a:pt x="1163546" y="886523"/>
                    <a:pt x="1208179" y="808927"/>
                    <a:pt x="1266825" y="742950"/>
                  </a:cubicBezTo>
                  <a:cubicBezTo>
                    <a:pt x="1292225" y="714375"/>
                    <a:pt x="1316877" y="685117"/>
                    <a:pt x="1343025" y="657225"/>
                  </a:cubicBezTo>
                  <a:cubicBezTo>
                    <a:pt x="1364522" y="634295"/>
                    <a:pt x="1388674" y="613912"/>
                    <a:pt x="1409700" y="590550"/>
                  </a:cubicBezTo>
                  <a:cubicBezTo>
                    <a:pt x="1445870" y="550361"/>
                    <a:pt x="1471796" y="499920"/>
                    <a:pt x="1514475" y="466725"/>
                  </a:cubicBezTo>
                  <a:lnTo>
                    <a:pt x="1600200" y="400050"/>
                  </a:lnTo>
                  <a:cubicBezTo>
                    <a:pt x="1643238" y="313973"/>
                    <a:pt x="1586001" y="414249"/>
                    <a:pt x="1695450" y="304800"/>
                  </a:cubicBezTo>
                  <a:cubicBezTo>
                    <a:pt x="1832969" y="167281"/>
                    <a:pt x="1727379" y="261663"/>
                    <a:pt x="1838325" y="180975"/>
                  </a:cubicBezTo>
                  <a:cubicBezTo>
                    <a:pt x="1898849" y="136958"/>
                    <a:pt x="1874642" y="144709"/>
                    <a:pt x="1943100" y="104775"/>
                  </a:cubicBezTo>
                  <a:cubicBezTo>
                    <a:pt x="1961497" y="94043"/>
                    <a:pt x="1982281" y="87635"/>
                    <a:pt x="2000250" y="76200"/>
                  </a:cubicBezTo>
                  <a:cubicBezTo>
                    <a:pt x="2082597" y="23797"/>
                    <a:pt x="2012376" y="46975"/>
                    <a:pt x="2085975" y="28575"/>
                  </a:cubicBezTo>
                  <a:cubicBezTo>
                    <a:pt x="2120457" y="5587"/>
                    <a:pt x="2104311" y="14645"/>
                    <a:pt x="2133600" y="0"/>
                  </a:cubicBezTo>
                </a:path>
              </a:pathLst>
            </a:custGeom>
            <a:noFill/>
            <a:ln w="76200">
              <a:solidFill>
                <a:srgbClr val="3F9C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F9C35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16936" y="5786869"/>
              <a:ext cx="943820" cy="560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l-GR" sz="8000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</a:rPr>
                <a:t>χ</a:t>
              </a:r>
              <a:endParaRPr lang="en-GB" sz="80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701" y="1230338"/>
            <a:ext cx="3261955" cy="4277874"/>
          </a:xfrm>
          <a:prstGeom prst="rect">
            <a:avLst/>
          </a:prstGeom>
          <a:noFill/>
          <a:ln>
            <a:noFill/>
          </a:ln>
          <a:effectLst>
            <a:outerShdw blurRad="127000" dist="50800" dir="5400000" algn="ctr" rotWithShape="0">
              <a:schemeClr val="accent6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09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err="1"/>
              <a:t>Evolutiebiologie</a:t>
            </a:r>
            <a:r>
              <a:rPr lang="en-GB" dirty="0"/>
              <a:t> is ‘</a:t>
            </a:r>
            <a:r>
              <a:rPr lang="en-GB" dirty="0" err="1"/>
              <a:t>softe</a:t>
            </a:r>
            <a:r>
              <a:rPr lang="en-GB" dirty="0"/>
              <a:t>’ </a:t>
            </a:r>
            <a:r>
              <a:rPr lang="en-GB" dirty="0" err="1"/>
              <a:t>wetenschap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7</a:t>
            </a:fld>
            <a:endParaRPr lang="en-GB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130550" y="2066925"/>
            <a:ext cx="59055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Evolutietheorie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krachtig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in </a:t>
            </a:r>
            <a:r>
              <a:rPr lang="en-US" altLang="en-US" sz="2400" dirty="0" err="1">
                <a:solidFill>
                  <a:schemeClr val="accent5"/>
                </a:solidFill>
                <a:latin typeface="Arial" charset="0"/>
              </a:rPr>
              <a:t>verklaren</a:t>
            </a:r>
            <a:r>
              <a:rPr lang="en-US" altLang="en-US" sz="2400" dirty="0">
                <a:solidFill>
                  <a:schemeClr val="accent5"/>
                </a:solidFill>
                <a:latin typeface="Arial" charset="0"/>
              </a:rPr>
              <a:t> 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van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leven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door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terug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te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kijken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…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…maar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niet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in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staat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om de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uitkomst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te </a:t>
            </a:r>
            <a:r>
              <a:rPr lang="en-US" altLang="en-US" sz="2400" dirty="0" err="1">
                <a:solidFill>
                  <a:schemeClr val="accent5"/>
                </a:solidFill>
                <a:latin typeface="Arial" charset="0"/>
              </a:rPr>
              <a:t>voorspellen</a:t>
            </a:r>
            <a:r>
              <a:rPr lang="en-US" altLang="en-US" sz="2400" dirty="0">
                <a:solidFill>
                  <a:schemeClr val="accent5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o.g.v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basisprincipes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,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zoals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in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natuurkunde</a:t>
            </a:r>
            <a:endParaRPr lang="en-US" altLang="en-US" sz="2400" dirty="0">
              <a:solidFill>
                <a:schemeClr val="accent6"/>
              </a:solidFill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 dirty="0">
                <a:solidFill>
                  <a:srgbClr val="C00000"/>
                </a:solidFill>
                <a:latin typeface="Arial" charset="0"/>
              </a:rPr>
              <a:t>Lange-</a:t>
            </a:r>
            <a:r>
              <a:rPr lang="en-US" altLang="en-US" sz="2400" dirty="0" err="1">
                <a:solidFill>
                  <a:srgbClr val="C00000"/>
                </a:solidFill>
                <a:latin typeface="Arial" charset="0"/>
              </a:rPr>
              <a:t>termijn</a:t>
            </a:r>
            <a:r>
              <a:rPr lang="en-US" altLang="en-US" sz="24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Arial" charset="0"/>
              </a:rPr>
              <a:t>doel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: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vinden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van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basisprincipes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die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voorspellingen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mogelijk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maken</a:t>
            </a:r>
            <a:endParaRPr lang="en-US" altLang="en-US" sz="2400" dirty="0">
              <a:solidFill>
                <a:schemeClr val="accent6"/>
              </a:solidFill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2039379"/>
            <a:ext cx="2647950" cy="34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89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6973"/>
          </a:xfrm>
        </p:spPr>
        <p:txBody>
          <a:bodyPr/>
          <a:lstStyle/>
          <a:p>
            <a:r>
              <a:rPr lang="en-GB" sz="3200" dirty="0" err="1"/>
              <a:t>Evolutie</a:t>
            </a:r>
            <a:r>
              <a:rPr lang="en-GB" sz="3200" dirty="0"/>
              <a:t>: </a:t>
            </a:r>
            <a:r>
              <a:rPr lang="en-GB" sz="3200" dirty="0" err="1"/>
              <a:t>toeval</a:t>
            </a:r>
            <a:r>
              <a:rPr lang="en-GB" sz="3200" dirty="0"/>
              <a:t> of </a:t>
            </a:r>
            <a:r>
              <a:rPr lang="en-GB" sz="3200" dirty="0" err="1"/>
              <a:t>noodzaak</a:t>
            </a:r>
            <a:r>
              <a:rPr lang="en-GB" sz="320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8</a:t>
            </a:fld>
            <a:endParaRPr lang="en-GB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644" y="1495425"/>
            <a:ext cx="1601581" cy="2189382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71724" y="1495425"/>
            <a:ext cx="622935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altLang="ja-JP" sz="2000" b="1" dirty="0"/>
              <a:t>Steven J. Gould </a:t>
            </a:r>
            <a:r>
              <a:rPr lang="en-GB" altLang="ja-JP" sz="2000" dirty="0"/>
              <a:t>(1941-2002):</a:t>
            </a:r>
            <a:r>
              <a:rPr lang="en-GB" altLang="ja-JP" sz="2000" dirty="0">
                <a:solidFill>
                  <a:schemeClr val="accent6"/>
                </a:solidFill>
              </a:rPr>
              <a:t> </a:t>
            </a:r>
            <a:r>
              <a:rPr lang="ja-JP" altLang="en-US" sz="2000" dirty="0">
                <a:solidFill>
                  <a:schemeClr val="accent6"/>
                </a:solidFill>
              </a:rPr>
              <a:t>“</a:t>
            </a:r>
            <a:r>
              <a:rPr lang="en-US" altLang="ja-JP" sz="2000" i="1" dirty="0">
                <a:solidFill>
                  <a:schemeClr val="accent6"/>
                </a:solidFill>
              </a:rPr>
              <a:t>Any replay of life</a:t>
            </a:r>
            <a:r>
              <a:rPr lang="ja-JP" altLang="en-US" sz="2000" i="1" dirty="0">
                <a:solidFill>
                  <a:schemeClr val="accent6"/>
                </a:solidFill>
              </a:rPr>
              <a:t>’</a:t>
            </a:r>
            <a:r>
              <a:rPr lang="en-US" altLang="ja-JP" sz="2000" i="1" dirty="0">
                <a:solidFill>
                  <a:schemeClr val="accent6"/>
                </a:solidFill>
              </a:rPr>
              <a:t>s tape would lead evolution down a path radically different from the road actually taken</a:t>
            </a:r>
            <a:r>
              <a:rPr lang="ja-JP" altLang="en-US" sz="2000" dirty="0">
                <a:solidFill>
                  <a:schemeClr val="accent6"/>
                </a:solidFill>
              </a:rPr>
              <a:t>”</a:t>
            </a:r>
            <a:endParaRPr lang="en-GB" sz="2000" dirty="0" err="1">
              <a:solidFill>
                <a:schemeClr val="accent6"/>
              </a:solidFill>
              <a:latin typeface="Verdana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14350" y="3962400"/>
            <a:ext cx="8543925" cy="2171700"/>
            <a:chOff x="514350" y="3962400"/>
            <a:chExt cx="8543925" cy="2171700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4350" y="3962400"/>
              <a:ext cx="1622875" cy="21717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371724" y="3981449"/>
              <a:ext cx="6686551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GB" altLang="ja-JP" sz="2000" b="1" dirty="0"/>
                <a:t>Simon Conway Morris </a:t>
              </a:r>
              <a:r>
                <a:rPr lang="en-GB" altLang="ja-JP" sz="2000" dirty="0"/>
                <a:t>(1951): </a:t>
              </a:r>
              <a:r>
                <a:rPr lang="ja-JP" altLang="en-US" sz="2000" dirty="0">
                  <a:solidFill>
                    <a:schemeClr val="accent6"/>
                  </a:solidFill>
                </a:rPr>
                <a:t>“</a:t>
              </a:r>
              <a:r>
                <a:rPr lang="en-US" altLang="ja-JP" sz="2000" i="1" dirty="0">
                  <a:solidFill>
                    <a:schemeClr val="accent6"/>
                  </a:solidFill>
                </a:rPr>
                <a:t>The evolutionary pathways are many but the destinations are limited</a:t>
              </a:r>
              <a:r>
                <a:rPr lang="ja-JP" altLang="en-US" sz="2000" dirty="0">
                  <a:solidFill>
                    <a:schemeClr val="accent6"/>
                  </a:solidFill>
                </a:rPr>
                <a:t>”</a:t>
              </a:r>
              <a:endParaRPr lang="en-GB" sz="2000" dirty="0" err="1">
                <a:solidFill>
                  <a:schemeClr val="accent6"/>
                </a:solidFill>
                <a:latin typeface="Verdana" pitchFamily="34" charset="0"/>
              </a:endParaRP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8561" y="4936539"/>
              <a:ext cx="3495675" cy="1167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 rot="21176252">
            <a:off x="5228387" y="2386011"/>
            <a:ext cx="2143125" cy="1381125"/>
            <a:chOff x="5228387" y="2386011"/>
            <a:chExt cx="2143125" cy="1381125"/>
          </a:xfrm>
        </p:grpSpPr>
        <p:grpSp>
          <p:nvGrpSpPr>
            <p:cNvPr id="6" name="Group 5"/>
            <p:cNvGrpSpPr/>
            <p:nvPr/>
          </p:nvGrpSpPr>
          <p:grpSpPr>
            <a:xfrm>
              <a:off x="5228387" y="2386011"/>
              <a:ext cx="2143125" cy="1381125"/>
              <a:chOff x="5228387" y="2386011"/>
              <a:chExt cx="2143125" cy="1381125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8387" y="2386011"/>
                <a:ext cx="2143125" cy="1381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5378406" y="2536211"/>
                <a:ext cx="184308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>
                    <a:solidFill>
                      <a:schemeClr val="accent6"/>
                    </a:solidFill>
                    <a:latin typeface="Verdana" pitchFamily="34" charset="0"/>
                  </a:rPr>
                  <a:t>Tape of life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5486398" y="3295650"/>
              <a:ext cx="581027" cy="0"/>
            </a:xfrm>
            <a:prstGeom prst="line">
              <a:avLst/>
            </a:prstGeom>
            <a:ln w="635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704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6973"/>
          </a:xfrm>
        </p:spPr>
        <p:txBody>
          <a:bodyPr/>
          <a:lstStyle/>
          <a:p>
            <a:r>
              <a:rPr lang="nl-NL" sz="3200" dirty="0"/>
              <a:t>Vergelijkende methode: studie </a:t>
            </a:r>
            <a:r>
              <a:rPr lang="nl-NL" sz="3200" dirty="0">
                <a:solidFill>
                  <a:srgbClr val="000000"/>
                </a:solidFill>
              </a:rPr>
              <a:t>patroon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9</a:t>
            </a:fld>
            <a:endParaRPr lang="en-GB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0" y="1509321"/>
            <a:ext cx="6115050" cy="455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19175" y="1261012"/>
            <a:ext cx="3248025" cy="358881"/>
          </a:xfrm>
          <a:prstGeom prst="rect">
            <a:avLst/>
          </a:prstGeom>
          <a:noFill/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3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</a:t>
            </a:r>
            <a:endParaRPr lang="en-GB" sz="3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3500" y="1261012"/>
            <a:ext cx="2733675" cy="323165"/>
          </a:xfrm>
          <a:prstGeom prst="rect">
            <a:avLst/>
          </a:prstGeom>
          <a:noFill/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3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486150" y="1390650"/>
            <a:ext cx="2095500" cy="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14775" y="6286500"/>
            <a:ext cx="3914775" cy="30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200" dirty="0">
                <a:latin typeface="Verdana" pitchFamily="34" charset="0"/>
              </a:rPr>
              <a:t>(Skinner et al. 2014 </a:t>
            </a:r>
            <a:r>
              <a:rPr lang="en-GB" sz="1200" i="1" dirty="0">
                <a:latin typeface="Verdana" pitchFamily="34" charset="0"/>
              </a:rPr>
              <a:t>Gen. Biol. </a:t>
            </a:r>
            <a:r>
              <a:rPr lang="en-GB" sz="1200" i="1" dirty="0" err="1">
                <a:latin typeface="Verdana" pitchFamily="34" charset="0"/>
              </a:rPr>
              <a:t>Evol</a:t>
            </a:r>
            <a:r>
              <a:rPr lang="en-GB" sz="1200" i="1" dirty="0">
                <a:latin typeface="Verdana" pitchFamily="34" charset="0"/>
              </a:rPr>
              <a:t>.</a:t>
            </a:r>
            <a:r>
              <a:rPr lang="en-GB" sz="1200" dirty="0">
                <a:latin typeface="Verdana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68723159"/>
      </p:ext>
    </p:extLst>
  </p:cSld>
  <p:clrMapOvr>
    <a:masterClrMapping/>
  </p:clrMapOvr>
</p:sld>
</file>

<file path=ppt/theme/theme1.xml><?xml version="1.0" encoding="utf-8"?>
<a:theme xmlns:a="http://schemas.openxmlformats.org/drawingml/2006/main" name="Wageningen UR">
  <a:themeElements>
    <a:clrScheme name="Wageningen UR witte achtergrond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A59D9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14473</TotalTime>
  <Words>836</Words>
  <Application>Microsoft Office PowerPoint</Application>
  <PresentationFormat>Diavoorstelling (4:3)</PresentationFormat>
  <Paragraphs>175</Paragraphs>
  <Slides>31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31</vt:i4>
      </vt:variant>
    </vt:vector>
  </HeadingPairs>
  <TitlesOfParts>
    <vt:vector size="41" baseType="lpstr">
      <vt:lpstr>ＭＳ Ｐゴシック</vt:lpstr>
      <vt:lpstr>Arial</vt:lpstr>
      <vt:lpstr>Calibri</vt:lpstr>
      <vt:lpstr>Courier New</vt:lpstr>
      <vt:lpstr>Tempus Sans ITC</vt:lpstr>
      <vt:lpstr>Verdana</vt:lpstr>
      <vt:lpstr>Wingdings</vt:lpstr>
      <vt:lpstr>Wageningen UR</vt:lpstr>
      <vt:lpstr>Photo Editor Photo</vt:lpstr>
      <vt:lpstr>CorelPhotoPaint.Image.9</vt:lpstr>
      <vt:lpstr>Evolutie in actie</vt:lpstr>
      <vt:lpstr>Evolutie in het verleden</vt:lpstr>
      <vt:lpstr>Evolutie in het heden: evolutie in actie</vt:lpstr>
      <vt:lpstr>Stap 1: evolutie via natuurlijke selectie</vt:lpstr>
      <vt:lpstr>Stap 2: populatiegenetica &amp; genetishe drift</vt:lpstr>
      <vt:lpstr>Stap 3: moleculaire biologie</vt:lpstr>
      <vt:lpstr>Evolutiebiologie is ‘softe’ wetenschap</vt:lpstr>
      <vt:lpstr>Evolutie: toeval of noodzaak?</vt:lpstr>
      <vt:lpstr>Vergelijkende methode: studie patroon</vt:lpstr>
      <vt:lpstr>Evolutie in actie: studie proces</vt:lpstr>
      <vt:lpstr>Experimentele evolutie</vt:lpstr>
      <vt:lpstr>Voordelen micro-organismen</vt:lpstr>
      <vt:lpstr>Bevroren fossielen: ‘tijdmachine’</vt:lpstr>
      <vt:lpstr>Directe competitie tussen voorouder en geëvolueerde lijn</vt:lpstr>
      <vt:lpstr>Lenski’s lange-termijn evolutie-experiment</vt:lpstr>
      <vt:lpstr>Snelheid van evolutie</vt:lpstr>
      <vt:lpstr>Adaptatie in een enkele populatie</vt:lpstr>
      <vt:lpstr>Herhaalbaarheid van evolutie</vt:lpstr>
      <vt:lpstr>Een evolutionaire innovatie</vt:lpstr>
      <vt:lpstr>Een evolutionaire innovatie</vt:lpstr>
      <vt:lpstr>De routeplanner van evolutie</vt:lpstr>
      <vt:lpstr>Fitnesslandschap: berglandschap van evolutie</vt:lpstr>
      <vt:lpstr>Evolutie als woordspelletje</vt:lpstr>
      <vt:lpstr>Experimentele fitnesslandschappen</vt:lpstr>
      <vt:lpstr>Keuzes van kleine en grote populaties</vt:lpstr>
      <vt:lpstr>De diverse routes van kleine populaties</vt:lpstr>
      <vt:lpstr>Evolutie in actie in het onderwijs I</vt:lpstr>
      <vt:lpstr>Evolutie in actie in het onderwijs II</vt:lpstr>
      <vt:lpstr>1e generatie nakomelingen</vt:lpstr>
      <vt:lpstr>Volgende generatie</vt:lpstr>
      <vt:lpstr>Na 7 generaties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 Brinkman</dc:creator>
  <cp:lastModifiedBy>Tycho Malmberg</cp:lastModifiedBy>
  <cp:revision>1129</cp:revision>
  <cp:lastPrinted>2017-01-11T08:31:45Z</cp:lastPrinted>
  <dcterms:created xsi:type="dcterms:W3CDTF">2011-09-29T08:30:03Z</dcterms:created>
  <dcterms:modified xsi:type="dcterms:W3CDTF">2017-01-20T14:40:37Z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WHUK.pptx</vt:lpwstr>
  </property>
</Properties>
</file>