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23" r:id="rId2"/>
    <p:sldId id="596" r:id="rId3"/>
    <p:sldId id="602" r:id="rId4"/>
    <p:sldId id="603" r:id="rId5"/>
    <p:sldId id="597" r:id="rId6"/>
    <p:sldId id="598" r:id="rId7"/>
    <p:sldId id="600" r:id="rId8"/>
    <p:sldId id="599" r:id="rId9"/>
    <p:sldId id="592" r:id="rId10"/>
    <p:sldId id="604" r:id="rId11"/>
    <p:sldId id="60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6">
          <p15:clr>
            <a:srgbClr val="A4A3A4"/>
          </p15:clr>
        </p15:guide>
        <p15:guide id="3" pos="2880">
          <p15:clr>
            <a:srgbClr val="A4A3A4"/>
          </p15:clr>
        </p15:guide>
        <p15:guide id="4" pos="476">
          <p15:clr>
            <a:srgbClr val="A4A3A4"/>
          </p15:clr>
        </p15:guide>
        <p15:guide id="5" pos="11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D0010"/>
    <a:srgbClr val="00ADCD"/>
    <a:srgbClr val="FFFFFF"/>
    <a:srgbClr val="005A6F"/>
    <a:srgbClr val="4497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56" autoAdjust="0"/>
    <p:restoredTop sz="94643"/>
  </p:normalViewPr>
  <p:slideViewPr>
    <p:cSldViewPr>
      <p:cViewPr varScale="1">
        <p:scale>
          <a:sx n="96" d="100"/>
          <a:sy n="96" d="100"/>
        </p:scale>
        <p:origin x="192" y="680"/>
      </p:cViewPr>
      <p:guideLst>
        <p:guide orient="horz" pos="2160"/>
        <p:guide orient="horz" pos="866"/>
        <p:guide pos="2880"/>
        <p:guide pos="476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1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4CE7FF7-6EF7-3B4B-8B0A-ED7176BEB41B}" type="datetime1">
              <a:rPr lang="en-US"/>
              <a:pPr>
                <a:defRPr/>
              </a:pPr>
              <a:t>1/12/17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55611D0-31F0-7F4B-B88C-BB67772EBD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0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4D79E02-5AF5-D941-8E56-E5C790E484CD}" type="datetime1">
              <a:rPr lang="en-US"/>
              <a:pPr>
                <a:defRPr/>
              </a:pPr>
              <a:t>1/12/17</a:t>
            </a:fld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C8B4412-B4E1-5943-A677-D946E24F6B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88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Scrapie</a:t>
            </a:r>
            <a:r>
              <a:rPr lang="nl-NL" dirty="0" smtClean="0"/>
              <a:t> of schuurziekte </a:t>
            </a:r>
          </a:p>
          <a:p>
            <a:pPr lvl="1"/>
            <a:r>
              <a:rPr lang="nl-NL" dirty="0" smtClean="0"/>
              <a:t>ziekte aan het CSZ bij schapen en geiten, </a:t>
            </a:r>
          </a:p>
          <a:p>
            <a:pPr lvl="1"/>
            <a:r>
              <a:rPr lang="nl-NL" dirty="0" smtClean="0"/>
              <a:t>wordt veroorzaakt door </a:t>
            </a:r>
            <a:r>
              <a:rPr lang="nl-NL" dirty="0" err="1" smtClean="0"/>
              <a:t>prionen</a:t>
            </a:r>
            <a:r>
              <a:rPr lang="nl-NL" dirty="0" smtClean="0"/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BD382-D67A-4D49-B04A-1B8FC4EC0AF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38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0DC0C0DA-6D7C-0845-8DF4-1EF23E6F2AC6}" type="slidenum">
              <a:rPr lang="en-US" sz="1200">
                <a:latin typeface="Times" charset="0"/>
              </a:rPr>
              <a:pPr algn="r"/>
              <a:t>9</a:t>
            </a:fld>
            <a:endParaRPr lang="en-US" sz="1200">
              <a:latin typeface="Times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3.8 A water-soluble protein.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798638" y="2286000"/>
            <a:ext cx="6583362" cy="579438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  <p:sp>
        <p:nvSpPr>
          <p:cNvPr id="25657" name="Rectangle 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8638" y="3886200"/>
            <a:ext cx="6583362" cy="581025"/>
          </a:xfrm>
        </p:spPr>
        <p:txBody>
          <a:bodyPr/>
          <a:lstStyle>
            <a:lvl1pPr marL="0" indent="0">
              <a:lnSpc>
                <a:spcPct val="80000"/>
              </a:lnSpc>
              <a:buFont typeface="Zapf Dingbats" charset="0"/>
              <a:buNone/>
              <a:defRPr sz="2000"/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5D1318-97BE-B644-B1BC-4BFF5D8D13DA}" type="datetime1">
              <a:rPr lang="en-US"/>
              <a:pPr>
                <a:defRPr/>
              </a:pPr>
              <a:t>1/12/17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D9FF4A-6C63-3848-AD81-D305456FB7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92792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801F-40B2-F048-8A40-B6B94DE923AD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A09A-EE25-8744-99D1-9CAFA4AB1A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760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73850" y="609600"/>
            <a:ext cx="1970088" cy="3779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59450" cy="3779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90DDE-909C-4840-81C9-82E69CE213B4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6F75-53A4-2242-AE82-EB952B98DA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225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075C-8519-8B43-9DCC-0E0898EDDD1F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6517-BCE0-A040-BC20-0717F2A9A4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5769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C21A7-6291-6846-9161-CC2F3170A914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A676-2F07-E344-BAC9-E7F8D5B21D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2439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62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627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7135-F9C7-2F43-8FD4-F9F77B1C0DB8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5666-F533-F445-B447-2D5381D492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378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34CE-5274-CB45-9C00-DCD1B2A3EF6E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66ED-3921-7143-8B9B-6EE731CAF7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2711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4A60-87A5-5D44-BBEF-DD2B9AA47A4F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2579-56F5-B14B-BEE8-DD870AF82C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1114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FB66-1B8D-0443-8C7B-58E7ADAE6CE1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D86C-2BA7-D447-86EC-34361479DB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608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FE0C-475E-E948-A246-08302DD7071F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CE8A-3762-4B43-B500-36E9189564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3006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7F47-04FB-BC47-B3CC-AE0B880B74CA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BD2C5-6A6B-4845-9611-C419BAFD78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152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24623" name="Rectangle 47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62000" y="1762125"/>
            <a:ext cx="7881938" cy="2627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24624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A928A552-FEA4-014C-AC5A-92AE3047B025}" type="datetime1">
              <a:rPr lang="en-US"/>
              <a:pPr>
                <a:defRPr/>
              </a:pPr>
              <a:t>1/12/17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6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3BA83769-D556-4543-B736-C9C614A90B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4626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0010"/>
        </a:buClr>
        <a:buSzPct val="60000"/>
        <a:buFont typeface="Zapf Dingbats" charset="0"/>
        <a:buChar char="n"/>
        <a:defRPr sz="28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4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2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0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0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0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0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0"/>
        <a:buChar char="n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tiff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7617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 Cows </a:t>
            </a:r>
            <a:r>
              <a:rPr lang="nl-NL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Going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84984"/>
            <a:ext cx="722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Het visualiseren van </a:t>
            </a:r>
            <a:r>
              <a:rPr lang="nl-NL" sz="2400" dirty="0"/>
              <a:t>biologische </a:t>
            </a:r>
            <a:r>
              <a:rPr lang="nl-NL" sz="2400" dirty="0" smtClean="0"/>
              <a:t>processen?</a:t>
            </a:r>
          </a:p>
          <a:p>
            <a:pPr algn="ctr"/>
            <a:r>
              <a:rPr lang="nl-NL" sz="2400" dirty="0" smtClean="0"/>
              <a:t>NIBI 2017</a:t>
            </a:r>
            <a:endParaRPr lang="nl-NL" sz="2400" dirty="0"/>
          </a:p>
        </p:txBody>
      </p:sp>
      <p:sp>
        <p:nvSpPr>
          <p:cNvPr id="6" name="TextBox 4"/>
          <p:cNvSpPr txBox="1"/>
          <p:nvPr/>
        </p:nvSpPr>
        <p:spPr>
          <a:xfrm>
            <a:off x="1124000" y="5457418"/>
            <a:ext cx="722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Huizinga &amp; Bas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Overwater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-2896"/>
            <a:ext cx="3470920" cy="16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074414"/>
          </a:xfrm>
        </p:spPr>
        <p:txBody>
          <a:bodyPr/>
          <a:lstStyle/>
          <a:p>
            <a:r>
              <a:rPr lang="nl-NL" dirty="0" smtClean="0"/>
              <a:t>Download de app ‘Stop Motion’</a:t>
            </a:r>
          </a:p>
          <a:p>
            <a:r>
              <a:rPr lang="nl-NL" dirty="0" smtClean="0"/>
              <a:t>Lees de lesbrief!</a:t>
            </a:r>
          </a:p>
          <a:p>
            <a:r>
              <a:rPr lang="nl-NL" dirty="0" smtClean="0"/>
              <a:t>Go </a:t>
            </a:r>
            <a:r>
              <a:rPr lang="nl-NL" dirty="0" err="1" smtClean="0"/>
              <a:t>Viral</a:t>
            </a:r>
            <a:r>
              <a:rPr lang="nl-NL" dirty="0" smtClean="0"/>
              <a:t>!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939652"/>
            <a:ext cx="1489348" cy="14893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Referenties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5318379"/>
          </a:xfrm>
        </p:spPr>
        <p:txBody>
          <a:bodyPr/>
          <a:lstStyle/>
          <a:p>
            <a:r>
              <a:rPr lang="nl-NL" sz="1700" dirty="0" err="1"/>
              <a:t>Reynaud</a:t>
            </a:r>
            <a:r>
              <a:rPr lang="nl-NL" sz="1700" dirty="0"/>
              <a:t>, E. (2010). </a:t>
            </a:r>
            <a:r>
              <a:rPr lang="nl-NL" sz="1700" dirty="0" err="1"/>
              <a:t>Protein</a:t>
            </a:r>
            <a:r>
              <a:rPr lang="nl-NL" sz="1700" dirty="0"/>
              <a:t> </a:t>
            </a:r>
            <a:r>
              <a:rPr lang="nl-NL" sz="1700" dirty="0" err="1"/>
              <a:t>misfolding</a:t>
            </a:r>
            <a:r>
              <a:rPr lang="nl-NL" sz="1700" dirty="0"/>
              <a:t> </a:t>
            </a:r>
            <a:r>
              <a:rPr lang="nl-NL" sz="1700" dirty="0" err="1"/>
              <a:t>and</a:t>
            </a:r>
            <a:r>
              <a:rPr lang="nl-NL" sz="1700" dirty="0"/>
              <a:t> </a:t>
            </a:r>
            <a:r>
              <a:rPr lang="nl-NL" sz="1700" dirty="0" err="1"/>
              <a:t>degenerative</a:t>
            </a:r>
            <a:r>
              <a:rPr lang="nl-NL" sz="1700" dirty="0"/>
              <a:t> </a:t>
            </a:r>
            <a:r>
              <a:rPr lang="nl-NL" sz="1700" dirty="0" err="1"/>
              <a:t>diseases</a:t>
            </a:r>
            <a:r>
              <a:rPr lang="nl-NL" sz="1700" dirty="0"/>
              <a:t>. Nature </a:t>
            </a:r>
            <a:r>
              <a:rPr lang="nl-NL" sz="1700" dirty="0" err="1"/>
              <a:t>Education</a:t>
            </a:r>
            <a:r>
              <a:rPr lang="nl-NL" sz="1700" dirty="0"/>
              <a:t>, 3(9), 28.</a:t>
            </a:r>
          </a:p>
          <a:p>
            <a:r>
              <a:rPr lang="nl-NL" sz="1700" dirty="0">
                <a:solidFill>
                  <a:srgbClr val="222222"/>
                </a:solidFill>
              </a:rPr>
              <a:t>Jansen, C., </a:t>
            </a:r>
            <a:r>
              <a:rPr lang="nl-NL" sz="1700" dirty="0" err="1">
                <a:solidFill>
                  <a:srgbClr val="222222"/>
                </a:solidFill>
              </a:rPr>
              <a:t>Parchi</a:t>
            </a:r>
            <a:r>
              <a:rPr lang="nl-NL" sz="1700" dirty="0">
                <a:solidFill>
                  <a:srgbClr val="222222"/>
                </a:solidFill>
              </a:rPr>
              <a:t>, P., </a:t>
            </a:r>
            <a:r>
              <a:rPr lang="nl-NL" sz="1700" dirty="0" err="1">
                <a:solidFill>
                  <a:srgbClr val="222222"/>
                </a:solidFill>
              </a:rPr>
              <a:t>Capellari</a:t>
            </a:r>
            <a:r>
              <a:rPr lang="nl-NL" sz="1700" dirty="0">
                <a:solidFill>
                  <a:srgbClr val="222222"/>
                </a:solidFill>
              </a:rPr>
              <a:t>, S., Ibrahim-Verbaas, C. A., Schuur, M., </a:t>
            </a:r>
            <a:r>
              <a:rPr lang="nl-NL" sz="1700" dirty="0" err="1">
                <a:solidFill>
                  <a:srgbClr val="222222"/>
                </a:solidFill>
              </a:rPr>
              <a:t>Strammiello</a:t>
            </a:r>
            <a:r>
              <a:rPr lang="nl-NL" sz="1700" dirty="0">
                <a:solidFill>
                  <a:srgbClr val="222222"/>
                </a:solidFill>
              </a:rPr>
              <a:t>, R., ... &amp; Baas, F. (2012). Human </a:t>
            </a:r>
            <a:r>
              <a:rPr lang="nl-NL" sz="1700" dirty="0" err="1">
                <a:solidFill>
                  <a:srgbClr val="222222"/>
                </a:solidFill>
              </a:rPr>
              <a:t>prion</a:t>
            </a:r>
            <a:r>
              <a:rPr lang="nl-NL" sz="1700" dirty="0">
                <a:solidFill>
                  <a:srgbClr val="222222"/>
                </a:solidFill>
              </a:rPr>
              <a:t> </a:t>
            </a:r>
            <a:r>
              <a:rPr lang="nl-NL" sz="1700" dirty="0" err="1">
                <a:solidFill>
                  <a:srgbClr val="222222"/>
                </a:solidFill>
              </a:rPr>
              <a:t>diseases</a:t>
            </a:r>
            <a:r>
              <a:rPr lang="nl-NL" sz="1700" dirty="0">
                <a:solidFill>
                  <a:srgbClr val="222222"/>
                </a:solidFill>
              </a:rPr>
              <a:t> in </a:t>
            </a:r>
            <a:r>
              <a:rPr lang="nl-NL" sz="1700" dirty="0" err="1">
                <a:solidFill>
                  <a:srgbClr val="222222"/>
                </a:solidFill>
              </a:rPr>
              <a:t>the</a:t>
            </a:r>
            <a:r>
              <a:rPr lang="nl-NL" sz="1700" dirty="0">
                <a:solidFill>
                  <a:srgbClr val="222222"/>
                </a:solidFill>
              </a:rPr>
              <a:t> Netherlands (1998–2009): </a:t>
            </a:r>
            <a:r>
              <a:rPr lang="nl-NL" sz="1700" dirty="0" err="1">
                <a:solidFill>
                  <a:srgbClr val="222222"/>
                </a:solidFill>
              </a:rPr>
              <a:t>clinical</a:t>
            </a:r>
            <a:r>
              <a:rPr lang="nl-NL" sz="1700" dirty="0">
                <a:solidFill>
                  <a:srgbClr val="222222"/>
                </a:solidFill>
              </a:rPr>
              <a:t>, </a:t>
            </a:r>
            <a:r>
              <a:rPr lang="nl-NL" sz="1700" dirty="0" err="1">
                <a:solidFill>
                  <a:srgbClr val="222222"/>
                </a:solidFill>
              </a:rPr>
              <a:t>genetic</a:t>
            </a:r>
            <a:r>
              <a:rPr lang="nl-NL" sz="1700" dirty="0">
                <a:solidFill>
                  <a:srgbClr val="222222"/>
                </a:solidFill>
              </a:rPr>
              <a:t> </a:t>
            </a:r>
            <a:r>
              <a:rPr lang="nl-NL" sz="1700" dirty="0" err="1">
                <a:solidFill>
                  <a:srgbClr val="222222"/>
                </a:solidFill>
              </a:rPr>
              <a:t>and</a:t>
            </a:r>
            <a:r>
              <a:rPr lang="nl-NL" sz="1700" dirty="0">
                <a:solidFill>
                  <a:srgbClr val="222222"/>
                </a:solidFill>
              </a:rPr>
              <a:t> </a:t>
            </a:r>
            <a:r>
              <a:rPr lang="nl-NL" sz="1700" dirty="0" err="1">
                <a:solidFill>
                  <a:srgbClr val="222222"/>
                </a:solidFill>
              </a:rPr>
              <a:t>molecular</a:t>
            </a:r>
            <a:r>
              <a:rPr lang="nl-NL" sz="1700" dirty="0">
                <a:solidFill>
                  <a:srgbClr val="222222"/>
                </a:solidFill>
              </a:rPr>
              <a:t> </a:t>
            </a:r>
            <a:r>
              <a:rPr lang="nl-NL" sz="1700" dirty="0" err="1">
                <a:solidFill>
                  <a:srgbClr val="222222"/>
                </a:solidFill>
              </a:rPr>
              <a:t>aspects</a:t>
            </a:r>
            <a:r>
              <a:rPr lang="nl-NL" sz="1700" dirty="0">
                <a:solidFill>
                  <a:srgbClr val="222222"/>
                </a:solidFill>
              </a:rPr>
              <a:t>. </a:t>
            </a:r>
            <a:r>
              <a:rPr lang="nl-NL" sz="1700" dirty="0" err="1">
                <a:solidFill>
                  <a:srgbClr val="222222"/>
                </a:solidFill>
              </a:rPr>
              <a:t>PLoS</a:t>
            </a:r>
            <a:r>
              <a:rPr lang="nl-NL" sz="1700" dirty="0">
                <a:solidFill>
                  <a:srgbClr val="222222"/>
                </a:solidFill>
              </a:rPr>
              <a:t> </a:t>
            </a:r>
            <a:r>
              <a:rPr lang="nl-NL" sz="1700" dirty="0" err="1">
                <a:solidFill>
                  <a:srgbClr val="222222"/>
                </a:solidFill>
              </a:rPr>
              <a:t>One</a:t>
            </a:r>
            <a:r>
              <a:rPr lang="nl-NL" sz="1700" dirty="0">
                <a:solidFill>
                  <a:srgbClr val="222222"/>
                </a:solidFill>
              </a:rPr>
              <a:t>, 7(4), e36333.</a:t>
            </a:r>
          </a:p>
          <a:p>
            <a:r>
              <a:rPr lang="nl-NL" sz="1700" dirty="0" err="1"/>
              <a:t>Vázquez-Fernández</a:t>
            </a:r>
            <a:r>
              <a:rPr lang="nl-NL" sz="1700" dirty="0"/>
              <a:t>, E., Vos, M. R., </a:t>
            </a:r>
            <a:r>
              <a:rPr lang="nl-NL" sz="1700" dirty="0" err="1"/>
              <a:t>Afanasyev</a:t>
            </a:r>
            <a:r>
              <a:rPr lang="nl-NL" sz="1700" dirty="0"/>
              <a:t>, P., </a:t>
            </a:r>
            <a:r>
              <a:rPr lang="nl-NL" sz="1700" dirty="0" err="1"/>
              <a:t>Cebey</a:t>
            </a:r>
            <a:r>
              <a:rPr lang="nl-NL" sz="1700" dirty="0"/>
              <a:t>, L., </a:t>
            </a:r>
            <a:r>
              <a:rPr lang="nl-NL" sz="1700" dirty="0" err="1"/>
              <a:t>Sevillano</a:t>
            </a:r>
            <a:r>
              <a:rPr lang="nl-NL" sz="1700" dirty="0"/>
              <a:t>, A. M., </a:t>
            </a:r>
            <a:r>
              <a:rPr lang="nl-NL" sz="1700" dirty="0" err="1"/>
              <a:t>Vidal</a:t>
            </a:r>
            <a:r>
              <a:rPr lang="nl-NL" sz="1700" dirty="0"/>
              <a:t>, E., ... &amp; </a:t>
            </a:r>
            <a:r>
              <a:rPr lang="nl-NL" sz="1700" dirty="0" err="1"/>
              <a:t>Fernández</a:t>
            </a:r>
            <a:r>
              <a:rPr lang="nl-NL" sz="1700" dirty="0"/>
              <a:t>, J. J. (2016). The </a:t>
            </a:r>
            <a:r>
              <a:rPr lang="nl-NL" sz="1700" dirty="0" err="1"/>
              <a:t>structural</a:t>
            </a:r>
            <a:r>
              <a:rPr lang="nl-NL" sz="1700" dirty="0"/>
              <a:t> </a:t>
            </a:r>
            <a:r>
              <a:rPr lang="nl-NL" sz="1700" dirty="0" err="1"/>
              <a:t>architecture</a:t>
            </a:r>
            <a:r>
              <a:rPr lang="nl-NL" sz="1700" dirty="0"/>
              <a:t> of </a:t>
            </a:r>
            <a:r>
              <a:rPr lang="nl-NL" sz="1700" dirty="0" err="1"/>
              <a:t>an</a:t>
            </a:r>
            <a:r>
              <a:rPr lang="nl-NL" sz="1700" dirty="0"/>
              <a:t> </a:t>
            </a:r>
            <a:r>
              <a:rPr lang="nl-NL" sz="1700" dirty="0" err="1"/>
              <a:t>infectious</a:t>
            </a:r>
            <a:r>
              <a:rPr lang="nl-NL" sz="1700" dirty="0"/>
              <a:t> </a:t>
            </a:r>
            <a:r>
              <a:rPr lang="nl-NL" sz="1700" dirty="0" err="1"/>
              <a:t>mammalian</a:t>
            </a:r>
            <a:r>
              <a:rPr lang="nl-NL" sz="1700" dirty="0"/>
              <a:t> </a:t>
            </a:r>
            <a:r>
              <a:rPr lang="nl-NL" sz="1700" dirty="0" err="1"/>
              <a:t>prion</a:t>
            </a:r>
            <a:r>
              <a:rPr lang="nl-NL" sz="1700" dirty="0"/>
              <a:t> </a:t>
            </a:r>
            <a:r>
              <a:rPr lang="nl-NL" sz="1700" dirty="0" err="1"/>
              <a:t>using</a:t>
            </a:r>
            <a:r>
              <a:rPr lang="nl-NL" sz="1700" dirty="0"/>
              <a:t> </a:t>
            </a:r>
            <a:r>
              <a:rPr lang="nl-NL" sz="1700" dirty="0" err="1"/>
              <a:t>electron</a:t>
            </a:r>
            <a:r>
              <a:rPr lang="nl-NL" sz="1700" dirty="0"/>
              <a:t> </a:t>
            </a:r>
            <a:r>
              <a:rPr lang="nl-NL" sz="1700" dirty="0" err="1"/>
              <a:t>cryomicroscopy</a:t>
            </a:r>
            <a:r>
              <a:rPr lang="nl-NL" sz="1700" dirty="0"/>
              <a:t>. </a:t>
            </a:r>
            <a:r>
              <a:rPr lang="nl-NL" sz="1700" i="1" dirty="0" err="1"/>
              <a:t>PLoS</a:t>
            </a:r>
            <a:r>
              <a:rPr lang="nl-NL" sz="1700" i="1" dirty="0"/>
              <a:t> </a:t>
            </a:r>
            <a:r>
              <a:rPr lang="nl-NL" sz="1700" i="1" dirty="0" err="1"/>
              <a:t>Pathog</a:t>
            </a:r>
            <a:r>
              <a:rPr lang="nl-NL" sz="1700" dirty="0"/>
              <a:t>, </a:t>
            </a:r>
            <a:r>
              <a:rPr lang="nl-NL" sz="1700" i="1" dirty="0"/>
              <a:t>12</a:t>
            </a:r>
            <a:r>
              <a:rPr lang="nl-NL" sz="1700" dirty="0"/>
              <a:t>(9), e1005835</a:t>
            </a:r>
            <a:r>
              <a:rPr lang="nl-NL" sz="1700" dirty="0" smtClean="0"/>
              <a:t>.</a:t>
            </a:r>
          </a:p>
          <a:p>
            <a:r>
              <a:rPr lang="nl-NL" sz="1700" dirty="0" err="1"/>
              <a:t>Hattie</a:t>
            </a:r>
            <a:r>
              <a:rPr lang="nl-NL" sz="1700" dirty="0"/>
              <a:t>, J. (2008). </a:t>
            </a:r>
            <a:r>
              <a:rPr lang="nl-NL" sz="1700" i="1" dirty="0" err="1"/>
              <a:t>Visible</a:t>
            </a:r>
            <a:r>
              <a:rPr lang="nl-NL" sz="1700" i="1" dirty="0"/>
              <a:t> </a:t>
            </a:r>
            <a:r>
              <a:rPr lang="nl-NL" sz="1700" i="1" dirty="0" err="1"/>
              <a:t>learning</a:t>
            </a:r>
            <a:r>
              <a:rPr lang="nl-NL" sz="1700" i="1" dirty="0"/>
              <a:t>: A </a:t>
            </a:r>
            <a:r>
              <a:rPr lang="nl-NL" sz="1700" i="1" dirty="0" err="1"/>
              <a:t>synthesis</a:t>
            </a:r>
            <a:r>
              <a:rPr lang="nl-NL" sz="1700" i="1" dirty="0"/>
              <a:t> of over 800 meta-analyses </a:t>
            </a:r>
            <a:r>
              <a:rPr lang="nl-NL" sz="1700" i="1" dirty="0" err="1"/>
              <a:t>relating</a:t>
            </a:r>
            <a:r>
              <a:rPr lang="nl-NL" sz="1700" i="1" dirty="0"/>
              <a:t> </a:t>
            </a:r>
            <a:r>
              <a:rPr lang="nl-NL" sz="1700" i="1" dirty="0" err="1"/>
              <a:t>to</a:t>
            </a:r>
            <a:r>
              <a:rPr lang="nl-NL" sz="1700" i="1" dirty="0"/>
              <a:t> </a:t>
            </a:r>
            <a:r>
              <a:rPr lang="nl-NL" sz="1700" i="1" dirty="0" err="1"/>
              <a:t>achievement</a:t>
            </a:r>
            <a:r>
              <a:rPr lang="nl-NL" sz="1700" dirty="0"/>
              <a:t>. </a:t>
            </a:r>
            <a:r>
              <a:rPr lang="nl-NL" sz="1700" dirty="0" err="1"/>
              <a:t>Routledge</a:t>
            </a:r>
            <a:r>
              <a:rPr lang="nl-NL" sz="1700" dirty="0" smtClean="0"/>
              <a:t>.</a:t>
            </a:r>
          </a:p>
          <a:p>
            <a:r>
              <a:rPr lang="nl-NL" sz="1700" dirty="0" err="1"/>
              <a:t>Hattie</a:t>
            </a:r>
            <a:r>
              <a:rPr lang="nl-NL" sz="1700" dirty="0"/>
              <a:t>, J. (2012). </a:t>
            </a:r>
            <a:r>
              <a:rPr lang="nl-NL" sz="1700" i="1" dirty="0" err="1"/>
              <a:t>Visible</a:t>
            </a:r>
            <a:r>
              <a:rPr lang="nl-NL" sz="1700" i="1" dirty="0"/>
              <a:t> </a:t>
            </a:r>
            <a:r>
              <a:rPr lang="nl-NL" sz="1700" i="1" dirty="0" err="1"/>
              <a:t>learning</a:t>
            </a:r>
            <a:r>
              <a:rPr lang="nl-NL" sz="1700" i="1" dirty="0"/>
              <a:t> </a:t>
            </a:r>
            <a:r>
              <a:rPr lang="nl-NL" sz="1700" i="1" dirty="0" err="1"/>
              <a:t>for</a:t>
            </a:r>
            <a:r>
              <a:rPr lang="nl-NL" sz="1700" i="1" dirty="0"/>
              <a:t> </a:t>
            </a:r>
            <a:r>
              <a:rPr lang="nl-NL" sz="1700" i="1" dirty="0" err="1"/>
              <a:t>teachers</a:t>
            </a:r>
            <a:r>
              <a:rPr lang="nl-NL" sz="1700" i="1" dirty="0"/>
              <a:t>: </a:t>
            </a:r>
            <a:r>
              <a:rPr lang="nl-NL" sz="1700" i="1" dirty="0" err="1"/>
              <a:t>Maximizing</a:t>
            </a:r>
            <a:r>
              <a:rPr lang="nl-NL" sz="1700" i="1" dirty="0"/>
              <a:t> impact on </a:t>
            </a:r>
            <a:r>
              <a:rPr lang="nl-NL" sz="1700" i="1" dirty="0" err="1"/>
              <a:t>learning</a:t>
            </a:r>
            <a:r>
              <a:rPr lang="nl-NL" sz="1700" dirty="0"/>
              <a:t>. </a:t>
            </a:r>
            <a:r>
              <a:rPr lang="nl-NL" sz="1700" dirty="0" err="1"/>
              <a:t>Routledge</a:t>
            </a:r>
            <a:r>
              <a:rPr lang="nl-NL" sz="1700" dirty="0" smtClean="0"/>
              <a:t>.</a:t>
            </a:r>
          </a:p>
          <a:p>
            <a:r>
              <a:rPr lang="nl-NL" sz="1700" dirty="0"/>
              <a:t>Lange, C., </a:t>
            </a:r>
            <a:r>
              <a:rPr lang="nl-NL" sz="1700" dirty="0" err="1"/>
              <a:t>Costley</a:t>
            </a:r>
            <a:r>
              <a:rPr lang="nl-NL" sz="1700" dirty="0"/>
              <a:t>, J., &amp; Han, S. L. (2016). </a:t>
            </a:r>
            <a:r>
              <a:rPr lang="nl-NL" sz="1700" dirty="0" err="1"/>
              <a:t>Informal</a:t>
            </a:r>
            <a:r>
              <a:rPr lang="nl-NL" sz="1700" dirty="0"/>
              <a:t> </a:t>
            </a:r>
            <a:r>
              <a:rPr lang="nl-NL" sz="1700" dirty="0" err="1"/>
              <a:t>cooperative</a:t>
            </a:r>
            <a:r>
              <a:rPr lang="nl-NL" sz="1700" dirty="0"/>
              <a:t> </a:t>
            </a:r>
            <a:r>
              <a:rPr lang="nl-NL" sz="1700" dirty="0" err="1"/>
              <a:t>learning</a:t>
            </a:r>
            <a:r>
              <a:rPr lang="nl-NL" sz="1700" dirty="0"/>
              <a:t> in small </a:t>
            </a:r>
            <a:r>
              <a:rPr lang="nl-NL" sz="1700" dirty="0" err="1"/>
              <a:t>groups</a:t>
            </a:r>
            <a:r>
              <a:rPr lang="nl-NL" sz="1700" dirty="0"/>
              <a:t>: The effect of </a:t>
            </a:r>
            <a:r>
              <a:rPr lang="nl-NL" sz="1700" dirty="0" err="1"/>
              <a:t>scaffolding</a:t>
            </a:r>
            <a:r>
              <a:rPr lang="nl-NL" sz="1700" dirty="0"/>
              <a:t> on </a:t>
            </a:r>
            <a:r>
              <a:rPr lang="nl-NL" sz="1700" dirty="0" err="1"/>
              <a:t>participation</a:t>
            </a:r>
            <a:r>
              <a:rPr lang="nl-NL" sz="1700" dirty="0"/>
              <a:t>. </a:t>
            </a:r>
            <a:r>
              <a:rPr lang="nl-NL" sz="1700" i="1" dirty="0"/>
              <a:t>Issues in </a:t>
            </a:r>
            <a:r>
              <a:rPr lang="nl-NL" sz="1700" i="1" dirty="0" err="1"/>
              <a:t>Educational</a:t>
            </a:r>
            <a:r>
              <a:rPr lang="nl-NL" sz="1700" i="1" dirty="0"/>
              <a:t> Research</a:t>
            </a:r>
            <a:r>
              <a:rPr lang="nl-NL" sz="1700" dirty="0"/>
              <a:t>, </a:t>
            </a:r>
            <a:r>
              <a:rPr lang="nl-NL" sz="1700" i="1" dirty="0"/>
              <a:t>26</a:t>
            </a:r>
            <a:r>
              <a:rPr lang="nl-NL" sz="1700" dirty="0"/>
              <a:t>(2), 260-279.</a:t>
            </a:r>
            <a:endParaRPr lang="nl-NL" sz="17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4619203"/>
          </a:xfrm>
        </p:spPr>
        <p:txBody>
          <a:bodyPr>
            <a:normAutofit/>
          </a:bodyPr>
          <a:lstStyle/>
          <a:p>
            <a:pPr marL="385763" indent="-385763">
              <a:buSzPct val="100000"/>
              <a:buFont typeface="+mj-lt"/>
              <a:buAutoNum type="arabicPeriod"/>
            </a:pPr>
            <a:r>
              <a:rPr lang="nl-NL" dirty="0" smtClean="0"/>
              <a:t>Presentatie [context]</a:t>
            </a:r>
            <a:endParaRPr lang="nl-NL" dirty="0" smtClean="0"/>
          </a:p>
          <a:p>
            <a:pPr lvl="1">
              <a:buClr>
                <a:srgbClr val="009FFD"/>
              </a:buClr>
              <a:buSzPct val="70000"/>
            </a:pPr>
            <a:r>
              <a:rPr lang="nl-NL" dirty="0" err="1" smtClean="0"/>
              <a:t>Prionen</a:t>
            </a:r>
            <a:r>
              <a:rPr lang="nl-NL" dirty="0" smtClean="0"/>
              <a:t> - </a:t>
            </a:r>
            <a:r>
              <a:rPr lang="nl-NL" i="1" dirty="0" smtClean="0"/>
              <a:t>van non-toxische naar een toxische conformatie</a:t>
            </a:r>
          </a:p>
          <a:p>
            <a:pPr lvl="1">
              <a:buClr>
                <a:srgbClr val="009FFD"/>
              </a:buClr>
              <a:buSzPct val="70000"/>
            </a:pPr>
            <a:r>
              <a:rPr lang="nl-NL" dirty="0" smtClean="0"/>
              <a:t>Verwarring, </a:t>
            </a:r>
            <a:r>
              <a:rPr lang="nl-NL" dirty="0"/>
              <a:t>v</a:t>
            </a:r>
            <a:r>
              <a:rPr lang="nl-NL" dirty="0" smtClean="0"/>
              <a:t>isualiseringsprobleem</a:t>
            </a:r>
          </a:p>
          <a:p>
            <a:pPr lvl="1">
              <a:buClr>
                <a:srgbClr val="0000FF"/>
              </a:buClr>
              <a:buSzPct val="100000"/>
            </a:pPr>
            <a:endParaRPr lang="nl-NL" dirty="0" smtClean="0"/>
          </a:p>
          <a:p>
            <a:pPr marL="385763" indent="-385763">
              <a:buSzPct val="100000"/>
              <a:buFont typeface="+mj-lt"/>
              <a:buAutoNum type="arabicPeriod"/>
            </a:pPr>
            <a:r>
              <a:rPr lang="nl-NL" dirty="0" smtClean="0"/>
              <a:t>Workshop </a:t>
            </a:r>
            <a:r>
              <a:rPr lang="nl-NL" dirty="0" smtClean="0"/>
              <a:t>[concept]</a:t>
            </a:r>
            <a:endParaRPr lang="nl-NL" dirty="0" smtClean="0"/>
          </a:p>
          <a:p>
            <a:pPr lvl="1">
              <a:buClr>
                <a:srgbClr val="00B0F0"/>
              </a:buClr>
              <a:buSzPct val="75000"/>
            </a:pPr>
            <a:r>
              <a:rPr lang="nl-NL" dirty="0" smtClean="0"/>
              <a:t>Laten uitbeelden van toxische conformatie van </a:t>
            </a:r>
            <a:r>
              <a:rPr lang="nl-NL" dirty="0" err="1" smtClean="0"/>
              <a:t>prion</a:t>
            </a:r>
            <a:r>
              <a:rPr lang="nl-NL" dirty="0" smtClean="0"/>
              <a:t> eiwitten</a:t>
            </a:r>
            <a:r>
              <a:rPr lang="mr-IN" dirty="0" smtClean="0"/>
              <a:t>…</a:t>
            </a:r>
            <a:r>
              <a:rPr lang="nl-NL" dirty="0" smtClean="0"/>
              <a:t> </a:t>
            </a:r>
            <a:endParaRPr lang="nl-NL" dirty="0" smtClean="0"/>
          </a:p>
          <a:p>
            <a:pPr lvl="1">
              <a:buClr>
                <a:srgbClr val="00B0F0"/>
              </a:buClr>
              <a:buSzPct val="75000"/>
            </a:pPr>
            <a:r>
              <a:rPr lang="nl-NL" dirty="0" smtClean="0"/>
              <a:t>Gebaseerd op </a:t>
            </a:r>
            <a:r>
              <a:rPr lang="nl-NL" dirty="0" err="1" smtClean="0"/>
              <a:t>visible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(</a:t>
            </a:r>
            <a:r>
              <a:rPr lang="nl-NL" i="1" dirty="0" err="1" smtClean="0"/>
              <a:t>Hattie</a:t>
            </a:r>
            <a:r>
              <a:rPr lang="nl-NL" dirty="0" smtClean="0"/>
              <a:t>) en </a:t>
            </a:r>
            <a:r>
              <a:rPr lang="nl-NL" dirty="0" err="1" smtClean="0"/>
              <a:t>scaffolding</a:t>
            </a:r>
            <a:r>
              <a:rPr lang="nl-NL" dirty="0" smtClean="0"/>
              <a:t> (</a:t>
            </a:r>
            <a:r>
              <a:rPr lang="nl-NL" i="1" dirty="0" err="1" smtClean="0"/>
              <a:t>Vygotsky</a:t>
            </a:r>
            <a:r>
              <a:rPr lang="nl-NL" dirty="0"/>
              <a:t>)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295221" cy="4797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157728" cy="367588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Eiwitsynthese - </a:t>
            </a:r>
            <a:r>
              <a:rPr lang="nl-NL" i="1" dirty="0" smtClean="0"/>
              <a:t>summary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406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162144"/>
            <a:ext cx="8546592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Prionen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4691211"/>
          </a:xfrm>
        </p:spPr>
        <p:txBody>
          <a:bodyPr>
            <a:normAutofit/>
          </a:bodyPr>
          <a:lstStyle/>
          <a:p>
            <a:r>
              <a:rPr lang="nl-NL" dirty="0"/>
              <a:t>Samenvoeging van “</a:t>
            </a:r>
            <a:r>
              <a:rPr lang="nl-NL" b="1" u="sng" dirty="0" err="1"/>
              <a:t>Pro</a:t>
            </a:r>
            <a:r>
              <a:rPr lang="nl-NL" dirty="0" err="1"/>
              <a:t>teinaceous</a:t>
            </a:r>
            <a:r>
              <a:rPr lang="nl-NL" dirty="0"/>
              <a:t> </a:t>
            </a:r>
            <a:r>
              <a:rPr lang="nl-NL" b="1" u="sng" dirty="0" err="1"/>
              <a:t>in</a:t>
            </a:r>
            <a:r>
              <a:rPr lang="nl-NL" dirty="0" err="1"/>
              <a:t>fectious</a:t>
            </a:r>
            <a:r>
              <a:rPr lang="nl-NL" dirty="0"/>
              <a:t> </a:t>
            </a:r>
            <a:r>
              <a:rPr lang="nl-NL" dirty="0" err="1"/>
              <a:t>particle</a:t>
            </a:r>
            <a:r>
              <a:rPr lang="nl-NL" dirty="0"/>
              <a:t>”</a:t>
            </a:r>
          </a:p>
          <a:p>
            <a:r>
              <a:rPr lang="nl-NL" dirty="0" err="1" smtClean="0"/>
              <a:t>Prionen</a:t>
            </a:r>
            <a:r>
              <a:rPr lang="nl-NL" dirty="0" smtClean="0"/>
              <a:t> zijn normale </a:t>
            </a:r>
            <a:r>
              <a:rPr lang="nl-NL" i="1" dirty="0" smtClean="0"/>
              <a:t>instabiele</a:t>
            </a:r>
            <a:r>
              <a:rPr lang="nl-NL" dirty="0" smtClean="0"/>
              <a:t> eiwitten (</a:t>
            </a:r>
            <a:r>
              <a:rPr lang="nl-NL" dirty="0" err="1" smtClean="0"/>
              <a:t>PrP</a:t>
            </a:r>
            <a:r>
              <a:rPr lang="nl-NL" baseline="30000" dirty="0" err="1" smtClean="0"/>
              <a:t>C</a:t>
            </a:r>
            <a:r>
              <a:rPr lang="nl-NL" dirty="0" smtClean="0"/>
              <a:t>)</a:t>
            </a:r>
          </a:p>
          <a:p>
            <a:r>
              <a:rPr lang="nl-NL" i="1" dirty="0"/>
              <a:t>e</a:t>
            </a:r>
            <a:r>
              <a:rPr lang="nl-NL" i="1" dirty="0" smtClean="0"/>
              <a:t>.g.</a:t>
            </a:r>
            <a:r>
              <a:rPr lang="nl-NL" dirty="0" smtClean="0"/>
              <a:t> onderhoud [</a:t>
            </a:r>
            <a:r>
              <a:rPr lang="mr-IN" dirty="0" smtClean="0"/>
              <a:t>…</a:t>
            </a:r>
            <a:r>
              <a:rPr lang="nl-NL" dirty="0" smtClean="0"/>
              <a:t>] </a:t>
            </a:r>
            <a:r>
              <a:rPr lang="nl-NL" i="1" dirty="0" err="1" smtClean="0"/>
              <a:t>axonal</a:t>
            </a:r>
            <a:r>
              <a:rPr lang="nl-NL" i="1" dirty="0" smtClean="0"/>
              <a:t> </a:t>
            </a:r>
            <a:r>
              <a:rPr lang="nl-NL" i="1" dirty="0" err="1"/>
              <a:t>myelin</a:t>
            </a:r>
            <a:r>
              <a:rPr lang="nl-NL" i="1" dirty="0"/>
              <a:t> </a:t>
            </a:r>
            <a:r>
              <a:rPr lang="nl-NL" i="1" dirty="0" err="1" smtClean="0"/>
              <a:t>sheaths</a:t>
            </a:r>
            <a:r>
              <a:rPr lang="nl-NL" i="1" dirty="0" smtClean="0"/>
              <a:t> </a:t>
            </a:r>
            <a:r>
              <a:rPr lang="nl-NL" dirty="0" smtClean="0"/>
              <a:t>[</a:t>
            </a:r>
            <a:r>
              <a:rPr lang="mr-IN" dirty="0" smtClean="0"/>
              <a:t>…</a:t>
            </a:r>
            <a:r>
              <a:rPr lang="nl-NL" dirty="0" smtClean="0"/>
              <a:t>]</a:t>
            </a:r>
            <a:endParaRPr lang="nl-NL" baseline="30000" dirty="0" smtClean="0"/>
          </a:p>
          <a:p>
            <a:r>
              <a:rPr lang="nl-NL" dirty="0" smtClean="0"/>
              <a:t>Functie door vorm (eiwitvouwing)</a:t>
            </a:r>
          </a:p>
          <a:p>
            <a:r>
              <a:rPr lang="nl-NL" dirty="0" smtClean="0"/>
              <a:t>Niet-levende eiwitstructuren kunnen infectieus zijn</a:t>
            </a:r>
            <a:r>
              <a:rPr lang="nl-NL" dirty="0"/>
              <a:t>. </a:t>
            </a:r>
            <a:r>
              <a:rPr lang="nl-NL" dirty="0" smtClean="0"/>
              <a:t>(</a:t>
            </a:r>
            <a:r>
              <a:rPr lang="nl-NL" dirty="0" err="1" smtClean="0"/>
              <a:t>Prusiner</a:t>
            </a:r>
            <a:r>
              <a:rPr lang="nl-NL" dirty="0" smtClean="0"/>
              <a:t> </a:t>
            </a:r>
            <a:r>
              <a:rPr lang="nl-NL" dirty="0"/>
              <a:t>et al</a:t>
            </a:r>
            <a:r>
              <a:rPr lang="nl-NL" dirty="0" smtClean="0"/>
              <a:t>., </a:t>
            </a:r>
            <a:r>
              <a:rPr lang="nl-NL" dirty="0" smtClean="0"/>
              <a:t>Nobelprijs in 1987)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Prionen</a:t>
            </a:r>
            <a:r>
              <a:rPr lang="nl-NL" dirty="0" smtClean="0"/>
              <a:t> veroorzaken ziekten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8444136" cy="322705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94330" y="5359914"/>
            <a:ext cx="8445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i="1" dirty="0">
                <a:solidFill>
                  <a:srgbClr val="222222"/>
                </a:solidFill>
              </a:rPr>
              <a:t>Jansen, C., </a:t>
            </a:r>
            <a:r>
              <a:rPr lang="nl-NL" sz="1200" i="1" dirty="0" err="1">
                <a:solidFill>
                  <a:srgbClr val="222222"/>
                </a:solidFill>
              </a:rPr>
              <a:t>Parchi</a:t>
            </a:r>
            <a:r>
              <a:rPr lang="nl-NL" sz="1200" i="1" dirty="0">
                <a:solidFill>
                  <a:srgbClr val="222222"/>
                </a:solidFill>
              </a:rPr>
              <a:t>, P., </a:t>
            </a:r>
            <a:r>
              <a:rPr lang="nl-NL" sz="1200" i="1" dirty="0" err="1">
                <a:solidFill>
                  <a:srgbClr val="222222"/>
                </a:solidFill>
              </a:rPr>
              <a:t>Capellari</a:t>
            </a:r>
            <a:r>
              <a:rPr lang="nl-NL" sz="1200" i="1" dirty="0">
                <a:solidFill>
                  <a:srgbClr val="222222"/>
                </a:solidFill>
              </a:rPr>
              <a:t>, S., Ibrahim-Verbaas, C. A., Schuur, M., </a:t>
            </a:r>
            <a:r>
              <a:rPr lang="nl-NL" sz="1200" i="1" dirty="0" err="1">
                <a:solidFill>
                  <a:srgbClr val="222222"/>
                </a:solidFill>
              </a:rPr>
              <a:t>Strammiello</a:t>
            </a:r>
            <a:r>
              <a:rPr lang="nl-NL" sz="1200" i="1" dirty="0">
                <a:solidFill>
                  <a:srgbClr val="222222"/>
                </a:solidFill>
              </a:rPr>
              <a:t>, R., ... &amp; Baas, F. (2012). Human </a:t>
            </a:r>
            <a:r>
              <a:rPr lang="nl-NL" sz="1200" i="1" dirty="0" err="1">
                <a:solidFill>
                  <a:srgbClr val="222222"/>
                </a:solidFill>
              </a:rPr>
              <a:t>prion</a:t>
            </a:r>
            <a:r>
              <a:rPr lang="nl-NL" sz="1200" i="1" dirty="0">
                <a:solidFill>
                  <a:srgbClr val="222222"/>
                </a:solidFill>
              </a:rPr>
              <a:t> </a:t>
            </a:r>
            <a:r>
              <a:rPr lang="nl-NL" sz="1200" i="1" dirty="0" err="1">
                <a:solidFill>
                  <a:srgbClr val="222222"/>
                </a:solidFill>
              </a:rPr>
              <a:t>diseases</a:t>
            </a:r>
            <a:r>
              <a:rPr lang="nl-NL" sz="1200" i="1" dirty="0">
                <a:solidFill>
                  <a:srgbClr val="222222"/>
                </a:solidFill>
              </a:rPr>
              <a:t> in </a:t>
            </a:r>
            <a:r>
              <a:rPr lang="nl-NL" sz="1200" i="1" dirty="0" err="1">
                <a:solidFill>
                  <a:srgbClr val="222222"/>
                </a:solidFill>
              </a:rPr>
              <a:t>the</a:t>
            </a:r>
            <a:r>
              <a:rPr lang="nl-NL" sz="1200" i="1" dirty="0">
                <a:solidFill>
                  <a:srgbClr val="222222"/>
                </a:solidFill>
              </a:rPr>
              <a:t> Netherlands (1998–2009): </a:t>
            </a:r>
            <a:r>
              <a:rPr lang="nl-NL" sz="1200" i="1" dirty="0" err="1">
                <a:solidFill>
                  <a:srgbClr val="222222"/>
                </a:solidFill>
              </a:rPr>
              <a:t>clinical</a:t>
            </a:r>
            <a:r>
              <a:rPr lang="nl-NL" sz="1200" i="1" dirty="0">
                <a:solidFill>
                  <a:srgbClr val="222222"/>
                </a:solidFill>
              </a:rPr>
              <a:t>, </a:t>
            </a:r>
            <a:r>
              <a:rPr lang="nl-NL" sz="1200" i="1" dirty="0" err="1">
                <a:solidFill>
                  <a:srgbClr val="222222"/>
                </a:solidFill>
              </a:rPr>
              <a:t>genetic</a:t>
            </a:r>
            <a:r>
              <a:rPr lang="nl-NL" sz="1200" i="1" dirty="0">
                <a:solidFill>
                  <a:srgbClr val="222222"/>
                </a:solidFill>
              </a:rPr>
              <a:t> </a:t>
            </a:r>
            <a:r>
              <a:rPr lang="nl-NL" sz="1200" i="1" dirty="0" err="1">
                <a:solidFill>
                  <a:srgbClr val="222222"/>
                </a:solidFill>
              </a:rPr>
              <a:t>and</a:t>
            </a:r>
            <a:r>
              <a:rPr lang="nl-NL" sz="1200" i="1" dirty="0">
                <a:solidFill>
                  <a:srgbClr val="222222"/>
                </a:solidFill>
              </a:rPr>
              <a:t> </a:t>
            </a:r>
            <a:r>
              <a:rPr lang="nl-NL" sz="1200" i="1" dirty="0" err="1">
                <a:solidFill>
                  <a:srgbClr val="222222"/>
                </a:solidFill>
              </a:rPr>
              <a:t>molecular</a:t>
            </a:r>
            <a:r>
              <a:rPr lang="nl-NL" sz="1200" i="1" dirty="0">
                <a:solidFill>
                  <a:srgbClr val="222222"/>
                </a:solidFill>
              </a:rPr>
              <a:t> </a:t>
            </a:r>
            <a:r>
              <a:rPr lang="nl-NL" sz="1200" i="1" dirty="0" err="1">
                <a:solidFill>
                  <a:srgbClr val="222222"/>
                </a:solidFill>
              </a:rPr>
              <a:t>aspects</a:t>
            </a:r>
            <a:r>
              <a:rPr lang="nl-NL" sz="1200" i="1" dirty="0">
                <a:solidFill>
                  <a:srgbClr val="222222"/>
                </a:solidFill>
              </a:rPr>
              <a:t>. </a:t>
            </a:r>
            <a:r>
              <a:rPr lang="nl-NL" sz="1200" i="1" dirty="0" err="1">
                <a:solidFill>
                  <a:srgbClr val="222222"/>
                </a:solidFill>
              </a:rPr>
              <a:t>PLoS</a:t>
            </a:r>
            <a:r>
              <a:rPr lang="nl-NL" sz="1200" i="1" dirty="0">
                <a:solidFill>
                  <a:srgbClr val="222222"/>
                </a:solidFill>
              </a:rPr>
              <a:t> </a:t>
            </a:r>
            <a:r>
              <a:rPr lang="nl-NL" sz="1200" i="1" dirty="0" err="1">
                <a:solidFill>
                  <a:srgbClr val="222222"/>
                </a:solidFill>
              </a:rPr>
              <a:t>One</a:t>
            </a:r>
            <a:r>
              <a:rPr lang="nl-NL" sz="1200" i="1" dirty="0">
                <a:solidFill>
                  <a:srgbClr val="222222"/>
                </a:solidFill>
              </a:rPr>
              <a:t>, 7(4), e36333.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5536" y="374897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c</a:t>
            </a:r>
            <a:r>
              <a:rPr lang="nl-NL" sz="2000" b="1" dirty="0" smtClean="0">
                <a:solidFill>
                  <a:srgbClr val="FF0000"/>
                </a:solidFill>
              </a:rPr>
              <a:t>a. 1% !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ouwing en misvouwing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24596"/>
            <a:ext cx="5152504" cy="56334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88" y="1339850"/>
            <a:ext cx="6259625" cy="41783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60586" y="5877272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Non-toxisch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949018" y="5877272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smtClean="0"/>
              <a:t>toxisch</a:t>
            </a:r>
            <a:endParaRPr lang="nl-NL" sz="2400"/>
          </a:p>
        </p:txBody>
      </p:sp>
      <p:sp>
        <p:nvSpPr>
          <p:cNvPr id="6" name="Rechthoek 5"/>
          <p:cNvSpPr/>
          <p:nvPr/>
        </p:nvSpPr>
        <p:spPr>
          <a:xfrm>
            <a:off x="971599" y="365755"/>
            <a:ext cx="6730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latin typeface="+mj-lt"/>
              </a:rPr>
              <a:t>Conversie van </a:t>
            </a:r>
            <a:r>
              <a:rPr lang="nl-NL" sz="2400" dirty="0" err="1">
                <a:latin typeface="+mj-lt"/>
              </a:rPr>
              <a:t>PrP</a:t>
            </a:r>
            <a:r>
              <a:rPr lang="nl-NL" sz="2400" baseline="30000" dirty="0" err="1">
                <a:latin typeface="+mj-lt"/>
              </a:rPr>
              <a:t>C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smtClean="0">
                <a:latin typeface="+mj-lt"/>
              </a:rPr>
              <a:t>naar </a:t>
            </a:r>
            <a:r>
              <a:rPr lang="nl-NL" sz="2400" dirty="0" err="1" smtClean="0">
                <a:latin typeface="+mj-lt"/>
              </a:rPr>
              <a:t>PrP</a:t>
            </a:r>
            <a:r>
              <a:rPr lang="nl-NL" sz="2400" baseline="30000" dirty="0" err="1" smtClean="0">
                <a:latin typeface="+mj-lt"/>
              </a:rPr>
              <a:t>Sc</a:t>
            </a:r>
            <a:endParaRPr lang="nl-NL" sz="2400" dirty="0" smtClean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 descr="03_08WaterSolubleProtei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9" t="21864" b="28210"/>
          <a:stretch/>
        </p:blipFill>
        <p:spPr bwMode="auto">
          <a:xfrm>
            <a:off x="880244" y="2949405"/>
            <a:ext cx="1963564" cy="24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31"/>
          <p:cNvSpPr txBox="1">
            <a:spLocks noChangeArrowheads="1"/>
          </p:cNvSpPr>
          <p:nvPr/>
        </p:nvSpPr>
        <p:spPr bwMode="auto">
          <a:xfrm>
            <a:off x="2408833" y="3498680"/>
            <a:ext cx="119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</a:t>
            </a:r>
            <a:endParaRPr lang="en-US" sz="1500" b="1"/>
          </a:p>
        </p:txBody>
      </p:sp>
      <p:sp>
        <p:nvSpPr>
          <p:cNvPr id="29701" name="Text Box 31"/>
          <p:cNvSpPr txBox="1">
            <a:spLocks noChangeArrowheads="1"/>
          </p:cNvSpPr>
          <p:nvPr/>
        </p:nvSpPr>
        <p:spPr bwMode="auto">
          <a:xfrm>
            <a:off x="2535833" y="3487568"/>
            <a:ext cx="1539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</a:t>
            </a:r>
            <a:endParaRPr lang="en-US" sz="1500" b="1"/>
          </a:p>
        </p:txBody>
      </p:sp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2202458" y="2965280"/>
            <a:ext cx="119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</a:t>
            </a:r>
            <a:endParaRPr lang="en-US" sz="1500" b="1"/>
          </a:p>
        </p:txBody>
      </p:sp>
      <p:sp>
        <p:nvSpPr>
          <p:cNvPr id="29703" name="Text Box 31"/>
          <p:cNvSpPr txBox="1">
            <a:spLocks noChangeArrowheads="1"/>
          </p:cNvSpPr>
          <p:nvPr/>
        </p:nvSpPr>
        <p:spPr bwMode="auto">
          <a:xfrm>
            <a:off x="2315171" y="2949405"/>
            <a:ext cx="1539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+</a:t>
            </a:r>
            <a:endParaRPr lang="en-US" sz="1500" b="1"/>
          </a:p>
        </p:txBody>
      </p:sp>
      <p:sp>
        <p:nvSpPr>
          <p:cNvPr id="29704" name="Text Box 31"/>
          <p:cNvSpPr txBox="1">
            <a:spLocks noChangeArrowheads="1"/>
          </p:cNvSpPr>
          <p:nvPr/>
        </p:nvSpPr>
        <p:spPr bwMode="auto">
          <a:xfrm>
            <a:off x="1689696" y="4097168"/>
            <a:ext cx="119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</a:t>
            </a:r>
            <a:endParaRPr lang="en-US" sz="1500" b="1"/>
          </a:p>
        </p:txBody>
      </p:sp>
      <p:sp>
        <p:nvSpPr>
          <p:cNvPr id="29705" name="Text Box 31"/>
          <p:cNvSpPr txBox="1">
            <a:spLocks noChangeArrowheads="1"/>
          </p:cNvSpPr>
          <p:nvPr/>
        </p:nvSpPr>
        <p:spPr bwMode="auto">
          <a:xfrm>
            <a:off x="1802408" y="4081293"/>
            <a:ext cx="1539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+</a:t>
            </a:r>
            <a:endParaRPr lang="en-US" sz="1500" b="1"/>
          </a:p>
        </p:txBody>
      </p:sp>
      <p:sp>
        <p:nvSpPr>
          <p:cNvPr id="29706" name="Text Box 31"/>
          <p:cNvSpPr txBox="1">
            <a:spLocks noChangeArrowheads="1"/>
          </p:cNvSpPr>
          <p:nvPr/>
        </p:nvSpPr>
        <p:spPr bwMode="auto">
          <a:xfrm>
            <a:off x="1418233" y="3571705"/>
            <a:ext cx="119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</a:t>
            </a:r>
            <a:endParaRPr lang="en-US" sz="1500" b="1"/>
          </a:p>
        </p:txBody>
      </p:sp>
      <p:sp>
        <p:nvSpPr>
          <p:cNvPr id="29707" name="Text Box 31"/>
          <p:cNvSpPr txBox="1">
            <a:spLocks noChangeArrowheads="1"/>
          </p:cNvSpPr>
          <p:nvPr/>
        </p:nvSpPr>
        <p:spPr bwMode="auto">
          <a:xfrm>
            <a:off x="1545233" y="3560593"/>
            <a:ext cx="1539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500" b="1">
                <a:sym typeface="Symbol" charset="0"/>
              </a:rPr>
              <a:t></a:t>
            </a:r>
            <a:endParaRPr lang="en-US" sz="1500" b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hydrofiel </a:t>
            </a:r>
            <a:r>
              <a:rPr lang="nl-NL" i="1" dirty="0" err="1" smtClean="0"/>
              <a:t>vs</a:t>
            </a:r>
            <a:r>
              <a:rPr lang="nl-NL" dirty="0" smtClean="0"/>
              <a:t> hydrofoob</a:t>
            </a:r>
            <a:endParaRPr lang="nl-NL" baseline="30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/>
          <a:srcRect r="73030"/>
          <a:stretch/>
        </p:blipFill>
        <p:spPr>
          <a:xfrm>
            <a:off x="68647" y="13633"/>
            <a:ext cx="693353" cy="11919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12" y="2965280"/>
            <a:ext cx="5490880" cy="3560064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/>
        </p:nvSpPr>
        <p:spPr bwMode="auto">
          <a:xfrm>
            <a:off x="7441554" y="3189316"/>
            <a:ext cx="1234902" cy="584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kern="0" dirty="0" err="1" smtClean="0"/>
              <a:t>PrP</a:t>
            </a:r>
            <a:r>
              <a:rPr lang="nl-NL" kern="0" baseline="30000" dirty="0" err="1" smtClean="0"/>
              <a:t>Sc</a:t>
            </a:r>
            <a:r>
              <a:rPr lang="nl-NL" kern="0" baseline="30000" dirty="0" smtClean="0"/>
              <a:t> </a:t>
            </a:r>
            <a:r>
              <a:rPr lang="nl-NL" kern="0" dirty="0" smtClean="0"/>
              <a:t> </a:t>
            </a:r>
            <a:endParaRPr lang="nl-NL" kern="0" baseline="30000" dirty="0"/>
          </a:p>
        </p:txBody>
      </p:sp>
      <p:sp>
        <p:nvSpPr>
          <p:cNvPr id="4" name="Tekstvak 3"/>
          <p:cNvSpPr txBox="1"/>
          <p:nvPr/>
        </p:nvSpPr>
        <p:spPr>
          <a:xfrm>
            <a:off x="2857610" y="3090241"/>
            <a:ext cx="109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err="1"/>
              <a:t>PrP</a:t>
            </a:r>
            <a:r>
              <a:rPr lang="nl-NL" sz="3200" b="1" baseline="30000" dirty="0" err="1"/>
              <a:t>C</a:t>
            </a:r>
            <a:endParaRPr lang="nl-NL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4381090" y="1637137"/>
            <a:ext cx="445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Stapeling van hydrofobe </a:t>
            </a:r>
            <a:r>
              <a:rPr lang="nl-NL" sz="2800" dirty="0" err="1" smtClean="0"/>
              <a:t>PrP</a:t>
            </a:r>
            <a:r>
              <a:rPr lang="nl-NL" sz="2800" baseline="30000" dirty="0" err="1" smtClean="0"/>
              <a:t>Sc</a:t>
            </a:r>
            <a:r>
              <a:rPr lang="nl-NL" sz="2800" dirty="0"/>
              <a:t> </a:t>
            </a:r>
            <a:r>
              <a:rPr lang="nl-NL" sz="2800" dirty="0" smtClean="0"/>
              <a:t>leidt tot </a:t>
            </a:r>
            <a:r>
              <a:rPr lang="nl-NL" sz="2800" dirty="0" err="1"/>
              <a:t>a</a:t>
            </a:r>
            <a:r>
              <a:rPr lang="nl-NL" sz="2800" dirty="0" err="1" smtClean="0"/>
              <a:t>myloïdose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876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overhead[1]">
  <a:themeElements>
    <a:clrScheme name="HUoverhead[1] 8">
      <a:dk1>
        <a:srgbClr val="000000"/>
      </a:dk1>
      <a:lt1>
        <a:srgbClr val="00A0D2"/>
      </a:lt1>
      <a:dk2>
        <a:srgbClr val="000000"/>
      </a:dk2>
      <a:lt2>
        <a:srgbClr val="005A6F"/>
      </a:lt2>
      <a:accent1>
        <a:srgbClr val="AAFFFD"/>
      </a:accent1>
      <a:accent2>
        <a:srgbClr val="ED0010"/>
      </a:accent2>
      <a:accent3>
        <a:srgbClr val="AACDE5"/>
      </a:accent3>
      <a:accent4>
        <a:srgbClr val="000000"/>
      </a:accent4>
      <a:accent5>
        <a:srgbClr val="D2FFFE"/>
      </a:accent5>
      <a:accent6>
        <a:srgbClr val="D7000D"/>
      </a:accent6>
      <a:hlink>
        <a:srgbClr val="380060"/>
      </a:hlink>
      <a:folHlink>
        <a:srgbClr val="FFFFFF"/>
      </a:folHlink>
    </a:clrScheme>
    <a:fontScheme name="HUoverhead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Uoverhead[1] 1">
        <a:dk1>
          <a:srgbClr val="000000"/>
        </a:dk1>
        <a:lt1>
          <a:srgbClr val="FFFFFF"/>
        </a:lt1>
        <a:dk2>
          <a:srgbClr val="00ADCD"/>
        </a:dk2>
        <a:lt2>
          <a:srgbClr val="FFFFFF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overhead[1] 2">
        <a:dk1>
          <a:srgbClr val="000000"/>
        </a:dk1>
        <a:lt1>
          <a:srgbClr val="00ADCD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000000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3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FFFFFF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4">
        <a:dk1>
          <a:srgbClr val="000000"/>
        </a:dk1>
        <a:lt1>
          <a:srgbClr val="FFFFFF"/>
        </a:lt1>
        <a:dk2>
          <a:srgbClr val="000000"/>
        </a:dk2>
        <a:lt2>
          <a:srgbClr val="005A6F"/>
        </a:lt2>
        <a:accent1>
          <a:srgbClr val="FF1E00"/>
        </a:accent1>
        <a:accent2>
          <a:srgbClr val="005A6F"/>
        </a:accent2>
        <a:accent3>
          <a:srgbClr val="FFFFFF"/>
        </a:accent3>
        <a:accent4>
          <a:srgbClr val="000000"/>
        </a:accent4>
        <a:accent5>
          <a:srgbClr val="FFABAA"/>
        </a:accent5>
        <a:accent6>
          <a:srgbClr val="005164"/>
        </a:accent6>
        <a:hlink>
          <a:srgbClr val="FF1E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5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92DDFD"/>
        </a:accent1>
        <a:accent2>
          <a:srgbClr val="FF007E"/>
        </a:accent2>
        <a:accent3>
          <a:srgbClr val="AAD3E3"/>
        </a:accent3>
        <a:accent4>
          <a:srgbClr val="000000"/>
        </a:accent4>
        <a:accent5>
          <a:srgbClr val="C7EBFE"/>
        </a:accent5>
        <a:accent6>
          <a:srgbClr val="E70072"/>
        </a:accent6>
        <a:hlink>
          <a:srgbClr val="FFBD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6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D5DB"/>
        </a:accent1>
        <a:accent2>
          <a:srgbClr val="FF1E00"/>
        </a:accent2>
        <a:accent3>
          <a:srgbClr val="AAD3E3"/>
        </a:accent3>
        <a:accent4>
          <a:srgbClr val="000000"/>
        </a:accent4>
        <a:accent5>
          <a:srgbClr val="D2E7EA"/>
        </a:accent5>
        <a:accent6>
          <a:srgbClr val="E71A00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7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FFFD"/>
        </a:accent1>
        <a:accent2>
          <a:srgbClr val="ED0010"/>
        </a:accent2>
        <a:accent3>
          <a:srgbClr val="AAD3E3"/>
        </a:accent3>
        <a:accent4>
          <a:srgbClr val="000000"/>
        </a:accent4>
        <a:accent5>
          <a:srgbClr val="D2FFFE"/>
        </a:accent5>
        <a:accent6>
          <a:srgbClr val="D7000D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8">
        <a:dk1>
          <a:srgbClr val="000000"/>
        </a:dk1>
        <a:lt1>
          <a:srgbClr val="00A0D2"/>
        </a:lt1>
        <a:dk2>
          <a:srgbClr val="000000"/>
        </a:dk2>
        <a:lt2>
          <a:srgbClr val="005A6F"/>
        </a:lt2>
        <a:accent1>
          <a:srgbClr val="AAFFFD"/>
        </a:accent1>
        <a:accent2>
          <a:srgbClr val="ED0010"/>
        </a:accent2>
        <a:accent3>
          <a:srgbClr val="AACDE5"/>
        </a:accent3>
        <a:accent4>
          <a:srgbClr val="000000"/>
        </a:accent4>
        <a:accent5>
          <a:srgbClr val="D2FFFE"/>
        </a:accent5>
        <a:accent6>
          <a:srgbClr val="D7000D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</TotalTime>
  <Words>398</Words>
  <Application>Microsoft Macintosh PowerPoint</Application>
  <PresentationFormat>Diavoorstelling (4:3)</PresentationFormat>
  <Paragraphs>55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ＭＳ Ｐゴシック</vt:lpstr>
      <vt:lpstr>Symbol</vt:lpstr>
      <vt:lpstr>Times</vt:lpstr>
      <vt:lpstr>Times New Roman</vt:lpstr>
      <vt:lpstr>Verdana</vt:lpstr>
      <vt:lpstr>Zapf Dingbats</vt:lpstr>
      <vt:lpstr>ヒラギノ角ゴ Pro W3</vt:lpstr>
      <vt:lpstr>Arial</vt:lpstr>
      <vt:lpstr>HUoverhead[1]</vt:lpstr>
      <vt:lpstr>PowerPoint-presentatie</vt:lpstr>
      <vt:lpstr>Wat gaan we doen?</vt:lpstr>
      <vt:lpstr>Eiwitsynthese - summary</vt:lpstr>
      <vt:lpstr>PowerPoint-presentatie</vt:lpstr>
      <vt:lpstr>Prionen</vt:lpstr>
      <vt:lpstr>Prionen veroorzaken ziekten</vt:lpstr>
      <vt:lpstr>vouwing en misvouwing</vt:lpstr>
      <vt:lpstr>PowerPoint-presentatie</vt:lpstr>
      <vt:lpstr> hydrofiel vs hydrofoob</vt:lpstr>
      <vt:lpstr>Aan de slag!</vt:lpstr>
      <vt:lpstr>Referenties</vt:lpstr>
    </vt:vector>
  </TitlesOfParts>
  <Company>Hogeschool van Utrecht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powerpoint-presentatie</dc:title>
  <dc:creator>ilja.beun</dc:creator>
  <cp:lastModifiedBy>John Huizinga</cp:lastModifiedBy>
  <cp:revision>121</cp:revision>
  <cp:lastPrinted>2005-06-13T08:01:16Z</cp:lastPrinted>
  <dcterms:created xsi:type="dcterms:W3CDTF">2007-11-06T09:59:11Z</dcterms:created>
  <dcterms:modified xsi:type="dcterms:W3CDTF">2017-01-12T19:20:30Z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</Properties>
</file>