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590" r:id="rId6"/>
    <p:sldId id="265" r:id="rId7"/>
    <p:sldId id="267" r:id="rId8"/>
    <p:sldId id="266" r:id="rId9"/>
    <p:sldId id="291" r:id="rId10"/>
    <p:sldId id="269" r:id="rId11"/>
    <p:sldId id="270" r:id="rId12"/>
    <p:sldId id="271" r:id="rId13"/>
    <p:sldId id="272" r:id="rId14"/>
    <p:sldId id="273" r:id="rId15"/>
    <p:sldId id="275" r:id="rId16"/>
    <p:sldId id="276" r:id="rId17"/>
    <p:sldId id="277" r:id="rId18"/>
    <p:sldId id="282" r:id="rId19"/>
    <p:sldId id="287" r:id="rId20"/>
    <p:sldId id="288" r:id="rId21"/>
    <p:sldId id="591" r:id="rId22"/>
    <p:sldId id="592" r:id="rId23"/>
    <p:sldId id="293" r:id="rId24"/>
    <p:sldId id="294" r:id="rId25"/>
    <p:sldId id="295"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hPVYQcHxpBv4f0OAoXuzd7kht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5D1"/>
    <a:srgbClr val="E7D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0989" autoAdjust="0"/>
  </p:normalViewPr>
  <p:slideViewPr>
    <p:cSldViewPr snapToGrid="0">
      <p:cViewPr varScale="1">
        <p:scale>
          <a:sx n="97" d="100"/>
          <a:sy n="97" d="100"/>
        </p:scale>
        <p:origin x="2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asalsenergiebron.n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malmberg@nibi.n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a:t>Bespreek met je leerlingen op welke manier je begint als je een kas wilt ontwerpen adhv de ontwerpcyclus</a:t>
            </a:r>
            <a:endParaRPr/>
          </a:p>
          <a:p>
            <a:pPr marL="0" lvl="0" indent="0" algn="l" rtl="0">
              <a:spcBef>
                <a:spcPts val="0"/>
              </a:spcBef>
              <a:spcAft>
                <a:spcPts val="0"/>
              </a:spcAft>
              <a:buNone/>
            </a:pPr>
            <a:endParaRPr/>
          </a:p>
        </p:txBody>
      </p:sp>
      <p:sp>
        <p:nvSpPr>
          <p:cNvPr id="237" name="Google Shape;23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a:solidFill>
                  <a:srgbClr val="0070C0"/>
                </a:solidFill>
                <a:latin typeface="Calibri"/>
                <a:ea typeface="Calibri"/>
                <a:cs typeface="Calibri"/>
                <a:sym typeface="Calibri"/>
              </a:rPr>
              <a:t>Deze opdracht kan heel uitgebreid gemaakt worden met een vooronderzoek en interviews met experts om een programma van eisen op te stellen. Dit leent zich dus ook prima voor een profielwerkstuk. Maar in een lesuur kun je ook al een introductie doen op het ontwerpen van een duurzame kas. Laar de leerlingen 20 minuten zoeken naar informatie waarna ze een schets moeten maken van de kas en de eisen waaraan voldaan moet worden opschrijven. Deze schets kunnen ze dan aan elkaar presenteren.</a:t>
            </a:r>
            <a:endParaRPr sz="1800">
              <a:latin typeface="Times New Roman"/>
              <a:ea typeface="Times New Roman"/>
              <a:cs typeface="Times New Roman"/>
              <a:sym typeface="Times New Roman"/>
            </a:endParaRPr>
          </a:p>
          <a:p>
            <a:pPr marL="0" lvl="0" indent="0" algn="l" rtl="0">
              <a:spcBef>
                <a:spcPts val="0"/>
              </a:spcBef>
              <a:spcAft>
                <a:spcPts val="0"/>
              </a:spcAft>
              <a:buNone/>
            </a:pPr>
            <a:r>
              <a:rPr lang="nl-NL" sz="1800">
                <a:solidFill>
                  <a:srgbClr val="0070C0"/>
                </a:solidFill>
                <a:latin typeface="Calibri"/>
                <a:ea typeface="Calibri"/>
                <a:cs typeface="Calibri"/>
                <a:sym typeface="Calibri"/>
              </a:rPr>
              <a:t> </a:t>
            </a:r>
            <a:endParaRPr sz="1800">
              <a:latin typeface="Times New Roman"/>
              <a:ea typeface="Times New Roman"/>
              <a:cs typeface="Times New Roman"/>
              <a:sym typeface="Times New Roman"/>
            </a:endParaRPr>
          </a:p>
          <a:p>
            <a:pPr marL="0" lvl="0" indent="0" algn="l" rtl="0">
              <a:spcBef>
                <a:spcPts val="0"/>
              </a:spcBef>
              <a:spcAft>
                <a:spcPts val="0"/>
              </a:spcAft>
              <a:buNone/>
            </a:pPr>
            <a:r>
              <a:rPr lang="nl-NL" sz="1800">
                <a:solidFill>
                  <a:srgbClr val="0070C0"/>
                </a:solidFill>
                <a:latin typeface="Calibri"/>
                <a:ea typeface="Calibri"/>
                <a:cs typeface="Calibri"/>
                <a:sym typeface="Calibri"/>
              </a:rPr>
              <a:t>Meer informatie over een duurzame kas is onder andere te vinden via </a:t>
            </a:r>
            <a:r>
              <a:rPr lang="nl-NL" sz="1800"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www.kasalsenergiebron.nl</a:t>
            </a:r>
            <a:r>
              <a:rPr lang="nl-NL" sz="1800" u="sng">
                <a:solidFill>
                  <a:srgbClr val="0070C0"/>
                </a:solidFill>
                <a:latin typeface="Calibri"/>
                <a:ea typeface="Calibri"/>
                <a:cs typeface="Calibri"/>
                <a:sym typeface="Calibri"/>
              </a:rPr>
              <a:t>.</a:t>
            </a:r>
            <a:endParaRPr sz="1800">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48" name="Google Shape;24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a:t>Vergelijk de kassen, wat hebben alle kassen gemeen? Waarin verschillen ze?</a:t>
            </a:r>
            <a:endParaRPr/>
          </a:p>
        </p:txBody>
      </p:sp>
      <p:sp>
        <p:nvSpPr>
          <p:cNvPr id="258" name="Google Shape;25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a:t>Vergelijk de tekeningen, wat hebben alle kassen gemeen? Waarin verschillen ze?</a:t>
            </a:r>
            <a:endParaRPr/>
          </a:p>
        </p:txBody>
      </p:sp>
      <p:sp>
        <p:nvSpPr>
          <p:cNvPr id="271" name="Google Shape;27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dirty="0"/>
              <a:t>Een concept map kan vele vormen hebben en op vele manieren goed zijn. Dit is een mogelijk voorbeeld van een uitwerking.</a:t>
            </a:r>
            <a:endParaRPr dirty="0"/>
          </a:p>
          <a:p>
            <a:pPr marL="0" lvl="0" indent="0" algn="l" rtl="0">
              <a:spcBef>
                <a:spcPts val="0"/>
              </a:spcBef>
              <a:spcAft>
                <a:spcPts val="0"/>
              </a:spcAft>
              <a:buNone/>
            </a:pPr>
            <a:r>
              <a:rPr lang="nl-NL" dirty="0"/>
              <a:t>- Hebben de leerlingen misschien nog aanvullingen?</a:t>
            </a:r>
            <a:endParaRPr dirty="0"/>
          </a:p>
        </p:txBody>
      </p:sp>
      <p:sp>
        <p:nvSpPr>
          <p:cNvPr id="286" name="Google Shape;28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12" name="Google Shape;31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nl-NL" sz="1665" dirty="0">
                <a:solidFill>
                  <a:srgbClr val="0070C0"/>
                </a:solidFill>
                <a:latin typeface="Calibri"/>
                <a:ea typeface="Calibri"/>
                <a:cs typeface="Calibri"/>
                <a:sym typeface="Calibri"/>
              </a:rPr>
              <a:t>De volgende fasen worden door professionele kiemproducenten gehanteerd:</a:t>
            </a:r>
            <a:endParaRPr sz="1665" dirty="0">
              <a:latin typeface="Times New Roman"/>
              <a:ea typeface="Times New Roman"/>
              <a:cs typeface="Times New Roman"/>
              <a:sym typeface="Times New Roman"/>
            </a:endParaRPr>
          </a:p>
          <a:p>
            <a:pPr marL="0" lvl="0" indent="0" algn="l" rtl="0">
              <a:lnSpc>
                <a:spcPct val="90000"/>
              </a:lnSpc>
              <a:spcBef>
                <a:spcPts val="0"/>
              </a:spcBef>
              <a:spcAft>
                <a:spcPts val="0"/>
              </a:spcAft>
              <a:buClr>
                <a:srgbClr val="0070C0"/>
              </a:buClr>
              <a:buSzPts val="1665"/>
              <a:buFont typeface="Calibri"/>
              <a:buNone/>
            </a:pPr>
            <a:r>
              <a:rPr lang="nl-NL" sz="1665" dirty="0">
                <a:solidFill>
                  <a:srgbClr val="0070C0"/>
                </a:solidFill>
                <a:latin typeface="Calibri"/>
                <a:ea typeface="Calibri"/>
                <a:cs typeface="Calibri"/>
                <a:sym typeface="Calibri"/>
              </a:rPr>
              <a:t>1. Voorweken</a:t>
            </a:r>
            <a:r>
              <a:rPr lang="nl-NL" sz="1665" dirty="0">
                <a:solidFill>
                  <a:srgbClr val="0070C0"/>
                </a:solidFill>
                <a:latin typeface="Times New Roman"/>
                <a:ea typeface="Times New Roman"/>
                <a:cs typeface="Times New Roman"/>
                <a:sym typeface="Times New Roman"/>
              </a:rPr>
              <a:t>- </a:t>
            </a:r>
            <a:r>
              <a:rPr lang="nl-NL" sz="1665" dirty="0">
                <a:solidFill>
                  <a:srgbClr val="0070C0"/>
                </a:solidFill>
                <a:latin typeface="Calibri"/>
                <a:ea typeface="Calibri"/>
                <a:cs typeface="Calibri"/>
                <a:sym typeface="Calibri"/>
              </a:rPr>
              <a:t>Door de zaden in water voor te weken (6 tot 10 uur) nemen ze water op en zal het kiemen sneller gaan.</a:t>
            </a:r>
            <a:endParaRPr sz="1665" dirty="0">
              <a:latin typeface="Times New Roman"/>
              <a:ea typeface="Times New Roman"/>
              <a:cs typeface="Times New Roman"/>
              <a:sym typeface="Times New Roman"/>
            </a:endParaRPr>
          </a:p>
          <a:p>
            <a:pPr marL="0" lvl="0" indent="0" algn="l" rtl="0">
              <a:lnSpc>
                <a:spcPct val="90000"/>
              </a:lnSpc>
              <a:spcBef>
                <a:spcPts val="0"/>
              </a:spcBef>
              <a:spcAft>
                <a:spcPts val="0"/>
              </a:spcAft>
              <a:buClr>
                <a:srgbClr val="0070C0"/>
              </a:buClr>
              <a:buSzPts val="1665"/>
              <a:buFont typeface="Calibri"/>
              <a:buNone/>
            </a:pPr>
            <a:r>
              <a:rPr lang="nl-NL" sz="1665" dirty="0">
                <a:solidFill>
                  <a:srgbClr val="0070C0"/>
                </a:solidFill>
                <a:latin typeface="Calibri"/>
                <a:ea typeface="Calibri"/>
                <a:cs typeface="Calibri"/>
                <a:sym typeface="Calibri"/>
              </a:rPr>
              <a:t>2. Voorkiemen - 1 á 2 dagen enkele malen per dag spoelen met schoon water.</a:t>
            </a:r>
            <a:endParaRPr sz="1665" dirty="0">
              <a:latin typeface="Times New Roman"/>
              <a:ea typeface="Times New Roman"/>
              <a:cs typeface="Times New Roman"/>
              <a:sym typeface="Times New Roman"/>
            </a:endParaRPr>
          </a:p>
          <a:p>
            <a:pPr marL="0" lvl="0" indent="0" algn="l" rtl="0">
              <a:lnSpc>
                <a:spcPct val="90000"/>
              </a:lnSpc>
              <a:spcBef>
                <a:spcPts val="0"/>
              </a:spcBef>
              <a:spcAft>
                <a:spcPts val="0"/>
              </a:spcAft>
              <a:buClr>
                <a:srgbClr val="0070C0"/>
              </a:buClr>
              <a:buSzPts val="1665"/>
              <a:buFont typeface="Calibri"/>
              <a:buNone/>
            </a:pPr>
            <a:r>
              <a:rPr lang="nl-NL" sz="1665" dirty="0">
                <a:solidFill>
                  <a:srgbClr val="0070C0"/>
                </a:solidFill>
                <a:latin typeface="Calibri"/>
                <a:ea typeface="Calibri"/>
                <a:cs typeface="Calibri"/>
                <a:sym typeface="Calibri"/>
              </a:rPr>
              <a:t>3. Kiemen - Zaad wordt verdeeld over bakken en besproeid in een verwarmde ruimte voor 2 tot 6 dagen.</a:t>
            </a:r>
            <a:endParaRPr sz="1665" dirty="0">
              <a:latin typeface="Times New Roman"/>
              <a:ea typeface="Times New Roman"/>
              <a:cs typeface="Times New Roman"/>
              <a:sym typeface="Times New Roman"/>
            </a:endParaRPr>
          </a:p>
          <a:p>
            <a:pPr marL="0" lvl="0" indent="0" algn="l" rtl="0">
              <a:lnSpc>
                <a:spcPct val="90000"/>
              </a:lnSpc>
              <a:spcBef>
                <a:spcPts val="0"/>
              </a:spcBef>
              <a:spcAft>
                <a:spcPts val="0"/>
              </a:spcAft>
              <a:buClr>
                <a:srgbClr val="0070C0"/>
              </a:buClr>
              <a:buSzPts val="1665"/>
              <a:buFont typeface="Calibri"/>
              <a:buNone/>
            </a:pPr>
            <a:r>
              <a:rPr lang="nl-NL" sz="1665" dirty="0">
                <a:solidFill>
                  <a:srgbClr val="0070C0"/>
                </a:solidFill>
                <a:latin typeface="Calibri"/>
                <a:ea typeface="Calibri"/>
                <a:cs typeface="Calibri"/>
                <a:sym typeface="Calibri"/>
              </a:rPr>
              <a:t>4. Wassen - In ruim water worden de kiemen uit elkaar geschud. De pelletjes drijven hierna op het water en kunnen worden afgeroomd.</a:t>
            </a:r>
            <a:endParaRPr sz="1665" dirty="0">
              <a:latin typeface="Times New Roman"/>
              <a:ea typeface="Times New Roman"/>
              <a:cs typeface="Times New Roman"/>
              <a:sym typeface="Times New Roman"/>
            </a:endParaRPr>
          </a:p>
          <a:p>
            <a:pPr marL="0" lvl="0" indent="0" algn="l" rtl="0">
              <a:lnSpc>
                <a:spcPct val="90000"/>
              </a:lnSpc>
              <a:spcBef>
                <a:spcPts val="0"/>
              </a:spcBef>
              <a:spcAft>
                <a:spcPts val="0"/>
              </a:spcAft>
              <a:buClr>
                <a:srgbClr val="0070C0"/>
              </a:buClr>
              <a:buSzPts val="1665"/>
              <a:buFont typeface="Calibri"/>
              <a:buNone/>
            </a:pPr>
            <a:r>
              <a:rPr lang="nl-NL" sz="1665" dirty="0">
                <a:solidFill>
                  <a:srgbClr val="0070C0"/>
                </a:solidFill>
                <a:latin typeface="Calibri"/>
                <a:ea typeface="Calibri"/>
                <a:cs typeface="Calibri"/>
                <a:sym typeface="Calibri"/>
              </a:rPr>
              <a:t>5. Schudden - Machinaal of handmatig schudden waardoor de meeste pelletjes loslaten en verwijderd kunnen worden.</a:t>
            </a:r>
            <a:endParaRPr sz="1665" dirty="0">
              <a:latin typeface="Times New Roman"/>
              <a:ea typeface="Times New Roman"/>
              <a:cs typeface="Times New Roman"/>
              <a:sym typeface="Times New Roman"/>
            </a:endParaRPr>
          </a:p>
          <a:p>
            <a:pPr marL="457200" lvl="0" indent="0" algn="l" rtl="0">
              <a:lnSpc>
                <a:spcPct val="90000"/>
              </a:lnSpc>
              <a:spcBef>
                <a:spcPts val="0"/>
              </a:spcBef>
              <a:spcAft>
                <a:spcPts val="0"/>
              </a:spcAft>
              <a:buNone/>
            </a:pPr>
            <a:r>
              <a:rPr lang="nl-NL" sz="1665" dirty="0">
                <a:solidFill>
                  <a:srgbClr val="0070C0"/>
                </a:solidFill>
                <a:latin typeface="Calibri"/>
                <a:ea typeface="Calibri"/>
                <a:cs typeface="Calibri"/>
                <a:sym typeface="Calibri"/>
              </a:rPr>
              <a:t> </a:t>
            </a:r>
            <a:endParaRPr sz="1665"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nl-NL" sz="1665" dirty="0">
                <a:solidFill>
                  <a:srgbClr val="0070C0"/>
                </a:solidFill>
                <a:latin typeface="Calibri"/>
                <a:ea typeface="Calibri"/>
                <a:cs typeface="Calibri"/>
                <a:sym typeface="Calibri"/>
              </a:rPr>
              <a:t>Let op! Sommige zaden kiemen alleen in het donker. Let er op dat bij het schudden de kiemplantjes kunnen beschadigen.</a:t>
            </a:r>
            <a:endParaRPr sz="1110" dirty="0"/>
          </a:p>
        </p:txBody>
      </p:sp>
      <p:sp>
        <p:nvSpPr>
          <p:cNvPr id="322" name="Google Shape;32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a:solidFill>
                  <a:srgbClr val="0070C0"/>
                </a:solidFill>
                <a:latin typeface="Calibri"/>
                <a:ea typeface="Calibri"/>
                <a:cs typeface="Calibri"/>
                <a:sym typeface="Calibri"/>
              </a:rPr>
              <a:t>Uit de resultaten van de komkommerproef bij docenten kwam het volgende resultaat: </a:t>
            </a:r>
            <a:endParaRPr sz="1800">
              <a:latin typeface="Times New Roman"/>
              <a:ea typeface="Times New Roman"/>
              <a:cs typeface="Times New Roman"/>
              <a:sym typeface="Times New Roman"/>
            </a:endParaRPr>
          </a:p>
          <a:p>
            <a:pPr marL="0" lvl="0" indent="0" algn="l" rtl="0">
              <a:spcBef>
                <a:spcPts val="0"/>
              </a:spcBef>
              <a:spcAft>
                <a:spcPts val="0"/>
              </a:spcAft>
              <a:buNone/>
            </a:pPr>
            <a:r>
              <a:rPr lang="nl-NL" sz="1800">
                <a:solidFill>
                  <a:srgbClr val="0070C0"/>
                </a:solidFill>
                <a:latin typeface="Calibri"/>
                <a:ea typeface="Calibri"/>
                <a:cs typeface="Calibri"/>
                <a:sym typeface="Calibri"/>
              </a:rPr>
              <a:t> </a:t>
            </a:r>
            <a:endParaRPr sz="1800">
              <a:latin typeface="Times New Roman"/>
              <a:ea typeface="Times New Roman"/>
              <a:cs typeface="Times New Roman"/>
              <a:sym typeface="Times New Roman"/>
            </a:endParaRPr>
          </a:p>
          <a:p>
            <a:pPr marL="0" lvl="0" indent="0" algn="l" rtl="0">
              <a:spcBef>
                <a:spcPts val="0"/>
              </a:spcBef>
              <a:spcAft>
                <a:spcPts val="0"/>
              </a:spcAft>
              <a:buNone/>
            </a:pPr>
            <a:r>
              <a:rPr lang="nl-NL" sz="1800">
                <a:solidFill>
                  <a:srgbClr val="0070C0"/>
                </a:solidFill>
                <a:latin typeface="Calibri"/>
                <a:ea typeface="Calibri"/>
                <a:cs typeface="Calibri"/>
                <a:sym typeface="Calibri"/>
              </a:rPr>
              <a:t>Gebruikte factoren: </a:t>
            </a:r>
            <a:endParaRPr sz="1800">
              <a:latin typeface="Times New Roman"/>
              <a:ea typeface="Times New Roman"/>
              <a:cs typeface="Times New Roman"/>
              <a:sym typeface="Times New Roman"/>
            </a:endParaRPr>
          </a:p>
          <a:p>
            <a:pPr marL="342900" lvl="0" indent="-342900" algn="l" rtl="0">
              <a:lnSpc>
                <a:spcPct val="115000"/>
              </a:lnSpc>
              <a:spcBef>
                <a:spcPts val="0"/>
              </a:spcBef>
              <a:spcAft>
                <a:spcPts val="0"/>
              </a:spcAft>
              <a:buClr>
                <a:srgbClr val="0070C0"/>
              </a:buClr>
              <a:buSzPts val="1800"/>
              <a:buFont typeface="Calibri"/>
              <a:buAutoNum type="arabicPeriod"/>
            </a:pPr>
            <a:r>
              <a:rPr lang="nl-NL" sz="1800">
                <a:solidFill>
                  <a:srgbClr val="0070C0"/>
                </a:solidFill>
                <a:latin typeface="Calibri"/>
                <a:ea typeface="Calibri"/>
                <a:cs typeface="Calibri"/>
                <a:sym typeface="Calibri"/>
              </a:rPr>
              <a:t>Biologisch geteelde en reguliere komkommers</a:t>
            </a:r>
            <a:endParaRPr sz="1800">
              <a:latin typeface="Calibri"/>
              <a:ea typeface="Calibri"/>
              <a:cs typeface="Calibri"/>
              <a:sym typeface="Calibri"/>
            </a:endParaRPr>
          </a:p>
          <a:p>
            <a:pPr marL="342900" lvl="0" indent="-342900" algn="l" rtl="0">
              <a:lnSpc>
                <a:spcPct val="115000"/>
              </a:lnSpc>
              <a:spcBef>
                <a:spcPts val="0"/>
              </a:spcBef>
              <a:spcAft>
                <a:spcPts val="0"/>
              </a:spcAft>
              <a:buClr>
                <a:srgbClr val="0070C0"/>
              </a:buClr>
              <a:buSzPts val="1800"/>
              <a:buFont typeface="Calibri"/>
              <a:buAutoNum type="arabicPeriod"/>
            </a:pPr>
            <a:r>
              <a:rPr lang="nl-NL" sz="1800">
                <a:solidFill>
                  <a:srgbClr val="0070C0"/>
                </a:solidFill>
                <a:latin typeface="Calibri"/>
                <a:ea typeface="Calibri"/>
                <a:cs typeface="Calibri"/>
                <a:sym typeface="Calibri"/>
              </a:rPr>
              <a:t>Wel en niet gesealde komkommers</a:t>
            </a:r>
            <a:endParaRPr sz="1800">
              <a:latin typeface="Calibri"/>
              <a:ea typeface="Calibri"/>
              <a:cs typeface="Calibri"/>
              <a:sym typeface="Calibri"/>
            </a:endParaRPr>
          </a:p>
          <a:p>
            <a:pPr marL="342900" lvl="0" indent="-342900" algn="l" rtl="0">
              <a:lnSpc>
                <a:spcPct val="115000"/>
              </a:lnSpc>
              <a:spcBef>
                <a:spcPts val="0"/>
              </a:spcBef>
              <a:spcAft>
                <a:spcPts val="0"/>
              </a:spcAft>
              <a:buClr>
                <a:srgbClr val="0070C0"/>
              </a:buClr>
              <a:buSzPts val="1800"/>
              <a:buFont typeface="Calibri"/>
              <a:buAutoNum type="arabicPeriod"/>
            </a:pPr>
            <a:r>
              <a:rPr lang="nl-NL" sz="1800">
                <a:solidFill>
                  <a:srgbClr val="0070C0"/>
                </a:solidFill>
                <a:latin typeface="Calibri"/>
                <a:ea typeface="Calibri"/>
                <a:cs typeface="Calibri"/>
                <a:sym typeface="Calibri"/>
              </a:rPr>
              <a:t>Koel en warm bewaard</a:t>
            </a:r>
            <a:endParaRPr sz="1800">
              <a:latin typeface="Calibri"/>
              <a:ea typeface="Calibri"/>
              <a:cs typeface="Calibri"/>
              <a:sym typeface="Calibri"/>
            </a:endParaRPr>
          </a:p>
          <a:p>
            <a:pPr marL="0" lvl="0" indent="0" algn="l" rtl="0">
              <a:spcBef>
                <a:spcPts val="1000"/>
              </a:spcBef>
              <a:spcAft>
                <a:spcPts val="0"/>
              </a:spcAft>
              <a:buNone/>
            </a:pPr>
            <a:r>
              <a:rPr lang="nl-NL" sz="1800">
                <a:solidFill>
                  <a:srgbClr val="0070C0"/>
                </a:solidFill>
                <a:latin typeface="Times New Roman"/>
                <a:ea typeface="Times New Roman"/>
                <a:cs typeface="Times New Roman"/>
                <a:sym typeface="Times New Roman"/>
              </a:rPr>
              <a:t>De gesealde en koel bewaarde komkommers bleven het beste in conditie. Zowel bij biologische als niet-biologische komkommers. </a:t>
            </a:r>
            <a:endParaRPr sz="1800">
              <a:latin typeface="Times New Roman"/>
              <a:ea typeface="Times New Roman"/>
              <a:cs typeface="Times New Roman"/>
              <a:sym typeface="Times New Roman"/>
            </a:endParaRPr>
          </a:p>
          <a:p>
            <a:pPr marL="0" lvl="0" indent="0" algn="l" rtl="0">
              <a:spcBef>
                <a:spcPts val="0"/>
              </a:spcBef>
              <a:spcAft>
                <a:spcPts val="0"/>
              </a:spcAft>
              <a:buNone/>
            </a:pPr>
            <a:br>
              <a:rPr lang="nl-NL" sz="1800">
                <a:solidFill>
                  <a:srgbClr val="0070C0"/>
                </a:solidFill>
                <a:latin typeface="Times New Roman"/>
                <a:ea typeface="Times New Roman"/>
                <a:cs typeface="Times New Roman"/>
                <a:sym typeface="Times New Roman"/>
              </a:rPr>
            </a:br>
            <a:r>
              <a:rPr lang="nl-NL" sz="1800" i="1">
                <a:solidFill>
                  <a:srgbClr val="0070C0"/>
                </a:solidFill>
                <a:latin typeface="Times New Roman"/>
                <a:ea typeface="Times New Roman"/>
                <a:cs typeface="Times New Roman"/>
                <a:sym typeface="Times New Roman"/>
              </a:rPr>
              <a:t>Tips en resultaten over deze opdracht kunt u naar Tycho Malmberg mailen via </a:t>
            </a:r>
            <a:r>
              <a:rPr lang="nl-NL"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malmberg@nibi.nl</a:t>
            </a:r>
            <a:r>
              <a:rPr lang="nl-NL" sz="1800" i="1" u="sng">
                <a:solidFill>
                  <a:srgbClr val="0000FF"/>
                </a:solidFill>
                <a:latin typeface="Calibri"/>
                <a:ea typeface="Calibri"/>
                <a:cs typeface="Calibri"/>
                <a:sym typeface="Calibri"/>
              </a:rPr>
              <a:t>. </a:t>
            </a:r>
            <a:endParaRPr sz="1800">
              <a:latin typeface="Times New Roman"/>
              <a:ea typeface="Times New Roman"/>
              <a:cs typeface="Times New Roman"/>
              <a:sym typeface="Times New Roman"/>
            </a:endParaRPr>
          </a:p>
        </p:txBody>
      </p:sp>
      <p:sp>
        <p:nvSpPr>
          <p:cNvPr id="333" name="Google Shape;33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De </a:t>
            </a:r>
            <a:r>
              <a:rPr lang="en-GB" dirty="0" err="1"/>
              <a:t>dia’s</a:t>
            </a:r>
            <a:r>
              <a:rPr lang="en-GB" dirty="0"/>
              <a:t> </a:t>
            </a:r>
            <a:r>
              <a:rPr lang="en-GB" i="1" dirty="0" err="1"/>
              <a:t>gewasbescherming</a:t>
            </a:r>
            <a:r>
              <a:rPr lang="en-GB" dirty="0"/>
              <a:t> </a:t>
            </a:r>
            <a:r>
              <a:rPr lang="en-GB" dirty="0" err="1"/>
              <a:t>horen</a:t>
            </a:r>
            <a:r>
              <a:rPr lang="en-GB" dirty="0"/>
              <a:t> </a:t>
            </a:r>
            <a:r>
              <a:rPr lang="en-GB" dirty="0" err="1"/>
              <a:t>bij</a:t>
            </a:r>
            <a:r>
              <a:rPr lang="en-GB" dirty="0"/>
              <a:t> </a:t>
            </a:r>
            <a:r>
              <a:rPr lang="en-GB" dirty="0" err="1"/>
              <a:t>pagina</a:t>
            </a:r>
            <a:r>
              <a:rPr lang="en-GB" dirty="0"/>
              <a:t> 11 t/m 23 van het </a:t>
            </a:r>
            <a:r>
              <a:rPr lang="en-GB" dirty="0" err="1"/>
              <a:t>werkboekje</a:t>
            </a:r>
            <a:r>
              <a:rPr lang="en-GB" dirty="0"/>
              <a:t> ‘</a:t>
            </a:r>
            <a:r>
              <a:rPr lang="en-GB" i="1" u="none" dirty="0" err="1"/>
              <a:t>Ecologie</a:t>
            </a:r>
            <a:r>
              <a:rPr lang="en-GB" dirty="0"/>
              <a:t>’’.</a:t>
            </a:r>
          </a:p>
          <a:p>
            <a:pPr marL="0" lvl="0" indent="0" algn="l" rtl="0">
              <a:spcBef>
                <a:spcPts val="0"/>
              </a:spcBef>
              <a:spcAft>
                <a:spcPts val="0"/>
              </a:spcAft>
              <a:buNone/>
            </a:pPr>
            <a:endParaRPr dirty="0"/>
          </a:p>
        </p:txBody>
      </p:sp>
      <p:sp>
        <p:nvSpPr>
          <p:cNvPr id="391" name="Google Shape;39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latin typeface="Times New Roman"/>
                <a:ea typeface="Times New Roman"/>
                <a:cs typeface="Times New Roman"/>
                <a:sym typeface="Times New Roman"/>
              </a:rPr>
              <a:t>Casus: glyfosaat wordt nog steeds gebruikt op Nederlandse akkers. Hoe blijven de gewassen in leven bij zo’n agressief middel?</a:t>
            </a:r>
            <a:endParaRPr dirty="0"/>
          </a:p>
        </p:txBody>
      </p:sp>
      <p:sp>
        <p:nvSpPr>
          <p:cNvPr id="451" name="Google Shape;45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a:solidFill>
                  <a:srgbClr val="0070C0"/>
                </a:solidFill>
                <a:latin typeface="Calibri"/>
                <a:ea typeface="Calibri"/>
                <a:cs typeface="Calibri"/>
                <a:sym typeface="Calibri"/>
              </a:rPr>
              <a:t>Wat vinden de leerlingen van het gebruik van chemische middelen voor voedselproductie? Selectie van onderzoeken over Roundup</a:t>
            </a:r>
            <a:endParaRPr sz="1800">
              <a:latin typeface="Times New Roman"/>
              <a:ea typeface="Times New Roman"/>
              <a:cs typeface="Times New Roman"/>
              <a:sym typeface="Times New Roman"/>
            </a:endParaRPr>
          </a:p>
        </p:txBody>
      </p:sp>
      <p:sp>
        <p:nvSpPr>
          <p:cNvPr id="466" name="Google Shape;46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dirty="0"/>
              <a:t>Voor meer achtergrondinformatie, nieuws en actualiteiten</a:t>
            </a:r>
            <a:endParaRPr dirty="0"/>
          </a:p>
        </p:txBody>
      </p:sp>
      <p:sp>
        <p:nvSpPr>
          <p:cNvPr id="248" name="Google Shape;24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21</a:t>
            </a:fld>
            <a:endParaRPr/>
          </a:p>
        </p:txBody>
      </p:sp>
    </p:spTree>
    <p:extLst>
      <p:ext uri="{BB962C8B-B14F-4D97-AF65-F5344CB8AC3E}">
        <p14:creationId xmlns:p14="http://schemas.microsoft.com/office/powerpoint/2010/main" val="147606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Inspiratievragen voor een klassendiscussie over de voedselproductie in Nederland.</a:t>
            </a: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22</a:t>
            </a:fld>
            <a:endParaRPr/>
          </a:p>
        </p:txBody>
      </p:sp>
    </p:spTree>
    <p:extLst>
      <p:ext uri="{BB962C8B-B14F-4D97-AF65-F5344CB8AC3E}">
        <p14:creationId xmlns:p14="http://schemas.microsoft.com/office/powerpoint/2010/main" val="2133474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De dia’s </a:t>
            </a:r>
            <a:r>
              <a:rPr lang="nl-NL" i="1" dirty="0"/>
              <a:t>wisselteelt</a:t>
            </a:r>
            <a:r>
              <a:rPr lang="nl-NL" dirty="0"/>
              <a:t> horen bij pagina 26 t/m 30 van het werkboekje ‘</a:t>
            </a:r>
            <a:r>
              <a:rPr lang="nl-NL" i="1" u="none" dirty="0"/>
              <a:t>Ecologie</a:t>
            </a:r>
            <a:r>
              <a:rPr lang="nl-NL" dirty="0"/>
              <a:t>’’.</a:t>
            </a:r>
          </a:p>
          <a:p>
            <a:pPr marL="0" lvl="0" indent="0" algn="l" rtl="0">
              <a:spcBef>
                <a:spcPts val="0"/>
              </a:spcBef>
              <a:spcAft>
                <a:spcPts val="0"/>
              </a:spcAft>
              <a:buNone/>
            </a:pPr>
            <a:endParaRPr lang="nl-NL" dirty="0"/>
          </a:p>
        </p:txBody>
      </p:sp>
      <p:sp>
        <p:nvSpPr>
          <p:cNvPr id="516" name="Google Shape;51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indent="0">
              <a:buNone/>
            </a:pPr>
            <a:r>
              <a:rPr lang="nl-NL" sz="1200" dirty="0"/>
              <a:t>Kijkvragen:</a:t>
            </a:r>
          </a:p>
          <a:p>
            <a:pPr marL="285750" indent="-285750" defTabSz="457200">
              <a:spcBef>
                <a:spcPts val="0"/>
              </a:spcBef>
              <a:buClr>
                <a:srgbClr val="7030A0"/>
              </a:buClr>
              <a:buSzPct val="85000"/>
              <a:buFont typeface="Arial" panose="020B0604020202020204" pitchFamily="34" charset="0"/>
              <a:buChar char="•"/>
            </a:pPr>
            <a:r>
              <a:rPr lang="nl-NL" sz="1200" kern="1200" dirty="0">
                <a:solidFill>
                  <a:schemeClr val="tx1"/>
                </a:solidFill>
                <a:latin typeface="Calibri" panose="020F0502020204030204" pitchFamily="34" charset="0"/>
                <a:ea typeface="+mn-ea"/>
                <a:cs typeface="Calibri" panose="020F0502020204030204" pitchFamily="34" charset="0"/>
                <a:sym typeface="Calibri"/>
              </a:rPr>
              <a:t>Wat is het voordeel van wisselteelt voor de grond?</a:t>
            </a:r>
          </a:p>
          <a:p>
            <a:pPr marL="0" indent="0" defTabSz="457200">
              <a:spcBef>
                <a:spcPts val="0"/>
              </a:spcBef>
              <a:buClr>
                <a:srgbClr val="7030A0"/>
              </a:buClr>
              <a:buSzPct val="85000"/>
              <a:buFont typeface="Arial" panose="020B0604020202020204" pitchFamily="34" charset="0"/>
              <a:buNone/>
            </a:pPr>
            <a:r>
              <a:rPr lang="nl-NL" sz="1200" kern="1200" dirty="0">
                <a:solidFill>
                  <a:schemeClr val="tx1"/>
                </a:solidFill>
                <a:latin typeface="Calibri" panose="020F0502020204030204" pitchFamily="34" charset="0"/>
                <a:ea typeface="+mn-ea"/>
                <a:cs typeface="Calibri" panose="020F0502020204030204" pitchFamily="34" charset="0"/>
                <a:sym typeface="Calibri"/>
              </a:rPr>
              <a:t>Er is minder kans op ziektes en uitputting van meststoffen</a:t>
            </a:r>
          </a:p>
          <a:p>
            <a:pPr marL="285750" indent="-285750" defTabSz="457200">
              <a:spcBef>
                <a:spcPts val="0"/>
              </a:spcBef>
              <a:buClr>
                <a:srgbClr val="7030A0"/>
              </a:buClr>
              <a:buSzPct val="85000"/>
              <a:buFont typeface="Arial" panose="020B0604020202020204" pitchFamily="34" charset="0"/>
              <a:buChar char="•"/>
            </a:pPr>
            <a:r>
              <a:rPr lang="nl-NL" sz="1200" kern="1200" dirty="0">
                <a:solidFill>
                  <a:schemeClr val="tx1"/>
                </a:solidFill>
                <a:latin typeface="Calibri" panose="020F0502020204030204" pitchFamily="34" charset="0"/>
                <a:ea typeface="+mn-ea"/>
                <a:cs typeface="Calibri" panose="020F0502020204030204" pitchFamily="34" charset="0"/>
                <a:sym typeface="Calibri"/>
              </a:rPr>
              <a:t>Wat is het voordeel van wisselteelt voor de groenten?</a:t>
            </a:r>
          </a:p>
          <a:p>
            <a:pPr marL="0" indent="0" defTabSz="457200">
              <a:spcBef>
                <a:spcPts val="0"/>
              </a:spcBef>
              <a:buClr>
                <a:srgbClr val="7030A0"/>
              </a:buClr>
              <a:buSzPct val="85000"/>
              <a:buFont typeface="Arial" panose="020B0604020202020204" pitchFamily="34" charset="0"/>
              <a:buNone/>
            </a:pPr>
            <a:r>
              <a:rPr lang="nl-NL" sz="1200" kern="1200" dirty="0">
                <a:solidFill>
                  <a:schemeClr val="tx1"/>
                </a:solidFill>
                <a:latin typeface="Calibri" panose="020F0502020204030204" pitchFamily="34" charset="0"/>
                <a:ea typeface="+mn-ea"/>
                <a:cs typeface="Calibri" panose="020F0502020204030204" pitchFamily="34" charset="0"/>
                <a:sym typeface="Calibri"/>
              </a:rPr>
              <a:t>Er is minder kan op ziektes er zijn meer/andere meststoffen beschikbaar en de grond wordt losser gemaakt door bepaalde wortelgewassen, waardoor andere planten harder kunnen groeien.</a:t>
            </a:r>
          </a:p>
          <a:p>
            <a:pPr marL="285750" indent="-285750" defTabSz="457200">
              <a:spcBef>
                <a:spcPts val="0"/>
              </a:spcBef>
              <a:buClr>
                <a:srgbClr val="7030A0"/>
              </a:buClr>
              <a:buSzPct val="85000"/>
              <a:buFont typeface="Arial" panose="020B0604020202020204" pitchFamily="34" charset="0"/>
              <a:buChar char="•"/>
            </a:pPr>
            <a:r>
              <a:rPr lang="nl-NL" sz="1200" kern="1200" dirty="0">
                <a:solidFill>
                  <a:schemeClr val="tx1"/>
                </a:solidFill>
                <a:latin typeface="Calibri" panose="020F0502020204030204" pitchFamily="34" charset="0"/>
                <a:ea typeface="+mn-ea"/>
                <a:cs typeface="Calibri" panose="020F0502020204030204" pitchFamily="34" charset="0"/>
                <a:sym typeface="Calibri"/>
              </a:rPr>
              <a:t>Wat is het voordeel van wisselteelt voor de tuinder?</a:t>
            </a:r>
          </a:p>
          <a:p>
            <a:pPr marL="0" indent="0" defTabSz="457200">
              <a:spcBef>
                <a:spcPts val="0"/>
              </a:spcBef>
              <a:buClr>
                <a:srgbClr val="7030A0"/>
              </a:buClr>
              <a:buSzPct val="85000"/>
              <a:buFont typeface="Arial" panose="020B0604020202020204" pitchFamily="34" charset="0"/>
              <a:buNone/>
            </a:pPr>
            <a:r>
              <a:rPr lang="nl-NL" sz="1200" kern="1200" dirty="0">
                <a:solidFill>
                  <a:schemeClr val="tx1"/>
                </a:solidFill>
                <a:latin typeface="Calibri" panose="020F0502020204030204" pitchFamily="34" charset="0"/>
                <a:ea typeface="+mn-ea"/>
                <a:cs typeface="Calibri" panose="020F0502020204030204" pitchFamily="34" charset="0"/>
                <a:sym typeface="Calibri"/>
              </a:rPr>
              <a:t>Je hoeft minder te bemesten, minder moeite te doen om de grond los te maken en je hebt meer opbrengst als tuinder.</a:t>
            </a:r>
          </a:p>
        </p:txBody>
      </p:sp>
      <p:sp>
        <p:nvSpPr>
          <p:cNvPr id="526" name="Google Shape;52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nl-NL" sz="1200" dirty="0">
                <a:solidFill>
                  <a:schemeClr val="dk1"/>
                </a:solidFill>
                <a:latin typeface="Calibri"/>
                <a:ea typeface="Calibri"/>
                <a:cs typeface="Calibri"/>
                <a:sym typeface="Calibri"/>
              </a:rPr>
              <a:t>Wat is het voordeel van strokenteelt voor het gewas/ de teler?</a:t>
            </a:r>
            <a:endParaRPr lang="nl-NL" dirty="0"/>
          </a:p>
          <a:p>
            <a:pPr marL="0" lvl="0" indent="0" algn="l" rtl="0">
              <a:spcBef>
                <a:spcPts val="0"/>
              </a:spcBef>
              <a:spcAft>
                <a:spcPts val="0"/>
              </a:spcAft>
              <a:buFontTx/>
              <a:buNone/>
            </a:pPr>
            <a:r>
              <a:rPr lang="nl-NL" dirty="0"/>
              <a:t>- Betere plantgezondheid (minder kans op besmettingen van heel percelen)</a:t>
            </a:r>
          </a:p>
          <a:p>
            <a:pPr marL="171450" lvl="0" indent="-171450" algn="l" rtl="0">
              <a:spcBef>
                <a:spcPts val="0"/>
              </a:spcBef>
              <a:spcAft>
                <a:spcPts val="0"/>
              </a:spcAft>
              <a:buFontTx/>
              <a:buChar char="-"/>
            </a:pPr>
            <a:r>
              <a:rPr lang="nl-NL" dirty="0"/>
              <a:t>Minder winderosie</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nl-NL" sz="1200" dirty="0">
                <a:solidFill>
                  <a:schemeClr val="dk1"/>
                </a:solidFill>
                <a:latin typeface="Calibri"/>
                <a:ea typeface="Calibri"/>
                <a:cs typeface="Calibri"/>
                <a:sym typeface="Calibri"/>
              </a:rPr>
              <a:t>Wat is het voordeel van strokenteelt voor de natuur</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nl-NL" sz="1200" dirty="0">
                <a:solidFill>
                  <a:schemeClr val="dk1"/>
                </a:solidFill>
                <a:latin typeface="Calibri"/>
                <a:cs typeface="Calibri"/>
                <a:sym typeface="Calibri"/>
              </a:rPr>
              <a:t>- </a:t>
            </a:r>
            <a:r>
              <a:rPr lang="nl-NL" sz="1200">
                <a:solidFill>
                  <a:schemeClr val="dk1"/>
                </a:solidFill>
                <a:latin typeface="Calibri"/>
                <a:cs typeface="Calibri"/>
                <a:sym typeface="Calibri"/>
              </a:rPr>
              <a:t>Minder bestrijdingsmiddelen nodig</a:t>
            </a:r>
            <a:endParaRPr lang="nl-NL" dirty="0"/>
          </a:p>
          <a:p>
            <a:pPr marL="0" lvl="0" indent="0" algn="l" rtl="0">
              <a:spcBef>
                <a:spcPts val="0"/>
              </a:spcBef>
              <a:spcAft>
                <a:spcPts val="0"/>
              </a:spcAft>
              <a:buNone/>
            </a:pPr>
            <a:r>
              <a:rPr lang="nl-NL" dirty="0"/>
              <a:t>- De teelt draagt bij aan meer biodiversiteit en meer insecten</a:t>
            </a:r>
            <a:endParaRPr dirty="0"/>
          </a:p>
        </p:txBody>
      </p:sp>
      <p:sp>
        <p:nvSpPr>
          <p:cNvPr id="537" name="Google Shape;53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De </a:t>
            </a:r>
            <a:r>
              <a:rPr lang="en-GB" dirty="0" err="1"/>
              <a:t>dia’s</a:t>
            </a:r>
            <a:r>
              <a:rPr lang="en-GB" dirty="0"/>
              <a:t> </a:t>
            </a:r>
            <a:r>
              <a:rPr lang="en-GB" i="1" dirty="0"/>
              <a:t>de kas</a:t>
            </a:r>
            <a:r>
              <a:rPr lang="en-GB" dirty="0"/>
              <a:t> </a:t>
            </a:r>
            <a:r>
              <a:rPr lang="en-GB" dirty="0" err="1"/>
              <a:t>horen</a:t>
            </a:r>
            <a:r>
              <a:rPr lang="en-GB" dirty="0"/>
              <a:t> </a:t>
            </a:r>
            <a:r>
              <a:rPr lang="en-GB" dirty="0" err="1"/>
              <a:t>bij</a:t>
            </a:r>
            <a:r>
              <a:rPr lang="en-GB" dirty="0"/>
              <a:t> </a:t>
            </a:r>
            <a:r>
              <a:rPr lang="en-GB" dirty="0" err="1"/>
              <a:t>pagina</a:t>
            </a:r>
            <a:r>
              <a:rPr lang="en-GB" dirty="0"/>
              <a:t> 5 t/m 10 van het </a:t>
            </a:r>
            <a:r>
              <a:rPr lang="en-GB" dirty="0" err="1"/>
              <a:t>werkboekje</a:t>
            </a:r>
            <a:r>
              <a:rPr lang="en-GB" dirty="0"/>
              <a:t> ‘</a:t>
            </a:r>
            <a:r>
              <a:rPr lang="en-GB" i="1" u="none" dirty="0" err="1"/>
              <a:t>Ecologie</a:t>
            </a:r>
            <a:r>
              <a:rPr lang="en-GB" dirty="0"/>
              <a:t>’’.</a:t>
            </a:r>
          </a:p>
          <a:p>
            <a:pPr marL="0" lvl="0" indent="0" algn="l" rtl="0">
              <a:spcBef>
                <a:spcPts val="0"/>
              </a:spcBef>
              <a:spcAft>
                <a:spcPts val="0"/>
              </a:spcAft>
              <a:buNone/>
            </a:pPr>
            <a:endParaRPr dirty="0"/>
          </a:p>
        </p:txBody>
      </p:sp>
      <p:sp>
        <p:nvSpPr>
          <p:cNvPr id="110" name="Google Shape;11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20000"/>
          </a:bodyPr>
          <a:lstStyle/>
          <a:p>
            <a:pPr>
              <a:lnSpc>
                <a:spcPct val="115000"/>
              </a:lnSpc>
              <a:spcAft>
                <a:spcPts val="1000"/>
              </a:spcAft>
            </a:pPr>
            <a:r>
              <a:rPr lang="nl-NL" sz="16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Antwoorden op de kijkvragen:</a:t>
            </a:r>
          </a:p>
          <a:p>
            <a:pPr>
              <a:lnSpc>
                <a:spcPct val="115000"/>
              </a:lnSpc>
              <a:spcAft>
                <a:spcPts val="1000"/>
              </a:spcAft>
            </a:pPr>
            <a:r>
              <a:rPr lang="nl-NL" sz="1665" dirty="0">
                <a:latin typeface="Arial"/>
                <a:ea typeface="Arial"/>
                <a:cs typeface="Arial"/>
                <a:sym typeface="Arial"/>
              </a:rPr>
              <a:t>Voorbeelden van antwoorden kunnen zijn:</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Een komkommer bestaat voor 97% uit water</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Jeroen heeft een eigen bron onder de kas</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Het water gaat via druppelslangetjes naar de plant</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Op een hete zomerdag kan een komkommerplant wel 8 L water opnemen</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Er wordt ijzer uit het water gehaald voordat het naar de komkommerplanten gaat</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Er worden mineralen en meststoffen toegevoegd aan het water</a:t>
            </a:r>
          </a:p>
          <a:p>
            <a:pPr marL="285750" lvl="0" indent="-285750" algn="l" rtl="0">
              <a:lnSpc>
                <a:spcPct val="110000"/>
              </a:lnSpc>
              <a:spcBef>
                <a:spcPts val="0"/>
              </a:spcBef>
              <a:spcAft>
                <a:spcPts val="0"/>
              </a:spcAft>
              <a:buFontTx/>
              <a:buChar char="-"/>
            </a:pPr>
            <a:endParaRPr lang="nl-NL" sz="1665" dirty="0">
              <a:latin typeface="Arial"/>
              <a:ea typeface="Arial"/>
              <a:cs typeface="Arial"/>
              <a:sym typeface="Arial"/>
            </a:endParaRPr>
          </a:p>
          <a:p>
            <a:pPr>
              <a:lnSpc>
                <a:spcPct val="115000"/>
              </a:lnSpc>
              <a:spcAft>
                <a:spcPts val="1000"/>
              </a:spcAft>
            </a:pPr>
            <a:r>
              <a:rPr lang="nl-NL" sz="1665" dirty="0">
                <a:latin typeface="Arial"/>
                <a:ea typeface="Arial"/>
                <a:cs typeface="Arial"/>
                <a:sym typeface="Arial"/>
              </a:rPr>
              <a:t>Voorbeelden van antwoorden kunnen zijn:</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Er worden insecten ingezet als biologische gewasbescherming</a:t>
            </a:r>
          </a:p>
          <a:p>
            <a:pPr marL="285750" lvl="0" indent="-285750" algn="l" rtl="0">
              <a:lnSpc>
                <a:spcPct val="110000"/>
              </a:lnSpc>
              <a:spcBef>
                <a:spcPts val="0"/>
              </a:spcBef>
              <a:spcAft>
                <a:spcPts val="0"/>
              </a:spcAft>
              <a:buFontTx/>
              <a:buChar char="-"/>
            </a:pPr>
            <a:r>
              <a:rPr lang="nl-NL" sz="1665" dirty="0">
                <a:latin typeface="Arial"/>
                <a:ea typeface="Arial"/>
                <a:cs typeface="Arial"/>
                <a:sym typeface="Arial"/>
              </a:rPr>
              <a:t>Kromme komkommers worden ook gebruikt in producten</a:t>
            </a:r>
          </a:p>
          <a:p>
            <a:pPr marL="285750" lvl="0" indent="-285750" algn="l" rtl="0">
              <a:lnSpc>
                <a:spcPct val="110000"/>
              </a:lnSpc>
              <a:spcBef>
                <a:spcPts val="0"/>
              </a:spcBef>
              <a:spcAft>
                <a:spcPts val="0"/>
              </a:spcAft>
              <a:buFontTx/>
              <a:buChar char="-"/>
            </a:pPr>
            <a:endParaRPr lang="nl-NL" sz="1665" dirty="0">
              <a:latin typeface="Arial"/>
              <a:ea typeface="Arial"/>
              <a:cs typeface="Arial"/>
              <a:sym typeface="Arial"/>
            </a:endParaRPr>
          </a:p>
          <a:p>
            <a:pPr marL="285750" lvl="0" indent="-285750" algn="l" rtl="0">
              <a:lnSpc>
                <a:spcPct val="110000"/>
              </a:lnSpc>
              <a:spcBef>
                <a:spcPts val="0"/>
              </a:spcBef>
              <a:spcAft>
                <a:spcPts val="0"/>
              </a:spcAft>
              <a:buFontTx/>
              <a:buChar char="-"/>
            </a:pPr>
            <a:endParaRPr lang="nl-NL" sz="1665" dirty="0">
              <a:latin typeface="Arial"/>
              <a:ea typeface="Arial"/>
              <a:cs typeface="Arial"/>
              <a:sym typeface="Arial"/>
            </a:endParaRPr>
          </a:p>
          <a:p>
            <a:pPr marL="0" lvl="0" indent="0" algn="l" rtl="0">
              <a:lnSpc>
                <a:spcPct val="110000"/>
              </a:lnSpc>
              <a:spcBef>
                <a:spcPts val="0"/>
              </a:spcBef>
              <a:spcAft>
                <a:spcPts val="0"/>
              </a:spcAft>
              <a:buFontTx/>
              <a:buNone/>
            </a:pPr>
            <a:endParaRPr lang="nl-NL" sz="1665" dirty="0">
              <a:latin typeface="Arial"/>
              <a:ea typeface="Arial"/>
              <a:cs typeface="Arial"/>
              <a:sym typeface="Arial"/>
            </a:endParaRPr>
          </a:p>
          <a:p>
            <a:pPr marL="285750" lvl="0" indent="-285750" algn="l" rtl="0">
              <a:lnSpc>
                <a:spcPct val="110000"/>
              </a:lnSpc>
              <a:spcBef>
                <a:spcPts val="0"/>
              </a:spcBef>
              <a:spcAft>
                <a:spcPts val="0"/>
              </a:spcAft>
              <a:buFontTx/>
              <a:buChar char="-"/>
            </a:pPr>
            <a:endParaRPr lang="nl-NL" sz="1665" dirty="0">
              <a:latin typeface="Arial"/>
              <a:ea typeface="Arial"/>
              <a:cs typeface="Arial"/>
              <a:sym typeface="Arial"/>
            </a:endParaRPr>
          </a:p>
        </p:txBody>
      </p:sp>
      <p:sp>
        <p:nvSpPr>
          <p:cNvPr id="123" name="Google Shape;12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457200" marR="0" lvl="0" indent="-228600" algn="l" defTabSz="914400" rtl="0" eaLnBrk="1" fontAlgn="auto" latinLnBrk="0" hangingPunct="1">
              <a:lnSpc>
                <a:spcPct val="115000"/>
              </a:lnSpc>
              <a:spcBef>
                <a:spcPts val="0"/>
              </a:spcBef>
              <a:spcAft>
                <a:spcPts val="1000"/>
              </a:spcAft>
              <a:buClr>
                <a:srgbClr val="000000"/>
              </a:buClr>
              <a:buSzPts val="1400"/>
              <a:buFont typeface="Arial"/>
              <a:buNone/>
              <a:tabLst/>
              <a:defRPr/>
            </a:pPr>
            <a:r>
              <a:rPr lang="nl-NL" sz="1800" b="0" i="0" u="none" dirty="0">
                <a:effectLst/>
                <a:latin typeface="Calibri" panose="020F0502020204030204" pitchFamily="34" charset="0"/>
                <a:ea typeface="Calibri" panose="020F0502020204030204" pitchFamily="34" charset="0"/>
                <a:cs typeface="Times New Roman" panose="02020603050405020304" pitchFamily="18" charset="0"/>
              </a:rPr>
              <a:t>Behalve kennis opdoen, is het voor leerlingen ook relevant om verschillende beroepen (binnen de biologie) te leren kennen. Vraag daarom ook eens naar hun mening over het werkveld.</a:t>
            </a:r>
          </a:p>
          <a:p>
            <a:pPr>
              <a:lnSpc>
                <a:spcPct val="115000"/>
              </a:lnSpc>
              <a:spcAft>
                <a:spcPts val="1000"/>
              </a:spcAft>
            </a:pPr>
            <a:endParaRPr lang="nl-NL" sz="1800" b="1" i="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5</a:t>
            </a:fld>
            <a:endParaRPr lang="en-GB"/>
          </a:p>
        </p:txBody>
      </p:sp>
    </p:spTree>
    <p:extLst>
      <p:ext uri="{BB962C8B-B14F-4D97-AF65-F5344CB8AC3E}">
        <p14:creationId xmlns:p14="http://schemas.microsoft.com/office/powerpoint/2010/main" val="233156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De mens is een grote factor op het milieu door de grote van de populatie, de productie van voedsel voor al deze mensen zorgt voor veel impact op de aarde </a:t>
            </a:r>
            <a:endParaRPr dirty="0"/>
          </a:p>
        </p:txBody>
      </p:sp>
      <p:sp>
        <p:nvSpPr>
          <p:cNvPr id="195" name="Google Shape;19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dirty="0"/>
              <a:t>Duurzaam (komkommers telen) wat komt daar allemaal bij kijken?</a:t>
            </a:r>
            <a:endParaRPr dirty="0"/>
          </a:p>
        </p:txBody>
      </p:sp>
      <p:sp>
        <p:nvSpPr>
          <p:cNvPr id="217" name="Google Shape;21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nl-NL" sz="1800" dirty="0"/>
              <a:t>Inspiratievragen voor een klassendiscussie over de voedselproductie in Nederland.</a:t>
            </a:r>
            <a:endParaRPr dirty="0"/>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nl-NL" sz="1665">
                <a:latin typeface="Calibri"/>
                <a:ea typeface="Calibri"/>
                <a:cs typeface="Calibri"/>
                <a:sym typeface="Calibri"/>
              </a:rPr>
              <a:t>Een (jonge) plant groeit vooral in het apicale meristeem (top van de stengel) en topjes van de wortels (pla</a:t>
            </a:r>
            <a:r>
              <a:rPr lang="nl-NL" sz="1665"/>
              <a:t>atje is een link naar filmpje)</a:t>
            </a:r>
            <a:endParaRPr sz="1665">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110"/>
          </a:p>
        </p:txBody>
      </p:sp>
      <p:sp>
        <p:nvSpPr>
          <p:cNvPr id="495" name="Google Shape;49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rekend.nl/2015/11/01/de-echte-reden-waarom-je-minder-vlees-zou-moeten-et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WPlbp06Jk8&amp;ab_channel=RTVLansingerland" TargetMode="Externa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Ap8WmPQ61VA&amp;ab_channel=TechnokasTechnokas" TargetMode="External"/><Relationship Id="rId5" Type="http://schemas.openxmlformats.org/officeDocument/2006/relationships/hyperlink" Target="https://www.youtube.com/watch?v=2Yx00PHDtaQ&amp;ab_channel=Technokas" TargetMode="External"/><Relationship Id="rId4" Type="http://schemas.openxmlformats.org/officeDocument/2006/relationships/hyperlink" Target="https://www.youtube.com/watch?v=h_YuCXlkeOY&amp;ab_channel=RTVLansingerlandRTVLansingerlan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volkskrant.nl/nieuws-achtergrond/wederom-kleuren-nederlandse-akkers-oranje-geel-door-gebruik-van-het-omstreden-middel-glyfosaat~b74c696a/" TargetMode="External"/><Relationship Id="rId5" Type="http://schemas.openxmlformats.org/officeDocument/2006/relationships/image" Target="../media/image1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youtube.com/watch?v=6Gm7F3nCV4w" TargetMode="External"/><Relationship Id="rId7" Type="http://schemas.openxmlformats.org/officeDocument/2006/relationships/hyperlink" Target="https://www.wur.nl/nl/Onderzoek-Resultaten/Onderzoeksinstituten/plant-research/show-wpr/Juridisch-advies-over-de-mogelijkheden-om-het-gebruik-van-glyfosaat-te-reguleren.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elderlander.nl/hetschoneoosten/pesticiden-mogelijk-gevaarlijker-dan-gedacht-groot-onderzoek-naar-risico-s~a9f42270" TargetMode="External"/><Relationship Id="rId5" Type="http://schemas.openxmlformats.org/officeDocument/2006/relationships/hyperlink" Target="https://www.nu.nl/weekend/5935032/nucheckt-wat-we-weten-over-de-risicos-van-onkruidverdelger-roundup.html" TargetMode="External"/><Relationship Id="rId4" Type="http://schemas.openxmlformats.org/officeDocument/2006/relationships/hyperlink" Target="https://www.youtube.com/watch?v=A0g5ih1WIfc&amp;ab_channel=WarentuinWarentui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youtube.com/watch?v=JBezRBoPZN0" TargetMode="External"/><Relationship Id="rId7" Type="http://schemas.openxmlformats.org/officeDocument/2006/relationships/hyperlink" Target="https://www.npostart.nl/broodje-gezond/10-07-2019/KN_170871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3WdNU9Jk3WQ" TargetMode="External"/><Relationship Id="rId5" Type="http://schemas.openxmlformats.org/officeDocument/2006/relationships/hyperlink" Target="https://www.youtube.com/watch?v=EGGODCfMtnE" TargetMode="External"/><Relationship Id="rId4" Type="http://schemas.openxmlformats.org/officeDocument/2006/relationships/hyperlink" Target="https://www.omroepwest.nl/nieuws/4182191/Drones-elimineren-motten-in-Westlandse-kassen-Binnen-een-paar-seconden-heb-je-mottenconfett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cWp5ejHOG50?feature=oembed" TargetMode="External"/><Relationship Id="rId5" Type="http://schemas.openxmlformats.org/officeDocument/2006/relationships/image" Target="../media/image19.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DqYEOLoEPIQ?feature=oembed" TargetMode="External"/><Relationship Id="rId5" Type="http://schemas.openxmlformats.org/officeDocument/2006/relationships/image" Target="../media/image2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tZS85OxzoSU?feature=oembed"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ZS85OxzoSU?feature=oembed"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nos.nl/artikel/2436212-vn-dit-jaar-8-miljard-mensen-op-aarde-maar-groei-vlakt-a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mczicxAhnw" TargetMode="External"/><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nachtvandenacht.nl/glastuinbouw/" TargetMode="External"/><Relationship Id="rId5" Type="http://schemas.openxmlformats.org/officeDocument/2006/relationships/hyperlink" Target="https://www.youtube.com/watch?v=nE9OGXFYpS0&amp;t=104s" TargetMode="External"/><Relationship Id="rId4" Type="http://schemas.openxmlformats.org/officeDocument/2006/relationships/hyperlink" Target="https://www.youtube.com/watch?v=mnuna0KEPY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w77zPAtVTuI?feature=oembed" TargetMode="External"/><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a:spLocks noGrp="1"/>
          </p:cNvSpPr>
          <p:nvPr>
            <p:ph type="ctrTitle"/>
          </p:nvPr>
        </p:nvSpPr>
        <p:spPr>
          <a:xfrm>
            <a:off x="1143000" y="1787703"/>
            <a:ext cx="6858000" cy="1071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nl-NL">
                <a:latin typeface="Calibri"/>
                <a:ea typeface="Calibri"/>
                <a:cs typeface="Calibri"/>
                <a:sym typeface="Calibri"/>
              </a:rPr>
              <a:t>Plantkracht</a:t>
            </a:r>
            <a:endParaRPr/>
          </a:p>
        </p:txBody>
      </p:sp>
      <p:sp>
        <p:nvSpPr>
          <p:cNvPr id="91" name="Google Shape;91;p1"/>
          <p:cNvSpPr txBox="1">
            <a:spLocks noGrp="1"/>
          </p:cNvSpPr>
          <p:nvPr>
            <p:ph type="subTitle" idx="1"/>
          </p:nvPr>
        </p:nvSpPr>
        <p:spPr>
          <a:xfrm>
            <a:off x="1143000" y="3168941"/>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nl-NL" dirty="0">
                <a:latin typeface="Calibri"/>
                <a:ea typeface="Calibri"/>
                <a:cs typeface="Calibri"/>
                <a:sym typeface="Calibri"/>
              </a:rPr>
              <a:t>Thema ecologie</a:t>
            </a:r>
            <a:endParaRPr dirty="0"/>
          </a:p>
          <a:p>
            <a:r>
              <a:rPr lang="nl-NL" dirty="0">
                <a:latin typeface="Calibri" pitchFamily="34" charset="0"/>
              </a:rPr>
              <a:t>Contexten en nabespreking van opdrachten</a:t>
            </a:r>
            <a:endParaRPr lang="nl-NL" noProof="0" dirty="0">
              <a:latin typeface="Calibri" pitchFamily="34" charset="0"/>
            </a:endParaRPr>
          </a:p>
          <a:p>
            <a:r>
              <a:rPr lang="nl-NL" sz="1800" dirty="0">
                <a:latin typeface="Calibri" pitchFamily="34" charset="0"/>
              </a:rPr>
              <a:t>Laatste update: november 2022</a:t>
            </a:r>
            <a:endParaRPr lang="nl-NL" sz="1800" noProof="0" dirty="0">
              <a:latin typeface="Calibri" pitchFamily="34" charset="0"/>
            </a:endParaRPr>
          </a:p>
        </p:txBody>
      </p:sp>
      <p:pic>
        <p:nvPicPr>
          <p:cNvPr id="5" name="Afbeelding 4">
            <a:extLst>
              <a:ext uri="{FF2B5EF4-FFF2-40B4-BE49-F238E27FC236}">
                <a16:creationId xmlns:a16="http://schemas.microsoft.com/office/drawing/2014/main" id="{D0DBFDF0-DC79-4D34-8536-7399E67D699E}"/>
              </a:ext>
            </a:extLst>
          </p:cNvPr>
          <p:cNvPicPr>
            <a:picLocks noChangeAspect="1"/>
          </p:cNvPicPr>
          <p:nvPr/>
        </p:nvPicPr>
        <p:blipFill>
          <a:blip r:embed="rId3"/>
          <a:stretch>
            <a:fillRect/>
          </a:stretch>
        </p:blipFill>
        <p:spPr>
          <a:xfrm>
            <a:off x="0" y="43540"/>
            <a:ext cx="9144000" cy="3488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0" y="365126"/>
            <a:ext cx="9144000" cy="1325563"/>
          </a:xfrm>
          <a:prstGeom prst="rect">
            <a:avLst/>
          </a:prstGeom>
          <a:noFill/>
          <a:ln>
            <a:noFill/>
          </a:ln>
        </p:spPr>
        <p:txBody>
          <a:bodyPr spcFirstLastPara="1" wrap="square" lIns="91425" tIns="45700" rIns="91425" bIns="45700" anchor="ctr" anchorCtr="0">
            <a:normAutofit/>
          </a:bodyPr>
          <a:lstStyle/>
          <a:p>
            <a:pPr algn="ctr">
              <a:buSzPts val="4400"/>
            </a:pPr>
            <a:r>
              <a:rPr lang="nl-NL" sz="3200" kern="1200" dirty="0">
                <a:solidFill>
                  <a:schemeClr val="tx1"/>
                </a:solidFill>
                <a:latin typeface="+mn-lt"/>
                <a:ea typeface="+mn-ea"/>
                <a:cs typeface="+mn-cs"/>
              </a:rPr>
              <a:t>Ontwerpcyclus</a:t>
            </a:r>
            <a:endParaRPr sz="3200" kern="1200" dirty="0">
              <a:solidFill>
                <a:schemeClr val="tx1"/>
              </a:solidFill>
              <a:latin typeface="+mn-lt"/>
              <a:ea typeface="+mn-ea"/>
              <a:cs typeface="+mn-cs"/>
            </a:endParaRPr>
          </a:p>
        </p:txBody>
      </p:sp>
      <p:sp>
        <p:nvSpPr>
          <p:cNvPr id="240" name="Google Shape;240;p14"/>
          <p:cNvSpPr txBox="1">
            <a:spLocks noGrp="1"/>
          </p:cNvSpPr>
          <p:nvPr>
            <p:ph type="body" idx="1"/>
          </p:nvPr>
        </p:nvSpPr>
        <p:spPr>
          <a:xfrm>
            <a:off x="628650" y="2209800"/>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u="sng">
              <a:solidFill>
                <a:schemeClr val="hlink"/>
              </a:solidFill>
              <a:hlinkClick r:id="rId3"/>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nl-NL"/>
              <a:t>Hoe kom je tot een goed ontwerp?</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244" name="Google Shape;244;p14" descr="4. Fase 1 (ontwerpcyclus) - Techniek en ontwerpen"/>
          <p:cNvPicPr preferRelativeResize="0"/>
          <p:nvPr/>
        </p:nvPicPr>
        <p:blipFill rotWithShape="1">
          <a:blip r:embed="rId4">
            <a:alphaModFix/>
          </a:blip>
          <a:srcRect/>
          <a:stretch/>
        </p:blipFill>
        <p:spPr>
          <a:xfrm>
            <a:off x="1865897" y="1828800"/>
            <a:ext cx="5867400" cy="3646905"/>
          </a:xfrm>
          <a:prstGeom prst="rect">
            <a:avLst/>
          </a:prstGeom>
          <a:noFill/>
          <a:ln>
            <a:noFill/>
          </a:ln>
        </p:spPr>
      </p:pic>
      <p:grpSp>
        <p:nvGrpSpPr>
          <p:cNvPr id="11" name="Google Shape;103;p2">
            <a:extLst>
              <a:ext uri="{FF2B5EF4-FFF2-40B4-BE49-F238E27FC236}">
                <a16:creationId xmlns:a16="http://schemas.microsoft.com/office/drawing/2014/main" id="{37BA80E3-961F-4146-8CC6-B5DD0BB5ABB8}"/>
              </a:ext>
            </a:extLst>
          </p:cNvPr>
          <p:cNvGrpSpPr/>
          <p:nvPr/>
        </p:nvGrpSpPr>
        <p:grpSpPr>
          <a:xfrm>
            <a:off x="0" y="-20223"/>
            <a:ext cx="9144000" cy="629824"/>
            <a:chOff x="0" y="-20223"/>
            <a:chExt cx="9144000" cy="629824"/>
          </a:xfrm>
        </p:grpSpPr>
        <p:pic>
          <p:nvPicPr>
            <p:cNvPr id="12" name="Google Shape;104;p2">
              <a:extLst>
                <a:ext uri="{FF2B5EF4-FFF2-40B4-BE49-F238E27FC236}">
                  <a16:creationId xmlns:a16="http://schemas.microsoft.com/office/drawing/2014/main" id="{6D5C1592-8329-4F6C-870A-4642BDFB08A5}"/>
                </a:ext>
              </a:extLst>
            </p:cNvPr>
            <p:cNvPicPr preferRelativeResize="0"/>
            <p:nvPr/>
          </p:nvPicPr>
          <p:blipFill rotWithShape="1">
            <a:blip r:embed="rId5">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3" name="Google Shape;105;p2">
              <a:extLst>
                <a:ext uri="{FF2B5EF4-FFF2-40B4-BE49-F238E27FC236}">
                  <a16:creationId xmlns:a16="http://schemas.microsoft.com/office/drawing/2014/main" id="{17AD31AD-56B3-4BDC-A40B-9193C827D601}"/>
                </a:ext>
              </a:extLst>
            </p:cNvPr>
            <p:cNvSpPr txBox="1"/>
            <p:nvPr/>
          </p:nvSpPr>
          <p:spPr>
            <a:xfrm>
              <a:off x="3011054" y="101596"/>
              <a:ext cx="3121891" cy="369291"/>
            </a:xfrm>
            <a:prstGeom prst="rect">
              <a:avLst/>
            </a:prstGeom>
            <a:noFill/>
            <a:ln>
              <a:noFill/>
            </a:ln>
          </p:spPr>
          <p:txBody>
            <a:bodyPr spcFirstLastPara="1" wrap="square" lIns="91425" tIns="45700" rIns="91425" bIns="45700" anchor="t" anchorCtr="0">
              <a:spAutoFit/>
            </a:bodyPr>
            <a:lstStyle/>
            <a:p>
              <a:pPr algn="ctr"/>
              <a:r>
                <a:rPr lang="nl-NL" sz="1800" b="1" i="0" u="none" strike="noStrike" cap="none" dirty="0">
                  <a:solidFill>
                    <a:schemeClr val="lt1"/>
                  </a:solidFill>
                  <a:latin typeface="Calibri"/>
                  <a:ea typeface="Calibri"/>
                  <a:cs typeface="Calibri"/>
                  <a:sym typeface="Calibri"/>
                </a:rPr>
                <a:t>De Kas</a:t>
              </a:r>
              <a:endParaRPr lang="nl-NL" sz="18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0" y="719796"/>
            <a:ext cx="9144000" cy="1082674"/>
          </a:xfrm>
          <a:prstGeom prst="rect">
            <a:avLst/>
          </a:prstGeom>
          <a:noFill/>
          <a:ln>
            <a:noFill/>
          </a:ln>
        </p:spPr>
        <p:txBody>
          <a:bodyPr spcFirstLastPara="1" wrap="square" lIns="91425" tIns="45700" rIns="91425" bIns="45700" anchor="ctr" anchorCtr="0">
            <a:normAutofit/>
          </a:bodyPr>
          <a:lstStyle/>
          <a:p>
            <a:pPr algn="ctr">
              <a:buSzPts val="4400"/>
            </a:pPr>
            <a:r>
              <a:rPr lang="nl-NL" sz="3200" kern="1200" dirty="0">
                <a:solidFill>
                  <a:schemeClr val="tx1"/>
                </a:solidFill>
                <a:latin typeface="+mn-lt"/>
                <a:ea typeface="+mn-ea"/>
                <a:cs typeface="+mn-cs"/>
              </a:rPr>
              <a:t>Inspiratiefilmpjes</a:t>
            </a:r>
            <a:br>
              <a:rPr lang="nl-NL" sz="3200" kern="1200" dirty="0">
                <a:solidFill>
                  <a:schemeClr val="tx1"/>
                </a:solidFill>
                <a:latin typeface="+mn-lt"/>
                <a:ea typeface="+mn-ea"/>
                <a:cs typeface="+mn-cs"/>
              </a:rPr>
            </a:br>
            <a:endParaRPr sz="3200" kern="1200" dirty="0">
              <a:solidFill>
                <a:schemeClr val="tx1"/>
              </a:solidFill>
              <a:latin typeface="+mn-lt"/>
              <a:ea typeface="+mn-ea"/>
              <a:cs typeface="+mn-cs"/>
            </a:endParaRPr>
          </a:p>
        </p:txBody>
      </p:sp>
      <p:sp>
        <p:nvSpPr>
          <p:cNvPr id="251" name="Google Shape;251;p15"/>
          <p:cNvSpPr txBox="1">
            <a:spLocks noGrp="1"/>
          </p:cNvSpPr>
          <p:nvPr>
            <p:ph type="body" idx="1"/>
          </p:nvPr>
        </p:nvSpPr>
        <p:spPr>
          <a:xfrm>
            <a:off x="914400" y="1802470"/>
            <a:ext cx="8840203" cy="4701264"/>
          </a:xfrm>
          <a:prstGeom prst="rect">
            <a:avLst/>
          </a:prstGeom>
          <a:noFill/>
          <a:ln>
            <a:noFill/>
          </a:ln>
        </p:spPr>
        <p:txBody>
          <a:bodyPr spcFirstLastPara="1" wrap="square" lIns="91425" tIns="45700" rIns="91425" bIns="45700" anchor="t" anchorCtr="0">
            <a:normAutofit/>
          </a:bodyPr>
          <a:lstStyle/>
          <a:p>
            <a:pPr lvl="0" indent="-457200" algn="l" rtl="0">
              <a:lnSpc>
                <a:spcPct val="70000"/>
              </a:lnSpc>
              <a:spcBef>
                <a:spcPts val="0"/>
              </a:spcBef>
              <a:spcAft>
                <a:spcPts val="0"/>
              </a:spcAft>
              <a:buClr>
                <a:srgbClr val="7030A0"/>
              </a:buClr>
              <a:buSzPct val="85000"/>
              <a:buFont typeface="Arial" panose="020B0604020202020204" pitchFamily="34" charset="0"/>
              <a:buChar char="•"/>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dirty="0"/>
              <a:t>Reclamefilmpje over een nieuw </a:t>
            </a:r>
            <a:r>
              <a:rPr lang="nl-NL" sz="2000" u="sng" dirty="0">
                <a:solidFill>
                  <a:srgbClr val="A365D1"/>
                </a:solidFill>
                <a:hlinkClick r:id="rId3">
                  <a:extLst>
                    <a:ext uri="{A12FA001-AC4F-418D-AE19-62706E023703}">
                      <ahyp:hlinkClr xmlns:ahyp="http://schemas.microsoft.com/office/drawing/2018/hyperlinkcolor" val="tx"/>
                    </a:ext>
                  </a:extLst>
                </a:hlinkClick>
              </a:rPr>
              <a:t>ventilatiesysteem</a:t>
            </a:r>
            <a:endParaRPr sz="2000" dirty="0">
              <a:solidFill>
                <a:srgbClr val="A365D1"/>
              </a:solidFill>
            </a:endParaRPr>
          </a:p>
          <a:p>
            <a:pPr marL="0" lvl="0" indent="0" algn="l" rtl="0">
              <a:lnSpc>
                <a:spcPct val="70000"/>
              </a:lnSpc>
              <a:spcBef>
                <a:spcPts val="1000"/>
              </a:spcBef>
              <a:spcAft>
                <a:spcPts val="0"/>
              </a:spcAft>
              <a:buClr>
                <a:srgbClr val="7030A0"/>
              </a:buClr>
              <a:buSzPct val="85000"/>
              <a:buNone/>
            </a:pPr>
            <a:r>
              <a:rPr lang="nl-NL" sz="2000" dirty="0"/>
              <a:t>2 maart 2020 – 6:45 min</a:t>
            </a: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dirty="0"/>
              <a:t>Informatiefilmpje over duurzame </a:t>
            </a:r>
            <a:r>
              <a:rPr lang="nl-NL" sz="2000" u="sng" dirty="0">
                <a:solidFill>
                  <a:srgbClr val="A365D1"/>
                </a:solidFill>
                <a:hlinkClick r:id="rId4">
                  <a:extLst>
                    <a:ext uri="{A12FA001-AC4F-418D-AE19-62706E023703}">
                      <ahyp:hlinkClr xmlns:ahyp="http://schemas.microsoft.com/office/drawing/2018/hyperlinkcolor" val="tx"/>
                    </a:ext>
                  </a:extLst>
                </a:hlinkClick>
              </a:rPr>
              <a:t>systemen in een kas</a:t>
            </a:r>
            <a:endParaRPr sz="2000" dirty="0">
              <a:solidFill>
                <a:srgbClr val="A365D1"/>
              </a:solidFill>
            </a:endParaRPr>
          </a:p>
          <a:p>
            <a:pPr marL="0" lvl="0" indent="0" algn="l" rtl="0">
              <a:lnSpc>
                <a:spcPct val="70000"/>
              </a:lnSpc>
              <a:spcBef>
                <a:spcPts val="1000"/>
              </a:spcBef>
              <a:spcAft>
                <a:spcPts val="0"/>
              </a:spcAft>
              <a:buClr>
                <a:srgbClr val="7030A0"/>
              </a:buClr>
              <a:buSzPct val="85000"/>
              <a:buNone/>
            </a:pPr>
            <a:r>
              <a:rPr lang="nl-NL" sz="2000" dirty="0"/>
              <a:t>3 april 2012 – 4:31 min</a:t>
            </a: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u="sng" dirty="0">
                <a:solidFill>
                  <a:srgbClr val="A365D1"/>
                </a:solidFill>
                <a:hlinkClick r:id="rId5">
                  <a:extLst>
                    <a:ext uri="{A12FA001-AC4F-418D-AE19-62706E023703}">
                      <ahyp:hlinkClr xmlns:ahyp="http://schemas.microsoft.com/office/drawing/2018/hyperlinkcolor" val="tx"/>
                    </a:ext>
                  </a:extLst>
                </a:hlinkClick>
              </a:rPr>
              <a:t>Kijkje in de kas</a:t>
            </a:r>
            <a:r>
              <a:rPr lang="nl-NL" sz="2000" dirty="0">
                <a:solidFill>
                  <a:srgbClr val="A365D1"/>
                </a:solidFill>
              </a:rPr>
              <a:t> </a:t>
            </a:r>
            <a:r>
              <a:rPr lang="nl-NL" sz="2000" dirty="0"/>
              <a:t>– </a:t>
            </a:r>
            <a:r>
              <a:rPr lang="nl-NL" sz="2000" dirty="0" err="1"/>
              <a:t>IDKas</a:t>
            </a:r>
            <a:r>
              <a:rPr lang="nl-NL" sz="2000" dirty="0"/>
              <a:t> voor tomaten</a:t>
            </a:r>
            <a:endParaRPr sz="2000" dirty="0"/>
          </a:p>
          <a:p>
            <a:pPr marL="0" lvl="0" indent="0" algn="l" rtl="0">
              <a:lnSpc>
                <a:spcPct val="70000"/>
              </a:lnSpc>
              <a:spcBef>
                <a:spcPts val="1000"/>
              </a:spcBef>
              <a:spcAft>
                <a:spcPts val="0"/>
              </a:spcAft>
              <a:buClr>
                <a:srgbClr val="7030A0"/>
              </a:buClr>
              <a:buSzPct val="85000"/>
              <a:buNone/>
            </a:pPr>
            <a:r>
              <a:rPr lang="nl-NL" sz="2000" dirty="0"/>
              <a:t>2 maart 2015 – 3:49 min</a:t>
            </a: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dirty="0"/>
              <a:t>Het groene oosten – </a:t>
            </a:r>
            <a:r>
              <a:rPr lang="nl-NL" sz="2000" u="sng" dirty="0">
                <a:solidFill>
                  <a:srgbClr val="A365D1"/>
                </a:solidFill>
                <a:hlinkClick r:id="rId6">
                  <a:extLst>
                    <a:ext uri="{A12FA001-AC4F-418D-AE19-62706E023703}">
                      <ahyp:hlinkClr xmlns:ahyp="http://schemas.microsoft.com/office/drawing/2018/hyperlinkcolor" val="tx"/>
                    </a:ext>
                  </a:extLst>
                </a:hlinkClick>
              </a:rPr>
              <a:t>duurzaam kassen verwarmen</a:t>
            </a:r>
            <a:endParaRPr sz="2000" dirty="0">
              <a:solidFill>
                <a:srgbClr val="A365D1"/>
              </a:solidFill>
            </a:endParaRPr>
          </a:p>
          <a:p>
            <a:pPr marL="0" lvl="0" indent="0" algn="l" rtl="0">
              <a:lnSpc>
                <a:spcPct val="70000"/>
              </a:lnSpc>
              <a:spcBef>
                <a:spcPts val="1000"/>
              </a:spcBef>
              <a:spcAft>
                <a:spcPts val="0"/>
              </a:spcAft>
              <a:buClr>
                <a:srgbClr val="7030A0"/>
              </a:buClr>
              <a:buSzPct val="85000"/>
              <a:buNone/>
            </a:pPr>
            <a:r>
              <a:rPr lang="nl-NL" sz="2000" dirty="0"/>
              <a:t>3 nov 2015 – 4:11 min</a:t>
            </a:r>
            <a:endParaRPr sz="2000" dirty="0"/>
          </a:p>
          <a:p>
            <a:pPr marL="0" lvl="0" indent="0" algn="l" rtl="0">
              <a:lnSpc>
                <a:spcPct val="70000"/>
              </a:lnSpc>
              <a:spcBef>
                <a:spcPts val="1000"/>
              </a:spcBef>
              <a:spcAft>
                <a:spcPts val="0"/>
              </a:spcAft>
              <a:buClr>
                <a:schemeClr val="dk1"/>
              </a:buClr>
              <a:buSzPts val="2590"/>
              <a:buNone/>
            </a:pPr>
            <a:endParaRPr sz="2590" dirty="0"/>
          </a:p>
          <a:p>
            <a:pPr marL="228600" lvl="0" indent="-64135" algn="l" rtl="0">
              <a:lnSpc>
                <a:spcPct val="70000"/>
              </a:lnSpc>
              <a:spcBef>
                <a:spcPts val="1000"/>
              </a:spcBef>
              <a:spcAft>
                <a:spcPts val="0"/>
              </a:spcAft>
              <a:buClr>
                <a:schemeClr val="dk1"/>
              </a:buClr>
              <a:buSzPts val="2590"/>
              <a:buNone/>
            </a:pPr>
            <a:endParaRPr sz="2590" dirty="0"/>
          </a:p>
          <a:p>
            <a:pPr marL="0" lvl="0" indent="0" algn="l" rtl="0">
              <a:lnSpc>
                <a:spcPct val="70000"/>
              </a:lnSpc>
              <a:spcBef>
                <a:spcPts val="1000"/>
              </a:spcBef>
              <a:spcAft>
                <a:spcPts val="0"/>
              </a:spcAft>
              <a:buClr>
                <a:schemeClr val="dk1"/>
              </a:buClr>
              <a:buSzPts val="2590"/>
              <a:buNone/>
            </a:pPr>
            <a:endParaRPr sz="2590" dirty="0"/>
          </a:p>
        </p:txBody>
      </p:sp>
      <p:grpSp>
        <p:nvGrpSpPr>
          <p:cNvPr id="7" name="Google Shape;103;p2">
            <a:extLst>
              <a:ext uri="{FF2B5EF4-FFF2-40B4-BE49-F238E27FC236}">
                <a16:creationId xmlns:a16="http://schemas.microsoft.com/office/drawing/2014/main" id="{E4693B00-31FB-4438-922D-17FACC59D631}"/>
              </a:ext>
            </a:extLst>
          </p:cNvPr>
          <p:cNvGrpSpPr/>
          <p:nvPr/>
        </p:nvGrpSpPr>
        <p:grpSpPr>
          <a:xfrm>
            <a:off x="0" y="0"/>
            <a:ext cx="9144000" cy="629824"/>
            <a:chOff x="0" y="-20223"/>
            <a:chExt cx="9144000" cy="629824"/>
          </a:xfrm>
        </p:grpSpPr>
        <p:pic>
          <p:nvPicPr>
            <p:cNvPr id="8" name="Google Shape;104;p2">
              <a:extLst>
                <a:ext uri="{FF2B5EF4-FFF2-40B4-BE49-F238E27FC236}">
                  <a16:creationId xmlns:a16="http://schemas.microsoft.com/office/drawing/2014/main" id="{162B42A4-54F1-4388-AEC0-9BD911305887}"/>
                </a:ext>
              </a:extLst>
            </p:cNvPr>
            <p:cNvPicPr preferRelativeResize="0"/>
            <p:nvPr/>
          </p:nvPicPr>
          <p:blipFill rotWithShape="1">
            <a:blip r:embed="rId7">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9" name="Google Shape;105;p2">
              <a:extLst>
                <a:ext uri="{FF2B5EF4-FFF2-40B4-BE49-F238E27FC236}">
                  <a16:creationId xmlns:a16="http://schemas.microsoft.com/office/drawing/2014/main" id="{EFFDE1CC-B546-4096-871D-B2E9D147D88D}"/>
                </a:ext>
              </a:extLst>
            </p:cNvPr>
            <p:cNvSpPr txBox="1"/>
            <p:nvPr/>
          </p:nvSpPr>
          <p:spPr>
            <a:xfrm>
              <a:off x="3195781" y="44367"/>
              <a:ext cx="322349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i="0" u="none" strike="noStrike" cap="none" dirty="0">
                  <a:solidFill>
                    <a:schemeClr val="lt1"/>
                  </a:solidFill>
                  <a:latin typeface="Calibri"/>
                  <a:ea typeface="Calibri"/>
                  <a:cs typeface="Calibri"/>
                  <a:sym typeface="Calibri"/>
                </a:rPr>
                <a:t>De Kas</a:t>
              </a:r>
              <a:endParaRPr lang="nl-NL" sz="18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0" y="365126"/>
            <a:ext cx="9144000" cy="1325563"/>
          </a:xfrm>
          <a:prstGeom prst="rect">
            <a:avLst/>
          </a:prstGeom>
          <a:noFill/>
          <a:ln>
            <a:noFill/>
          </a:ln>
        </p:spPr>
        <p:txBody>
          <a:bodyPr spcFirstLastPara="1" wrap="square" lIns="91425" tIns="45700" rIns="91425" bIns="45700" anchor="ctr" anchorCtr="0">
            <a:normAutofit/>
          </a:bodyPr>
          <a:lstStyle/>
          <a:p>
            <a:pPr algn="ctr">
              <a:buSzPts val="4400"/>
            </a:pPr>
            <a:r>
              <a:rPr lang="nl-NL" sz="3200" kern="1200" dirty="0">
                <a:solidFill>
                  <a:schemeClr val="tx1"/>
                </a:solidFill>
                <a:latin typeface="+mn-lt"/>
                <a:ea typeface="+mn-ea"/>
                <a:cs typeface="+mn-cs"/>
              </a:rPr>
              <a:t>Bespreken kasontwerp: Versie A</a:t>
            </a:r>
            <a:endParaRPr sz="3200" kern="1200" dirty="0">
              <a:solidFill>
                <a:schemeClr val="tx1"/>
              </a:solidFill>
              <a:latin typeface="+mn-lt"/>
              <a:ea typeface="+mn-ea"/>
              <a:cs typeface="+mn-cs"/>
            </a:endParaRPr>
          </a:p>
        </p:txBody>
      </p:sp>
      <p:sp>
        <p:nvSpPr>
          <p:cNvPr id="261" name="Google Shape;261;p16"/>
          <p:cNvSpPr txBox="1">
            <a:spLocks noGrp="1"/>
          </p:cNvSpPr>
          <p:nvPr>
            <p:ph type="body" idx="1"/>
          </p:nvPr>
        </p:nvSpPr>
        <p:spPr>
          <a:xfrm>
            <a:off x="838200" y="1722438"/>
            <a:ext cx="7772400" cy="45720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62" name="Google Shape;262;p16"/>
          <p:cNvSpPr txBox="1"/>
          <p:nvPr/>
        </p:nvSpPr>
        <p:spPr>
          <a:xfrm>
            <a:off x="0" y="89972"/>
            <a:ext cx="9144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a:solidFill>
                  <a:schemeClr val="lt1"/>
                </a:solidFill>
                <a:latin typeface="Calibri"/>
                <a:ea typeface="Calibri"/>
                <a:cs typeface="Calibri"/>
                <a:sym typeface="Calibri"/>
              </a:rPr>
              <a:t>Opdracht bloemkleur</a:t>
            </a:r>
            <a:endParaRPr/>
          </a:p>
        </p:txBody>
      </p:sp>
      <p:pic>
        <p:nvPicPr>
          <p:cNvPr id="266" name="Google Shape;266;p16" descr="Mini serre avec des pochettes de CD - Guide Astuces"/>
          <p:cNvPicPr preferRelativeResize="0"/>
          <p:nvPr/>
        </p:nvPicPr>
        <p:blipFill rotWithShape="1">
          <a:blip r:embed="rId3">
            <a:alphaModFix/>
          </a:blip>
          <a:srcRect/>
          <a:stretch/>
        </p:blipFill>
        <p:spPr>
          <a:xfrm>
            <a:off x="2590800" y="2286000"/>
            <a:ext cx="3810000" cy="3810000"/>
          </a:xfrm>
          <a:prstGeom prst="rect">
            <a:avLst/>
          </a:prstGeom>
          <a:noFill/>
          <a:ln>
            <a:noFill/>
          </a:ln>
        </p:spPr>
      </p:pic>
      <p:sp>
        <p:nvSpPr>
          <p:cNvPr id="267" name="Google Shape;267;p16"/>
          <p:cNvSpPr txBox="1"/>
          <p:nvPr/>
        </p:nvSpPr>
        <p:spPr>
          <a:xfrm>
            <a:off x="914400" y="1447800"/>
            <a:ext cx="7772400" cy="45720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2210"/>
              <a:buFont typeface="Noto Sans Symbols"/>
              <a:buNone/>
            </a:pPr>
            <a:r>
              <a:rPr lang="nl-NL" sz="2600">
                <a:solidFill>
                  <a:schemeClr val="dk1"/>
                </a:solidFill>
                <a:latin typeface="Calibri"/>
                <a:ea typeface="Calibri"/>
                <a:cs typeface="Calibri"/>
                <a:sym typeface="Calibri"/>
              </a:rPr>
              <a:t>Hoe ziet jouw kas eruit?</a:t>
            </a:r>
            <a:endParaRPr/>
          </a:p>
          <a:p>
            <a:pPr marL="0" marR="0" lvl="0" indent="0" algn="l" rtl="0">
              <a:spcBef>
                <a:spcPts val="580"/>
              </a:spcBef>
              <a:spcAft>
                <a:spcPts val="0"/>
              </a:spcAft>
              <a:buClr>
                <a:schemeClr val="accent1"/>
              </a:buClr>
              <a:buSzPts val="2210"/>
              <a:buFont typeface="Noto Sans Symbols"/>
              <a:buNone/>
            </a:pPr>
            <a:endParaRPr sz="2600">
              <a:solidFill>
                <a:schemeClr val="dk1"/>
              </a:solidFill>
              <a:latin typeface="Calibri"/>
              <a:ea typeface="Calibri"/>
              <a:cs typeface="Calibri"/>
              <a:sym typeface="Calibri"/>
            </a:endParaRPr>
          </a:p>
        </p:txBody>
      </p:sp>
      <p:grpSp>
        <p:nvGrpSpPr>
          <p:cNvPr id="13" name="Google Shape;103;p2">
            <a:extLst>
              <a:ext uri="{FF2B5EF4-FFF2-40B4-BE49-F238E27FC236}">
                <a16:creationId xmlns:a16="http://schemas.microsoft.com/office/drawing/2014/main" id="{B1944D3C-99EC-400F-AC47-314536B8A55E}"/>
              </a:ext>
            </a:extLst>
          </p:cNvPr>
          <p:cNvGrpSpPr/>
          <p:nvPr/>
        </p:nvGrpSpPr>
        <p:grpSpPr>
          <a:xfrm>
            <a:off x="0" y="-20223"/>
            <a:ext cx="9144000" cy="629824"/>
            <a:chOff x="0" y="-20223"/>
            <a:chExt cx="9144000" cy="629824"/>
          </a:xfrm>
        </p:grpSpPr>
        <p:pic>
          <p:nvPicPr>
            <p:cNvPr id="14" name="Google Shape;104;p2">
              <a:extLst>
                <a:ext uri="{FF2B5EF4-FFF2-40B4-BE49-F238E27FC236}">
                  <a16:creationId xmlns:a16="http://schemas.microsoft.com/office/drawing/2014/main" id="{98A4FA7C-23E3-4CDB-8F77-134FE26CC3E2}"/>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5" name="Google Shape;105;p2">
              <a:extLst>
                <a:ext uri="{FF2B5EF4-FFF2-40B4-BE49-F238E27FC236}">
                  <a16:creationId xmlns:a16="http://schemas.microsoft.com/office/drawing/2014/main" id="{FDEB12EF-C219-4943-B589-B96C9D555B90}"/>
                </a:ext>
              </a:extLst>
            </p:cNvPr>
            <p:cNvSpPr txBox="1"/>
            <p:nvPr/>
          </p:nvSpPr>
          <p:spPr>
            <a:xfrm>
              <a:off x="3011054" y="101596"/>
              <a:ext cx="3121891" cy="369291"/>
            </a:xfrm>
            <a:prstGeom prst="rect">
              <a:avLst/>
            </a:prstGeom>
            <a:noFill/>
            <a:ln>
              <a:noFill/>
            </a:ln>
          </p:spPr>
          <p:txBody>
            <a:bodyPr spcFirstLastPara="1" wrap="square" lIns="91425" tIns="45700" rIns="91425" bIns="45700" anchor="t" anchorCtr="0">
              <a:spAutoFit/>
            </a:bodyPr>
            <a:lstStyle/>
            <a:p>
              <a:pPr algn="ctr"/>
              <a:r>
                <a:rPr lang="nl-NL" sz="1800" b="1" i="0" u="none" strike="noStrike" cap="none" dirty="0">
                  <a:solidFill>
                    <a:schemeClr val="lt1"/>
                  </a:solidFill>
                  <a:latin typeface="Calibri"/>
                  <a:ea typeface="Calibri"/>
                  <a:cs typeface="Calibri"/>
                  <a:sym typeface="Calibri"/>
                </a:rPr>
                <a:t>De Kas</a:t>
              </a:r>
              <a:endParaRPr lang="nl-NL" sz="18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0" y="365126"/>
            <a:ext cx="9144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nl-NL" sz="3200" kern="1200" dirty="0">
                <a:solidFill>
                  <a:schemeClr val="tx1"/>
                </a:solidFill>
                <a:latin typeface="+mn-lt"/>
                <a:ea typeface="+mn-ea"/>
                <a:cs typeface="+mn-cs"/>
              </a:rPr>
              <a:t>Bespreken kasontwerp: Versie B</a:t>
            </a:r>
            <a:endParaRPr sz="3200" kern="1200" dirty="0">
              <a:solidFill>
                <a:schemeClr val="tx1"/>
              </a:solidFill>
              <a:latin typeface="+mn-lt"/>
              <a:ea typeface="+mn-ea"/>
              <a:cs typeface="+mn-cs"/>
            </a:endParaRPr>
          </a:p>
        </p:txBody>
      </p:sp>
      <p:sp>
        <p:nvSpPr>
          <p:cNvPr id="274" name="Google Shape;274;p17"/>
          <p:cNvSpPr txBox="1">
            <a:spLocks noGrp="1"/>
          </p:cNvSpPr>
          <p:nvPr>
            <p:ph type="body" idx="1"/>
          </p:nvPr>
        </p:nvSpPr>
        <p:spPr>
          <a:xfrm>
            <a:off x="838200" y="1722438"/>
            <a:ext cx="7772400" cy="45720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75" name="Google Shape;275;p17"/>
          <p:cNvSpPr txBox="1"/>
          <p:nvPr/>
        </p:nvSpPr>
        <p:spPr>
          <a:xfrm>
            <a:off x="0" y="89972"/>
            <a:ext cx="9144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a:solidFill>
                  <a:schemeClr val="lt1"/>
                </a:solidFill>
                <a:latin typeface="Calibri"/>
                <a:ea typeface="Calibri"/>
                <a:cs typeface="Calibri"/>
                <a:sym typeface="Calibri"/>
              </a:rPr>
              <a:t>Opdracht bloemkleur</a:t>
            </a:r>
            <a:endParaRPr/>
          </a:p>
        </p:txBody>
      </p:sp>
      <p:sp>
        <p:nvSpPr>
          <p:cNvPr id="279" name="Google Shape;279;p17"/>
          <p:cNvSpPr txBox="1"/>
          <p:nvPr/>
        </p:nvSpPr>
        <p:spPr>
          <a:xfrm>
            <a:off x="914400" y="1447800"/>
            <a:ext cx="7772400" cy="45720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2210"/>
              <a:buFont typeface="Noto Sans Symbols"/>
              <a:buNone/>
            </a:pPr>
            <a:r>
              <a:rPr lang="nl-NL" sz="2600">
                <a:solidFill>
                  <a:schemeClr val="dk1"/>
                </a:solidFill>
                <a:latin typeface="Calibri"/>
                <a:ea typeface="Calibri"/>
                <a:cs typeface="Calibri"/>
                <a:sym typeface="Calibri"/>
              </a:rPr>
              <a:t>Hoe ziet jouw kasontwerp eruit?</a:t>
            </a:r>
            <a:endParaRPr/>
          </a:p>
          <a:p>
            <a:pPr marL="0" marR="0" lvl="0" indent="0" algn="l" rtl="0">
              <a:spcBef>
                <a:spcPts val="580"/>
              </a:spcBef>
              <a:spcAft>
                <a:spcPts val="0"/>
              </a:spcAft>
              <a:buClr>
                <a:schemeClr val="accent1"/>
              </a:buClr>
              <a:buSzPts val="2210"/>
              <a:buFont typeface="Noto Sans Symbols"/>
              <a:buNone/>
            </a:pPr>
            <a:endParaRPr sz="2600">
              <a:solidFill>
                <a:schemeClr val="dk1"/>
              </a:solidFill>
              <a:latin typeface="Calibri"/>
              <a:ea typeface="Calibri"/>
              <a:cs typeface="Calibri"/>
              <a:sym typeface="Calibri"/>
            </a:endParaRPr>
          </a:p>
        </p:txBody>
      </p:sp>
      <p:pic>
        <p:nvPicPr>
          <p:cNvPr id="280" name="Google Shape;280;p17" descr="Tuinkas ontwerp plan - Doe het zelf - Moestuin Forum"/>
          <p:cNvPicPr preferRelativeResize="0"/>
          <p:nvPr/>
        </p:nvPicPr>
        <p:blipFill rotWithShape="1">
          <a:blip r:embed="rId3">
            <a:alphaModFix/>
          </a:blip>
          <a:srcRect/>
          <a:stretch/>
        </p:blipFill>
        <p:spPr>
          <a:xfrm>
            <a:off x="5157773" y="2211914"/>
            <a:ext cx="2952212" cy="2194212"/>
          </a:xfrm>
          <a:prstGeom prst="rect">
            <a:avLst/>
          </a:prstGeom>
          <a:noFill/>
          <a:ln>
            <a:noFill/>
          </a:ln>
        </p:spPr>
      </p:pic>
      <p:pic>
        <p:nvPicPr>
          <p:cNvPr id="281" name="Google Shape;281;p17" descr="Bouw zelf een kas in de tuin - Automatic-rock.nl"/>
          <p:cNvPicPr preferRelativeResize="0"/>
          <p:nvPr/>
        </p:nvPicPr>
        <p:blipFill rotWithShape="1">
          <a:blip r:embed="rId4">
            <a:alphaModFix/>
          </a:blip>
          <a:srcRect/>
          <a:stretch/>
        </p:blipFill>
        <p:spPr>
          <a:xfrm>
            <a:off x="571041" y="2298549"/>
            <a:ext cx="3530600" cy="3753000"/>
          </a:xfrm>
          <a:prstGeom prst="rect">
            <a:avLst/>
          </a:prstGeom>
          <a:noFill/>
          <a:ln>
            <a:noFill/>
          </a:ln>
        </p:spPr>
      </p:pic>
      <p:pic>
        <p:nvPicPr>
          <p:cNvPr id="282" name="Google Shape;282;p17" descr="Even voorstellen - Voordeur - Moestuin Forum"/>
          <p:cNvPicPr preferRelativeResize="0"/>
          <p:nvPr/>
        </p:nvPicPr>
        <p:blipFill rotWithShape="1">
          <a:blip r:embed="rId5">
            <a:alphaModFix/>
          </a:blip>
          <a:srcRect/>
          <a:stretch/>
        </p:blipFill>
        <p:spPr>
          <a:xfrm>
            <a:off x="4262054" y="4107093"/>
            <a:ext cx="4998873" cy="3753000"/>
          </a:xfrm>
          <a:prstGeom prst="rect">
            <a:avLst/>
          </a:prstGeom>
          <a:noFill/>
          <a:ln>
            <a:noFill/>
          </a:ln>
        </p:spPr>
      </p:pic>
      <p:grpSp>
        <p:nvGrpSpPr>
          <p:cNvPr id="12" name="Google Shape;103;p2">
            <a:extLst>
              <a:ext uri="{FF2B5EF4-FFF2-40B4-BE49-F238E27FC236}">
                <a16:creationId xmlns:a16="http://schemas.microsoft.com/office/drawing/2014/main" id="{86D01644-3017-4EBA-879A-9ACB367CA89F}"/>
              </a:ext>
            </a:extLst>
          </p:cNvPr>
          <p:cNvGrpSpPr/>
          <p:nvPr/>
        </p:nvGrpSpPr>
        <p:grpSpPr>
          <a:xfrm>
            <a:off x="0" y="-20223"/>
            <a:ext cx="9144000" cy="629824"/>
            <a:chOff x="0" y="-20223"/>
            <a:chExt cx="9144000" cy="629824"/>
          </a:xfrm>
        </p:grpSpPr>
        <p:pic>
          <p:nvPicPr>
            <p:cNvPr id="13" name="Google Shape;104;p2">
              <a:extLst>
                <a:ext uri="{FF2B5EF4-FFF2-40B4-BE49-F238E27FC236}">
                  <a16:creationId xmlns:a16="http://schemas.microsoft.com/office/drawing/2014/main" id="{24F188E7-8287-4ADE-9848-079560E7673F}"/>
                </a:ext>
              </a:extLst>
            </p:cNvPr>
            <p:cNvPicPr preferRelativeResize="0"/>
            <p:nvPr/>
          </p:nvPicPr>
          <p:blipFill rotWithShape="1">
            <a:blip r:embed="rId6">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4" name="Google Shape;105;p2">
              <a:extLst>
                <a:ext uri="{FF2B5EF4-FFF2-40B4-BE49-F238E27FC236}">
                  <a16:creationId xmlns:a16="http://schemas.microsoft.com/office/drawing/2014/main" id="{65761D30-17FA-41E8-B919-EA5F10F3F91A}"/>
                </a:ext>
              </a:extLst>
            </p:cNvPr>
            <p:cNvSpPr txBox="1"/>
            <p:nvPr/>
          </p:nvSpPr>
          <p:spPr>
            <a:xfrm>
              <a:off x="3011054" y="101596"/>
              <a:ext cx="3121891" cy="369291"/>
            </a:xfrm>
            <a:prstGeom prst="rect">
              <a:avLst/>
            </a:prstGeom>
            <a:noFill/>
            <a:ln>
              <a:noFill/>
            </a:ln>
          </p:spPr>
          <p:txBody>
            <a:bodyPr spcFirstLastPara="1" wrap="square" lIns="91425" tIns="45700" rIns="91425" bIns="45700" anchor="t" anchorCtr="0">
              <a:spAutoFit/>
            </a:bodyPr>
            <a:lstStyle/>
            <a:p>
              <a:pPr algn="ctr"/>
              <a:r>
                <a:rPr lang="nl-NL" sz="1800" b="1" i="0" u="none" strike="noStrike" cap="none" dirty="0">
                  <a:solidFill>
                    <a:schemeClr val="lt1"/>
                  </a:solidFill>
                  <a:latin typeface="Calibri"/>
                  <a:ea typeface="Calibri"/>
                  <a:cs typeface="Calibri"/>
                  <a:sym typeface="Calibri"/>
                </a:rPr>
                <a:t>De Kas</a:t>
              </a:r>
              <a:endParaRPr lang="nl-NL" sz="18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0" y="365126"/>
            <a:ext cx="9144000" cy="1325563"/>
          </a:xfrm>
          <a:prstGeom prst="rect">
            <a:avLst/>
          </a:prstGeom>
          <a:noFill/>
          <a:ln>
            <a:noFill/>
          </a:ln>
        </p:spPr>
        <p:txBody>
          <a:bodyPr spcFirstLastPara="1" wrap="square" lIns="91425" tIns="45700" rIns="91425" bIns="45700" anchor="ctr" anchorCtr="0">
            <a:normAutofit/>
          </a:bodyPr>
          <a:lstStyle/>
          <a:p>
            <a:pPr algn="ctr">
              <a:buSzPts val="4400"/>
            </a:pPr>
            <a:r>
              <a:rPr lang="nl-NL" sz="3200" kern="1200" dirty="0">
                <a:solidFill>
                  <a:schemeClr val="tx1"/>
                </a:solidFill>
                <a:latin typeface="+mn-lt"/>
                <a:ea typeface="+mn-ea"/>
                <a:cs typeface="+mn-cs"/>
              </a:rPr>
              <a:t>Bespreken kasontwerp: Versie C</a:t>
            </a:r>
            <a:endParaRPr sz="3200" kern="1200" dirty="0">
              <a:solidFill>
                <a:schemeClr val="tx1"/>
              </a:solidFill>
              <a:latin typeface="+mn-lt"/>
              <a:ea typeface="+mn-ea"/>
              <a:cs typeface="+mn-cs"/>
            </a:endParaRPr>
          </a:p>
        </p:txBody>
      </p:sp>
      <p:sp>
        <p:nvSpPr>
          <p:cNvPr id="289" name="Google Shape;289;p18"/>
          <p:cNvSpPr txBox="1">
            <a:spLocks noGrp="1"/>
          </p:cNvSpPr>
          <p:nvPr>
            <p:ph type="body" idx="1"/>
          </p:nvPr>
        </p:nvSpPr>
        <p:spPr>
          <a:xfrm>
            <a:off x="838200" y="1722438"/>
            <a:ext cx="7772400" cy="45720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90" name="Google Shape;290;p18"/>
          <p:cNvSpPr txBox="1"/>
          <p:nvPr/>
        </p:nvSpPr>
        <p:spPr>
          <a:xfrm>
            <a:off x="0" y="89972"/>
            <a:ext cx="9144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a:solidFill>
                  <a:schemeClr val="lt1"/>
                </a:solidFill>
                <a:latin typeface="Calibri"/>
                <a:ea typeface="Calibri"/>
                <a:cs typeface="Calibri"/>
                <a:sym typeface="Calibri"/>
              </a:rPr>
              <a:t>Opdracht bloemkleur</a:t>
            </a:r>
            <a:endParaRPr/>
          </a:p>
        </p:txBody>
      </p:sp>
      <p:sp>
        <p:nvSpPr>
          <p:cNvPr id="294" name="Google Shape;294;p18"/>
          <p:cNvSpPr txBox="1"/>
          <p:nvPr/>
        </p:nvSpPr>
        <p:spPr>
          <a:xfrm>
            <a:off x="914400" y="1447800"/>
            <a:ext cx="7772400" cy="45720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2210"/>
              <a:buFont typeface="Noto Sans Symbols"/>
              <a:buNone/>
            </a:pPr>
            <a:r>
              <a:rPr lang="nl-NL" sz="2600">
                <a:solidFill>
                  <a:schemeClr val="dk1"/>
                </a:solidFill>
                <a:latin typeface="Calibri"/>
                <a:ea typeface="Calibri"/>
                <a:cs typeface="Calibri"/>
                <a:sym typeface="Calibri"/>
              </a:rPr>
              <a:t>Mogelijk concept map over komkommerkweek</a:t>
            </a:r>
            <a:endParaRPr/>
          </a:p>
          <a:p>
            <a:pPr marL="0" marR="0" lvl="0" indent="0" algn="l" rtl="0">
              <a:spcBef>
                <a:spcPts val="580"/>
              </a:spcBef>
              <a:spcAft>
                <a:spcPts val="0"/>
              </a:spcAft>
              <a:buClr>
                <a:schemeClr val="accent1"/>
              </a:buClr>
              <a:buSzPts val="2210"/>
              <a:buFont typeface="Noto Sans Symbols"/>
              <a:buNone/>
            </a:pPr>
            <a:endParaRPr sz="2600">
              <a:solidFill>
                <a:schemeClr val="dk1"/>
              </a:solidFill>
              <a:latin typeface="Calibri"/>
              <a:ea typeface="Calibri"/>
              <a:cs typeface="Calibri"/>
              <a:sym typeface="Calibri"/>
            </a:endParaRPr>
          </a:p>
        </p:txBody>
      </p:sp>
      <p:pic>
        <p:nvPicPr>
          <p:cNvPr id="295" name="Google Shape;295;p18"/>
          <p:cNvPicPr preferRelativeResize="0"/>
          <p:nvPr/>
        </p:nvPicPr>
        <p:blipFill rotWithShape="1">
          <a:blip r:embed="rId3">
            <a:alphaModFix/>
          </a:blip>
          <a:srcRect/>
          <a:stretch/>
        </p:blipFill>
        <p:spPr>
          <a:xfrm>
            <a:off x="1276350" y="2133600"/>
            <a:ext cx="6591300" cy="4886325"/>
          </a:xfrm>
          <a:prstGeom prst="rect">
            <a:avLst/>
          </a:prstGeom>
          <a:noFill/>
          <a:ln>
            <a:noFill/>
          </a:ln>
        </p:spPr>
      </p:pic>
      <p:grpSp>
        <p:nvGrpSpPr>
          <p:cNvPr id="10" name="Google Shape;103;p2">
            <a:extLst>
              <a:ext uri="{FF2B5EF4-FFF2-40B4-BE49-F238E27FC236}">
                <a16:creationId xmlns:a16="http://schemas.microsoft.com/office/drawing/2014/main" id="{4F5A84F4-228F-42F9-878D-09B38F9FDDA5}"/>
              </a:ext>
            </a:extLst>
          </p:cNvPr>
          <p:cNvGrpSpPr/>
          <p:nvPr/>
        </p:nvGrpSpPr>
        <p:grpSpPr>
          <a:xfrm>
            <a:off x="0" y="-20223"/>
            <a:ext cx="9144000" cy="629824"/>
            <a:chOff x="0" y="-20223"/>
            <a:chExt cx="9144000" cy="629824"/>
          </a:xfrm>
        </p:grpSpPr>
        <p:pic>
          <p:nvPicPr>
            <p:cNvPr id="11" name="Google Shape;104;p2">
              <a:extLst>
                <a:ext uri="{FF2B5EF4-FFF2-40B4-BE49-F238E27FC236}">
                  <a16:creationId xmlns:a16="http://schemas.microsoft.com/office/drawing/2014/main" id="{E28087D0-9FC0-4BBB-B8AF-171312A160A9}"/>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2" name="Google Shape;105;p2">
              <a:extLst>
                <a:ext uri="{FF2B5EF4-FFF2-40B4-BE49-F238E27FC236}">
                  <a16:creationId xmlns:a16="http://schemas.microsoft.com/office/drawing/2014/main" id="{07CD82EA-DBFA-4592-B15B-48211104BDA3}"/>
                </a:ext>
              </a:extLst>
            </p:cNvPr>
            <p:cNvSpPr txBox="1"/>
            <p:nvPr/>
          </p:nvSpPr>
          <p:spPr>
            <a:xfrm>
              <a:off x="3011054" y="101596"/>
              <a:ext cx="3121891" cy="369291"/>
            </a:xfrm>
            <a:prstGeom prst="rect">
              <a:avLst/>
            </a:prstGeom>
            <a:noFill/>
            <a:ln>
              <a:noFill/>
            </a:ln>
          </p:spPr>
          <p:txBody>
            <a:bodyPr spcFirstLastPara="1" wrap="square" lIns="91425" tIns="45700" rIns="91425" bIns="45700" anchor="t" anchorCtr="0">
              <a:spAutoFit/>
            </a:bodyPr>
            <a:lstStyle/>
            <a:p>
              <a:pPr algn="ctr"/>
              <a:r>
                <a:rPr lang="nl-NL" sz="1800" b="1" i="0" u="none" strike="noStrike" cap="none" dirty="0">
                  <a:solidFill>
                    <a:schemeClr val="lt1"/>
                  </a:solidFill>
                  <a:latin typeface="Calibri"/>
                  <a:ea typeface="Calibri"/>
                  <a:cs typeface="Calibri"/>
                  <a:sym typeface="Calibri"/>
                </a:rPr>
                <a:t>De Kas</a:t>
              </a:r>
              <a:endParaRPr lang="nl-NL" sz="1800"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7" name="Google Shape;317;p20"/>
          <p:cNvSpPr txBox="1">
            <a:spLocks noGrp="1"/>
          </p:cNvSpPr>
          <p:nvPr>
            <p:ph type="title"/>
          </p:nvPr>
        </p:nvSpPr>
        <p:spPr>
          <a:xfrm>
            <a:off x="428625" y="806478"/>
            <a:ext cx="8286750" cy="11408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nl-NL" sz="3200" dirty="0">
                <a:sym typeface="Arial"/>
              </a:rPr>
              <a:t>Practica met planten</a:t>
            </a:r>
            <a:br>
              <a:rPr lang="nl-NL" sz="3200" dirty="0">
                <a:sym typeface="Arial"/>
              </a:rPr>
            </a:br>
            <a:r>
              <a:rPr lang="nl-NL" sz="3200" dirty="0">
                <a:sym typeface="Arial"/>
              </a:rPr>
              <a:t>De stappen van een onderzoek</a:t>
            </a:r>
          </a:p>
        </p:txBody>
      </p:sp>
      <p:sp>
        <p:nvSpPr>
          <p:cNvPr id="318" name="Google Shape;318;p20"/>
          <p:cNvSpPr txBox="1"/>
          <p:nvPr/>
        </p:nvSpPr>
        <p:spPr>
          <a:xfrm>
            <a:off x="914400" y="2430966"/>
            <a:ext cx="7600950" cy="3831723"/>
          </a:xfrm>
          <a:prstGeom prst="rect">
            <a:avLst/>
          </a:prstGeom>
          <a:noFill/>
          <a:ln>
            <a:noFill/>
          </a:ln>
        </p:spPr>
        <p:txBody>
          <a:bodyPr spcFirstLastPara="1" wrap="square" lIns="91425" tIns="45700" rIns="91425" bIns="45700" anchor="t" anchorCtr="0">
            <a:normAutofit/>
          </a:bodyPr>
          <a:lstStyle/>
          <a:p>
            <a:pPr marL="514350" marR="0" lvl="0" indent="-514350" algn="l" rtl="0">
              <a:spcBef>
                <a:spcPts val="0"/>
              </a:spcBef>
              <a:spcAft>
                <a:spcPts val="0"/>
              </a:spcAft>
              <a:buClr>
                <a:srgbClr val="7030A0"/>
              </a:buClr>
              <a:buSzPts val="2210"/>
              <a:buFont typeface="Calibri"/>
              <a:buAutoNum type="arabicPeriod"/>
            </a:pPr>
            <a:r>
              <a:rPr lang="nl-NL" sz="2400" dirty="0">
                <a:solidFill>
                  <a:schemeClr val="dk1"/>
                </a:solidFill>
                <a:latin typeface="Calibri"/>
                <a:ea typeface="Calibri"/>
                <a:cs typeface="Calibri"/>
                <a:sym typeface="Calibri"/>
              </a:rPr>
              <a:t>Onderzoeksvraag</a:t>
            </a:r>
            <a:endParaRPr sz="2400" dirty="0"/>
          </a:p>
          <a:p>
            <a:pPr marL="514350" marR="0" lvl="0" indent="-514350" algn="l" rtl="0">
              <a:spcBef>
                <a:spcPts val="580"/>
              </a:spcBef>
              <a:spcAft>
                <a:spcPts val="0"/>
              </a:spcAft>
              <a:buClr>
                <a:srgbClr val="7030A0"/>
              </a:buClr>
              <a:buSzPts val="2210"/>
              <a:buFont typeface="Calibri"/>
              <a:buAutoNum type="arabicPeriod"/>
            </a:pPr>
            <a:r>
              <a:rPr lang="nl-NL" sz="2400" dirty="0">
                <a:solidFill>
                  <a:schemeClr val="dk1"/>
                </a:solidFill>
                <a:latin typeface="Calibri"/>
                <a:ea typeface="Calibri"/>
                <a:cs typeface="Calibri"/>
                <a:sym typeface="Calibri"/>
              </a:rPr>
              <a:t>Hypothese</a:t>
            </a:r>
            <a:endParaRPr sz="2400" dirty="0"/>
          </a:p>
          <a:p>
            <a:pPr marL="514350" marR="0" lvl="0" indent="-514350" algn="l" rtl="0">
              <a:spcBef>
                <a:spcPts val="580"/>
              </a:spcBef>
              <a:spcAft>
                <a:spcPts val="0"/>
              </a:spcAft>
              <a:buClr>
                <a:srgbClr val="7030A0"/>
              </a:buClr>
              <a:buSzPts val="2210"/>
              <a:buFont typeface="Calibri"/>
              <a:buAutoNum type="arabicPeriod"/>
            </a:pPr>
            <a:r>
              <a:rPr lang="nl-NL" sz="2400" dirty="0">
                <a:solidFill>
                  <a:schemeClr val="dk1"/>
                </a:solidFill>
                <a:latin typeface="Calibri"/>
                <a:ea typeface="Calibri"/>
                <a:cs typeface="Calibri"/>
                <a:sym typeface="Calibri"/>
              </a:rPr>
              <a:t>Materiaal en Methode</a:t>
            </a:r>
            <a:endParaRPr sz="2400" dirty="0"/>
          </a:p>
          <a:p>
            <a:pPr marL="514350" marR="0" lvl="0" indent="-514350" algn="l" rtl="0">
              <a:spcBef>
                <a:spcPts val="580"/>
              </a:spcBef>
              <a:spcAft>
                <a:spcPts val="0"/>
              </a:spcAft>
              <a:buClr>
                <a:srgbClr val="7030A0"/>
              </a:buClr>
              <a:buSzPts val="2210"/>
              <a:buFont typeface="Calibri"/>
              <a:buAutoNum type="arabicPeriod"/>
            </a:pPr>
            <a:r>
              <a:rPr lang="nl-NL" sz="2400" dirty="0">
                <a:solidFill>
                  <a:schemeClr val="dk1"/>
                </a:solidFill>
                <a:latin typeface="Calibri"/>
                <a:ea typeface="Calibri"/>
                <a:cs typeface="Calibri"/>
                <a:sym typeface="Calibri"/>
              </a:rPr>
              <a:t>Resultaten</a:t>
            </a:r>
            <a:endParaRPr sz="2400" dirty="0"/>
          </a:p>
          <a:p>
            <a:pPr marL="514350" marR="0" lvl="0" indent="-514350" algn="l" rtl="0">
              <a:spcBef>
                <a:spcPts val="580"/>
              </a:spcBef>
              <a:spcAft>
                <a:spcPts val="0"/>
              </a:spcAft>
              <a:buClr>
                <a:srgbClr val="7030A0"/>
              </a:buClr>
              <a:buSzPts val="2210"/>
              <a:buFont typeface="Calibri"/>
              <a:buAutoNum type="arabicPeriod"/>
            </a:pPr>
            <a:r>
              <a:rPr lang="nl-NL" sz="2400" dirty="0">
                <a:solidFill>
                  <a:schemeClr val="dk1"/>
                </a:solidFill>
                <a:latin typeface="Calibri"/>
                <a:ea typeface="Calibri"/>
                <a:cs typeface="Calibri"/>
                <a:sym typeface="Calibri"/>
              </a:rPr>
              <a:t>Conclusie</a:t>
            </a:r>
            <a:endParaRPr sz="2400" dirty="0"/>
          </a:p>
          <a:p>
            <a:pPr marL="514350" marR="0" lvl="0" indent="-514350" algn="l" rtl="0">
              <a:spcBef>
                <a:spcPts val="580"/>
              </a:spcBef>
              <a:spcAft>
                <a:spcPts val="0"/>
              </a:spcAft>
              <a:buClr>
                <a:srgbClr val="7030A0"/>
              </a:buClr>
              <a:buSzPts val="2210"/>
              <a:buFont typeface="Calibri"/>
              <a:buAutoNum type="arabicPeriod"/>
            </a:pPr>
            <a:r>
              <a:rPr lang="nl-NL" sz="2400" dirty="0">
                <a:solidFill>
                  <a:schemeClr val="dk1"/>
                </a:solidFill>
                <a:latin typeface="Calibri"/>
                <a:ea typeface="Calibri"/>
                <a:cs typeface="Calibri"/>
                <a:sym typeface="Calibri"/>
              </a:rPr>
              <a:t>Discussie</a:t>
            </a:r>
            <a:endParaRPr sz="2400" dirty="0"/>
          </a:p>
          <a:p>
            <a:pPr marL="514350" marR="0" lvl="0" indent="-514350" algn="l" rtl="0">
              <a:spcBef>
                <a:spcPts val="580"/>
              </a:spcBef>
              <a:spcAft>
                <a:spcPts val="0"/>
              </a:spcAft>
              <a:buClr>
                <a:srgbClr val="7030A0"/>
              </a:buClr>
              <a:buSzPts val="2210"/>
              <a:buFont typeface="Calibri"/>
              <a:buAutoNum type="arabicPeriod"/>
            </a:pPr>
            <a:r>
              <a:rPr lang="nl-NL" sz="2400" dirty="0">
                <a:solidFill>
                  <a:schemeClr val="dk1"/>
                </a:solidFill>
                <a:latin typeface="Calibri"/>
                <a:ea typeface="Calibri"/>
                <a:cs typeface="Calibri"/>
                <a:sym typeface="Calibri"/>
              </a:rPr>
              <a:t>Bronvermelding</a:t>
            </a:r>
            <a:endParaRPr sz="2400" dirty="0"/>
          </a:p>
          <a:p>
            <a:pPr marL="0" marR="0" lvl="0" indent="0" algn="l" rtl="0">
              <a:spcBef>
                <a:spcPts val="580"/>
              </a:spcBef>
              <a:spcAft>
                <a:spcPts val="0"/>
              </a:spcAft>
              <a:buClr>
                <a:schemeClr val="accent1"/>
              </a:buClr>
              <a:buSzPts val="2210"/>
              <a:buFont typeface="Noto Sans Symbols"/>
              <a:buNone/>
            </a:pPr>
            <a:endParaRPr sz="2600" dirty="0">
              <a:solidFill>
                <a:schemeClr val="dk1"/>
              </a:solidFill>
              <a:latin typeface="Calibri"/>
              <a:ea typeface="Calibri"/>
              <a:cs typeface="Calibri"/>
              <a:sym typeface="Calibri"/>
            </a:endParaRPr>
          </a:p>
        </p:txBody>
      </p:sp>
      <p:grpSp>
        <p:nvGrpSpPr>
          <p:cNvPr id="7" name="Google Shape;103;p2">
            <a:extLst>
              <a:ext uri="{FF2B5EF4-FFF2-40B4-BE49-F238E27FC236}">
                <a16:creationId xmlns:a16="http://schemas.microsoft.com/office/drawing/2014/main" id="{DF7291FD-862D-411F-A401-123236D682C8}"/>
              </a:ext>
            </a:extLst>
          </p:cNvPr>
          <p:cNvGrpSpPr/>
          <p:nvPr/>
        </p:nvGrpSpPr>
        <p:grpSpPr>
          <a:xfrm>
            <a:off x="0" y="-34513"/>
            <a:ext cx="9144000" cy="629824"/>
            <a:chOff x="0" y="-20223"/>
            <a:chExt cx="9144000" cy="629824"/>
          </a:xfrm>
        </p:grpSpPr>
        <p:pic>
          <p:nvPicPr>
            <p:cNvPr id="8" name="Google Shape;104;p2">
              <a:extLst>
                <a:ext uri="{FF2B5EF4-FFF2-40B4-BE49-F238E27FC236}">
                  <a16:creationId xmlns:a16="http://schemas.microsoft.com/office/drawing/2014/main" id="{4DD8BE33-0056-4A51-A3FF-C3947ECFFCAA}"/>
                </a:ext>
              </a:extLst>
            </p:cNvPr>
            <p:cNvPicPr preferRelativeResize="0"/>
            <p:nvPr/>
          </p:nvPicPr>
          <p:blipFill rotWithShape="1">
            <a:blip r:embed="rId3">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9" name="Google Shape;105;p2">
              <a:extLst>
                <a:ext uri="{FF2B5EF4-FFF2-40B4-BE49-F238E27FC236}">
                  <a16:creationId xmlns:a16="http://schemas.microsoft.com/office/drawing/2014/main" id="{8E8D3C62-606C-485B-877A-E9C81D7AF98F}"/>
                </a:ext>
              </a:extLst>
            </p:cNvPr>
            <p:cNvSpPr txBox="1"/>
            <p:nvPr/>
          </p:nvSpPr>
          <p:spPr>
            <a:xfrm>
              <a:off x="3011054" y="101596"/>
              <a:ext cx="4045528"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dirty="0">
                  <a:solidFill>
                    <a:schemeClr val="lt1"/>
                  </a:solidFill>
                  <a:latin typeface="Calibri"/>
                  <a:cs typeface="Calibri"/>
                  <a:sym typeface="Calibri"/>
                </a:rPr>
                <a:t>Practicum houdbaarheid snijbloemen</a:t>
              </a:r>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txBox="1">
            <a:spLocks noGrp="1"/>
          </p:cNvSpPr>
          <p:nvPr>
            <p:ph type="title"/>
          </p:nvPr>
        </p:nvSpPr>
        <p:spPr>
          <a:xfrm>
            <a:off x="656192" y="72622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nl-NL" sz="3200" dirty="0"/>
              <a:t>Aandachtspunten</a:t>
            </a:r>
            <a:br>
              <a:rPr lang="nl-NL" sz="3200" dirty="0"/>
            </a:br>
            <a:r>
              <a:rPr lang="nl-NL" sz="3200" dirty="0"/>
              <a:t>Practicum Zaadkieming</a:t>
            </a:r>
            <a:endParaRPr sz="3200" dirty="0"/>
          </a:p>
        </p:txBody>
      </p:sp>
      <p:sp>
        <p:nvSpPr>
          <p:cNvPr id="328" name="Google Shape;328;p21"/>
          <p:cNvSpPr txBox="1"/>
          <p:nvPr/>
        </p:nvSpPr>
        <p:spPr>
          <a:xfrm>
            <a:off x="533400" y="2362200"/>
            <a:ext cx="7772400" cy="4572000"/>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
                <a:srgbClr val="7030A0"/>
              </a:buClr>
              <a:buSzPct val="85000"/>
              <a:buFont typeface="Arial" panose="020B0604020202020204" pitchFamily="34" charset="0"/>
              <a:buChar char="•"/>
            </a:pPr>
            <a:r>
              <a:rPr lang="nl-NL" sz="2600" dirty="0">
                <a:solidFill>
                  <a:schemeClr val="dk1"/>
                </a:solidFill>
                <a:latin typeface="Calibri"/>
                <a:ea typeface="Calibri"/>
                <a:cs typeface="Calibri"/>
                <a:sym typeface="Calibri"/>
              </a:rPr>
              <a:t>Wat heeft een zaadje nodig om te kiemen?</a:t>
            </a:r>
            <a:endParaRPr dirty="0"/>
          </a:p>
          <a:p>
            <a:pPr marR="0" lvl="0" algn="l" rtl="0">
              <a:spcBef>
                <a:spcPts val="580"/>
              </a:spcBef>
              <a:spcAft>
                <a:spcPts val="0"/>
              </a:spcAft>
              <a:buClr>
                <a:srgbClr val="7030A0"/>
              </a:buClr>
              <a:buSzPct val="85000"/>
            </a:pPr>
            <a:endParaRPr dirty="0"/>
          </a:p>
          <a:p>
            <a:pPr marL="597535" marR="0" lvl="0" indent="-457200" algn="l" rtl="0">
              <a:spcBef>
                <a:spcPts val="580"/>
              </a:spcBef>
              <a:spcAft>
                <a:spcPts val="0"/>
              </a:spcAft>
              <a:buClr>
                <a:srgbClr val="7030A0"/>
              </a:buClr>
              <a:buSzPct val="85000"/>
              <a:buFont typeface="Arial" panose="020B0604020202020204" pitchFamily="34" charset="0"/>
              <a:buChar char="•"/>
            </a:pPr>
            <a:endParaRPr sz="2600" dirty="0">
              <a:solidFill>
                <a:schemeClr val="dk1"/>
              </a:solidFill>
              <a:latin typeface="Calibri"/>
              <a:ea typeface="Calibri"/>
              <a:cs typeface="Calibri"/>
              <a:sym typeface="Calibri"/>
            </a:endParaRPr>
          </a:p>
          <a:p>
            <a:pPr marL="457200" marR="0" lvl="0" indent="-457200" algn="l" rtl="0">
              <a:spcBef>
                <a:spcPts val="580"/>
              </a:spcBef>
              <a:spcAft>
                <a:spcPts val="0"/>
              </a:spcAft>
              <a:buClr>
                <a:srgbClr val="7030A0"/>
              </a:buClr>
              <a:buSzPct val="85000"/>
              <a:buFont typeface="Arial" panose="020B0604020202020204" pitchFamily="34" charset="0"/>
              <a:buChar char="•"/>
            </a:pPr>
            <a:r>
              <a:rPr lang="nl-NL" sz="2600" dirty="0">
                <a:solidFill>
                  <a:schemeClr val="dk1"/>
                </a:solidFill>
                <a:latin typeface="Calibri"/>
                <a:ea typeface="Calibri"/>
                <a:cs typeface="Calibri"/>
                <a:sym typeface="Calibri"/>
              </a:rPr>
              <a:t>Hoe voer je een goed onderzoek uit?</a:t>
            </a:r>
            <a:endParaRPr dirty="0"/>
          </a:p>
          <a:p>
            <a:pPr marL="320040" marR="0" lvl="1" algn="l" rtl="0">
              <a:spcBef>
                <a:spcPts val="370"/>
              </a:spcBef>
              <a:spcAft>
                <a:spcPts val="0"/>
              </a:spcAft>
              <a:buClr>
                <a:srgbClr val="7030A0"/>
              </a:buClr>
              <a:buSzPct val="85000"/>
            </a:pPr>
            <a:r>
              <a:rPr lang="nl-NL" sz="2400" b="0" i="0" u="none" strike="noStrike" cap="none" dirty="0">
                <a:solidFill>
                  <a:schemeClr val="dk1"/>
                </a:solidFill>
                <a:latin typeface="Calibri"/>
                <a:ea typeface="Calibri"/>
                <a:cs typeface="Calibri"/>
                <a:sym typeface="Calibri"/>
              </a:rPr>
              <a:t>	Welke stappen horen hierbij?</a:t>
            </a:r>
            <a:endParaRPr dirty="0"/>
          </a:p>
          <a:p>
            <a:pPr marL="320040" marR="0" lvl="1" algn="l" rtl="0">
              <a:spcBef>
                <a:spcPts val="370"/>
              </a:spcBef>
              <a:spcAft>
                <a:spcPts val="0"/>
              </a:spcAft>
              <a:buClr>
                <a:srgbClr val="7030A0"/>
              </a:buClr>
              <a:buSzPct val="85000"/>
            </a:pPr>
            <a:r>
              <a:rPr lang="nl-NL" sz="2400" b="0" i="0" u="none" strike="noStrike" cap="none" dirty="0">
                <a:solidFill>
                  <a:schemeClr val="dk1"/>
                </a:solidFill>
                <a:latin typeface="Calibri"/>
                <a:ea typeface="Calibri"/>
                <a:cs typeface="Calibri"/>
                <a:sym typeface="Calibri"/>
              </a:rPr>
              <a:t>	Hoeveel zaden heb je nodig?</a:t>
            </a:r>
            <a:endParaRPr dirty="0"/>
          </a:p>
          <a:p>
            <a:pPr marL="320040" marR="0" lvl="1" algn="l" rtl="0">
              <a:spcBef>
                <a:spcPts val="370"/>
              </a:spcBef>
              <a:spcAft>
                <a:spcPts val="0"/>
              </a:spcAft>
              <a:buClr>
                <a:srgbClr val="7030A0"/>
              </a:buClr>
              <a:buSzPct val="85000"/>
            </a:pPr>
            <a:r>
              <a:rPr lang="nl-NL" sz="2400" b="0" i="0" u="none" strike="noStrike" cap="none" dirty="0">
                <a:solidFill>
                  <a:schemeClr val="dk1"/>
                </a:solidFill>
                <a:latin typeface="Calibri"/>
                <a:ea typeface="Calibri"/>
                <a:cs typeface="Calibri"/>
                <a:sym typeface="Calibri"/>
              </a:rPr>
              <a:t>	Welke factor ga je variëren?</a:t>
            </a:r>
            <a:endParaRPr dirty="0"/>
          </a:p>
          <a:p>
            <a:pPr marL="548640" marR="0" lvl="1" indent="-99059" algn="l" rtl="0">
              <a:spcBef>
                <a:spcPts val="370"/>
              </a:spcBef>
              <a:spcAft>
                <a:spcPts val="0"/>
              </a:spcAft>
              <a:buClr>
                <a:schemeClr val="accent2"/>
              </a:buClr>
              <a:buSzPts val="2040"/>
              <a:buFont typeface="Noto Sans Symbols"/>
              <a:buNone/>
            </a:pPr>
            <a:endParaRPr sz="2400" b="0" i="0" u="none" strike="noStrike" cap="none" dirty="0">
              <a:solidFill>
                <a:schemeClr val="dk1"/>
              </a:solidFill>
              <a:latin typeface="Calibri"/>
              <a:ea typeface="Calibri"/>
              <a:cs typeface="Calibri"/>
              <a:sym typeface="Calibri"/>
            </a:endParaRPr>
          </a:p>
        </p:txBody>
      </p:sp>
      <p:pic>
        <p:nvPicPr>
          <p:cNvPr id="329" name="Google Shape;329;p21"/>
          <p:cNvPicPr preferRelativeResize="0"/>
          <p:nvPr/>
        </p:nvPicPr>
        <p:blipFill rotWithShape="1">
          <a:blip r:embed="rId3">
            <a:alphaModFix/>
          </a:blip>
          <a:srcRect/>
          <a:stretch/>
        </p:blipFill>
        <p:spPr>
          <a:xfrm>
            <a:off x="5410200" y="4572000"/>
            <a:ext cx="3733800" cy="2296099"/>
          </a:xfrm>
          <a:prstGeom prst="rect">
            <a:avLst/>
          </a:prstGeom>
          <a:noFill/>
          <a:ln>
            <a:noFill/>
          </a:ln>
        </p:spPr>
      </p:pic>
      <p:grpSp>
        <p:nvGrpSpPr>
          <p:cNvPr id="8" name="Google Shape;103;p2">
            <a:extLst>
              <a:ext uri="{FF2B5EF4-FFF2-40B4-BE49-F238E27FC236}">
                <a16:creationId xmlns:a16="http://schemas.microsoft.com/office/drawing/2014/main" id="{532F3246-E7B7-46BF-8CEE-1B92BB277F27}"/>
              </a:ext>
            </a:extLst>
          </p:cNvPr>
          <p:cNvGrpSpPr/>
          <p:nvPr/>
        </p:nvGrpSpPr>
        <p:grpSpPr>
          <a:xfrm>
            <a:off x="0" y="-20223"/>
            <a:ext cx="9144000" cy="629824"/>
            <a:chOff x="0" y="-20223"/>
            <a:chExt cx="9144000" cy="629824"/>
          </a:xfrm>
        </p:grpSpPr>
        <p:pic>
          <p:nvPicPr>
            <p:cNvPr id="9" name="Google Shape;104;p2">
              <a:extLst>
                <a:ext uri="{FF2B5EF4-FFF2-40B4-BE49-F238E27FC236}">
                  <a16:creationId xmlns:a16="http://schemas.microsoft.com/office/drawing/2014/main" id="{390EF06F-E653-4F26-B0B5-0D2CD81E879E}"/>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0" name="Google Shape;105;p2">
              <a:extLst>
                <a:ext uri="{FF2B5EF4-FFF2-40B4-BE49-F238E27FC236}">
                  <a16:creationId xmlns:a16="http://schemas.microsoft.com/office/drawing/2014/main" id="{B273B58C-6E62-4794-89EB-3B84B10DD4B6}"/>
                </a:ext>
              </a:extLst>
            </p:cNvPr>
            <p:cNvSpPr txBox="1"/>
            <p:nvPr/>
          </p:nvSpPr>
          <p:spPr>
            <a:xfrm>
              <a:off x="3011054" y="101596"/>
              <a:ext cx="3121891" cy="369291"/>
            </a:xfrm>
            <a:prstGeom prst="rect">
              <a:avLst/>
            </a:prstGeom>
            <a:noFill/>
            <a:ln>
              <a:noFill/>
            </a:ln>
          </p:spPr>
          <p:txBody>
            <a:bodyPr spcFirstLastPara="1" wrap="square" lIns="91425" tIns="45700" rIns="91425" bIns="45700" anchor="t" anchorCtr="0">
              <a:spAutoFit/>
            </a:bodyPr>
            <a:lstStyle/>
            <a:p>
              <a:pPr algn="ctr"/>
              <a:r>
                <a:rPr lang="nl-NL" sz="1800" b="1" i="0" u="none" strike="noStrike" cap="none" dirty="0">
                  <a:solidFill>
                    <a:schemeClr val="lt1"/>
                  </a:solidFill>
                  <a:latin typeface="Calibri"/>
                  <a:ea typeface="Calibri"/>
                  <a:cs typeface="Calibri"/>
                  <a:sym typeface="Calibri"/>
                </a:rPr>
                <a:t>De Kas</a:t>
              </a:r>
              <a:endParaRPr lang="nl-NL" sz="18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628650" y="884238"/>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nl-NL" sz="3200" dirty="0"/>
              <a:t>Aandachtspunten</a:t>
            </a:r>
            <a:br>
              <a:rPr lang="nl-NL" sz="3200" dirty="0"/>
            </a:br>
            <a:r>
              <a:rPr lang="nl-NL" sz="3200" dirty="0"/>
              <a:t>Practicum houdbaarheid komkommers</a:t>
            </a:r>
            <a:endParaRPr sz="3200" dirty="0"/>
          </a:p>
        </p:txBody>
      </p:sp>
      <p:sp>
        <p:nvSpPr>
          <p:cNvPr id="339" name="Google Shape;339;p22"/>
          <p:cNvSpPr txBox="1"/>
          <p:nvPr/>
        </p:nvSpPr>
        <p:spPr>
          <a:xfrm>
            <a:off x="628650" y="2479033"/>
            <a:ext cx="7772400" cy="4572000"/>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
                <a:srgbClr val="7030A0"/>
              </a:buClr>
              <a:buSzPct val="85000"/>
              <a:buFont typeface="Arial" panose="020B0604020202020204" pitchFamily="34" charset="0"/>
              <a:buChar char="•"/>
            </a:pPr>
            <a:r>
              <a:rPr lang="nl-NL" sz="2600" dirty="0">
                <a:solidFill>
                  <a:schemeClr val="dk1"/>
                </a:solidFill>
                <a:latin typeface="Calibri"/>
                <a:ea typeface="Calibri"/>
                <a:cs typeface="Calibri"/>
                <a:sym typeface="Calibri"/>
              </a:rPr>
              <a:t>Wanneer bederft een komkommer?</a:t>
            </a:r>
            <a:endParaRPr lang="nl-NL" dirty="0">
              <a:ea typeface="Calibri"/>
            </a:endParaRPr>
          </a:p>
          <a:p>
            <a:pPr marL="457200" marR="0" lvl="0" indent="-457200" algn="l" rtl="0">
              <a:spcBef>
                <a:spcPts val="0"/>
              </a:spcBef>
              <a:spcAft>
                <a:spcPts val="0"/>
              </a:spcAft>
              <a:buClr>
                <a:srgbClr val="7030A0"/>
              </a:buClr>
              <a:buSzPct val="85000"/>
              <a:buFont typeface="Arial" panose="020B0604020202020204" pitchFamily="34" charset="0"/>
              <a:buChar char="•"/>
            </a:pPr>
            <a:r>
              <a:rPr lang="nl-NL" sz="2600" dirty="0">
                <a:solidFill>
                  <a:schemeClr val="dk1"/>
                </a:solidFill>
                <a:latin typeface="Calibri"/>
                <a:ea typeface="Calibri"/>
                <a:cs typeface="Calibri"/>
                <a:sym typeface="Calibri"/>
              </a:rPr>
              <a:t>Welke factoren moet je remmen of juist stimuleren?</a:t>
            </a:r>
            <a:endParaRPr sz="2600" dirty="0">
              <a:solidFill>
                <a:schemeClr val="dk1"/>
              </a:solidFill>
              <a:latin typeface="Calibri"/>
              <a:ea typeface="Calibri"/>
              <a:cs typeface="Calibri"/>
              <a:sym typeface="Calibri"/>
            </a:endParaRPr>
          </a:p>
          <a:p>
            <a:pPr marL="457200" marR="0" lvl="0" indent="-457200" algn="l" rtl="0">
              <a:spcBef>
                <a:spcPts val="580"/>
              </a:spcBef>
              <a:spcAft>
                <a:spcPts val="0"/>
              </a:spcAft>
              <a:buClr>
                <a:srgbClr val="7030A0"/>
              </a:buClr>
              <a:buSzPct val="85000"/>
              <a:buFont typeface="Arial" panose="020B0604020202020204" pitchFamily="34" charset="0"/>
              <a:buChar char="•"/>
            </a:pPr>
            <a:r>
              <a:rPr lang="nl-NL" sz="2600" dirty="0">
                <a:solidFill>
                  <a:schemeClr val="dk1"/>
                </a:solidFill>
                <a:latin typeface="Calibri"/>
                <a:ea typeface="Calibri"/>
                <a:cs typeface="Calibri"/>
                <a:sym typeface="Calibri"/>
              </a:rPr>
              <a:t>Hoe voer je een goed onderzoek uit?</a:t>
            </a:r>
            <a:endParaRPr dirty="0"/>
          </a:p>
          <a:p>
            <a:pPr marL="320040" marR="0" lvl="1" algn="l" rtl="0">
              <a:spcBef>
                <a:spcPts val="370"/>
              </a:spcBef>
              <a:spcAft>
                <a:spcPts val="0"/>
              </a:spcAft>
              <a:buClr>
                <a:srgbClr val="7030A0"/>
              </a:buClr>
              <a:buSzPct val="85000"/>
            </a:pPr>
            <a:r>
              <a:rPr lang="nl-NL" sz="2400" b="0" i="0" u="none" strike="noStrike" cap="none" dirty="0">
                <a:solidFill>
                  <a:schemeClr val="dk1"/>
                </a:solidFill>
                <a:latin typeface="Calibri"/>
                <a:ea typeface="Calibri"/>
                <a:cs typeface="Calibri"/>
                <a:sym typeface="Calibri"/>
              </a:rPr>
              <a:t>	Welke stappen horen hierbij?</a:t>
            </a:r>
            <a:endParaRPr dirty="0"/>
          </a:p>
          <a:p>
            <a:pPr marL="320040" marR="0" lvl="1" algn="l" rtl="0">
              <a:spcBef>
                <a:spcPts val="370"/>
              </a:spcBef>
              <a:spcAft>
                <a:spcPts val="0"/>
              </a:spcAft>
              <a:buClr>
                <a:srgbClr val="7030A0"/>
              </a:buClr>
              <a:buSzPct val="85000"/>
            </a:pPr>
            <a:r>
              <a:rPr lang="nl-NL" sz="2400" b="0" i="0" u="none" strike="noStrike" cap="none" dirty="0">
                <a:solidFill>
                  <a:schemeClr val="dk1"/>
                </a:solidFill>
                <a:latin typeface="Calibri"/>
                <a:ea typeface="Calibri"/>
                <a:cs typeface="Calibri"/>
                <a:sym typeface="Calibri"/>
              </a:rPr>
              <a:t>	Hoeveel komkommers heb je nodig?</a:t>
            </a:r>
            <a:endParaRPr dirty="0"/>
          </a:p>
          <a:p>
            <a:pPr marL="320040" marR="0" lvl="1" algn="l" rtl="0">
              <a:spcBef>
                <a:spcPts val="370"/>
              </a:spcBef>
              <a:spcAft>
                <a:spcPts val="0"/>
              </a:spcAft>
              <a:buClr>
                <a:srgbClr val="7030A0"/>
              </a:buClr>
              <a:buSzPct val="85000"/>
            </a:pPr>
            <a:r>
              <a:rPr lang="nl-NL" sz="2400" b="0" i="0" u="none" strike="noStrike" cap="none" dirty="0">
                <a:solidFill>
                  <a:schemeClr val="dk1"/>
                </a:solidFill>
                <a:latin typeface="Calibri"/>
                <a:ea typeface="Calibri"/>
                <a:cs typeface="Calibri"/>
                <a:sym typeface="Calibri"/>
              </a:rPr>
              <a:t>	Welke factor ga je variëren?</a:t>
            </a:r>
            <a:endParaRPr dirty="0"/>
          </a:p>
          <a:p>
            <a:pPr marL="548640" marR="0" lvl="1" indent="-99059" algn="l" rtl="0">
              <a:spcBef>
                <a:spcPts val="370"/>
              </a:spcBef>
              <a:spcAft>
                <a:spcPts val="0"/>
              </a:spcAft>
              <a:buClr>
                <a:schemeClr val="accent2"/>
              </a:buClr>
              <a:buSzPts val="2040"/>
              <a:buFont typeface="Noto Sans Symbols"/>
              <a:buNone/>
            </a:pPr>
            <a:endParaRPr sz="2400" b="0" i="0" u="none" strike="noStrike" cap="none" dirty="0">
              <a:solidFill>
                <a:schemeClr val="dk1"/>
              </a:solidFill>
              <a:latin typeface="Calibri"/>
              <a:ea typeface="Calibri"/>
              <a:cs typeface="Calibri"/>
              <a:sym typeface="Calibri"/>
            </a:endParaRPr>
          </a:p>
        </p:txBody>
      </p:sp>
      <p:pic>
        <p:nvPicPr>
          <p:cNvPr id="340" name="Google Shape;340;p22"/>
          <p:cNvPicPr preferRelativeResize="0"/>
          <p:nvPr/>
        </p:nvPicPr>
        <p:blipFill rotWithShape="1">
          <a:blip r:embed="rId3">
            <a:alphaModFix/>
          </a:blip>
          <a:srcRect/>
          <a:stretch/>
        </p:blipFill>
        <p:spPr>
          <a:xfrm>
            <a:off x="5312780" y="4576120"/>
            <a:ext cx="4271058" cy="2474913"/>
          </a:xfrm>
          <a:prstGeom prst="rect">
            <a:avLst/>
          </a:prstGeom>
          <a:noFill/>
          <a:ln>
            <a:noFill/>
          </a:ln>
        </p:spPr>
      </p:pic>
      <p:grpSp>
        <p:nvGrpSpPr>
          <p:cNvPr id="8" name="Google Shape;103;p2">
            <a:extLst>
              <a:ext uri="{FF2B5EF4-FFF2-40B4-BE49-F238E27FC236}">
                <a16:creationId xmlns:a16="http://schemas.microsoft.com/office/drawing/2014/main" id="{875AE2B6-0756-414D-9C82-DEDFF7FD6F3F}"/>
              </a:ext>
            </a:extLst>
          </p:cNvPr>
          <p:cNvGrpSpPr/>
          <p:nvPr/>
        </p:nvGrpSpPr>
        <p:grpSpPr>
          <a:xfrm>
            <a:off x="0" y="-20223"/>
            <a:ext cx="9144000" cy="629824"/>
            <a:chOff x="0" y="-20223"/>
            <a:chExt cx="9144000" cy="629824"/>
          </a:xfrm>
        </p:grpSpPr>
        <p:pic>
          <p:nvPicPr>
            <p:cNvPr id="9" name="Google Shape;104;p2">
              <a:extLst>
                <a:ext uri="{FF2B5EF4-FFF2-40B4-BE49-F238E27FC236}">
                  <a16:creationId xmlns:a16="http://schemas.microsoft.com/office/drawing/2014/main" id="{EC21DAF7-9EA6-4BDA-B9EE-CD28AD0FC129}"/>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0" name="Google Shape;105;p2">
              <a:extLst>
                <a:ext uri="{FF2B5EF4-FFF2-40B4-BE49-F238E27FC236}">
                  <a16:creationId xmlns:a16="http://schemas.microsoft.com/office/drawing/2014/main" id="{BD812A4B-C0D1-4E61-B365-506E98DC5575}"/>
                </a:ext>
              </a:extLst>
            </p:cNvPr>
            <p:cNvSpPr txBox="1"/>
            <p:nvPr/>
          </p:nvSpPr>
          <p:spPr>
            <a:xfrm>
              <a:off x="3011054" y="101596"/>
              <a:ext cx="3121891" cy="369291"/>
            </a:xfrm>
            <a:prstGeom prst="rect">
              <a:avLst/>
            </a:prstGeom>
            <a:noFill/>
            <a:ln>
              <a:noFill/>
            </a:ln>
          </p:spPr>
          <p:txBody>
            <a:bodyPr spcFirstLastPara="1" wrap="square" lIns="91425" tIns="45700" rIns="91425" bIns="45700" anchor="t" anchorCtr="0">
              <a:spAutoFit/>
            </a:bodyPr>
            <a:lstStyle/>
            <a:p>
              <a:pPr algn="ctr"/>
              <a:r>
                <a:rPr lang="nl-NL" sz="1800" b="1" i="0" u="none" strike="noStrike" cap="none" dirty="0">
                  <a:solidFill>
                    <a:schemeClr val="lt1"/>
                  </a:solidFill>
                  <a:latin typeface="Calibri"/>
                  <a:ea typeface="Calibri"/>
                  <a:cs typeface="Calibri"/>
                  <a:sym typeface="Calibri"/>
                </a:rPr>
                <a:t>De Kas</a:t>
              </a:r>
              <a:endParaRPr lang="nl-NL" sz="18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DBE5"/>
        </a:solidFill>
        <a:effectLst/>
      </p:bgPr>
    </p:bg>
    <p:spTree>
      <p:nvGrpSpPr>
        <p:cNvPr id="1" name="Shape 392"/>
        <p:cNvGrpSpPr/>
        <p:nvPr/>
      </p:nvGrpSpPr>
      <p:grpSpPr>
        <a:xfrm>
          <a:off x="0" y="0"/>
          <a:ext cx="0" cy="0"/>
          <a:chOff x="0" y="0"/>
          <a:chExt cx="0" cy="0"/>
        </a:xfrm>
      </p:grpSpPr>
      <p:sp>
        <p:nvSpPr>
          <p:cNvPr id="393" name="Google Shape;393;p27"/>
          <p:cNvSpPr txBox="1">
            <a:spLocks noGrp="1"/>
          </p:cNvSpPr>
          <p:nvPr>
            <p:ph type="title"/>
          </p:nvPr>
        </p:nvSpPr>
        <p:spPr>
          <a:xfrm>
            <a:off x="0" y="563563"/>
            <a:ext cx="9144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nl-NL" sz="3200" dirty="0"/>
              <a:t>Gewasbescherming</a:t>
            </a:r>
            <a:endParaRPr sz="3200" dirty="0"/>
          </a:p>
        </p:txBody>
      </p:sp>
      <p:pic>
        <p:nvPicPr>
          <p:cNvPr id="397" name="Google Shape;397;p27"/>
          <p:cNvPicPr preferRelativeResize="0"/>
          <p:nvPr/>
        </p:nvPicPr>
        <p:blipFill rotWithShape="1">
          <a:blip r:embed="rId3">
            <a:alphaModFix/>
          </a:blip>
          <a:srcRect/>
          <a:stretch/>
        </p:blipFill>
        <p:spPr>
          <a:xfrm>
            <a:off x="790575" y="2895600"/>
            <a:ext cx="7562850" cy="2476500"/>
          </a:xfrm>
          <a:prstGeom prst="rect">
            <a:avLst/>
          </a:prstGeom>
          <a:noFill/>
          <a:ln>
            <a:noFill/>
          </a:ln>
        </p:spPr>
      </p:pic>
      <p:grpSp>
        <p:nvGrpSpPr>
          <p:cNvPr id="10" name="Google Shape;103;p2">
            <a:extLst>
              <a:ext uri="{FF2B5EF4-FFF2-40B4-BE49-F238E27FC236}">
                <a16:creationId xmlns:a16="http://schemas.microsoft.com/office/drawing/2014/main" id="{B89B6805-531E-4CB0-AAAA-43843EDF24C3}"/>
              </a:ext>
            </a:extLst>
          </p:cNvPr>
          <p:cNvGrpSpPr/>
          <p:nvPr/>
        </p:nvGrpSpPr>
        <p:grpSpPr>
          <a:xfrm>
            <a:off x="0" y="-20223"/>
            <a:ext cx="9144000" cy="629824"/>
            <a:chOff x="0" y="-20223"/>
            <a:chExt cx="9144000" cy="629824"/>
          </a:xfrm>
        </p:grpSpPr>
        <p:pic>
          <p:nvPicPr>
            <p:cNvPr id="11" name="Google Shape;104;p2">
              <a:extLst>
                <a:ext uri="{FF2B5EF4-FFF2-40B4-BE49-F238E27FC236}">
                  <a16:creationId xmlns:a16="http://schemas.microsoft.com/office/drawing/2014/main" id="{659D7E80-C874-494C-A3D7-757A22957556}"/>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2" name="Google Shape;105;p2">
              <a:extLst>
                <a:ext uri="{FF2B5EF4-FFF2-40B4-BE49-F238E27FC236}">
                  <a16:creationId xmlns:a16="http://schemas.microsoft.com/office/drawing/2014/main" id="{8CFDC0E0-6F15-4035-B75B-48C6E11F83BF}"/>
                </a:ext>
              </a:extLst>
            </p:cNvPr>
            <p:cNvSpPr txBox="1"/>
            <p:nvPr/>
          </p:nvSpPr>
          <p:spPr>
            <a:xfrm>
              <a:off x="2207490" y="69754"/>
              <a:ext cx="4729019"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6" name="Google Shape;456;p32"/>
          <p:cNvSpPr txBox="1"/>
          <p:nvPr/>
        </p:nvSpPr>
        <p:spPr>
          <a:xfrm>
            <a:off x="627006" y="964598"/>
            <a:ext cx="8001000" cy="914400"/>
          </a:xfrm>
          <a:prstGeom prst="rect">
            <a:avLst/>
          </a:prstGeom>
          <a:noFill/>
          <a:ln>
            <a:noFill/>
          </a:ln>
        </p:spPr>
        <p:txBody>
          <a:bodyPr spcFirstLastPara="1" wrap="square" lIns="91425" tIns="45700" rIns="91425" bIns="45700" anchor="t" anchorCtr="0">
            <a:normAutofit fontScale="92500"/>
          </a:bodyPr>
          <a:lstStyle/>
          <a:p>
            <a:pPr marL="0" marR="0" lvl="0" indent="0" algn="ctr" rtl="0">
              <a:spcBef>
                <a:spcPts val="0"/>
              </a:spcBef>
              <a:spcAft>
                <a:spcPts val="0"/>
              </a:spcAft>
              <a:buClr>
                <a:schemeClr val="accent1"/>
              </a:buClr>
              <a:buSzPts val="4080"/>
              <a:buFont typeface="Noto Sans Symbols"/>
              <a:buNone/>
            </a:pPr>
            <a:r>
              <a:rPr lang="nl-NL" sz="3500" dirty="0">
                <a:solidFill>
                  <a:schemeClr val="dk1"/>
                </a:solidFill>
                <a:latin typeface="Calibri"/>
                <a:cs typeface="Calibri"/>
                <a:sym typeface="Calibri"/>
              </a:rPr>
              <a:t>Gifstoffen in de landbouw: voorbeeld Roundup </a:t>
            </a:r>
            <a:endParaRPr sz="3500" dirty="0">
              <a:solidFill>
                <a:schemeClr val="dk1"/>
              </a:solidFill>
              <a:latin typeface="Calibri"/>
              <a:cs typeface="Calibri"/>
              <a:sym typeface="Calibri"/>
            </a:endParaRPr>
          </a:p>
          <a:p>
            <a:pPr marL="822960" marR="0" lvl="2" indent="-120650" algn="l" rtl="0">
              <a:spcBef>
                <a:spcPts val="370"/>
              </a:spcBef>
              <a:spcAft>
                <a:spcPts val="0"/>
              </a:spcAft>
              <a:buClr>
                <a:srgbClr val="B2CCAC"/>
              </a:buClr>
              <a:buSzPts val="1700"/>
              <a:buFont typeface="Noto Sans Symbols"/>
              <a:buNone/>
            </a:pPr>
            <a:endParaRPr sz="2000" b="0" i="0" u="none" strike="noStrike" cap="none" dirty="0">
              <a:solidFill>
                <a:srgbClr val="FF0000"/>
              </a:solidFill>
              <a:latin typeface="Calibri"/>
              <a:ea typeface="Calibri"/>
              <a:cs typeface="Calibri"/>
              <a:sym typeface="Calibri"/>
            </a:endParaRPr>
          </a:p>
          <a:p>
            <a:pPr marL="822960" marR="0" lvl="2" indent="-120650" algn="l" rtl="0">
              <a:spcBef>
                <a:spcPts val="370"/>
              </a:spcBef>
              <a:spcAft>
                <a:spcPts val="0"/>
              </a:spcAft>
              <a:buClr>
                <a:srgbClr val="B2CCAC"/>
              </a:buClr>
              <a:buSzPts val="1700"/>
              <a:buFont typeface="Noto Sans Symbols"/>
              <a:buNone/>
            </a:pPr>
            <a:endParaRPr sz="2000" b="0" i="0" u="none" strike="noStrike" cap="none" dirty="0">
              <a:solidFill>
                <a:srgbClr val="FF0000"/>
              </a:solidFill>
              <a:latin typeface="Calibri"/>
              <a:ea typeface="Calibri"/>
              <a:cs typeface="Calibri"/>
              <a:sym typeface="Calibri"/>
            </a:endParaRPr>
          </a:p>
          <a:p>
            <a:pPr marL="0" marR="0" lvl="0" indent="0" algn="l" rtl="0">
              <a:spcBef>
                <a:spcPts val="580"/>
              </a:spcBef>
              <a:spcAft>
                <a:spcPts val="0"/>
              </a:spcAft>
              <a:buClr>
                <a:schemeClr val="accent1"/>
              </a:buClr>
              <a:buSzPts val="2210"/>
              <a:buFont typeface="Noto Sans Symbols"/>
              <a:buNone/>
            </a:pPr>
            <a:endParaRPr sz="2600" dirty="0">
              <a:solidFill>
                <a:schemeClr val="dk1"/>
              </a:solidFill>
              <a:latin typeface="Calibri"/>
              <a:ea typeface="Calibri"/>
              <a:cs typeface="Calibri"/>
              <a:sym typeface="Calibri"/>
            </a:endParaRPr>
          </a:p>
        </p:txBody>
      </p:sp>
      <p:pic>
        <p:nvPicPr>
          <p:cNvPr id="457" name="Google Shape;457;p32"/>
          <p:cNvPicPr preferRelativeResize="0"/>
          <p:nvPr/>
        </p:nvPicPr>
        <p:blipFill rotWithShape="1">
          <a:blip r:embed="rId3">
            <a:alphaModFix/>
          </a:blip>
          <a:srcRect/>
          <a:stretch/>
        </p:blipFill>
        <p:spPr>
          <a:xfrm>
            <a:off x="4567238" y="3424238"/>
            <a:ext cx="9525" cy="9525"/>
          </a:xfrm>
          <a:prstGeom prst="rect">
            <a:avLst/>
          </a:prstGeom>
          <a:noFill/>
          <a:ln>
            <a:noFill/>
          </a:ln>
        </p:spPr>
      </p:pic>
      <p:sp>
        <p:nvSpPr>
          <p:cNvPr id="462" name="Google Shape;462;p32"/>
          <p:cNvSpPr txBox="1"/>
          <p:nvPr/>
        </p:nvSpPr>
        <p:spPr>
          <a:xfrm>
            <a:off x="111012" y="1874446"/>
            <a:ext cx="8921976" cy="1938952"/>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rgbClr val="7030A0"/>
              </a:buClr>
              <a:buSzPct val="85000"/>
              <a:buFont typeface="Arial" panose="020B0604020202020204" pitchFamily="34" charset="0"/>
              <a:buChar char="•"/>
            </a:pPr>
            <a:r>
              <a:rPr lang="nl-NL" sz="2400" b="0" i="0" u="none" strike="noStrike" cap="none" dirty="0">
                <a:solidFill>
                  <a:schemeClr val="dk1"/>
                </a:solidFill>
                <a:latin typeface="Calibri"/>
                <a:ea typeface="Calibri"/>
                <a:cs typeface="Calibri"/>
                <a:sym typeface="Calibri"/>
              </a:rPr>
              <a:t>Roundup is de bekendste merknaam van een onkruidbestrijder met glyfosaat. </a:t>
            </a:r>
            <a:endParaRPr lang="nl-NL" sz="2400" dirty="0">
              <a:solidFill>
                <a:schemeClr val="dk1"/>
              </a:solidFill>
              <a:latin typeface="Calibri"/>
              <a:ea typeface="Calibri"/>
              <a:cs typeface="Calibri"/>
              <a:sym typeface="Calibri"/>
            </a:endParaRPr>
          </a:p>
          <a:p>
            <a:pPr marL="742950" lvl="1" indent="-285750">
              <a:buClr>
                <a:srgbClr val="7030A0"/>
              </a:buClr>
              <a:buSzPct val="85000"/>
              <a:buFont typeface="Arial" panose="020B0604020202020204" pitchFamily="34" charset="0"/>
              <a:buChar char="•"/>
            </a:pPr>
            <a:r>
              <a:rPr lang="nl-NL" sz="2400" b="0" i="0" u="none" strike="noStrike" cap="none" dirty="0">
                <a:solidFill>
                  <a:schemeClr val="dk1"/>
                </a:solidFill>
                <a:latin typeface="Calibri"/>
                <a:ea typeface="Calibri"/>
                <a:cs typeface="Calibri"/>
                <a:sym typeface="Calibri"/>
              </a:rPr>
              <a:t>Glyfosaat remt de aanmaak van een belangrijk enzym in de plant, hierdoor </a:t>
            </a:r>
            <a:r>
              <a:rPr lang="nl-NL" sz="2400" b="0" i="0" u="none" strike="noStrike" cap="none" dirty="0">
                <a:solidFill>
                  <a:schemeClr val="tx1"/>
                </a:solidFill>
                <a:latin typeface="Calibri"/>
                <a:ea typeface="Calibri"/>
                <a:cs typeface="Calibri"/>
                <a:sym typeface="Calibri"/>
              </a:rPr>
              <a:t>gaat de plant dood.</a:t>
            </a:r>
          </a:p>
          <a:p>
            <a:pPr marL="742950" marR="0" lvl="1" indent="-285750" algn="l" rtl="0">
              <a:spcBef>
                <a:spcPts val="0"/>
              </a:spcBef>
              <a:spcAft>
                <a:spcPts val="0"/>
              </a:spcAft>
              <a:buClr>
                <a:srgbClr val="7030A0"/>
              </a:buClr>
              <a:buSzPct val="85000"/>
              <a:buFont typeface="Arial" panose="020B0604020202020204" pitchFamily="34" charset="0"/>
              <a:buChar char="•"/>
            </a:pPr>
            <a:endParaRPr lang="nl-NL" sz="2400" b="0" i="0" u="none" strike="noStrike" cap="none" dirty="0">
              <a:solidFill>
                <a:schemeClr val="dk1"/>
              </a:solidFill>
              <a:latin typeface="Calibri"/>
              <a:ea typeface="Calibri"/>
              <a:cs typeface="Calibri"/>
              <a:sym typeface="Calibri"/>
            </a:endParaRPr>
          </a:p>
        </p:txBody>
      </p:sp>
      <p:grpSp>
        <p:nvGrpSpPr>
          <p:cNvPr id="12" name="Google Shape;103;p2">
            <a:extLst>
              <a:ext uri="{FF2B5EF4-FFF2-40B4-BE49-F238E27FC236}">
                <a16:creationId xmlns:a16="http://schemas.microsoft.com/office/drawing/2014/main" id="{76786539-1D0C-49C9-B91D-ED009B963194}"/>
              </a:ext>
            </a:extLst>
          </p:cNvPr>
          <p:cNvGrpSpPr/>
          <p:nvPr/>
        </p:nvGrpSpPr>
        <p:grpSpPr>
          <a:xfrm>
            <a:off x="-4762" y="-3857"/>
            <a:ext cx="9144000" cy="629824"/>
            <a:chOff x="0" y="-20223"/>
            <a:chExt cx="9144000" cy="629824"/>
          </a:xfrm>
        </p:grpSpPr>
        <p:pic>
          <p:nvPicPr>
            <p:cNvPr id="13" name="Google Shape;104;p2">
              <a:extLst>
                <a:ext uri="{FF2B5EF4-FFF2-40B4-BE49-F238E27FC236}">
                  <a16:creationId xmlns:a16="http://schemas.microsoft.com/office/drawing/2014/main" id="{E4FCCD63-424C-4A78-A04C-6F2B11E01315}"/>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4" name="Google Shape;105;p2">
              <a:extLst>
                <a:ext uri="{FF2B5EF4-FFF2-40B4-BE49-F238E27FC236}">
                  <a16:creationId xmlns:a16="http://schemas.microsoft.com/office/drawing/2014/main" id="{490DC6EF-94C3-471E-B87B-14A3CE7AFF71}"/>
                </a:ext>
              </a:extLst>
            </p:cNvPr>
            <p:cNvSpPr txBox="1"/>
            <p:nvPr/>
          </p:nvSpPr>
          <p:spPr>
            <a:xfrm>
              <a:off x="2207490" y="69754"/>
              <a:ext cx="47290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dirty="0">
                  <a:solidFill>
                    <a:schemeClr val="lt1"/>
                  </a:solidFill>
                  <a:latin typeface="Calibri"/>
                  <a:cs typeface="Calibri"/>
                  <a:sym typeface="Calibri"/>
                </a:rPr>
                <a:t>Gewasbescherming</a:t>
              </a:r>
              <a:endParaRPr dirty="0"/>
            </a:p>
          </p:txBody>
        </p:sp>
      </p:grpSp>
      <p:pic>
        <p:nvPicPr>
          <p:cNvPr id="2" name="Google Shape;446;p31" descr="Landerijen in de Drentse Veenkoloniën, met rechts het land bespoten met glyfosaat.">
            <a:extLst>
              <a:ext uri="{FF2B5EF4-FFF2-40B4-BE49-F238E27FC236}">
                <a16:creationId xmlns:a16="http://schemas.microsoft.com/office/drawing/2014/main" id="{21FA905C-48A5-8CE0-98DD-C5C2A562967B}"/>
              </a:ext>
            </a:extLst>
          </p:cNvPr>
          <p:cNvPicPr preferRelativeResize="0"/>
          <p:nvPr/>
        </p:nvPicPr>
        <p:blipFill rotWithShape="1">
          <a:blip r:embed="rId5">
            <a:alphaModFix/>
          </a:blip>
          <a:srcRect t="27355"/>
          <a:stretch/>
        </p:blipFill>
        <p:spPr>
          <a:xfrm>
            <a:off x="4218096" y="3580220"/>
            <a:ext cx="4786313" cy="2677656"/>
          </a:xfrm>
          <a:prstGeom prst="rect">
            <a:avLst/>
          </a:prstGeom>
          <a:noFill/>
          <a:ln>
            <a:noFill/>
          </a:ln>
        </p:spPr>
      </p:pic>
      <p:sp>
        <p:nvSpPr>
          <p:cNvPr id="3" name="Google Shape;460;p32">
            <a:extLst>
              <a:ext uri="{FF2B5EF4-FFF2-40B4-BE49-F238E27FC236}">
                <a16:creationId xmlns:a16="http://schemas.microsoft.com/office/drawing/2014/main" id="{90D6F71D-F9D1-5811-F9CA-A65EB5B467D2}"/>
              </a:ext>
            </a:extLst>
          </p:cNvPr>
          <p:cNvSpPr txBox="1"/>
          <p:nvPr/>
        </p:nvSpPr>
        <p:spPr>
          <a:xfrm>
            <a:off x="4218096" y="6257875"/>
            <a:ext cx="481489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000" dirty="0">
                <a:solidFill>
                  <a:schemeClr val="dk1"/>
                </a:solidFill>
                <a:latin typeface="Calibri"/>
                <a:ea typeface="Calibri"/>
                <a:cs typeface="Calibri"/>
                <a:sym typeface="Calibri"/>
              </a:rPr>
              <a:t>Gebruik van glyfosaat op een akker (rechts) is vaak te zien aan het dode gras dat zichtbaar is voor het land omgeploegd word en ingezaaid met het doelgewas. Bron: </a:t>
            </a:r>
            <a:r>
              <a:rPr lang="nl-NL" sz="1000" u="sng" dirty="0">
                <a:solidFill>
                  <a:srgbClr val="A365D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Volkskrant</a:t>
            </a:r>
            <a:endParaRPr sz="1800" dirty="0">
              <a:solidFill>
                <a:srgbClr val="A365D1"/>
              </a:solidFill>
              <a:latin typeface="Calibri"/>
              <a:ea typeface="Calibri"/>
              <a:cs typeface="Calibri"/>
              <a:sym typeface="Calibri"/>
            </a:endParaRPr>
          </a:p>
        </p:txBody>
      </p:sp>
      <p:sp>
        <p:nvSpPr>
          <p:cNvPr id="5" name="Tekstvak 4">
            <a:extLst>
              <a:ext uri="{FF2B5EF4-FFF2-40B4-BE49-F238E27FC236}">
                <a16:creationId xmlns:a16="http://schemas.microsoft.com/office/drawing/2014/main" id="{CD73854A-5F03-2AB4-41C6-4BC84AE103AE}"/>
              </a:ext>
            </a:extLst>
          </p:cNvPr>
          <p:cNvSpPr txBox="1"/>
          <p:nvPr/>
        </p:nvSpPr>
        <p:spPr>
          <a:xfrm>
            <a:off x="87118" y="3384418"/>
            <a:ext cx="3789656" cy="2677656"/>
          </a:xfrm>
          <a:prstGeom prst="rect">
            <a:avLst/>
          </a:prstGeom>
          <a:noFill/>
        </p:spPr>
        <p:txBody>
          <a:bodyPr wrap="square">
            <a:spAutoFit/>
          </a:bodyPr>
          <a:lstStyle/>
          <a:p>
            <a:pPr marL="742950" marR="0" lvl="1" indent="-285750" algn="l" rtl="0">
              <a:spcBef>
                <a:spcPts val="0"/>
              </a:spcBef>
              <a:spcAft>
                <a:spcPts val="0"/>
              </a:spcAft>
              <a:buClr>
                <a:srgbClr val="7030A0"/>
              </a:buClr>
              <a:buSzPct val="85000"/>
              <a:buFont typeface="Arial" panose="020B0604020202020204" pitchFamily="34" charset="0"/>
              <a:buChar char="•"/>
            </a:pPr>
            <a:r>
              <a:rPr lang="nl-NL" sz="2400" dirty="0">
                <a:solidFill>
                  <a:schemeClr val="dk1"/>
                </a:solidFill>
                <a:latin typeface="Calibri"/>
                <a:cs typeface="Calibri"/>
              </a:rPr>
              <a:t>Door de genetische modificatie is het doelgewas beschermt tegen het gif. </a:t>
            </a:r>
          </a:p>
          <a:p>
            <a:pPr marL="742950" marR="0" lvl="1" indent="-285750" algn="l" rtl="0">
              <a:spcBef>
                <a:spcPts val="0"/>
              </a:spcBef>
              <a:spcAft>
                <a:spcPts val="0"/>
              </a:spcAft>
              <a:buClr>
                <a:srgbClr val="7030A0"/>
              </a:buClr>
              <a:buSzPct val="85000"/>
              <a:buFont typeface="Arial" panose="020B0604020202020204" pitchFamily="34" charset="0"/>
              <a:buChar char="•"/>
            </a:pPr>
            <a:r>
              <a:rPr lang="nl-NL" sz="2400" dirty="0">
                <a:solidFill>
                  <a:schemeClr val="dk1"/>
                </a:solidFill>
                <a:latin typeface="Calibri"/>
                <a:cs typeface="Calibri"/>
              </a:rPr>
              <a:t>Onkruid zonder aanpassing gaat dood, het gewas niet</a:t>
            </a:r>
            <a:r>
              <a:rPr lang="nl-NL" sz="2000" b="0" i="0" u="none" strike="noStrike" cap="none" dirty="0">
                <a:solidFill>
                  <a:srgbClr val="000000"/>
                </a:solidFill>
                <a:latin typeface="Arial"/>
                <a:ea typeface="Arial"/>
                <a:cs typeface="Arial"/>
                <a:sym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28650" y="59662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nl-NL"/>
              <a:t>Inhoud van deze presentatie</a:t>
            </a:r>
            <a:endParaRPr/>
          </a:p>
        </p:txBody>
      </p:sp>
      <p:sp>
        <p:nvSpPr>
          <p:cNvPr id="102" name="Google Shape;102;p2"/>
          <p:cNvSpPr txBox="1"/>
          <p:nvPr/>
        </p:nvSpPr>
        <p:spPr>
          <a:xfrm>
            <a:off x="914400" y="1447800"/>
            <a:ext cx="7772400" cy="4572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210"/>
              <a:buFont typeface="Noto Sans Symbols"/>
              <a:buNone/>
            </a:pPr>
            <a:endParaRPr sz="2600" b="0" i="0" u="none" strike="noStrike" cap="none">
              <a:solidFill>
                <a:schemeClr val="dk1"/>
              </a:solidFill>
              <a:latin typeface="Calibri"/>
              <a:ea typeface="Calibri"/>
              <a:cs typeface="Calibri"/>
              <a:sym typeface="Calibri"/>
            </a:endParaRPr>
          </a:p>
          <a:p>
            <a:pPr marL="0" marR="0" lvl="0" indent="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Calibri"/>
              <a:ea typeface="Calibri"/>
              <a:cs typeface="Calibri"/>
              <a:sym typeface="Calibri"/>
            </a:endParaRPr>
          </a:p>
        </p:txBody>
      </p:sp>
      <p:grpSp>
        <p:nvGrpSpPr>
          <p:cNvPr id="103" name="Google Shape;103;p2"/>
          <p:cNvGrpSpPr/>
          <p:nvPr/>
        </p:nvGrpSpPr>
        <p:grpSpPr>
          <a:xfrm>
            <a:off x="0" y="-20223"/>
            <a:ext cx="9144000" cy="629824"/>
            <a:chOff x="0" y="-20223"/>
            <a:chExt cx="9144000" cy="629824"/>
          </a:xfrm>
        </p:grpSpPr>
        <p:pic>
          <p:nvPicPr>
            <p:cNvPr id="104" name="Google Shape;104;p2"/>
            <p:cNvPicPr preferRelativeResize="0"/>
            <p:nvPr/>
          </p:nvPicPr>
          <p:blipFill rotWithShape="1">
            <a:blip r:embed="rId3">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05" name="Google Shape;105;p2"/>
            <p:cNvSpPr txBox="1"/>
            <p:nvPr/>
          </p:nvSpPr>
          <p:spPr>
            <a:xfrm>
              <a:off x="3962400" y="74891"/>
              <a:ext cx="228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dirty="0">
                  <a:solidFill>
                    <a:schemeClr val="lt1"/>
                  </a:solidFill>
                  <a:latin typeface="Calibri"/>
                  <a:ea typeface="Calibri"/>
                  <a:cs typeface="Calibri"/>
                  <a:sym typeface="Calibri"/>
                </a:rPr>
                <a:t>Inleiding</a:t>
              </a:r>
              <a:endParaRPr dirty="0"/>
            </a:p>
          </p:txBody>
        </p:sp>
      </p:grpSp>
      <p:sp>
        <p:nvSpPr>
          <p:cNvPr id="106" name="Google Shape;106;p2"/>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L="342900" marR="0" lvl="0" indent="-342900" defTabSz="457200">
              <a:spcBef>
                <a:spcPts val="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De kas</a:t>
            </a:r>
            <a:endParaRPr sz="2000" kern="1200" dirty="0">
              <a:solidFill>
                <a:schemeClr val="tx1"/>
              </a:solidFill>
              <a:latin typeface="Calibri" panose="020F0502020204030204" pitchFamily="34" charset="0"/>
              <a:ea typeface="+mn-ea"/>
              <a:cs typeface="Calibri" panose="020F0502020204030204" pitchFamily="34" charset="0"/>
            </a:endParaRP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sym typeface="Calibri"/>
              </a:rPr>
              <a:t>Komkommers telen </a:t>
            </a:r>
            <a:endParaRPr lang="nl-NL" sz="2000" kern="1200" dirty="0">
              <a:solidFill>
                <a:srgbClr val="A365D1"/>
              </a:solidFill>
              <a:latin typeface="Calibri" panose="020F0502020204030204" pitchFamily="34" charset="0"/>
              <a:ea typeface="+mn-ea"/>
              <a:cs typeface="Calibri" panose="020F0502020204030204" pitchFamily="34" charset="0"/>
            </a:endParaRP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sym typeface="Calibri"/>
              </a:rPr>
              <a:t>Voedsel voor alle mensen op de wereld</a:t>
            </a: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sym typeface="Calibri"/>
              </a:rPr>
              <a:t>Ontwerpopdracht komkommerkas</a:t>
            </a: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sym typeface="Calibri"/>
              </a:rPr>
              <a:t>Practicum houdbaarheid komkommer</a:t>
            </a: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rPr>
              <a:t>Practicum kieming</a:t>
            </a:r>
            <a:endParaRPr sz="2000" kern="1200" dirty="0">
              <a:solidFill>
                <a:srgbClr val="A365D1"/>
              </a:solidFill>
              <a:latin typeface="Calibri" panose="020F0502020204030204" pitchFamily="34" charset="0"/>
              <a:ea typeface="+mn-ea"/>
              <a:cs typeface="Calibri" panose="020F0502020204030204" pitchFamily="34" charset="0"/>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Gewasbescherming</a:t>
            </a:r>
            <a:endParaRPr sz="2000" kern="1200" dirty="0">
              <a:solidFill>
                <a:schemeClr val="tx1"/>
              </a:solidFill>
              <a:latin typeface="Calibri" panose="020F0502020204030204" pitchFamily="34" charset="0"/>
              <a:ea typeface="+mn-ea"/>
              <a:cs typeface="Calibri" panose="020F0502020204030204" pitchFamily="34" charset="0"/>
            </a:endParaRP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sym typeface="Calibri"/>
              </a:rPr>
              <a:t>Houdbaarheid van snijbloemen</a:t>
            </a:r>
            <a:endParaRPr sz="2000" kern="1200" dirty="0">
              <a:solidFill>
                <a:srgbClr val="A365D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Casus </a:t>
            </a:r>
            <a:endParaRPr lang="nl-NL" sz="2000" kern="1200" dirty="0">
              <a:solidFill>
                <a:schemeClr val="tx1"/>
              </a:solidFill>
              <a:latin typeface="Calibri" panose="020F0502020204030204" pitchFamily="34" charset="0"/>
              <a:ea typeface="+mn-ea"/>
              <a:cs typeface="Calibri" panose="020F0502020204030204" pitchFamily="34" charset="0"/>
            </a:endParaRP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sym typeface="Calibri"/>
              </a:rPr>
              <a:t>Wisselteelt</a:t>
            </a:r>
          </a:p>
          <a:p>
            <a:pPr marL="320040" marR="0" lvl="1" defTabSz="457200">
              <a:spcBef>
                <a:spcPts val="370"/>
              </a:spcBef>
              <a:spcAft>
                <a:spcPts val="0"/>
              </a:spcAft>
              <a:buClr>
                <a:srgbClr val="7030A0"/>
              </a:buClr>
              <a:buSzPct val="85000"/>
            </a:pPr>
            <a:r>
              <a:rPr lang="nl-NL" sz="2000" kern="1200" dirty="0">
                <a:solidFill>
                  <a:srgbClr val="A365D1"/>
                </a:solidFill>
                <a:latin typeface="Calibri" panose="020F0502020204030204" pitchFamily="34" charset="0"/>
                <a:ea typeface="+mn-ea"/>
                <a:cs typeface="Calibri" panose="020F0502020204030204" pitchFamily="34" charset="0"/>
                <a:sym typeface="Calibri"/>
              </a:rPr>
              <a:t>Een goede grasmat</a:t>
            </a:r>
            <a:endParaRPr sz="2000" kern="1200" dirty="0">
              <a:solidFill>
                <a:srgbClr val="A365D1"/>
              </a:solidFill>
              <a:latin typeface="Calibri" panose="020F0502020204030204" pitchFamily="34" charset="0"/>
              <a:ea typeface="+mn-ea"/>
              <a:cs typeface="Calibri" panose="020F0502020204030204" pitchFamily="34" charset="0"/>
            </a:endParaRPr>
          </a:p>
          <a:p>
            <a:pPr marL="0" marR="0" lvl="0" indent="0" algn="l" rtl="0">
              <a:lnSpc>
                <a:spcPct val="80000"/>
              </a:lnSpc>
              <a:spcBef>
                <a:spcPts val="580"/>
              </a:spcBef>
              <a:spcAft>
                <a:spcPts val="0"/>
              </a:spcAft>
              <a:buClr>
                <a:schemeClr val="accent1"/>
              </a:buClr>
              <a:buSzPts val="2044"/>
              <a:buFont typeface="Noto Sans Symbols"/>
              <a:buNone/>
            </a:pPr>
            <a:endParaRPr sz="2405" b="0" u="none" dirty="0">
              <a:solidFill>
                <a:schemeClr val="dk1"/>
              </a:solidFill>
              <a:latin typeface="Calibri"/>
              <a:ea typeface="Calibri"/>
              <a:cs typeface="Calibri"/>
              <a:sym typeface="Calibri"/>
            </a:endParaRPr>
          </a:p>
          <a:p>
            <a:pPr marL="0" marR="0" lvl="0" indent="0" algn="l" rtl="0">
              <a:lnSpc>
                <a:spcPct val="80000"/>
              </a:lnSpc>
              <a:spcBef>
                <a:spcPts val="580"/>
              </a:spcBef>
              <a:spcAft>
                <a:spcPts val="0"/>
              </a:spcAft>
              <a:buClr>
                <a:schemeClr val="accent1"/>
              </a:buClr>
              <a:buSzPts val="2044"/>
              <a:buFont typeface="Noto Sans Symbols"/>
              <a:buNone/>
            </a:pPr>
            <a:endParaRPr sz="2405" b="0" u="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71" name="Google Shape;471;p33"/>
          <p:cNvSpPr txBox="1"/>
          <p:nvPr/>
        </p:nvSpPr>
        <p:spPr>
          <a:xfrm>
            <a:off x="498676" y="921498"/>
            <a:ext cx="8458200" cy="6031725"/>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accent1"/>
              </a:buClr>
              <a:buSzPts val="3131"/>
              <a:buFont typeface="Noto Sans Symbols"/>
              <a:buNone/>
            </a:pPr>
            <a:r>
              <a:rPr lang="nl-NL" sz="3200" dirty="0">
                <a:solidFill>
                  <a:schemeClr val="dk1"/>
                </a:solidFill>
                <a:latin typeface="Calibri"/>
                <a:cs typeface="Calibri"/>
                <a:sym typeface="Calibri"/>
              </a:rPr>
              <a:t>Bronnen voor discussie over </a:t>
            </a:r>
            <a:r>
              <a:rPr lang="nl-NL" sz="3200" dirty="0" err="1">
                <a:solidFill>
                  <a:schemeClr val="dk1"/>
                </a:solidFill>
                <a:latin typeface="Calibri"/>
                <a:cs typeface="Calibri"/>
                <a:sym typeface="Calibri"/>
              </a:rPr>
              <a:t>Round</a:t>
            </a:r>
            <a:r>
              <a:rPr lang="nl-NL" sz="3200" dirty="0">
                <a:solidFill>
                  <a:schemeClr val="dk1"/>
                </a:solidFill>
                <a:latin typeface="Calibri"/>
                <a:cs typeface="Calibri"/>
                <a:sym typeface="Calibri"/>
              </a:rPr>
              <a:t>-up</a:t>
            </a:r>
            <a:endParaRPr sz="3200" dirty="0">
              <a:solidFill>
                <a:schemeClr val="dk1"/>
              </a:solidFill>
              <a:latin typeface="Calibri"/>
              <a:cs typeface="Calibri"/>
              <a:sym typeface="Calibri"/>
            </a:endParaRPr>
          </a:p>
          <a:p>
            <a:pPr marL="0" marR="0" lvl="0" indent="0" algn="l" rtl="0">
              <a:lnSpc>
                <a:spcPct val="80000"/>
              </a:lnSpc>
              <a:spcBef>
                <a:spcPts val="580"/>
              </a:spcBef>
              <a:spcAft>
                <a:spcPts val="0"/>
              </a:spcAft>
              <a:buClr>
                <a:schemeClr val="accent1"/>
              </a:buClr>
              <a:buSzPts val="1216"/>
              <a:buFont typeface="Noto Sans Symbols"/>
              <a:buNone/>
            </a:pPr>
            <a:endParaRPr sz="1430" dirty="0">
              <a:solidFill>
                <a:schemeClr val="dk1"/>
              </a:solidFill>
              <a:latin typeface="Calibri"/>
              <a:ea typeface="Calibri"/>
              <a:cs typeface="Calibri"/>
              <a:sym typeface="Calibri"/>
            </a:endParaRPr>
          </a:p>
          <a:p>
            <a:pPr lvl="0" algn="ctr">
              <a:lnSpc>
                <a:spcPct val="80000"/>
              </a:lnSpc>
              <a:spcBef>
                <a:spcPts val="580"/>
              </a:spcBef>
              <a:buClr>
                <a:srgbClr val="7030A0"/>
              </a:buClr>
              <a:buSzPct val="85000"/>
            </a:pPr>
            <a:r>
              <a:rPr lang="nl-NL" sz="3200" dirty="0">
                <a:solidFill>
                  <a:schemeClr val="dk1"/>
                </a:solidFill>
                <a:latin typeface="Calibri"/>
                <a:ea typeface="Calibri"/>
                <a:cs typeface="Calibri"/>
                <a:sym typeface="Calibri"/>
              </a:rPr>
              <a:t>Filmpjes</a:t>
            </a:r>
          </a:p>
          <a:p>
            <a:pPr lvl="0" algn="ctr">
              <a:lnSpc>
                <a:spcPct val="80000"/>
              </a:lnSpc>
              <a:spcBef>
                <a:spcPts val="580"/>
              </a:spcBef>
              <a:buClr>
                <a:srgbClr val="7030A0"/>
              </a:buClr>
              <a:buSzPct val="85000"/>
            </a:pPr>
            <a:endParaRPr lang="nl-NL" sz="2000" dirty="0"/>
          </a:p>
          <a:p>
            <a:pPr marL="342900" lvl="0" indent="-342900">
              <a:lnSpc>
                <a:spcPct val="80000"/>
              </a:lnSpc>
              <a:spcBef>
                <a:spcPts val="580"/>
              </a:spcBef>
              <a:buClr>
                <a:srgbClr val="7030A0"/>
              </a:buClr>
              <a:buSzPct val="85000"/>
              <a:buFont typeface="Arial" panose="020B0604020202020204" pitchFamily="34" charset="0"/>
              <a:buChar char="•"/>
            </a:pPr>
            <a:r>
              <a:rPr lang="nl-NL" sz="2400" u="sng" dirty="0">
                <a:solidFill>
                  <a:srgbClr val="A365D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Mag 'allesdoder' glyfosaat nog na vandaag?</a:t>
            </a:r>
            <a:endParaRPr lang="nl-NL" sz="2400" dirty="0">
              <a:solidFill>
                <a:srgbClr val="A365D1"/>
              </a:solidFill>
              <a:latin typeface="Calibri"/>
              <a:ea typeface="Calibri"/>
              <a:cs typeface="Calibri"/>
              <a:sym typeface="Calibri"/>
            </a:endParaRPr>
          </a:p>
          <a:p>
            <a:pPr lvl="0">
              <a:lnSpc>
                <a:spcPct val="80000"/>
              </a:lnSpc>
              <a:spcBef>
                <a:spcPts val="580"/>
              </a:spcBef>
              <a:buClr>
                <a:srgbClr val="7030A0"/>
              </a:buClr>
              <a:buSzPct val="85000"/>
            </a:pPr>
            <a:r>
              <a:rPr lang="nl-NL" sz="2400" dirty="0">
                <a:solidFill>
                  <a:schemeClr val="dk1"/>
                </a:solidFill>
                <a:latin typeface="Calibri"/>
                <a:ea typeface="Calibri"/>
                <a:cs typeface="Calibri"/>
                <a:sym typeface="Calibri"/>
              </a:rPr>
              <a:t>9 nov 2017 – 2:00 – NOS op 3</a:t>
            </a:r>
            <a:endParaRPr lang="nl-NL" sz="2400" dirty="0"/>
          </a:p>
          <a:p>
            <a:pPr marL="342900" lvl="0" indent="-342900">
              <a:lnSpc>
                <a:spcPct val="80000"/>
              </a:lnSpc>
              <a:spcBef>
                <a:spcPts val="580"/>
              </a:spcBef>
              <a:buClr>
                <a:srgbClr val="7030A0"/>
              </a:buClr>
              <a:buSzPct val="85000"/>
              <a:buFont typeface="Arial" panose="020B0604020202020204" pitchFamily="34" charset="0"/>
              <a:buChar char="•"/>
            </a:pPr>
            <a:r>
              <a:rPr lang="nl-NL" sz="2400" u="sng" dirty="0">
                <a:solidFill>
                  <a:srgbClr val="A365D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Berucht bestrijdingsmiddel 2500 keer schadelijker dan gedacht </a:t>
            </a:r>
            <a:endParaRPr lang="nl-NL" sz="2400" dirty="0">
              <a:solidFill>
                <a:srgbClr val="A365D1"/>
              </a:solidFill>
              <a:latin typeface="Calibri"/>
              <a:ea typeface="Calibri"/>
              <a:cs typeface="Calibri"/>
              <a:sym typeface="Calibri"/>
            </a:endParaRPr>
          </a:p>
          <a:p>
            <a:pPr lvl="0">
              <a:lnSpc>
                <a:spcPct val="80000"/>
              </a:lnSpc>
              <a:spcBef>
                <a:spcPts val="580"/>
              </a:spcBef>
              <a:buClr>
                <a:srgbClr val="7030A0"/>
              </a:buClr>
              <a:buSzPct val="85000"/>
            </a:pPr>
            <a:r>
              <a:rPr lang="nl-NL" sz="2400" dirty="0">
                <a:solidFill>
                  <a:schemeClr val="dk1"/>
                </a:solidFill>
                <a:latin typeface="Calibri"/>
                <a:ea typeface="Calibri"/>
                <a:cs typeface="Calibri"/>
                <a:sym typeface="Calibri"/>
              </a:rPr>
              <a:t>13 mei 2019 – 7:37</a:t>
            </a:r>
            <a:endParaRPr lang="nl-NL" sz="1800" dirty="0">
              <a:solidFill>
                <a:srgbClr val="FF0000"/>
              </a:solidFill>
              <a:latin typeface="Calibri"/>
              <a:ea typeface="Calibri"/>
              <a:cs typeface="Calibri"/>
              <a:sym typeface="Calibri"/>
            </a:endParaRPr>
          </a:p>
          <a:p>
            <a:pPr marL="0" marR="0" lvl="0" indent="0" algn="ctr" rtl="0">
              <a:lnSpc>
                <a:spcPct val="80000"/>
              </a:lnSpc>
              <a:spcBef>
                <a:spcPts val="580"/>
              </a:spcBef>
              <a:spcAft>
                <a:spcPts val="0"/>
              </a:spcAft>
              <a:buClr>
                <a:schemeClr val="accent1"/>
              </a:buClr>
              <a:buSzPts val="2384"/>
              <a:buFont typeface="Noto Sans Symbols"/>
              <a:buNone/>
            </a:pPr>
            <a:r>
              <a:rPr lang="nl-NL" sz="2805" dirty="0">
                <a:solidFill>
                  <a:schemeClr val="dk1"/>
                </a:solidFill>
                <a:latin typeface="Calibri"/>
                <a:ea typeface="Calibri"/>
                <a:cs typeface="Calibri"/>
                <a:sym typeface="Calibri"/>
              </a:rPr>
              <a:t>Artikelen</a:t>
            </a:r>
            <a:endParaRPr dirty="0"/>
          </a:p>
          <a:p>
            <a:pPr marL="342900" marR="0" lvl="0" indent="-342900" algn="l" rtl="0">
              <a:lnSpc>
                <a:spcPct val="80000"/>
              </a:lnSpc>
              <a:spcBef>
                <a:spcPts val="580"/>
              </a:spcBef>
              <a:spcAft>
                <a:spcPts val="0"/>
              </a:spcAft>
              <a:buClr>
                <a:srgbClr val="7030A0"/>
              </a:buClr>
              <a:buSzPts val="1777"/>
              <a:buFont typeface="Arial" panose="020B0604020202020204" pitchFamily="34" charset="0"/>
              <a:buChar char="•"/>
            </a:pPr>
            <a:r>
              <a:rPr lang="nl-NL" sz="2090" u="sng" dirty="0">
                <a:solidFill>
                  <a:srgbClr val="A365D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Overzicht Roundup</a:t>
            </a:r>
            <a:endParaRPr sz="2090" dirty="0">
              <a:solidFill>
                <a:srgbClr val="A365D1"/>
              </a:solidFill>
              <a:latin typeface="Calibri"/>
              <a:ea typeface="Calibri"/>
              <a:cs typeface="Calibri"/>
              <a:sym typeface="Calibri"/>
            </a:endParaRPr>
          </a:p>
          <a:p>
            <a:pPr marR="0" lvl="0" algn="l" rtl="0">
              <a:lnSpc>
                <a:spcPct val="80000"/>
              </a:lnSpc>
              <a:spcBef>
                <a:spcPts val="580"/>
              </a:spcBef>
              <a:spcAft>
                <a:spcPts val="0"/>
              </a:spcAft>
              <a:buClr>
                <a:srgbClr val="7030A0"/>
              </a:buClr>
              <a:buSzPts val="1777"/>
            </a:pPr>
            <a:r>
              <a:rPr lang="nl-NL" sz="2090" dirty="0">
                <a:solidFill>
                  <a:schemeClr val="dk1"/>
                </a:solidFill>
                <a:latin typeface="Calibri"/>
                <a:ea typeface="Calibri"/>
                <a:cs typeface="Calibri"/>
                <a:sym typeface="Calibri"/>
              </a:rPr>
              <a:t>14 juni 2019 – NU.nl</a:t>
            </a:r>
            <a:endParaRPr dirty="0"/>
          </a:p>
          <a:p>
            <a:pPr marL="342900" marR="0" lvl="0" indent="-342900" algn="l" rtl="0">
              <a:lnSpc>
                <a:spcPct val="80000"/>
              </a:lnSpc>
              <a:spcBef>
                <a:spcPts val="580"/>
              </a:spcBef>
              <a:spcAft>
                <a:spcPts val="0"/>
              </a:spcAft>
              <a:buClr>
                <a:srgbClr val="7030A0"/>
              </a:buClr>
              <a:buSzPts val="1777"/>
              <a:buFont typeface="Arial" panose="020B0604020202020204" pitchFamily="34" charset="0"/>
              <a:buChar char="•"/>
            </a:pPr>
            <a:r>
              <a:rPr lang="nl-NL" sz="2090" b="0" i="0" u="sng" dirty="0">
                <a:solidFill>
                  <a:srgbClr val="A365D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Pesticiden mogelijk gevaarlijker dan gedacht: </a:t>
            </a:r>
            <a:endParaRPr lang="nl-NL" sz="2090" b="0" i="0" u="sng" dirty="0">
              <a:solidFill>
                <a:srgbClr val="A365D1"/>
              </a:solidFill>
              <a:latin typeface="Calibri"/>
              <a:ea typeface="Calibri"/>
              <a:cs typeface="Calibri"/>
              <a:sym typeface="Calibri"/>
            </a:endParaRPr>
          </a:p>
          <a:p>
            <a:pPr marR="0" lvl="0" algn="l" rtl="0">
              <a:lnSpc>
                <a:spcPct val="80000"/>
              </a:lnSpc>
              <a:spcBef>
                <a:spcPts val="580"/>
              </a:spcBef>
              <a:spcAft>
                <a:spcPts val="0"/>
              </a:spcAft>
              <a:buClr>
                <a:srgbClr val="7030A0"/>
              </a:buClr>
              <a:buSzPts val="1777"/>
            </a:pPr>
            <a:r>
              <a:rPr lang="nl-NL" sz="2090" dirty="0">
                <a:solidFill>
                  <a:srgbClr val="000000"/>
                </a:solidFill>
                <a:latin typeface="Calibri"/>
                <a:ea typeface="Calibri"/>
                <a:cs typeface="Calibri"/>
                <a:sym typeface="Calibri"/>
              </a:rPr>
              <a:t>16 oktober 2020 – De Gelderlander</a:t>
            </a:r>
            <a:endParaRPr sz="2090" b="0" i="0" dirty="0">
              <a:solidFill>
                <a:srgbClr val="000000"/>
              </a:solidFill>
              <a:latin typeface="Calibri"/>
              <a:ea typeface="Calibri"/>
              <a:cs typeface="Calibri"/>
              <a:sym typeface="Calibri"/>
            </a:endParaRPr>
          </a:p>
          <a:p>
            <a:pPr marL="342900" marR="0" lvl="0" indent="-342900" algn="l" rtl="0">
              <a:lnSpc>
                <a:spcPct val="80000"/>
              </a:lnSpc>
              <a:spcBef>
                <a:spcPts val="580"/>
              </a:spcBef>
              <a:spcAft>
                <a:spcPts val="0"/>
              </a:spcAft>
              <a:buClr>
                <a:srgbClr val="7030A0"/>
              </a:buClr>
              <a:buSzPts val="1777"/>
              <a:buFont typeface="Arial" panose="020B0604020202020204" pitchFamily="34" charset="0"/>
              <a:buChar char="•"/>
            </a:pPr>
            <a:r>
              <a:rPr lang="nl-NL" sz="2090" u="sng" dirty="0">
                <a:solidFill>
                  <a:srgbClr val="A365D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Juridisch advies over regulatie glyfosaat </a:t>
            </a:r>
            <a:endParaRPr lang="nl-NL" sz="2090" u="sng" dirty="0">
              <a:solidFill>
                <a:srgbClr val="A365D1"/>
              </a:solidFill>
              <a:latin typeface="Calibri"/>
              <a:ea typeface="Calibri"/>
              <a:cs typeface="Calibri"/>
              <a:sym typeface="Calibri"/>
            </a:endParaRPr>
          </a:p>
          <a:p>
            <a:pPr marR="0" lvl="0" algn="l" rtl="0">
              <a:lnSpc>
                <a:spcPct val="80000"/>
              </a:lnSpc>
              <a:spcBef>
                <a:spcPts val="580"/>
              </a:spcBef>
              <a:spcAft>
                <a:spcPts val="0"/>
              </a:spcAft>
              <a:buClr>
                <a:srgbClr val="7030A0"/>
              </a:buClr>
              <a:buSzPts val="1777"/>
            </a:pPr>
            <a:r>
              <a:rPr lang="nl-NL" sz="2090" dirty="0">
                <a:solidFill>
                  <a:schemeClr val="dk1"/>
                </a:solidFill>
                <a:latin typeface="Calibri"/>
                <a:ea typeface="Calibri"/>
                <a:cs typeface="Calibri"/>
                <a:sym typeface="Calibri"/>
              </a:rPr>
              <a:t>30 oktober 2020 - WUR</a:t>
            </a:r>
            <a:endParaRPr dirty="0"/>
          </a:p>
          <a:p>
            <a:pPr marL="0" marR="0" lvl="0" indent="0" algn="l" rtl="0">
              <a:lnSpc>
                <a:spcPct val="80000"/>
              </a:lnSpc>
              <a:spcBef>
                <a:spcPts val="580"/>
              </a:spcBef>
              <a:spcAft>
                <a:spcPts val="0"/>
              </a:spcAft>
              <a:buClr>
                <a:schemeClr val="accent1"/>
              </a:buClr>
              <a:buSzPts val="1683"/>
              <a:buFont typeface="Noto Sans Symbols"/>
              <a:buNone/>
            </a:pPr>
            <a:endParaRPr sz="1979" dirty="0">
              <a:solidFill>
                <a:schemeClr val="dk1"/>
              </a:solidFill>
              <a:latin typeface="Calibri"/>
              <a:ea typeface="Calibri"/>
              <a:cs typeface="Calibri"/>
              <a:sym typeface="Calibri"/>
            </a:endParaRPr>
          </a:p>
          <a:p>
            <a:pPr marL="0" marR="0" lvl="0" indent="0" algn="l" rtl="0">
              <a:lnSpc>
                <a:spcPct val="80000"/>
              </a:lnSpc>
              <a:spcBef>
                <a:spcPts val="580"/>
              </a:spcBef>
              <a:spcAft>
                <a:spcPts val="0"/>
              </a:spcAft>
              <a:buClr>
                <a:schemeClr val="accent1"/>
              </a:buClr>
              <a:buSzPts val="1216"/>
              <a:buFont typeface="Noto Sans Symbols"/>
              <a:buNone/>
            </a:pPr>
            <a:endParaRPr sz="1430" dirty="0">
              <a:solidFill>
                <a:schemeClr val="dk1"/>
              </a:solidFill>
              <a:latin typeface="Calibri"/>
              <a:ea typeface="Calibri"/>
              <a:cs typeface="Calibri"/>
              <a:sym typeface="Calibri"/>
            </a:endParaRPr>
          </a:p>
        </p:txBody>
      </p:sp>
      <p:grpSp>
        <p:nvGrpSpPr>
          <p:cNvPr id="6" name="Google Shape;103;p2">
            <a:extLst>
              <a:ext uri="{FF2B5EF4-FFF2-40B4-BE49-F238E27FC236}">
                <a16:creationId xmlns:a16="http://schemas.microsoft.com/office/drawing/2014/main" id="{14B32C87-807F-4F8F-B567-1BA09F00B7F8}"/>
              </a:ext>
            </a:extLst>
          </p:cNvPr>
          <p:cNvGrpSpPr/>
          <p:nvPr/>
        </p:nvGrpSpPr>
        <p:grpSpPr>
          <a:xfrm>
            <a:off x="0" y="-20223"/>
            <a:ext cx="9144000" cy="629824"/>
            <a:chOff x="0" y="-20223"/>
            <a:chExt cx="9144000" cy="629824"/>
          </a:xfrm>
        </p:grpSpPr>
        <p:pic>
          <p:nvPicPr>
            <p:cNvPr id="7" name="Google Shape;104;p2">
              <a:extLst>
                <a:ext uri="{FF2B5EF4-FFF2-40B4-BE49-F238E27FC236}">
                  <a16:creationId xmlns:a16="http://schemas.microsoft.com/office/drawing/2014/main" id="{2ED5EEAA-FCA3-4514-907F-AEC4540C4637}"/>
                </a:ext>
              </a:extLst>
            </p:cNvPr>
            <p:cNvPicPr preferRelativeResize="0"/>
            <p:nvPr/>
          </p:nvPicPr>
          <p:blipFill rotWithShape="1">
            <a:blip r:embed="rId8">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8" name="Google Shape;105;p2">
              <a:extLst>
                <a:ext uri="{FF2B5EF4-FFF2-40B4-BE49-F238E27FC236}">
                  <a16:creationId xmlns:a16="http://schemas.microsoft.com/office/drawing/2014/main" id="{FC31B5E1-B01C-4D7F-B1AF-F9189B85307E}"/>
                </a:ext>
              </a:extLst>
            </p:cNvPr>
            <p:cNvSpPr txBox="1"/>
            <p:nvPr/>
          </p:nvSpPr>
          <p:spPr>
            <a:xfrm>
              <a:off x="2207490" y="69754"/>
              <a:ext cx="47290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dirty="0">
                  <a:solidFill>
                    <a:schemeClr val="lt1"/>
                  </a:solidFill>
                  <a:latin typeface="Calibri"/>
                  <a:cs typeface="Calibri"/>
                  <a:sym typeface="Calibri"/>
                </a:rPr>
                <a:t>Casus moderne veredeling</a:t>
              </a:r>
              <a:endParaRPr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0" y="719796"/>
            <a:ext cx="9144000" cy="1082674"/>
          </a:xfrm>
          <a:prstGeom prst="rect">
            <a:avLst/>
          </a:prstGeom>
          <a:noFill/>
          <a:ln>
            <a:noFill/>
          </a:ln>
        </p:spPr>
        <p:txBody>
          <a:bodyPr spcFirstLastPara="1" wrap="square" lIns="91425" tIns="45700" rIns="91425" bIns="45700" anchor="ctr" anchorCtr="0">
            <a:normAutofit/>
          </a:bodyPr>
          <a:lstStyle/>
          <a:p>
            <a:pPr algn="ctr">
              <a:buSzPts val="4400"/>
            </a:pPr>
            <a:r>
              <a:rPr lang="nl-NL" sz="3200" kern="1200" dirty="0">
                <a:solidFill>
                  <a:schemeClr val="tx1"/>
                </a:solidFill>
                <a:latin typeface="+mn-lt"/>
                <a:ea typeface="+mn-ea"/>
                <a:cs typeface="+mn-cs"/>
              </a:rPr>
              <a:t>Overige bronnen over gewasbescherming</a:t>
            </a:r>
            <a:br>
              <a:rPr lang="nl-NL" sz="3200" kern="1200" dirty="0">
                <a:solidFill>
                  <a:schemeClr val="tx1"/>
                </a:solidFill>
                <a:latin typeface="+mn-lt"/>
                <a:ea typeface="+mn-ea"/>
                <a:cs typeface="+mn-cs"/>
              </a:rPr>
            </a:br>
            <a:endParaRPr sz="3200" kern="1200" dirty="0">
              <a:solidFill>
                <a:schemeClr val="tx1"/>
              </a:solidFill>
              <a:latin typeface="+mn-lt"/>
              <a:ea typeface="+mn-ea"/>
              <a:cs typeface="+mn-cs"/>
            </a:endParaRPr>
          </a:p>
        </p:txBody>
      </p:sp>
      <p:sp>
        <p:nvSpPr>
          <p:cNvPr id="251" name="Google Shape;251;p15"/>
          <p:cNvSpPr txBox="1">
            <a:spLocks noGrp="1"/>
          </p:cNvSpPr>
          <p:nvPr>
            <p:ph type="body" idx="1"/>
          </p:nvPr>
        </p:nvSpPr>
        <p:spPr>
          <a:xfrm>
            <a:off x="729205" y="1547827"/>
            <a:ext cx="8840203" cy="470126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Clr>
                <a:srgbClr val="7030A0"/>
              </a:buClr>
              <a:buSzPct val="85000"/>
              <a:buNone/>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dirty="0">
                <a:solidFill>
                  <a:srgbClr val="A365D1"/>
                </a:solidFill>
                <a:hlinkClick r:id="rId3">
                  <a:extLst>
                    <a:ext uri="{A12FA001-AC4F-418D-AE19-62706E023703}">
                      <ahyp:hlinkClr xmlns:ahyp="http://schemas.microsoft.com/office/drawing/2018/hyperlinkcolor" val="tx"/>
                    </a:ext>
                  </a:extLst>
                </a:hlinkClick>
              </a:rPr>
              <a:t>Van landbouwgif naar wilde bloemen</a:t>
            </a:r>
            <a:endParaRPr lang="nl-NL" sz="2000" dirty="0">
              <a:solidFill>
                <a:srgbClr val="A365D1"/>
              </a:solidFill>
            </a:endParaRPr>
          </a:p>
          <a:p>
            <a:pPr marL="0" lvl="0" indent="0" algn="l" rtl="0">
              <a:lnSpc>
                <a:spcPct val="70000"/>
              </a:lnSpc>
              <a:spcBef>
                <a:spcPts val="1000"/>
              </a:spcBef>
              <a:spcAft>
                <a:spcPts val="0"/>
              </a:spcAft>
              <a:buClr>
                <a:srgbClr val="7030A0"/>
              </a:buClr>
              <a:buSzPct val="85000"/>
              <a:buNone/>
            </a:pPr>
            <a:r>
              <a:rPr lang="nl-NL" sz="2000" dirty="0"/>
              <a:t>16 juli 2019 – 8:53 min - Zembla</a:t>
            </a: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dirty="0">
                <a:solidFill>
                  <a:srgbClr val="A365D1"/>
                </a:solidFill>
                <a:hlinkClick r:id="rId4">
                  <a:extLst>
                    <a:ext uri="{A12FA001-AC4F-418D-AE19-62706E023703}">
                      <ahyp:hlinkClr xmlns:ahyp="http://schemas.microsoft.com/office/drawing/2018/hyperlinkcolor" val="tx"/>
                    </a:ext>
                  </a:extLst>
                </a:hlinkClick>
              </a:rPr>
              <a:t>Mottenconfetti met jagende drones</a:t>
            </a:r>
            <a:endParaRPr lang="nl-NL" sz="2000" dirty="0">
              <a:solidFill>
                <a:srgbClr val="A365D1"/>
              </a:solidFill>
            </a:endParaRPr>
          </a:p>
          <a:p>
            <a:pPr marL="0" lvl="0" indent="0" algn="l" rtl="0">
              <a:lnSpc>
                <a:spcPct val="70000"/>
              </a:lnSpc>
              <a:spcBef>
                <a:spcPts val="1000"/>
              </a:spcBef>
              <a:spcAft>
                <a:spcPts val="0"/>
              </a:spcAft>
              <a:buClr>
                <a:srgbClr val="7030A0"/>
              </a:buClr>
              <a:buSzPct val="85000"/>
              <a:buNone/>
            </a:pPr>
            <a:r>
              <a:rPr lang="nl-NL" sz="2000" dirty="0"/>
              <a:t>7 december 2020 – 1:54 min – Omroep West</a:t>
            </a: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u="sng" dirty="0">
                <a:solidFill>
                  <a:srgbClr val="A365D1"/>
                </a:solidFill>
                <a:hlinkClick r:id="rId5">
                  <a:extLst>
                    <a:ext uri="{A12FA001-AC4F-418D-AE19-62706E023703}">
                      <ahyp:hlinkClr xmlns:ahyp="http://schemas.microsoft.com/office/drawing/2018/hyperlinkcolor" val="tx"/>
                    </a:ext>
                  </a:extLst>
                </a:hlinkClick>
              </a:rPr>
              <a:t>Hoe het NVWA drones inzet bij controle </a:t>
            </a:r>
            <a:endParaRPr lang="nl-NL" sz="2000" u="sng" dirty="0">
              <a:solidFill>
                <a:srgbClr val="A365D1"/>
              </a:solidFill>
            </a:endParaRPr>
          </a:p>
          <a:p>
            <a:pPr marL="0" lvl="0" indent="0" algn="l" rtl="0">
              <a:lnSpc>
                <a:spcPct val="70000"/>
              </a:lnSpc>
              <a:spcBef>
                <a:spcPts val="1000"/>
              </a:spcBef>
              <a:spcAft>
                <a:spcPts val="0"/>
              </a:spcAft>
              <a:buClr>
                <a:srgbClr val="7030A0"/>
              </a:buClr>
              <a:buSzPct val="85000"/>
              <a:buNone/>
            </a:pPr>
            <a:r>
              <a:rPr lang="nl-NL" sz="2000" dirty="0"/>
              <a:t>24 juni 2022 – 1:50 min - NVWA</a:t>
            </a: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endParaRPr sz="2000" dirty="0"/>
          </a:p>
          <a:p>
            <a:pPr lvl="0" indent="-457200" algn="l" rtl="0">
              <a:lnSpc>
                <a:spcPct val="70000"/>
              </a:lnSpc>
              <a:spcBef>
                <a:spcPts val="1000"/>
              </a:spcBef>
              <a:spcAft>
                <a:spcPts val="0"/>
              </a:spcAft>
              <a:buClr>
                <a:srgbClr val="7030A0"/>
              </a:buClr>
              <a:buSzPct val="85000"/>
              <a:buFont typeface="Arial" panose="020B0604020202020204" pitchFamily="34" charset="0"/>
              <a:buChar char="•"/>
            </a:pPr>
            <a:r>
              <a:rPr lang="nl-NL" sz="2000" dirty="0">
                <a:solidFill>
                  <a:srgbClr val="A365D1"/>
                </a:solidFill>
                <a:hlinkClick r:id="rId6">
                  <a:extLst>
                    <a:ext uri="{A12FA001-AC4F-418D-AE19-62706E023703}">
                      <ahyp:hlinkClr xmlns:ahyp="http://schemas.microsoft.com/office/drawing/2018/hyperlinkcolor" val="tx"/>
                    </a:ext>
                  </a:extLst>
                </a:hlinkClick>
              </a:rPr>
              <a:t>Gebruikt landbouw veel of weinig gewasbescherming?</a:t>
            </a:r>
            <a:endParaRPr lang="nl-NL" sz="2000" dirty="0">
              <a:solidFill>
                <a:srgbClr val="A365D1"/>
              </a:solidFill>
            </a:endParaRPr>
          </a:p>
          <a:p>
            <a:pPr marL="0" lvl="0" indent="0" algn="l" rtl="0">
              <a:lnSpc>
                <a:spcPct val="70000"/>
              </a:lnSpc>
              <a:spcBef>
                <a:spcPts val="1000"/>
              </a:spcBef>
              <a:spcAft>
                <a:spcPts val="0"/>
              </a:spcAft>
              <a:buClr>
                <a:srgbClr val="7030A0"/>
              </a:buClr>
              <a:buSzPct val="85000"/>
              <a:buNone/>
            </a:pPr>
            <a:r>
              <a:rPr lang="nl-NL" sz="2000" dirty="0"/>
              <a:t>14 januari 2022 – 5:38 min – </a:t>
            </a:r>
            <a:r>
              <a:rPr lang="nl-NL" sz="2000" dirty="0" err="1"/>
              <a:t>Boerenbusiness</a:t>
            </a:r>
            <a:endParaRPr lang="nl-NL" sz="2000" dirty="0"/>
          </a:p>
          <a:p>
            <a:pPr marL="0" lvl="0" indent="0" algn="l" rtl="0">
              <a:lnSpc>
                <a:spcPct val="70000"/>
              </a:lnSpc>
              <a:spcBef>
                <a:spcPts val="1000"/>
              </a:spcBef>
              <a:spcAft>
                <a:spcPts val="0"/>
              </a:spcAft>
              <a:buClr>
                <a:srgbClr val="7030A0"/>
              </a:buClr>
              <a:buSzPct val="85000"/>
              <a:buNone/>
            </a:pPr>
            <a:endParaRPr lang="nl-NL" sz="2000" dirty="0"/>
          </a:p>
          <a:p>
            <a:pPr marL="342900">
              <a:lnSpc>
                <a:spcPct val="70000"/>
              </a:lnSpc>
              <a:buClr>
                <a:srgbClr val="7030A0"/>
              </a:buClr>
              <a:buSzPct val="85000"/>
            </a:pPr>
            <a:r>
              <a:rPr lang="nl-NL" sz="2000" dirty="0">
                <a:solidFill>
                  <a:srgbClr val="A365D1"/>
                </a:solidFill>
                <a:hlinkClick r:id="rId7">
                  <a:extLst>
                    <a:ext uri="{A12FA001-AC4F-418D-AE19-62706E023703}">
                      <ahyp:hlinkClr xmlns:ahyp="http://schemas.microsoft.com/office/drawing/2018/hyperlinkcolor" val="tx"/>
                    </a:ext>
                  </a:extLst>
                </a:hlinkClick>
              </a:rPr>
              <a:t>Zijn biologische groenten gezonder?</a:t>
            </a:r>
            <a:r>
              <a:rPr lang="nl-NL" sz="2000" dirty="0">
                <a:solidFill>
                  <a:srgbClr val="A365D1"/>
                </a:solidFill>
              </a:rPr>
              <a:t> </a:t>
            </a:r>
          </a:p>
          <a:p>
            <a:pPr marL="0" lvl="0" indent="0" algn="l" rtl="0">
              <a:lnSpc>
                <a:spcPct val="70000"/>
              </a:lnSpc>
              <a:spcBef>
                <a:spcPts val="1000"/>
              </a:spcBef>
              <a:spcAft>
                <a:spcPts val="0"/>
              </a:spcAft>
              <a:buClr>
                <a:srgbClr val="7030A0"/>
              </a:buClr>
              <a:buSzPct val="85000"/>
              <a:buNone/>
            </a:pPr>
            <a:r>
              <a:rPr lang="nl-NL" sz="2000" dirty="0"/>
              <a:t>10 juli 2019 – 25:04 min – Broodje gezond</a:t>
            </a:r>
            <a:endParaRPr sz="2000" dirty="0"/>
          </a:p>
          <a:p>
            <a:pPr marL="0" lvl="0" indent="0" algn="l" rtl="0">
              <a:lnSpc>
                <a:spcPct val="70000"/>
              </a:lnSpc>
              <a:spcBef>
                <a:spcPts val="1000"/>
              </a:spcBef>
              <a:spcAft>
                <a:spcPts val="0"/>
              </a:spcAft>
              <a:buClr>
                <a:schemeClr val="dk1"/>
              </a:buClr>
              <a:buSzPts val="2590"/>
              <a:buNone/>
            </a:pPr>
            <a:endParaRPr sz="2590" dirty="0"/>
          </a:p>
          <a:p>
            <a:pPr marL="228600" lvl="0" indent="-64135" algn="l" rtl="0">
              <a:lnSpc>
                <a:spcPct val="70000"/>
              </a:lnSpc>
              <a:spcBef>
                <a:spcPts val="1000"/>
              </a:spcBef>
              <a:spcAft>
                <a:spcPts val="0"/>
              </a:spcAft>
              <a:buClr>
                <a:schemeClr val="dk1"/>
              </a:buClr>
              <a:buSzPts val="2590"/>
              <a:buNone/>
            </a:pPr>
            <a:endParaRPr sz="2590" dirty="0"/>
          </a:p>
          <a:p>
            <a:pPr marL="0" lvl="0" indent="0" algn="l" rtl="0">
              <a:lnSpc>
                <a:spcPct val="70000"/>
              </a:lnSpc>
              <a:spcBef>
                <a:spcPts val="1000"/>
              </a:spcBef>
              <a:spcAft>
                <a:spcPts val="0"/>
              </a:spcAft>
              <a:buClr>
                <a:schemeClr val="dk1"/>
              </a:buClr>
              <a:buSzPts val="2590"/>
              <a:buNone/>
            </a:pPr>
            <a:endParaRPr sz="2590" dirty="0"/>
          </a:p>
        </p:txBody>
      </p:sp>
      <p:grpSp>
        <p:nvGrpSpPr>
          <p:cNvPr id="7" name="Google Shape;103;p2">
            <a:extLst>
              <a:ext uri="{FF2B5EF4-FFF2-40B4-BE49-F238E27FC236}">
                <a16:creationId xmlns:a16="http://schemas.microsoft.com/office/drawing/2014/main" id="{E4693B00-31FB-4438-922D-17FACC59D631}"/>
              </a:ext>
            </a:extLst>
          </p:cNvPr>
          <p:cNvGrpSpPr/>
          <p:nvPr/>
        </p:nvGrpSpPr>
        <p:grpSpPr>
          <a:xfrm>
            <a:off x="0" y="0"/>
            <a:ext cx="9144000" cy="629824"/>
            <a:chOff x="0" y="-20223"/>
            <a:chExt cx="9144000" cy="629824"/>
          </a:xfrm>
        </p:grpSpPr>
        <p:pic>
          <p:nvPicPr>
            <p:cNvPr id="8" name="Google Shape;104;p2">
              <a:extLst>
                <a:ext uri="{FF2B5EF4-FFF2-40B4-BE49-F238E27FC236}">
                  <a16:creationId xmlns:a16="http://schemas.microsoft.com/office/drawing/2014/main" id="{162B42A4-54F1-4388-AEC0-9BD911305887}"/>
                </a:ext>
              </a:extLst>
            </p:cNvPr>
            <p:cNvPicPr preferRelativeResize="0"/>
            <p:nvPr/>
          </p:nvPicPr>
          <p:blipFill rotWithShape="1">
            <a:blip r:embed="rId8">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9" name="Google Shape;105;p2">
              <a:extLst>
                <a:ext uri="{FF2B5EF4-FFF2-40B4-BE49-F238E27FC236}">
                  <a16:creationId xmlns:a16="http://schemas.microsoft.com/office/drawing/2014/main" id="{EFFDE1CC-B546-4096-871D-B2E9D147D88D}"/>
                </a:ext>
              </a:extLst>
            </p:cNvPr>
            <p:cNvSpPr txBox="1"/>
            <p:nvPr/>
          </p:nvSpPr>
          <p:spPr>
            <a:xfrm>
              <a:off x="3195781" y="44367"/>
              <a:ext cx="322349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i="0" u="none" strike="noStrike" cap="none" dirty="0">
                  <a:solidFill>
                    <a:schemeClr val="lt1"/>
                  </a:solidFill>
                  <a:latin typeface="Calibri"/>
                  <a:ea typeface="Calibri"/>
                  <a:cs typeface="Calibri"/>
                  <a:sym typeface="Calibri"/>
                </a:rPr>
                <a:t>De Kas</a:t>
              </a:r>
              <a:endParaRPr lang="nl-NL" sz="1800" dirty="0"/>
            </a:p>
          </p:txBody>
        </p:sp>
      </p:grpSp>
    </p:spTree>
    <p:extLst>
      <p:ext uri="{BB962C8B-B14F-4D97-AF65-F5344CB8AC3E}">
        <p14:creationId xmlns:p14="http://schemas.microsoft.com/office/powerpoint/2010/main" val="223443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774"/>
              <a:buFont typeface="Noto Sans Symbols"/>
              <a:buNone/>
            </a:pPr>
            <a:r>
              <a:rPr lang="nl-NL" sz="3200" kern="1200" dirty="0">
                <a:solidFill>
                  <a:schemeClr val="tx1"/>
                </a:solidFill>
                <a:latin typeface="+mn-lt"/>
                <a:ea typeface="+mn-ea"/>
                <a:cs typeface="+mn-cs"/>
                <a:sym typeface="Calibri"/>
              </a:rPr>
              <a:t>Wat</a:t>
            </a:r>
            <a:r>
              <a:rPr lang="nl-NL" sz="2800" kern="1200" dirty="0">
                <a:solidFill>
                  <a:schemeClr val="tx1"/>
                </a:solidFill>
                <a:latin typeface="+mn-lt"/>
                <a:ea typeface="+mn-ea"/>
                <a:cs typeface="+mn-cs"/>
                <a:sym typeface="Calibri"/>
              </a:rPr>
              <a:t> </a:t>
            </a:r>
            <a:r>
              <a:rPr lang="nl-NL" sz="3200" kern="1200" dirty="0">
                <a:solidFill>
                  <a:schemeClr val="tx1"/>
                </a:solidFill>
                <a:latin typeface="+mn-lt"/>
                <a:ea typeface="+mn-ea"/>
                <a:cs typeface="+mn-cs"/>
                <a:sym typeface="Calibri"/>
              </a:rPr>
              <a:t>vind</a:t>
            </a:r>
            <a:r>
              <a:rPr lang="nl-NL" sz="2800" kern="1200" dirty="0">
                <a:solidFill>
                  <a:schemeClr val="tx1"/>
                </a:solidFill>
                <a:latin typeface="+mn-lt"/>
                <a:ea typeface="+mn-ea"/>
                <a:cs typeface="+mn-cs"/>
                <a:sym typeface="Calibri"/>
              </a:rPr>
              <a:t> </a:t>
            </a:r>
            <a:r>
              <a:rPr lang="nl-NL" sz="3200" kern="1200" dirty="0">
                <a:solidFill>
                  <a:schemeClr val="tx1"/>
                </a:solidFill>
                <a:latin typeface="+mn-lt"/>
                <a:ea typeface="+mn-ea"/>
                <a:cs typeface="+mn-cs"/>
                <a:sym typeface="Calibri"/>
              </a:rPr>
              <a:t>jij</a:t>
            </a:r>
            <a:r>
              <a:rPr lang="nl-NL" sz="2800" kern="1200" dirty="0">
                <a:solidFill>
                  <a:schemeClr val="tx1"/>
                </a:solidFill>
                <a:latin typeface="+mn-lt"/>
                <a:ea typeface="+mn-ea"/>
                <a:cs typeface="+mn-cs"/>
                <a:sym typeface="Calibri"/>
              </a:rPr>
              <a:t>?</a:t>
            </a:r>
            <a:endParaRPr sz="2405" dirty="0">
              <a:solidFill>
                <a:schemeClr val="dk1"/>
              </a:solidFill>
              <a:latin typeface="Calibri"/>
              <a:ea typeface="Calibri"/>
              <a:cs typeface="Calibri"/>
              <a:sym typeface="Calibri"/>
            </a:endParaRPr>
          </a:p>
          <a:p>
            <a:pPr marL="822960" marR="0" lvl="2" indent="-128746" algn="l" rtl="0">
              <a:spcBef>
                <a:spcPts val="370"/>
              </a:spcBef>
              <a:spcAft>
                <a:spcPts val="0"/>
              </a:spcAft>
              <a:buClr>
                <a:srgbClr val="B2CCAC"/>
              </a:buClr>
              <a:buSzPts val="1573"/>
              <a:buFont typeface="Noto Sans Symbols"/>
              <a:buNone/>
            </a:pPr>
            <a:endParaRPr sz="1850" b="0" i="0" u="none" strike="noStrike" cap="none" dirty="0">
              <a:solidFill>
                <a:srgbClr val="FF0000"/>
              </a:solidFill>
              <a:latin typeface="Calibri"/>
              <a:ea typeface="Calibri"/>
              <a:cs typeface="Calibri"/>
              <a:sym typeface="Calibri"/>
            </a:endParaRPr>
          </a:p>
          <a:p>
            <a:pPr marL="822960" marR="0" lvl="2" indent="-128746" algn="l" rtl="0">
              <a:spcBef>
                <a:spcPts val="370"/>
              </a:spcBef>
              <a:spcAft>
                <a:spcPts val="0"/>
              </a:spcAft>
              <a:buClr>
                <a:srgbClr val="B2CCAC"/>
              </a:buClr>
              <a:buSzPts val="1573"/>
              <a:buFont typeface="Noto Sans Symbols"/>
              <a:buNone/>
            </a:pPr>
            <a:endParaRPr sz="1850" b="0" i="0" u="none" strike="noStrike" cap="none" dirty="0">
              <a:solidFill>
                <a:srgbClr val="FF0000"/>
              </a:solidFill>
              <a:latin typeface="Calibri"/>
              <a:ea typeface="Calibri"/>
              <a:cs typeface="Calibri"/>
              <a:sym typeface="Calibri"/>
            </a:endParaRPr>
          </a:p>
          <a:p>
            <a:pPr marL="0" marR="0" lvl="0" indent="0" algn="l" rtl="0">
              <a:spcBef>
                <a:spcPts val="580"/>
              </a:spcBef>
              <a:spcAft>
                <a:spcPts val="0"/>
              </a:spcAft>
              <a:buClr>
                <a:schemeClr val="accent1"/>
              </a:buClr>
              <a:buSzPts val="2044"/>
              <a:buFont typeface="Noto Sans Symbols"/>
              <a:buNone/>
            </a:pPr>
            <a:endParaRPr sz="2405" dirty="0">
              <a:solidFill>
                <a:schemeClr val="dk1"/>
              </a:solidFill>
              <a:latin typeface="Calibri"/>
              <a:ea typeface="Calibri"/>
              <a:cs typeface="Calibri"/>
              <a:sym typeface="Calibri"/>
            </a:endParaRPr>
          </a:p>
        </p:txBody>
      </p:sp>
      <p:grpSp>
        <p:nvGrpSpPr>
          <p:cNvPr id="8" name="Google Shape;103;p2">
            <a:extLst>
              <a:ext uri="{FF2B5EF4-FFF2-40B4-BE49-F238E27FC236}">
                <a16:creationId xmlns:a16="http://schemas.microsoft.com/office/drawing/2014/main" id="{93E0B93C-CD60-4E7B-BCFF-B2E948132DF8}"/>
              </a:ext>
            </a:extLst>
          </p:cNvPr>
          <p:cNvGrpSpPr/>
          <p:nvPr/>
        </p:nvGrpSpPr>
        <p:grpSpPr>
          <a:xfrm>
            <a:off x="0" y="-20223"/>
            <a:ext cx="9144000" cy="679849"/>
            <a:chOff x="0" y="-20223"/>
            <a:chExt cx="9144000" cy="679849"/>
          </a:xfrm>
        </p:grpSpPr>
        <p:pic>
          <p:nvPicPr>
            <p:cNvPr id="9" name="Google Shape;104;p2">
              <a:extLst>
                <a:ext uri="{FF2B5EF4-FFF2-40B4-BE49-F238E27FC236}">
                  <a16:creationId xmlns:a16="http://schemas.microsoft.com/office/drawing/2014/main" id="{2C4966ED-6B5C-4D6C-8DA3-096B31604FA1}"/>
                </a:ext>
              </a:extLst>
            </p:cNvPr>
            <p:cNvPicPr preferRelativeResize="0"/>
            <p:nvPr/>
          </p:nvPicPr>
          <p:blipFill rotWithShape="1">
            <a:blip r:embed="rId3">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r>
                <a:rPr lang="nl-NL" sz="1800" b="1" i="0" u="none" strike="noStrike" cap="none" dirty="0">
                  <a:solidFill>
                    <a:schemeClr val="lt1"/>
                  </a:solidFill>
                  <a:latin typeface="Calibri"/>
                  <a:ea typeface="Calibri"/>
                  <a:cs typeface="Calibri"/>
                  <a:sym typeface="Calibri"/>
                </a:rPr>
                <a:t>De Kas</a:t>
              </a:r>
              <a:endParaRPr lang="nl-NL" sz="1800" dirty="0"/>
            </a:p>
            <a:p>
              <a:pPr marL="0" marR="0" lvl="0" indent="0" algn="l" rtl="0">
                <a:spcBef>
                  <a:spcPts val="0"/>
                </a:spcBef>
                <a:spcAft>
                  <a:spcPts val="0"/>
                </a:spcAft>
                <a:buNone/>
              </a:pPr>
              <a:endParaRPr dirty="0"/>
            </a:p>
          </p:txBody>
        </p:sp>
      </p:gr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L="342900" marR="0" lvl="0" indent="-342900" defTabSz="457200">
              <a:spcBef>
                <a:spcPts val="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Moeten we in Nederland chemische gewasbescherming verbieden?</a:t>
            </a:r>
          </a:p>
          <a:p>
            <a:pPr marR="0" lvl="0" defTabSz="457200">
              <a:spcBef>
                <a:spcPts val="0"/>
              </a:spcBef>
              <a:spcAft>
                <a:spcPts val="0"/>
              </a:spcAft>
              <a:buClr>
                <a:srgbClr val="7030A0"/>
              </a:buClr>
              <a:buSzPct val="85000"/>
            </a:pPr>
            <a:endParaRPr sz="2000" kern="1200" dirty="0">
              <a:solidFill>
                <a:schemeClr val="tx1"/>
              </a:solidFill>
              <a:latin typeface="Calibri" panose="020F0502020204030204" pitchFamily="34" charset="0"/>
              <a:ea typeface="+mn-ea"/>
              <a:cs typeface="Calibri" panose="020F0502020204030204" pitchFamily="34" charset="0"/>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Eet jij vaak biologisch voedsel?</a:t>
            </a: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Wat moet je allemaal van een plaaginsect weten om biologische gewasbescherming te kunnen realiseren?</a:t>
            </a: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Wat is belangrijker op de korte termijn: opbrengst of omgeving? En op de lange termijn?</a:t>
            </a: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endParaRPr sz="2405" b="0" u="none" dirty="0">
              <a:solidFill>
                <a:schemeClr val="dk1"/>
              </a:solidFill>
              <a:latin typeface="Calibri"/>
              <a:ea typeface="Calibri"/>
              <a:cs typeface="Calibri"/>
              <a:sym typeface="Calibri"/>
            </a:endParaRPr>
          </a:p>
          <a:p>
            <a:pPr marL="0" marR="0" lvl="0" indent="0" algn="l" rtl="0">
              <a:lnSpc>
                <a:spcPct val="80000"/>
              </a:lnSpc>
              <a:spcBef>
                <a:spcPts val="580"/>
              </a:spcBef>
              <a:spcAft>
                <a:spcPts val="0"/>
              </a:spcAft>
              <a:buClr>
                <a:schemeClr val="accent1"/>
              </a:buClr>
              <a:buSzPts val="2044"/>
              <a:buFont typeface="Noto Sans Symbols"/>
              <a:buNone/>
            </a:pPr>
            <a:endParaRPr sz="2405"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58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DBE5"/>
        </a:solidFill>
        <a:effectLst/>
      </p:bgPr>
    </p:bg>
    <p:spTree>
      <p:nvGrpSpPr>
        <p:cNvPr id="1" name="Shape 517"/>
        <p:cNvGrpSpPr/>
        <p:nvPr/>
      </p:nvGrpSpPr>
      <p:grpSpPr>
        <a:xfrm>
          <a:off x="0" y="0"/>
          <a:ext cx="0" cy="0"/>
          <a:chOff x="0" y="0"/>
          <a:chExt cx="0" cy="0"/>
        </a:xfrm>
      </p:grpSpPr>
      <p:sp>
        <p:nvSpPr>
          <p:cNvPr id="521" name="Google Shape;521;p38"/>
          <p:cNvSpPr txBox="1">
            <a:spLocks noGrp="1"/>
          </p:cNvSpPr>
          <p:nvPr>
            <p:ph type="title"/>
          </p:nvPr>
        </p:nvSpPr>
        <p:spPr>
          <a:xfrm>
            <a:off x="428625" y="459304"/>
            <a:ext cx="8286750" cy="19049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br>
              <a:rPr lang="nl-NL" dirty="0"/>
            </a:br>
            <a:r>
              <a:rPr lang="nl-NL" sz="3200" dirty="0"/>
              <a:t>Wisselteelt</a:t>
            </a:r>
            <a:br>
              <a:rPr lang="nl-NL" dirty="0"/>
            </a:br>
            <a:endParaRPr dirty="0"/>
          </a:p>
        </p:txBody>
      </p:sp>
      <p:pic>
        <p:nvPicPr>
          <p:cNvPr id="522" name="Google Shape;522;p38" descr="Schema Wisselteelt Moestuin | De Boon in de Tuin"/>
          <p:cNvPicPr preferRelativeResize="0"/>
          <p:nvPr/>
        </p:nvPicPr>
        <p:blipFill rotWithShape="1">
          <a:blip r:embed="rId3">
            <a:alphaModFix/>
          </a:blip>
          <a:srcRect t="24454"/>
          <a:stretch/>
        </p:blipFill>
        <p:spPr>
          <a:xfrm>
            <a:off x="2182026" y="2843830"/>
            <a:ext cx="4754483" cy="2660248"/>
          </a:xfrm>
          <a:prstGeom prst="rect">
            <a:avLst/>
          </a:prstGeom>
          <a:noFill/>
          <a:ln>
            <a:noFill/>
          </a:ln>
        </p:spPr>
      </p:pic>
      <p:grpSp>
        <p:nvGrpSpPr>
          <p:cNvPr id="7" name="Google Shape;103;p2">
            <a:extLst>
              <a:ext uri="{FF2B5EF4-FFF2-40B4-BE49-F238E27FC236}">
                <a16:creationId xmlns:a16="http://schemas.microsoft.com/office/drawing/2014/main" id="{5F7C613D-E8E5-4D0D-914E-94E7772313D5}"/>
              </a:ext>
            </a:extLst>
          </p:cNvPr>
          <p:cNvGrpSpPr/>
          <p:nvPr/>
        </p:nvGrpSpPr>
        <p:grpSpPr>
          <a:xfrm>
            <a:off x="0" y="-20223"/>
            <a:ext cx="9144000" cy="629824"/>
            <a:chOff x="0" y="-20223"/>
            <a:chExt cx="9144000" cy="629824"/>
          </a:xfrm>
        </p:grpSpPr>
        <p:pic>
          <p:nvPicPr>
            <p:cNvPr id="8" name="Google Shape;104;p2">
              <a:extLst>
                <a:ext uri="{FF2B5EF4-FFF2-40B4-BE49-F238E27FC236}">
                  <a16:creationId xmlns:a16="http://schemas.microsoft.com/office/drawing/2014/main" id="{D9093AB9-46D1-4C33-9C5E-FADA4DE48BFB}"/>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9" name="Google Shape;105;p2">
              <a:extLst>
                <a:ext uri="{FF2B5EF4-FFF2-40B4-BE49-F238E27FC236}">
                  <a16:creationId xmlns:a16="http://schemas.microsoft.com/office/drawing/2014/main" id="{A8A16780-87F1-4A2A-A0E5-E39F938C7BB7}"/>
                </a:ext>
              </a:extLst>
            </p:cNvPr>
            <p:cNvSpPr txBox="1"/>
            <p:nvPr/>
          </p:nvSpPr>
          <p:spPr>
            <a:xfrm>
              <a:off x="2207490" y="69754"/>
              <a:ext cx="47290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dirty="0">
                  <a:solidFill>
                    <a:schemeClr val="lt1"/>
                  </a:solidFill>
                  <a:latin typeface="Calibri"/>
                  <a:cs typeface="Calibri"/>
                  <a:sym typeface="Calibri"/>
                </a:rPr>
                <a:t>Casus wisselteelt</a:t>
              </a:r>
              <a:endParaRPr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31" name="Google Shape;531;p39"/>
          <p:cNvSpPr txBox="1">
            <a:spLocks noGrp="1"/>
          </p:cNvSpPr>
          <p:nvPr>
            <p:ph type="title"/>
          </p:nvPr>
        </p:nvSpPr>
        <p:spPr>
          <a:xfrm>
            <a:off x="428625" y="719796"/>
            <a:ext cx="8286750" cy="11408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nl-NL" sz="4000" dirty="0"/>
              <a:t>Wisselteelt</a:t>
            </a:r>
            <a:endParaRPr dirty="0"/>
          </a:p>
        </p:txBody>
      </p:sp>
      <p:sp>
        <p:nvSpPr>
          <p:cNvPr id="532" name="Google Shape;532;p39"/>
          <p:cNvSpPr txBox="1"/>
          <p:nvPr/>
        </p:nvSpPr>
        <p:spPr>
          <a:xfrm>
            <a:off x="914400" y="2133600"/>
            <a:ext cx="7014117" cy="412908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210"/>
              <a:buFont typeface="Noto Sans Symbols"/>
              <a:buNone/>
            </a:pPr>
            <a:endParaRPr sz="2600">
              <a:solidFill>
                <a:schemeClr val="dk1"/>
              </a:solidFill>
              <a:latin typeface="Calibri"/>
              <a:ea typeface="Calibri"/>
              <a:cs typeface="Calibri"/>
              <a:sym typeface="Calibri"/>
            </a:endParaRPr>
          </a:p>
        </p:txBody>
      </p:sp>
      <p:grpSp>
        <p:nvGrpSpPr>
          <p:cNvPr id="8" name="Google Shape;103;p2">
            <a:extLst>
              <a:ext uri="{FF2B5EF4-FFF2-40B4-BE49-F238E27FC236}">
                <a16:creationId xmlns:a16="http://schemas.microsoft.com/office/drawing/2014/main" id="{08E66FB2-0DFD-440D-99DE-54226C927393}"/>
              </a:ext>
            </a:extLst>
          </p:cNvPr>
          <p:cNvGrpSpPr/>
          <p:nvPr/>
        </p:nvGrpSpPr>
        <p:grpSpPr>
          <a:xfrm>
            <a:off x="0" y="-20223"/>
            <a:ext cx="9144000" cy="629824"/>
            <a:chOff x="0" y="-20223"/>
            <a:chExt cx="9144000" cy="629824"/>
          </a:xfrm>
        </p:grpSpPr>
        <p:pic>
          <p:nvPicPr>
            <p:cNvPr id="9" name="Google Shape;104;p2">
              <a:extLst>
                <a:ext uri="{FF2B5EF4-FFF2-40B4-BE49-F238E27FC236}">
                  <a16:creationId xmlns:a16="http://schemas.microsoft.com/office/drawing/2014/main" id="{F59EE8D9-605E-4715-9CE6-E00060050EEE}"/>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0" name="Google Shape;105;p2">
              <a:extLst>
                <a:ext uri="{FF2B5EF4-FFF2-40B4-BE49-F238E27FC236}">
                  <a16:creationId xmlns:a16="http://schemas.microsoft.com/office/drawing/2014/main" id="{27A57357-8DF5-412B-8A53-1CC713E88CB0}"/>
                </a:ext>
              </a:extLst>
            </p:cNvPr>
            <p:cNvSpPr txBox="1"/>
            <p:nvPr/>
          </p:nvSpPr>
          <p:spPr>
            <a:xfrm>
              <a:off x="2207490" y="69754"/>
              <a:ext cx="47290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dirty="0">
                  <a:solidFill>
                    <a:schemeClr val="lt1"/>
                  </a:solidFill>
                  <a:latin typeface="Calibri"/>
                  <a:cs typeface="Calibri"/>
                  <a:sym typeface="Calibri"/>
                </a:rPr>
                <a:t>Casus wisselteelt</a:t>
              </a:r>
              <a:endParaRPr dirty="0"/>
            </a:p>
          </p:txBody>
        </p:sp>
      </p:grpSp>
      <p:pic>
        <p:nvPicPr>
          <p:cNvPr id="4" name="Afbeelding 3">
            <a:hlinkClick r:id="" action="ppaction://media"/>
            <a:extLst>
              <a:ext uri="{FF2B5EF4-FFF2-40B4-BE49-F238E27FC236}">
                <a16:creationId xmlns:a16="http://schemas.microsoft.com/office/drawing/2014/main" id="{06AB62E9-1B53-6E82-9DFC-E36DAD121DE1}"/>
              </a:ext>
            </a:extLst>
          </p:cNvPr>
          <p:cNvPicPr/>
          <p:nvPr>
            <a:videoFile r:link="rId1"/>
          </p:nvPr>
        </p:nvPicPr>
        <p:blipFill>
          <a:blip r:embed="rId5"/>
          <a:stretch>
            <a:fillRect/>
          </a:stretch>
        </p:blipFill>
        <p:spPr>
          <a:xfrm>
            <a:off x="3099333" y="2249438"/>
            <a:ext cx="2945331" cy="2110808"/>
          </a:xfrm>
          <a:prstGeom prst="rect">
            <a:avLst/>
          </a:prstGeom>
        </p:spPr>
      </p:pic>
      <p:sp>
        <p:nvSpPr>
          <p:cNvPr id="6" name="Tekstvak 5">
            <a:extLst>
              <a:ext uri="{FF2B5EF4-FFF2-40B4-BE49-F238E27FC236}">
                <a16:creationId xmlns:a16="http://schemas.microsoft.com/office/drawing/2014/main" id="{0C2729AA-8625-8ACD-F77A-3D79B8E826EA}"/>
              </a:ext>
            </a:extLst>
          </p:cNvPr>
          <p:cNvSpPr txBox="1"/>
          <p:nvPr/>
        </p:nvSpPr>
        <p:spPr>
          <a:xfrm>
            <a:off x="914400" y="5093138"/>
            <a:ext cx="7372952" cy="1323439"/>
          </a:xfrm>
          <a:prstGeom prst="rect">
            <a:avLst/>
          </a:prstGeom>
          <a:noFill/>
        </p:spPr>
        <p:txBody>
          <a:bodyPr wrap="square">
            <a:spAutoFit/>
          </a:bodyPr>
          <a:lstStyle/>
          <a:p>
            <a:pPr marL="0" indent="0" defTabSz="457200">
              <a:buClr>
                <a:srgbClr val="7030A0"/>
              </a:buClr>
              <a:buSzPct val="85000"/>
              <a:buNone/>
            </a:pPr>
            <a:r>
              <a:rPr lang="nl-NL" sz="2000" kern="1200" dirty="0">
                <a:solidFill>
                  <a:schemeClr val="tx1"/>
                </a:solidFill>
                <a:latin typeface="Calibri" panose="020F0502020204030204" pitchFamily="34" charset="0"/>
                <a:ea typeface="+mn-ea"/>
                <a:cs typeface="Calibri" panose="020F0502020204030204" pitchFamily="34" charset="0"/>
              </a:rPr>
              <a:t>Kijkvragen:</a:t>
            </a:r>
          </a:p>
          <a:p>
            <a:pPr marL="285750" indent="-285750" defTabSz="457200">
              <a:spcBef>
                <a:spcPts val="0"/>
              </a:spcBef>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Wat is het voordeel van wisselteelt voor de grond?</a:t>
            </a:r>
          </a:p>
          <a:p>
            <a:pPr marL="285750" indent="-285750" defTabSz="457200">
              <a:spcBef>
                <a:spcPts val="0"/>
              </a:spcBef>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Wat is het voordeel van wisselteelt voor de groenten?</a:t>
            </a:r>
          </a:p>
          <a:p>
            <a:pPr marL="285750" indent="-285750" defTabSz="457200">
              <a:spcBef>
                <a:spcPts val="0"/>
              </a:spcBef>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Wat is het voordeel van wisselteelt voor de tuinder?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2" name="Google Shape;542;p40"/>
          <p:cNvSpPr txBox="1">
            <a:spLocks noGrp="1"/>
          </p:cNvSpPr>
          <p:nvPr>
            <p:ph type="title"/>
          </p:nvPr>
        </p:nvSpPr>
        <p:spPr>
          <a:xfrm>
            <a:off x="428625" y="719796"/>
            <a:ext cx="8286750" cy="11408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nl-NL" sz="4000" dirty="0"/>
              <a:t>Strokenteelt</a:t>
            </a:r>
            <a:endParaRPr dirty="0"/>
          </a:p>
        </p:txBody>
      </p:sp>
      <p:sp>
        <p:nvSpPr>
          <p:cNvPr id="543" name="Google Shape;543;p40"/>
          <p:cNvSpPr txBox="1"/>
          <p:nvPr/>
        </p:nvSpPr>
        <p:spPr>
          <a:xfrm>
            <a:off x="914400" y="2133600"/>
            <a:ext cx="7600950" cy="412908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210"/>
              <a:buFont typeface="Noto Sans Symbols"/>
              <a:buNone/>
            </a:pPr>
            <a:endParaRPr sz="2600">
              <a:solidFill>
                <a:schemeClr val="dk1"/>
              </a:solidFill>
              <a:latin typeface="Calibri"/>
              <a:ea typeface="Calibri"/>
              <a:cs typeface="Calibri"/>
              <a:sym typeface="Calibri"/>
            </a:endParaRPr>
          </a:p>
        </p:txBody>
      </p:sp>
      <p:sp>
        <p:nvSpPr>
          <p:cNvPr id="544" name="Google Shape;544;p40"/>
          <p:cNvSpPr txBox="1"/>
          <p:nvPr/>
        </p:nvSpPr>
        <p:spPr>
          <a:xfrm>
            <a:off x="628650" y="2133600"/>
            <a:ext cx="8286750" cy="424727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030A0"/>
              </a:buClr>
              <a:buSzPct val="85000"/>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lang="nl-NL"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lang="nl-NL"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lang="nl-NL"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lang="nl-NL"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lang="nl-NL"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lang="nl-NL"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7030A0"/>
              </a:buClr>
              <a:buSzPct val="85000"/>
              <a:buFont typeface="Arial" panose="020B0604020202020204" pitchFamily="34" charset="0"/>
              <a:buChar char="•"/>
            </a:pPr>
            <a:endParaRPr sz="1800" dirty="0">
              <a:solidFill>
                <a:schemeClr val="dk1"/>
              </a:solidFill>
              <a:latin typeface="Calibri"/>
              <a:ea typeface="Calibri"/>
              <a:cs typeface="Calibri"/>
              <a:sym typeface="Calibri"/>
            </a:endParaRPr>
          </a:p>
          <a:p>
            <a:pPr marR="0" lvl="0" algn="l" rtl="0">
              <a:spcBef>
                <a:spcPts val="0"/>
              </a:spcBef>
              <a:spcAft>
                <a:spcPts val="0"/>
              </a:spcAft>
              <a:buClr>
                <a:srgbClr val="7030A0"/>
              </a:buClr>
              <a:buSzPct val="85000"/>
            </a:pPr>
            <a:endParaRPr sz="1800" dirty="0">
              <a:solidFill>
                <a:schemeClr val="dk1"/>
              </a:solidFill>
              <a:latin typeface="Calibri"/>
              <a:ea typeface="Calibri"/>
              <a:cs typeface="Calibri"/>
              <a:sym typeface="Calibri"/>
            </a:endParaRPr>
          </a:p>
          <a:p>
            <a:pPr>
              <a:buClr>
                <a:srgbClr val="7030A0"/>
              </a:buClr>
              <a:buSzPct val="85000"/>
            </a:pPr>
            <a:r>
              <a:rPr lang="nl-NL" sz="1800" kern="1200" dirty="0">
                <a:solidFill>
                  <a:schemeClr val="tx1"/>
                </a:solidFill>
                <a:latin typeface="Calibri" panose="020F0502020204030204" pitchFamily="34" charset="0"/>
                <a:ea typeface="+mn-ea"/>
                <a:cs typeface="Calibri" panose="020F0502020204030204" pitchFamily="34" charset="0"/>
              </a:rPr>
              <a:t>Kijkvragen:</a:t>
            </a:r>
          </a:p>
          <a:p>
            <a:pPr marL="285750" marR="0" lvl="0" indent="-285750" algn="l" rtl="0">
              <a:spcBef>
                <a:spcPts val="0"/>
              </a:spcBef>
              <a:spcAft>
                <a:spcPts val="0"/>
              </a:spcAft>
              <a:buClr>
                <a:srgbClr val="7030A0"/>
              </a:buClr>
              <a:buSzPct val="85000"/>
              <a:buFont typeface="Arial" panose="020B0604020202020204" pitchFamily="34" charset="0"/>
              <a:buChar char="•"/>
            </a:pPr>
            <a:r>
              <a:rPr lang="nl-NL" sz="1800" dirty="0">
                <a:solidFill>
                  <a:schemeClr val="dk1"/>
                </a:solidFill>
                <a:latin typeface="Calibri"/>
                <a:ea typeface="Calibri"/>
                <a:cs typeface="Calibri"/>
                <a:sym typeface="Calibri"/>
              </a:rPr>
              <a:t>Wat is het voordeel van strokenteelt voor het gewas/ de teler?</a:t>
            </a:r>
            <a:endParaRPr dirty="0"/>
          </a:p>
          <a:p>
            <a:pPr marL="285750" marR="0" lvl="0" indent="-285750" algn="l" rtl="0">
              <a:spcBef>
                <a:spcPts val="0"/>
              </a:spcBef>
              <a:spcAft>
                <a:spcPts val="0"/>
              </a:spcAft>
              <a:buClr>
                <a:srgbClr val="7030A0"/>
              </a:buClr>
              <a:buSzPct val="85000"/>
              <a:buFont typeface="Arial" panose="020B0604020202020204" pitchFamily="34" charset="0"/>
              <a:buChar char="•"/>
            </a:pPr>
            <a:r>
              <a:rPr lang="nl-NL" sz="1800" dirty="0">
                <a:solidFill>
                  <a:schemeClr val="dk1"/>
                </a:solidFill>
                <a:latin typeface="Calibri"/>
                <a:ea typeface="Calibri"/>
                <a:cs typeface="Calibri"/>
                <a:sym typeface="Calibri"/>
              </a:rPr>
              <a:t>Wat is het voordeel van strokenteelt voor de natuur?</a:t>
            </a:r>
            <a:endParaRPr lang="nl-NL" sz="1800" dirty="0"/>
          </a:p>
        </p:txBody>
      </p:sp>
      <p:grpSp>
        <p:nvGrpSpPr>
          <p:cNvPr id="10" name="Google Shape;103;p2">
            <a:extLst>
              <a:ext uri="{FF2B5EF4-FFF2-40B4-BE49-F238E27FC236}">
                <a16:creationId xmlns:a16="http://schemas.microsoft.com/office/drawing/2014/main" id="{6A68F153-562D-44B0-82A2-B9E1C6BD6991}"/>
              </a:ext>
            </a:extLst>
          </p:cNvPr>
          <p:cNvGrpSpPr/>
          <p:nvPr/>
        </p:nvGrpSpPr>
        <p:grpSpPr>
          <a:xfrm>
            <a:off x="0" y="-20223"/>
            <a:ext cx="9144000" cy="629824"/>
            <a:chOff x="0" y="-20223"/>
            <a:chExt cx="9144000" cy="629824"/>
          </a:xfrm>
        </p:grpSpPr>
        <p:pic>
          <p:nvPicPr>
            <p:cNvPr id="11" name="Google Shape;104;p2">
              <a:extLst>
                <a:ext uri="{FF2B5EF4-FFF2-40B4-BE49-F238E27FC236}">
                  <a16:creationId xmlns:a16="http://schemas.microsoft.com/office/drawing/2014/main" id="{2A60F518-92A5-4D60-9450-C989ADCD1594}"/>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2" name="Google Shape;105;p2">
              <a:extLst>
                <a:ext uri="{FF2B5EF4-FFF2-40B4-BE49-F238E27FC236}">
                  <a16:creationId xmlns:a16="http://schemas.microsoft.com/office/drawing/2014/main" id="{8E95539F-195E-4F3C-8F3E-8C83F2BF47D9}"/>
                </a:ext>
              </a:extLst>
            </p:cNvPr>
            <p:cNvSpPr txBox="1"/>
            <p:nvPr/>
          </p:nvSpPr>
          <p:spPr>
            <a:xfrm>
              <a:off x="2207490" y="69754"/>
              <a:ext cx="47290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dirty="0">
                  <a:solidFill>
                    <a:schemeClr val="lt1"/>
                  </a:solidFill>
                  <a:latin typeface="Calibri"/>
                  <a:cs typeface="Calibri"/>
                  <a:sym typeface="Calibri"/>
                </a:rPr>
                <a:t>Casus wisselteelt</a:t>
              </a:r>
              <a:endParaRPr dirty="0"/>
            </a:p>
          </p:txBody>
        </p:sp>
      </p:grpSp>
      <p:pic>
        <p:nvPicPr>
          <p:cNvPr id="2" name="Onlinemedia 1" title="STROKENTEELT hoe werkt dat? Informatief filmpje over strokenteelt | Bio Akker">
            <a:hlinkClick r:id="" action="ppaction://media"/>
            <a:extLst>
              <a:ext uri="{FF2B5EF4-FFF2-40B4-BE49-F238E27FC236}">
                <a16:creationId xmlns:a16="http://schemas.microsoft.com/office/drawing/2014/main" id="{A36C9FE0-0B6B-120E-E388-C5BB6D798CEE}"/>
              </a:ext>
            </a:extLst>
          </p:cNvPr>
          <p:cNvPicPr>
            <a:picLocks noRot="1" noChangeAspect="1"/>
          </p:cNvPicPr>
          <p:nvPr>
            <a:videoFile r:link="rId1"/>
          </p:nvPr>
        </p:nvPicPr>
        <p:blipFill>
          <a:blip r:embed="rId5"/>
          <a:stretch>
            <a:fillRect/>
          </a:stretch>
        </p:blipFill>
        <p:spPr>
          <a:xfrm>
            <a:off x="2311900" y="2213739"/>
            <a:ext cx="4624609" cy="2612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DBE5"/>
        </a:solidFill>
        <a:effectLst/>
      </p:bgPr>
    </p:bg>
    <p:spTree>
      <p:nvGrpSpPr>
        <p:cNvPr id="1" name="Shape 111"/>
        <p:cNvGrpSpPr/>
        <p:nvPr/>
      </p:nvGrpSpPr>
      <p:grpSpPr>
        <a:xfrm>
          <a:off x="0" y="0"/>
          <a:ext cx="0" cy="0"/>
          <a:chOff x="0" y="0"/>
          <a:chExt cx="0" cy="0"/>
        </a:xfrm>
      </p:grpSpPr>
      <p:sp>
        <p:nvSpPr>
          <p:cNvPr id="115" name="Google Shape;115;p3"/>
          <p:cNvSpPr txBox="1">
            <a:spLocks noGrp="1"/>
          </p:cNvSpPr>
          <p:nvPr>
            <p:ph type="title"/>
          </p:nvPr>
        </p:nvSpPr>
        <p:spPr>
          <a:xfrm>
            <a:off x="628650" y="90459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nl-NL" sz="3200" kern="1200" dirty="0">
                <a:solidFill>
                  <a:schemeClr val="tx1"/>
                </a:solidFill>
                <a:latin typeface="+mn-lt"/>
                <a:ea typeface="+mn-ea"/>
                <a:cs typeface="+mn-cs"/>
              </a:rPr>
              <a:t>De kas</a:t>
            </a:r>
            <a:endParaRPr sz="3200" kern="1200" dirty="0">
              <a:solidFill>
                <a:schemeClr val="tx1"/>
              </a:solidFill>
              <a:latin typeface="+mn-lt"/>
              <a:ea typeface="+mn-ea"/>
              <a:cs typeface="+mn-cs"/>
            </a:endParaRPr>
          </a:p>
        </p:txBody>
      </p:sp>
      <p:grpSp>
        <p:nvGrpSpPr>
          <p:cNvPr id="13" name="Google Shape;103;p2">
            <a:extLst>
              <a:ext uri="{FF2B5EF4-FFF2-40B4-BE49-F238E27FC236}">
                <a16:creationId xmlns:a16="http://schemas.microsoft.com/office/drawing/2014/main" id="{1FB1C0F0-9F4A-4681-AF31-F1A5C7876DFA}"/>
              </a:ext>
            </a:extLst>
          </p:cNvPr>
          <p:cNvGrpSpPr/>
          <p:nvPr/>
        </p:nvGrpSpPr>
        <p:grpSpPr>
          <a:xfrm>
            <a:off x="0" y="-20223"/>
            <a:ext cx="9144000" cy="629824"/>
            <a:chOff x="0" y="-20223"/>
            <a:chExt cx="9144000" cy="629824"/>
          </a:xfrm>
        </p:grpSpPr>
        <p:pic>
          <p:nvPicPr>
            <p:cNvPr id="14" name="Google Shape;104;p2">
              <a:extLst>
                <a:ext uri="{FF2B5EF4-FFF2-40B4-BE49-F238E27FC236}">
                  <a16:creationId xmlns:a16="http://schemas.microsoft.com/office/drawing/2014/main" id="{A9E6DAB1-A70C-4B7E-A68B-FBCEB4277E89}"/>
                </a:ext>
              </a:extLst>
            </p:cNvPr>
            <p:cNvPicPr preferRelativeResize="0"/>
            <p:nvPr/>
          </p:nvPicPr>
          <p:blipFill rotWithShape="1">
            <a:blip r:embed="rId3">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5" name="Google Shape;105;p2">
              <a:extLst>
                <a:ext uri="{FF2B5EF4-FFF2-40B4-BE49-F238E27FC236}">
                  <a16:creationId xmlns:a16="http://schemas.microsoft.com/office/drawing/2014/main" id="{3A38A3A1-7793-4913-81C6-3CD88E230060}"/>
                </a:ext>
              </a:extLst>
            </p:cNvPr>
            <p:cNvSpPr txBox="1"/>
            <p:nvPr/>
          </p:nvSpPr>
          <p:spPr>
            <a:xfrm>
              <a:off x="3962400" y="74891"/>
              <a:ext cx="22860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grpSp>
      <p:pic>
        <p:nvPicPr>
          <p:cNvPr id="3" name="Afbeelding 2">
            <a:extLst>
              <a:ext uri="{FF2B5EF4-FFF2-40B4-BE49-F238E27FC236}">
                <a16:creationId xmlns:a16="http://schemas.microsoft.com/office/drawing/2014/main" id="{11BCA7F4-EDAD-D858-E9C1-5CF3C9EA2F50}"/>
              </a:ext>
            </a:extLst>
          </p:cNvPr>
          <p:cNvPicPr>
            <a:picLocks noChangeAspect="1"/>
          </p:cNvPicPr>
          <p:nvPr/>
        </p:nvPicPr>
        <p:blipFill>
          <a:blip r:embed="rId4"/>
          <a:stretch>
            <a:fillRect/>
          </a:stretch>
        </p:blipFill>
        <p:spPr>
          <a:xfrm>
            <a:off x="1442622" y="2525156"/>
            <a:ext cx="5953956" cy="29912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457200" y="713820"/>
            <a:ext cx="8343900" cy="1325563"/>
          </a:xfrm>
          <a:prstGeom prst="rect">
            <a:avLst/>
          </a:prstGeom>
          <a:noFill/>
          <a:ln>
            <a:noFill/>
          </a:ln>
        </p:spPr>
        <p:txBody>
          <a:bodyPr spcFirstLastPara="1" wrap="square" lIns="91425" tIns="45700" rIns="91425" bIns="45700" anchor="ctr" anchorCtr="0">
            <a:normAutofit/>
          </a:bodyPr>
          <a:lstStyle/>
          <a:p>
            <a:pPr lvl="0" algn="ctr" defTabSz="457200">
              <a:lnSpc>
                <a:spcPct val="90000"/>
              </a:lnSpc>
              <a:spcBef>
                <a:spcPts val="580"/>
              </a:spcBef>
              <a:spcAft>
                <a:spcPts val="0"/>
              </a:spcAft>
              <a:buClr>
                <a:schemeClr val="accent1"/>
              </a:buClr>
              <a:buSzPct val="85000"/>
            </a:pPr>
            <a:r>
              <a:rPr lang="nl-NL" sz="3200" kern="1200" dirty="0">
                <a:solidFill>
                  <a:schemeClr val="tx1"/>
                </a:solidFill>
                <a:latin typeface="+mn-lt"/>
                <a:ea typeface="+mn-ea"/>
                <a:cs typeface="+mn-cs"/>
              </a:rPr>
              <a:t>Het werk van komkommerteler Jeroen</a:t>
            </a:r>
            <a:endParaRPr sz="3200" kern="1200" dirty="0">
              <a:solidFill>
                <a:schemeClr val="tx1"/>
              </a:solidFill>
              <a:latin typeface="+mn-lt"/>
              <a:ea typeface="+mn-ea"/>
              <a:cs typeface="+mn-cs"/>
            </a:endParaRPr>
          </a:p>
        </p:txBody>
      </p:sp>
      <p:sp>
        <p:nvSpPr>
          <p:cNvPr id="126" name="Google Shape;126;p4"/>
          <p:cNvSpPr txBox="1"/>
          <p:nvPr/>
        </p:nvSpPr>
        <p:spPr>
          <a:xfrm>
            <a:off x="914400" y="1447800"/>
            <a:ext cx="7772400" cy="4572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210"/>
              <a:buFont typeface="Noto Sans Symbols"/>
              <a:buNone/>
            </a:pPr>
            <a:endParaRPr sz="2600">
              <a:solidFill>
                <a:schemeClr val="dk1"/>
              </a:solidFill>
              <a:latin typeface="Calibri"/>
              <a:ea typeface="Calibri"/>
              <a:cs typeface="Calibri"/>
              <a:sym typeface="Calibri"/>
            </a:endParaRPr>
          </a:p>
          <a:p>
            <a:pPr marL="0" marR="0" lvl="0" indent="0" algn="l" rtl="0">
              <a:spcBef>
                <a:spcPts val="580"/>
              </a:spcBef>
              <a:spcAft>
                <a:spcPts val="0"/>
              </a:spcAft>
              <a:buClr>
                <a:schemeClr val="accent1"/>
              </a:buClr>
              <a:buSzPts val="2210"/>
              <a:buFont typeface="Noto Sans Symbols"/>
              <a:buNone/>
            </a:pPr>
            <a:endParaRPr sz="2600">
              <a:solidFill>
                <a:schemeClr val="dk1"/>
              </a:solidFill>
              <a:latin typeface="Calibri"/>
              <a:ea typeface="Calibri"/>
              <a:cs typeface="Calibri"/>
              <a:sym typeface="Calibri"/>
            </a:endParaRPr>
          </a:p>
        </p:txBody>
      </p:sp>
      <p:grpSp>
        <p:nvGrpSpPr>
          <p:cNvPr id="9" name="Google Shape;103;p2">
            <a:extLst>
              <a:ext uri="{FF2B5EF4-FFF2-40B4-BE49-F238E27FC236}">
                <a16:creationId xmlns:a16="http://schemas.microsoft.com/office/drawing/2014/main" id="{2BC9AA3F-15F3-4875-A954-9B0F69394106}"/>
              </a:ext>
            </a:extLst>
          </p:cNvPr>
          <p:cNvGrpSpPr/>
          <p:nvPr/>
        </p:nvGrpSpPr>
        <p:grpSpPr>
          <a:xfrm>
            <a:off x="0" y="-7166"/>
            <a:ext cx="9144000" cy="629824"/>
            <a:chOff x="0" y="-7166"/>
            <a:chExt cx="9144000" cy="629824"/>
          </a:xfrm>
        </p:grpSpPr>
        <p:pic>
          <p:nvPicPr>
            <p:cNvPr id="10" name="Google Shape;104;p2">
              <a:extLst>
                <a:ext uri="{FF2B5EF4-FFF2-40B4-BE49-F238E27FC236}">
                  <a16:creationId xmlns:a16="http://schemas.microsoft.com/office/drawing/2014/main" id="{DE3BB8A9-26BE-4CC8-ADF9-8BABA29932C4}"/>
                </a:ext>
              </a:extLst>
            </p:cNvPr>
            <p:cNvPicPr preferRelativeResize="0"/>
            <p:nvPr/>
          </p:nvPicPr>
          <p:blipFill rotWithShape="1">
            <a:blip r:embed="rId4">
              <a:alphaModFix/>
              <a:duotone>
                <a:prstClr val="black"/>
                <a:srgbClr val="7030A0">
                  <a:tint val="45000"/>
                  <a:satMod val="400000"/>
                </a:srgbClr>
              </a:duotone>
            </a:blip>
            <a:srcRect/>
            <a:stretch/>
          </p:blipFill>
          <p:spPr>
            <a:xfrm>
              <a:off x="0" y="-7166"/>
              <a:ext cx="9144000" cy="629824"/>
            </a:xfrm>
            <a:prstGeom prst="rect">
              <a:avLst/>
            </a:prstGeom>
            <a:solidFill>
              <a:srgbClr val="7030A0"/>
            </a:solidFill>
            <a:ln>
              <a:solidFill>
                <a:srgbClr val="7030A0"/>
              </a:solidFill>
            </a:ln>
          </p:spPr>
        </p:pic>
        <p:sp>
          <p:nvSpPr>
            <p:cNvPr id="11" name="Google Shape;105;p2">
              <a:extLst>
                <a:ext uri="{FF2B5EF4-FFF2-40B4-BE49-F238E27FC236}">
                  <a16:creationId xmlns:a16="http://schemas.microsoft.com/office/drawing/2014/main" id="{879832E0-E843-424A-8892-FF972FD1A466}"/>
                </a:ext>
              </a:extLst>
            </p:cNvPr>
            <p:cNvSpPr txBox="1"/>
            <p:nvPr/>
          </p:nvSpPr>
          <p:spPr>
            <a:xfrm>
              <a:off x="4124325" y="162164"/>
              <a:ext cx="228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dirty="0">
                  <a:solidFill>
                    <a:schemeClr val="lt1"/>
                  </a:solidFill>
                  <a:latin typeface="Calibri"/>
                  <a:ea typeface="Calibri"/>
                  <a:cs typeface="Calibri"/>
                  <a:sym typeface="Calibri"/>
                </a:rPr>
                <a:t>De kas</a:t>
              </a:r>
              <a:endParaRPr dirty="0"/>
            </a:p>
          </p:txBody>
        </p:sp>
      </p:grpSp>
      <p:pic>
        <p:nvPicPr>
          <p:cNvPr id="2" name="Onlinemedia 1" title="Komkommerteler Jeroen">
            <a:hlinkClick r:id="" action="ppaction://media"/>
            <a:extLst>
              <a:ext uri="{FF2B5EF4-FFF2-40B4-BE49-F238E27FC236}">
                <a16:creationId xmlns:a16="http://schemas.microsoft.com/office/drawing/2014/main" id="{4DEE7654-B86C-4D7C-9E18-7BBADBA45DC0}"/>
              </a:ext>
            </a:extLst>
          </p:cNvPr>
          <p:cNvPicPr>
            <a:picLocks noRot="1" noChangeAspect="1"/>
          </p:cNvPicPr>
          <p:nvPr>
            <a:videoFile r:link="rId1"/>
          </p:nvPr>
        </p:nvPicPr>
        <p:blipFill>
          <a:blip r:embed="rId5"/>
          <a:stretch>
            <a:fillRect/>
          </a:stretch>
        </p:blipFill>
        <p:spPr>
          <a:xfrm>
            <a:off x="1672682" y="1888543"/>
            <a:ext cx="5452946" cy="3080914"/>
          </a:xfrm>
          <a:prstGeom prst="rect">
            <a:avLst/>
          </a:prstGeom>
        </p:spPr>
      </p:pic>
      <p:sp>
        <p:nvSpPr>
          <p:cNvPr id="3" name="Tijdelijke aanduiding voor inhoud 2">
            <a:extLst>
              <a:ext uri="{FF2B5EF4-FFF2-40B4-BE49-F238E27FC236}">
                <a16:creationId xmlns:a16="http://schemas.microsoft.com/office/drawing/2014/main" id="{232333F8-ACEC-B73C-40F6-80FF84CAB1C7}"/>
              </a:ext>
            </a:extLst>
          </p:cNvPr>
          <p:cNvSpPr txBox="1">
            <a:spLocks/>
          </p:cNvSpPr>
          <p:nvPr/>
        </p:nvSpPr>
        <p:spPr>
          <a:xfrm>
            <a:off x="685800" y="5401177"/>
            <a:ext cx="7772400" cy="1210206"/>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sz="2000" dirty="0"/>
              <a:t>Kijkvragen:</a:t>
            </a:r>
          </a:p>
          <a:p>
            <a:r>
              <a:rPr lang="nl-NL" sz="2000" dirty="0"/>
              <a:t>Wat vertelt Jeroen over het water voor en in de komkommer?</a:t>
            </a:r>
          </a:p>
          <a:p>
            <a:r>
              <a:rPr lang="nl-NL" sz="2000" dirty="0"/>
              <a:t>Wanneer in het verhaal zie jij een voorbeeld van duurzaam telen?</a:t>
            </a:r>
          </a:p>
          <a:p>
            <a:endParaRPr lang="nl-NL" dirty="0"/>
          </a:p>
          <a:p>
            <a:endParaRPr lang="nl-NL" dirty="0"/>
          </a:p>
          <a:p>
            <a:pPr marL="0" indent="0">
              <a:buFont typeface="Wingdings 2"/>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sp>
        <p:nvSpPr>
          <p:cNvPr id="10" name="Tijdelijke aanduiding voor inhoud 2">
            <a:extLst>
              <a:ext uri="{FF2B5EF4-FFF2-40B4-BE49-F238E27FC236}">
                <a16:creationId xmlns:a16="http://schemas.microsoft.com/office/drawing/2014/main" id="{0A50275A-FEF7-48A4-B02E-2738CBC589F3}"/>
              </a:ext>
            </a:extLst>
          </p:cNvPr>
          <p:cNvSpPr txBox="1">
            <a:spLocks/>
          </p:cNvSpPr>
          <p:nvPr/>
        </p:nvSpPr>
        <p:spPr>
          <a:xfrm>
            <a:off x="1327533" y="1016666"/>
            <a:ext cx="4648200" cy="923330"/>
          </a:xfrm>
          <a:prstGeom prst="rect">
            <a:avLst/>
          </a:prstGeom>
        </p:spPr>
        <p:txBody>
          <a:bodyPr vert="horz">
            <a:normAutofit fontScale="850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defTabSz="457200">
              <a:buNone/>
            </a:pPr>
            <a:r>
              <a:rPr lang="nl-NL" sz="3200" dirty="0"/>
              <a:t>Zou jij het werk van Jeroen leuk vinden om te doen?</a:t>
            </a:r>
          </a:p>
          <a:p>
            <a:pPr marL="0" indent="0">
              <a:buNone/>
            </a:pPr>
            <a:endParaRPr lang="nl-NL" dirty="0"/>
          </a:p>
          <a:p>
            <a:endParaRPr lang="nl-NL" dirty="0"/>
          </a:p>
          <a:p>
            <a:pPr marL="0" indent="0">
              <a:buFont typeface="Wingdings 2"/>
              <a:buNone/>
            </a:pPr>
            <a:endParaRPr lang="nl-NL" dirty="0"/>
          </a:p>
        </p:txBody>
      </p:sp>
      <p:sp>
        <p:nvSpPr>
          <p:cNvPr id="11" name="Rechthoek 10">
            <a:extLst>
              <a:ext uri="{FF2B5EF4-FFF2-40B4-BE49-F238E27FC236}">
                <a16:creationId xmlns:a16="http://schemas.microsoft.com/office/drawing/2014/main" id="{78BA38B6-D898-43DC-9749-A46F52902F6D}"/>
              </a:ext>
            </a:extLst>
          </p:cNvPr>
          <p:cNvSpPr/>
          <p:nvPr/>
        </p:nvSpPr>
        <p:spPr>
          <a:xfrm>
            <a:off x="717933" y="3124200"/>
            <a:ext cx="609600" cy="609600"/>
          </a:xfrm>
          <a:prstGeom prst="rect">
            <a:avLst/>
          </a:prstGeom>
          <a:solidFill>
            <a:srgbClr val="7030A0"/>
          </a:solid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1800" kern="0" dirty="0">
                <a:solidFill>
                  <a:prstClr val="white"/>
                </a:solidFill>
                <a:latin typeface="Calibri" panose="020F0502020204030204" pitchFamily="34" charset="0"/>
                <a:cs typeface="Calibri" panose="020F0502020204030204" pitchFamily="34" charset="0"/>
              </a:rPr>
              <a:t>A</a:t>
            </a:r>
            <a:endParaRPr kumimoji="0" lang="nl-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echthoek 11">
            <a:extLst>
              <a:ext uri="{FF2B5EF4-FFF2-40B4-BE49-F238E27FC236}">
                <a16:creationId xmlns:a16="http://schemas.microsoft.com/office/drawing/2014/main" id="{B73921AF-89FC-42E7-AA82-9B92B84DF42E}"/>
              </a:ext>
            </a:extLst>
          </p:cNvPr>
          <p:cNvSpPr/>
          <p:nvPr/>
        </p:nvSpPr>
        <p:spPr>
          <a:xfrm>
            <a:off x="717933" y="3962400"/>
            <a:ext cx="609600" cy="609600"/>
          </a:xfrm>
          <a:prstGeom prst="rect">
            <a:avLst/>
          </a:prstGeom>
          <a:solidFill>
            <a:srgbClr val="7030A0"/>
          </a:solid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a:t>
            </a:r>
          </a:p>
        </p:txBody>
      </p:sp>
      <p:sp>
        <p:nvSpPr>
          <p:cNvPr id="13" name="Rechthoek 12">
            <a:extLst>
              <a:ext uri="{FF2B5EF4-FFF2-40B4-BE49-F238E27FC236}">
                <a16:creationId xmlns:a16="http://schemas.microsoft.com/office/drawing/2014/main" id="{190D0F27-CC40-498D-A652-731D85CC8048}"/>
              </a:ext>
            </a:extLst>
          </p:cNvPr>
          <p:cNvSpPr/>
          <p:nvPr/>
        </p:nvSpPr>
        <p:spPr>
          <a:xfrm>
            <a:off x="717933" y="4794738"/>
            <a:ext cx="609600" cy="609600"/>
          </a:xfrm>
          <a:prstGeom prst="rect">
            <a:avLst/>
          </a:prstGeom>
          <a:solidFill>
            <a:srgbClr val="7030A0"/>
          </a:solid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a:t>
            </a:r>
          </a:p>
        </p:txBody>
      </p:sp>
      <p:sp>
        <p:nvSpPr>
          <p:cNvPr id="14" name="Rechthoek 13">
            <a:extLst>
              <a:ext uri="{FF2B5EF4-FFF2-40B4-BE49-F238E27FC236}">
                <a16:creationId xmlns:a16="http://schemas.microsoft.com/office/drawing/2014/main" id="{D6062B4A-B1F4-4B85-8C59-BFD0F67A8AB0}"/>
              </a:ext>
            </a:extLst>
          </p:cNvPr>
          <p:cNvSpPr/>
          <p:nvPr/>
        </p:nvSpPr>
        <p:spPr>
          <a:xfrm>
            <a:off x="717933" y="5714581"/>
            <a:ext cx="609600" cy="609600"/>
          </a:xfrm>
          <a:prstGeom prst="rect">
            <a:avLst/>
          </a:prstGeom>
          <a:solidFill>
            <a:srgbClr val="7030A0"/>
          </a:solid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t>
            </a:r>
          </a:p>
        </p:txBody>
      </p:sp>
      <p:sp>
        <p:nvSpPr>
          <p:cNvPr id="15" name="Tekstvak 14">
            <a:extLst>
              <a:ext uri="{FF2B5EF4-FFF2-40B4-BE49-F238E27FC236}">
                <a16:creationId xmlns:a16="http://schemas.microsoft.com/office/drawing/2014/main" id="{D425E384-A39B-4353-BC85-0FFC7843F697}"/>
              </a:ext>
            </a:extLst>
          </p:cNvPr>
          <p:cNvSpPr txBox="1"/>
          <p:nvPr/>
        </p:nvSpPr>
        <p:spPr>
          <a:xfrm>
            <a:off x="1743713" y="3301177"/>
            <a:ext cx="697826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b="0" i="0" u="none" strike="noStrike" kern="0" cap="none" spc="0" normalizeH="0" baseline="0" noProof="0" dirty="0">
                <a:ln>
                  <a:noFill/>
                </a:ln>
                <a:solidFill>
                  <a:prstClr val="black"/>
                </a:solidFill>
                <a:effectLst/>
                <a:uLnTx/>
                <a:uFillTx/>
              </a:rPr>
              <a:t>Nee, ik wil niet met planten werken</a:t>
            </a:r>
          </a:p>
        </p:txBody>
      </p:sp>
      <p:sp>
        <p:nvSpPr>
          <p:cNvPr id="16" name="Tekstvak 15">
            <a:extLst>
              <a:ext uri="{FF2B5EF4-FFF2-40B4-BE49-F238E27FC236}">
                <a16:creationId xmlns:a16="http://schemas.microsoft.com/office/drawing/2014/main" id="{9852EE62-A6D5-450D-A397-B0DF2E150AFC}"/>
              </a:ext>
            </a:extLst>
          </p:cNvPr>
          <p:cNvSpPr txBox="1"/>
          <p:nvPr/>
        </p:nvSpPr>
        <p:spPr>
          <a:xfrm>
            <a:off x="1740665" y="4115516"/>
            <a:ext cx="682586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b="0" i="0" u="none" strike="noStrike" kern="0" cap="none" spc="0" normalizeH="0" baseline="0" noProof="0" dirty="0">
                <a:ln>
                  <a:noFill/>
                </a:ln>
                <a:solidFill>
                  <a:prstClr val="black"/>
                </a:solidFill>
                <a:effectLst/>
                <a:uLnTx/>
                <a:uFillTx/>
              </a:rPr>
              <a:t>Nee, ik wil niet op deze manier bijdrage aan de voedselproductie </a:t>
            </a:r>
          </a:p>
        </p:txBody>
      </p:sp>
      <p:sp>
        <p:nvSpPr>
          <p:cNvPr id="17" name="Tekstvak 16">
            <a:extLst>
              <a:ext uri="{FF2B5EF4-FFF2-40B4-BE49-F238E27FC236}">
                <a16:creationId xmlns:a16="http://schemas.microsoft.com/office/drawing/2014/main" id="{F13786A1-EFB5-45ED-AAEA-25F7D6333AFA}"/>
              </a:ext>
            </a:extLst>
          </p:cNvPr>
          <p:cNvSpPr txBox="1"/>
          <p:nvPr/>
        </p:nvSpPr>
        <p:spPr>
          <a:xfrm>
            <a:off x="1774193" y="4929353"/>
            <a:ext cx="68580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kern="0" dirty="0">
                <a:solidFill>
                  <a:prstClr val="black"/>
                </a:solidFill>
              </a:rPr>
              <a:t>Ja, het lijkt me leuk om mijn eigen bedrijf met een plantenproduct te hebben</a:t>
            </a:r>
            <a:endParaRPr kumimoji="0" lang="nl-NL" b="0" i="0" u="none" strike="noStrike" kern="0" cap="none" spc="0" normalizeH="0" baseline="0" noProof="0" dirty="0">
              <a:ln>
                <a:noFill/>
              </a:ln>
              <a:solidFill>
                <a:prstClr val="black"/>
              </a:solidFill>
              <a:effectLst/>
              <a:uLnTx/>
              <a:uFillTx/>
            </a:endParaRPr>
          </a:p>
        </p:txBody>
      </p:sp>
      <p:sp>
        <p:nvSpPr>
          <p:cNvPr id="18" name="Tekstvak 17">
            <a:extLst>
              <a:ext uri="{FF2B5EF4-FFF2-40B4-BE49-F238E27FC236}">
                <a16:creationId xmlns:a16="http://schemas.microsoft.com/office/drawing/2014/main" id="{1E2CDD46-70E9-4A00-A2A9-E63ECE9DC038}"/>
              </a:ext>
            </a:extLst>
          </p:cNvPr>
          <p:cNvSpPr txBox="1"/>
          <p:nvPr/>
        </p:nvSpPr>
        <p:spPr>
          <a:xfrm>
            <a:off x="1774193" y="5847547"/>
            <a:ext cx="750913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rPr>
              <a:t>Ja, want het is belangrijk dat er voldoende voedsel geproduceerd wordt.</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600" b="0" i="0" u="none" strike="noStrike" kern="0" cap="none" spc="0" normalizeH="0" baseline="0" noProof="0" dirty="0">
              <a:ln>
                <a:noFill/>
              </a:ln>
              <a:solidFill>
                <a:prstClr val="black"/>
              </a:solidFill>
              <a:effectLst/>
              <a:uLnTx/>
              <a:uFillTx/>
            </a:endParaRPr>
          </a:p>
        </p:txBody>
      </p:sp>
      <p:pic>
        <p:nvPicPr>
          <p:cNvPr id="4" name="Onlinemedia 1" title="Komkommerteler Jeroen">
            <a:hlinkClick r:id="" action="ppaction://media"/>
            <a:extLst>
              <a:ext uri="{FF2B5EF4-FFF2-40B4-BE49-F238E27FC236}">
                <a16:creationId xmlns:a16="http://schemas.microsoft.com/office/drawing/2014/main" id="{79DD51BB-CCDD-7F1A-9346-C201C4AA9FEF}"/>
              </a:ext>
            </a:extLst>
          </p:cNvPr>
          <p:cNvPicPr>
            <a:picLocks noRot="1" noChangeAspect="1"/>
          </p:cNvPicPr>
          <p:nvPr>
            <a:videoFile r:link="rId1"/>
          </p:nvPr>
        </p:nvPicPr>
        <p:blipFill>
          <a:blip r:embed="rId4"/>
          <a:stretch>
            <a:fillRect/>
          </a:stretch>
        </p:blipFill>
        <p:spPr>
          <a:xfrm>
            <a:off x="6291015" y="903346"/>
            <a:ext cx="2430966" cy="1373496"/>
          </a:xfrm>
          <a:prstGeom prst="rect">
            <a:avLst/>
          </a:prstGeom>
        </p:spPr>
      </p:pic>
      <p:sp>
        <p:nvSpPr>
          <p:cNvPr id="9" name="Google Shape;105;p2">
            <a:extLst>
              <a:ext uri="{FF2B5EF4-FFF2-40B4-BE49-F238E27FC236}">
                <a16:creationId xmlns:a16="http://schemas.microsoft.com/office/drawing/2014/main" id="{973FC9CD-337A-F6E4-11AE-0E560E04A963}"/>
              </a:ext>
            </a:extLst>
          </p:cNvPr>
          <p:cNvSpPr txBox="1"/>
          <p:nvPr/>
        </p:nvSpPr>
        <p:spPr>
          <a:xfrm>
            <a:off x="4124325" y="162164"/>
            <a:ext cx="228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dirty="0">
                <a:solidFill>
                  <a:schemeClr val="lt1"/>
                </a:solidFill>
                <a:latin typeface="Calibri"/>
                <a:ea typeface="Calibri"/>
                <a:cs typeface="Calibri"/>
                <a:sym typeface="Calibri"/>
              </a:rPr>
              <a:t>De kas</a:t>
            </a:r>
            <a:endParaRPr dirty="0"/>
          </a:p>
        </p:txBody>
      </p:sp>
      <p:pic>
        <p:nvPicPr>
          <p:cNvPr id="20" name="Google Shape;104;p2">
            <a:extLst>
              <a:ext uri="{FF2B5EF4-FFF2-40B4-BE49-F238E27FC236}">
                <a16:creationId xmlns:a16="http://schemas.microsoft.com/office/drawing/2014/main" id="{785C2E7C-8BA8-D0CD-0922-2C8C3D4E07D6}"/>
              </a:ext>
            </a:extLst>
          </p:cNvPr>
          <p:cNvPicPr preferRelativeResize="0"/>
          <p:nvPr/>
        </p:nvPicPr>
        <p:blipFill rotWithShape="1">
          <a:blip r:embed="rId5">
            <a:alphaModFix/>
            <a:duotone>
              <a:prstClr val="black"/>
              <a:srgbClr val="7030A0">
                <a:tint val="45000"/>
                <a:satMod val="400000"/>
              </a:srgbClr>
            </a:duotone>
          </a:blip>
          <a:srcRect/>
          <a:stretch/>
        </p:blipFill>
        <p:spPr>
          <a:xfrm>
            <a:off x="0" y="-4625"/>
            <a:ext cx="9144000" cy="629824"/>
          </a:xfrm>
          <a:prstGeom prst="rect">
            <a:avLst/>
          </a:prstGeom>
          <a:solidFill>
            <a:srgbClr val="7030A0"/>
          </a:solidFill>
          <a:ln>
            <a:solidFill>
              <a:srgbClr val="7030A0"/>
            </a:solidFill>
          </a:ln>
        </p:spPr>
      </p:pic>
      <p:sp>
        <p:nvSpPr>
          <p:cNvPr id="21" name="Google Shape;105;p2">
            <a:extLst>
              <a:ext uri="{FF2B5EF4-FFF2-40B4-BE49-F238E27FC236}">
                <a16:creationId xmlns:a16="http://schemas.microsoft.com/office/drawing/2014/main" id="{8BC4024E-6B73-FF0F-5B81-27789DA7BBC2}"/>
              </a:ext>
            </a:extLst>
          </p:cNvPr>
          <p:cNvSpPr txBox="1"/>
          <p:nvPr/>
        </p:nvSpPr>
        <p:spPr>
          <a:xfrm>
            <a:off x="4124325" y="164705"/>
            <a:ext cx="228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dirty="0">
                <a:solidFill>
                  <a:schemeClr val="lt1"/>
                </a:solidFill>
                <a:latin typeface="Calibri"/>
                <a:ea typeface="Calibri"/>
                <a:cs typeface="Calibri"/>
                <a:sym typeface="Calibri"/>
              </a:rPr>
              <a:t>De kas</a:t>
            </a:r>
            <a:endParaRPr dirty="0"/>
          </a:p>
        </p:txBody>
      </p:sp>
    </p:spTree>
    <p:extLst>
      <p:ext uri="{BB962C8B-B14F-4D97-AF65-F5344CB8AC3E}">
        <p14:creationId xmlns:p14="http://schemas.microsoft.com/office/powerpoint/2010/main" val="4023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0"/>
          <p:cNvSpPr txBox="1"/>
          <p:nvPr/>
        </p:nvSpPr>
        <p:spPr>
          <a:xfrm>
            <a:off x="671331" y="1066800"/>
            <a:ext cx="7801337" cy="76200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accent1"/>
              </a:buClr>
              <a:buSzPts val="2244"/>
              <a:buFont typeface="Noto Sans Symbols"/>
              <a:buNone/>
            </a:pPr>
            <a:r>
              <a:rPr lang="nl-NL" sz="2700" kern="1200" dirty="0">
                <a:solidFill>
                  <a:schemeClr val="tx1"/>
                </a:solidFill>
                <a:latin typeface="+mn-lt"/>
                <a:ea typeface="+mn-ea"/>
                <a:cs typeface="+mn-cs"/>
                <a:sym typeface="Calibri"/>
              </a:rPr>
              <a:t>Voedsel voor alle mensen op de wereld</a:t>
            </a:r>
          </a:p>
          <a:p>
            <a:pPr marL="0" marR="0" lvl="0" indent="0" algn="ctr" rtl="0">
              <a:lnSpc>
                <a:spcPct val="80000"/>
              </a:lnSpc>
              <a:spcBef>
                <a:spcPts val="0"/>
              </a:spcBef>
              <a:spcAft>
                <a:spcPts val="0"/>
              </a:spcAft>
              <a:buClr>
                <a:schemeClr val="accent1"/>
              </a:buClr>
              <a:buSzPts val="2244"/>
              <a:buFont typeface="Noto Sans Symbols"/>
              <a:buNone/>
            </a:pPr>
            <a:endParaRPr sz="2700" kern="1200" dirty="0">
              <a:solidFill>
                <a:schemeClr val="tx1"/>
              </a:solidFill>
              <a:latin typeface="+mn-lt"/>
              <a:ea typeface="+mn-ea"/>
              <a:cs typeface="+mn-cs"/>
            </a:endParaRPr>
          </a:p>
          <a:p>
            <a:pPr marL="0" marR="0" lvl="0" indent="0" algn="l" rtl="0">
              <a:lnSpc>
                <a:spcPct val="80000"/>
              </a:lnSpc>
              <a:spcBef>
                <a:spcPts val="580"/>
              </a:spcBef>
              <a:spcAft>
                <a:spcPts val="0"/>
              </a:spcAft>
              <a:buClr>
                <a:schemeClr val="accent1"/>
              </a:buClr>
              <a:buSzPts val="1216"/>
              <a:buFont typeface="Noto Sans Symbols"/>
              <a:buNone/>
            </a:pPr>
            <a:endParaRPr sz="1430" dirty="0">
              <a:solidFill>
                <a:schemeClr val="dk1"/>
              </a:solidFill>
              <a:latin typeface="Calibri"/>
              <a:ea typeface="Calibri"/>
              <a:cs typeface="Calibri"/>
              <a:sym typeface="Calibri"/>
            </a:endParaRPr>
          </a:p>
          <a:p>
            <a:pPr marL="822960" marR="0" lvl="2" indent="-169227" algn="l" rtl="0">
              <a:lnSpc>
                <a:spcPct val="80000"/>
              </a:lnSpc>
              <a:spcBef>
                <a:spcPts val="370"/>
              </a:spcBef>
              <a:spcAft>
                <a:spcPts val="0"/>
              </a:spcAft>
              <a:buClr>
                <a:srgbClr val="B2CCAC"/>
              </a:buClr>
              <a:buSzPts val="935"/>
              <a:buFont typeface="Noto Sans Symbols"/>
              <a:buNone/>
            </a:pPr>
            <a:endParaRPr sz="1100" b="0" i="0" u="none" strike="noStrike" cap="none" dirty="0">
              <a:solidFill>
                <a:srgbClr val="FF0000"/>
              </a:solidFill>
              <a:latin typeface="Calibri"/>
              <a:ea typeface="Calibri"/>
              <a:cs typeface="Calibri"/>
              <a:sym typeface="Calibri"/>
            </a:endParaRPr>
          </a:p>
          <a:p>
            <a:pPr marL="822960" marR="0" lvl="2" indent="-169227" algn="l" rtl="0">
              <a:lnSpc>
                <a:spcPct val="80000"/>
              </a:lnSpc>
              <a:spcBef>
                <a:spcPts val="370"/>
              </a:spcBef>
              <a:spcAft>
                <a:spcPts val="0"/>
              </a:spcAft>
              <a:buClr>
                <a:srgbClr val="B2CCAC"/>
              </a:buClr>
              <a:buSzPts val="935"/>
              <a:buFont typeface="Noto Sans Symbols"/>
              <a:buNone/>
            </a:pPr>
            <a:endParaRPr sz="1100" b="0" i="0" u="none" strike="noStrike" cap="none" dirty="0">
              <a:solidFill>
                <a:srgbClr val="FF0000"/>
              </a:solidFill>
              <a:latin typeface="Calibri"/>
              <a:ea typeface="Calibri"/>
              <a:cs typeface="Calibri"/>
              <a:sym typeface="Calibri"/>
            </a:endParaRPr>
          </a:p>
          <a:p>
            <a:pPr marL="0" marR="0" lvl="0" indent="0" algn="l" rtl="0">
              <a:lnSpc>
                <a:spcPct val="80000"/>
              </a:lnSpc>
              <a:spcBef>
                <a:spcPts val="580"/>
              </a:spcBef>
              <a:spcAft>
                <a:spcPts val="0"/>
              </a:spcAft>
              <a:buClr>
                <a:schemeClr val="accent1"/>
              </a:buClr>
              <a:buSzPts val="1216"/>
              <a:buFont typeface="Noto Sans Symbols"/>
              <a:buNone/>
            </a:pPr>
            <a:endParaRPr sz="1430" dirty="0">
              <a:solidFill>
                <a:schemeClr val="dk1"/>
              </a:solidFill>
              <a:latin typeface="Calibri"/>
              <a:ea typeface="Calibri"/>
              <a:cs typeface="Calibri"/>
              <a:sym typeface="Calibri"/>
            </a:endParaRPr>
          </a:p>
        </p:txBody>
      </p:sp>
      <p:sp>
        <p:nvSpPr>
          <p:cNvPr id="202" name="Google Shape;202;p10"/>
          <p:cNvSpPr txBox="1"/>
          <p:nvPr/>
        </p:nvSpPr>
        <p:spPr>
          <a:xfrm>
            <a:off x="475526" y="6217052"/>
            <a:ext cx="4572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dirty="0">
                <a:solidFill>
                  <a:schemeClr val="dk1"/>
                </a:solidFill>
                <a:latin typeface="Calibri"/>
                <a:ea typeface="Calibri"/>
                <a:cs typeface="Calibri"/>
                <a:sym typeface="Calibri"/>
              </a:rPr>
              <a:t>Bron: </a:t>
            </a:r>
            <a:r>
              <a:rPr lang="nl-NL" sz="1400" u="sng" dirty="0">
                <a:solidFill>
                  <a:srgbClr val="A365D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NOS</a:t>
            </a:r>
            <a:endParaRPr sz="1400" dirty="0">
              <a:solidFill>
                <a:srgbClr val="A365D1"/>
              </a:solidFill>
              <a:latin typeface="Calibri"/>
              <a:ea typeface="Calibri"/>
              <a:cs typeface="Calibri"/>
              <a:sym typeface="Calibri"/>
            </a:endParaRPr>
          </a:p>
        </p:txBody>
      </p:sp>
      <p:grpSp>
        <p:nvGrpSpPr>
          <p:cNvPr id="8" name="Google Shape;103;p2">
            <a:extLst>
              <a:ext uri="{FF2B5EF4-FFF2-40B4-BE49-F238E27FC236}">
                <a16:creationId xmlns:a16="http://schemas.microsoft.com/office/drawing/2014/main" id="{FB0F23D8-3384-45B2-A4A2-9CD12BC54FD2}"/>
              </a:ext>
            </a:extLst>
          </p:cNvPr>
          <p:cNvGrpSpPr/>
          <p:nvPr/>
        </p:nvGrpSpPr>
        <p:grpSpPr>
          <a:xfrm>
            <a:off x="0" y="-30769"/>
            <a:ext cx="9144000" cy="629824"/>
            <a:chOff x="0" y="-20223"/>
            <a:chExt cx="9144000" cy="629824"/>
          </a:xfrm>
        </p:grpSpPr>
        <p:pic>
          <p:nvPicPr>
            <p:cNvPr id="9" name="Google Shape;104;p2">
              <a:extLst>
                <a:ext uri="{FF2B5EF4-FFF2-40B4-BE49-F238E27FC236}">
                  <a16:creationId xmlns:a16="http://schemas.microsoft.com/office/drawing/2014/main" id="{4960CB3C-3C4A-40BD-8C4E-CD025808FBE3}"/>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0" name="Google Shape;105;p2">
              <a:extLst>
                <a:ext uri="{FF2B5EF4-FFF2-40B4-BE49-F238E27FC236}">
                  <a16:creationId xmlns:a16="http://schemas.microsoft.com/office/drawing/2014/main" id="{4FF82980-A94F-42EA-9DA9-0DF9750707BE}"/>
                </a:ext>
              </a:extLst>
            </p:cNvPr>
            <p:cNvSpPr txBox="1"/>
            <p:nvPr/>
          </p:nvSpPr>
          <p:spPr>
            <a:xfrm>
              <a:off x="2903914" y="74891"/>
              <a:ext cx="334448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1" i="0" u="none" strike="noStrike" cap="none" dirty="0">
                  <a:solidFill>
                    <a:schemeClr val="lt1"/>
                  </a:solidFill>
                  <a:latin typeface="Calibri"/>
                  <a:ea typeface="Calibri"/>
                  <a:cs typeface="Calibri"/>
                  <a:sym typeface="Calibri"/>
                </a:rPr>
                <a:t>De Kas</a:t>
              </a:r>
              <a:endParaRPr dirty="0"/>
            </a:p>
          </p:txBody>
        </p:sp>
      </p:grpSp>
      <p:pic>
        <p:nvPicPr>
          <p:cNvPr id="1026" name="Picture 2">
            <a:extLst>
              <a:ext uri="{FF2B5EF4-FFF2-40B4-BE49-F238E27FC236}">
                <a16:creationId xmlns:a16="http://schemas.microsoft.com/office/drawing/2014/main" id="{157A88FE-984B-3FCD-2568-BFE6ADA70C2A}"/>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35666" y="1828800"/>
            <a:ext cx="7801337" cy="43882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2" name="Google Shape;222;p12"/>
          <p:cNvSpPr txBox="1"/>
          <p:nvPr/>
        </p:nvSpPr>
        <p:spPr>
          <a:xfrm>
            <a:off x="635194" y="1158128"/>
            <a:ext cx="8345347" cy="5410200"/>
          </a:xfrm>
          <a:prstGeom prst="rect">
            <a:avLst/>
          </a:prstGeom>
          <a:noFill/>
          <a:ln>
            <a:noFill/>
          </a:ln>
        </p:spPr>
        <p:txBody>
          <a:bodyPr spcFirstLastPara="1" wrap="square" lIns="91425" tIns="45700" rIns="91425" bIns="45700" anchor="t" anchorCtr="0">
            <a:normAutofit fontScale="70000" lnSpcReduction="20000"/>
          </a:bodyPr>
          <a:lstStyle/>
          <a:p>
            <a:pPr algn="ctr">
              <a:lnSpc>
                <a:spcPct val="110000"/>
              </a:lnSpc>
              <a:buClr>
                <a:schemeClr val="dk1"/>
              </a:buClr>
              <a:buSzPts val="4400"/>
            </a:pPr>
            <a:r>
              <a:rPr lang="nl-NL" sz="3800" kern="1200" dirty="0">
                <a:solidFill>
                  <a:schemeClr val="tx1"/>
                </a:solidFill>
                <a:latin typeface="+mn-lt"/>
                <a:ea typeface="+mn-ea"/>
                <a:cs typeface="+mn-cs"/>
                <a:sym typeface="Calibri"/>
              </a:rPr>
              <a:t>Duurzaam voedsel voor alle mensen op de wereld?</a:t>
            </a:r>
          </a:p>
          <a:p>
            <a:pPr marL="0" marR="0" lvl="0" indent="0" algn="ctr" rtl="0">
              <a:lnSpc>
                <a:spcPct val="80000"/>
              </a:lnSpc>
              <a:spcBef>
                <a:spcPts val="0"/>
              </a:spcBef>
              <a:spcAft>
                <a:spcPts val="0"/>
              </a:spcAft>
              <a:buClr>
                <a:schemeClr val="accent1"/>
              </a:buClr>
              <a:buSzPts val="2244"/>
              <a:buFont typeface="Noto Sans Symbols"/>
              <a:buNone/>
            </a:pPr>
            <a:endParaRPr lang="nl-NL" sz="2700" kern="1200" dirty="0">
              <a:solidFill>
                <a:schemeClr val="tx1"/>
              </a:solidFill>
              <a:latin typeface="+mn-lt"/>
              <a:ea typeface="+mn-ea"/>
              <a:cs typeface="+mn-cs"/>
            </a:endParaRPr>
          </a:p>
          <a:p>
            <a:pPr marL="0" marR="0" lvl="0" indent="0" algn="l" rtl="0">
              <a:spcBef>
                <a:spcPts val="580"/>
              </a:spcBef>
              <a:spcAft>
                <a:spcPts val="0"/>
              </a:spcAft>
              <a:buClr>
                <a:schemeClr val="accent1"/>
              </a:buClr>
              <a:buSzPts val="2044"/>
              <a:buFont typeface="Noto Sans Symbols"/>
              <a:buNone/>
            </a:pPr>
            <a:endParaRPr sz="2405" dirty="0">
              <a:solidFill>
                <a:schemeClr val="dk1"/>
              </a:solidFill>
              <a:latin typeface="Calibri"/>
              <a:ea typeface="Calibri"/>
              <a:cs typeface="Calibri"/>
              <a:sym typeface="Calibri"/>
            </a:endParaRPr>
          </a:p>
          <a:p>
            <a:pPr marL="342900" marR="0" lvl="0" indent="-342900" algn="l" rtl="0">
              <a:spcBef>
                <a:spcPts val="580"/>
              </a:spcBef>
              <a:spcAft>
                <a:spcPts val="0"/>
              </a:spcAft>
              <a:buClr>
                <a:srgbClr val="7030A0"/>
              </a:buClr>
              <a:buSzPts val="2044"/>
              <a:buFont typeface="Arial" panose="020B0604020202020204" pitchFamily="34" charset="0"/>
              <a:buChar char="•"/>
            </a:pPr>
            <a:r>
              <a:rPr lang="nl-NL" sz="2405" u="sng" dirty="0">
                <a:solidFill>
                  <a:srgbClr val="A365D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Hoe onvoorstelbaar veel voedsel Nederland maakt</a:t>
            </a:r>
            <a:endParaRPr lang="nl-NL" sz="2405" u="sng" dirty="0">
              <a:solidFill>
                <a:srgbClr val="A365D1"/>
              </a:solidFill>
              <a:latin typeface="Calibri"/>
              <a:ea typeface="Calibri"/>
              <a:cs typeface="Calibri"/>
              <a:sym typeface="Calibri"/>
            </a:endParaRPr>
          </a:p>
          <a:p>
            <a:pPr marR="0" lvl="0" algn="l" rtl="0">
              <a:spcBef>
                <a:spcPts val="580"/>
              </a:spcBef>
              <a:spcAft>
                <a:spcPts val="0"/>
              </a:spcAft>
              <a:buClr>
                <a:srgbClr val="7030A0"/>
              </a:buClr>
              <a:buSzPts val="2044"/>
            </a:pPr>
            <a:r>
              <a:rPr lang="nl-NL" sz="2405" dirty="0">
                <a:solidFill>
                  <a:schemeClr val="dk1"/>
                </a:solidFill>
                <a:latin typeface="Calibri"/>
                <a:ea typeface="Calibri"/>
                <a:cs typeface="Calibri"/>
                <a:sym typeface="Calibri"/>
              </a:rPr>
              <a:t>12 oktober 2019 – 7:52 min – NOS op 3</a:t>
            </a:r>
          </a:p>
          <a:p>
            <a:pPr marL="342900" marR="0" lvl="0" indent="-342900" algn="l" rtl="0">
              <a:spcBef>
                <a:spcPts val="580"/>
              </a:spcBef>
              <a:spcAft>
                <a:spcPts val="0"/>
              </a:spcAft>
              <a:buClr>
                <a:srgbClr val="7030A0"/>
              </a:buClr>
              <a:buSzPts val="2044"/>
              <a:buFont typeface="Arial" panose="020B0604020202020204" pitchFamily="34" charset="0"/>
              <a:buChar char="•"/>
            </a:pPr>
            <a:endParaRPr lang="nl-NL" sz="2405" dirty="0">
              <a:solidFill>
                <a:srgbClr val="A365D1"/>
              </a:solidFill>
              <a:latin typeface="Calibri"/>
              <a:cs typeface="Calibri"/>
              <a:sym typeface="Calibri"/>
            </a:endParaRPr>
          </a:p>
          <a:p>
            <a:pPr marL="285750" marR="0" lvl="0" indent="-285750" algn="l" rtl="0">
              <a:spcBef>
                <a:spcPts val="580"/>
              </a:spcBef>
              <a:spcAft>
                <a:spcPts val="0"/>
              </a:spcAft>
              <a:buClr>
                <a:srgbClr val="7030A0"/>
              </a:buClr>
              <a:buSzPts val="2044"/>
              <a:buFont typeface="Arial" panose="020B0604020202020204" pitchFamily="34" charset="0"/>
              <a:buChar char="•"/>
            </a:pPr>
            <a:r>
              <a:rPr lang="nl-NL" sz="2405" u="sng" dirty="0">
                <a:solidFill>
                  <a:srgbClr val="A365D1"/>
                </a:solidFill>
                <a:latin typeface="Calibri"/>
                <a:cs typeface="Calibri"/>
                <a:hlinkClick r:id="rId4">
                  <a:extLst>
                    <a:ext uri="{A12FA001-AC4F-418D-AE19-62706E023703}">
                      <ahyp:hlinkClr xmlns:ahyp="http://schemas.microsoft.com/office/drawing/2018/hyperlinkcolor" val="tx"/>
                    </a:ext>
                  </a:extLst>
                </a:hlinkClick>
              </a:rPr>
              <a:t>Kampioen landbouwexport, willen we dat wel?</a:t>
            </a:r>
            <a:endParaRPr lang="nl-NL" sz="2405" u="sng" dirty="0">
              <a:solidFill>
                <a:srgbClr val="A365D1"/>
              </a:solidFill>
              <a:latin typeface="Calibri"/>
              <a:cs typeface="Calibri"/>
            </a:endParaRPr>
          </a:p>
          <a:p>
            <a:pPr>
              <a:spcBef>
                <a:spcPts val="580"/>
              </a:spcBef>
              <a:buClr>
                <a:srgbClr val="7030A0"/>
              </a:buClr>
              <a:buSzPts val="2044"/>
            </a:pPr>
            <a:r>
              <a:rPr lang="nl-NL" sz="2405" dirty="0">
                <a:solidFill>
                  <a:schemeClr val="dk1"/>
                </a:solidFill>
                <a:latin typeface="Calibri"/>
                <a:ea typeface="Calibri"/>
                <a:cs typeface="Calibri"/>
                <a:sym typeface="Calibri"/>
              </a:rPr>
              <a:t>17 januari 2020 – 2:45 min – RTL Z</a:t>
            </a:r>
          </a:p>
          <a:p>
            <a:pPr marL="342900" marR="0" lvl="0" indent="-342900" algn="l" rtl="0">
              <a:spcBef>
                <a:spcPts val="580"/>
              </a:spcBef>
              <a:spcAft>
                <a:spcPts val="0"/>
              </a:spcAft>
              <a:buClr>
                <a:srgbClr val="7030A0"/>
              </a:buClr>
              <a:buSzPts val="2044"/>
              <a:buFont typeface="Arial" panose="020B0604020202020204" pitchFamily="34" charset="0"/>
              <a:buChar char="•"/>
            </a:pPr>
            <a:endParaRPr sz="2405" dirty="0">
              <a:solidFill>
                <a:schemeClr val="dk1"/>
              </a:solidFill>
              <a:latin typeface="Calibri"/>
              <a:ea typeface="Calibri"/>
              <a:cs typeface="Calibri"/>
              <a:sym typeface="Calibri"/>
            </a:endParaRPr>
          </a:p>
          <a:p>
            <a:pPr marL="342900" lvl="0" indent="-342900">
              <a:spcBef>
                <a:spcPts val="580"/>
              </a:spcBef>
              <a:buClr>
                <a:srgbClr val="7030A0"/>
              </a:buClr>
              <a:buSzPts val="2044"/>
              <a:buFont typeface="Arial" panose="020B0604020202020204" pitchFamily="34" charset="0"/>
              <a:buChar char="•"/>
            </a:pPr>
            <a:r>
              <a:rPr lang="nl-NL" sz="2405" u="sng" dirty="0">
                <a:solidFill>
                  <a:srgbClr val="A365D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Regeneratieve landbouw</a:t>
            </a:r>
            <a:endParaRPr lang="nl-NL" sz="2405" u="sng" dirty="0">
              <a:solidFill>
                <a:srgbClr val="A365D1"/>
              </a:solidFill>
              <a:latin typeface="Calibri"/>
              <a:ea typeface="Calibri"/>
              <a:cs typeface="Calibri"/>
              <a:sym typeface="Calibri"/>
            </a:endParaRPr>
          </a:p>
          <a:p>
            <a:pPr lvl="0">
              <a:spcBef>
                <a:spcPts val="580"/>
              </a:spcBef>
              <a:buClr>
                <a:srgbClr val="7030A0"/>
              </a:buClr>
              <a:buSzPts val="2044"/>
            </a:pPr>
            <a:r>
              <a:rPr lang="nl-NL" sz="2405" dirty="0">
                <a:solidFill>
                  <a:schemeClr val="dk1"/>
                </a:solidFill>
                <a:latin typeface="Calibri"/>
                <a:ea typeface="Calibri"/>
                <a:cs typeface="Calibri"/>
                <a:sym typeface="Calibri"/>
              </a:rPr>
              <a:t>12 oktober 2022 – 2:38 min</a:t>
            </a:r>
          </a:p>
          <a:p>
            <a:pPr lvl="0">
              <a:spcBef>
                <a:spcPts val="580"/>
              </a:spcBef>
              <a:buClr>
                <a:srgbClr val="7030A0"/>
              </a:buClr>
              <a:buSzPts val="2044"/>
            </a:pPr>
            <a:endParaRPr lang="nl-NL" sz="2405" dirty="0">
              <a:solidFill>
                <a:srgbClr val="FF0000"/>
              </a:solidFill>
              <a:latin typeface="Calibri"/>
              <a:ea typeface="Calibri"/>
              <a:cs typeface="Calibri"/>
              <a:sym typeface="Calibri"/>
            </a:endParaRPr>
          </a:p>
          <a:p>
            <a:pPr marL="342900" indent="-342900">
              <a:spcBef>
                <a:spcPts val="580"/>
              </a:spcBef>
              <a:buClr>
                <a:srgbClr val="7030A0"/>
              </a:buClr>
              <a:buSzPts val="2044"/>
              <a:buFont typeface="Arial" panose="020B0604020202020204" pitchFamily="34" charset="0"/>
              <a:buChar char="•"/>
            </a:pPr>
            <a:r>
              <a:rPr lang="nl-NL" sz="2400" u="sng" dirty="0">
                <a:solidFill>
                  <a:srgbClr val="A365D1"/>
                </a:solidFill>
                <a:latin typeface="Calibri"/>
                <a:cs typeface="Calibri"/>
                <a:sym typeface="Calibri"/>
                <a:hlinkClick r:id="rId6">
                  <a:extLst>
                    <a:ext uri="{A12FA001-AC4F-418D-AE19-62706E023703}">
                      <ahyp:hlinkClr xmlns:ahyp="http://schemas.microsoft.com/office/drawing/2018/hyperlinkcolor" val="tx"/>
                    </a:ext>
                  </a:extLst>
                </a:hlinkClick>
              </a:rPr>
              <a:t>Lichtregels van de glastuinbouw</a:t>
            </a:r>
            <a:endParaRPr lang="nl-NL" sz="2400" u="sng" dirty="0">
              <a:solidFill>
                <a:srgbClr val="A365D1"/>
              </a:solidFill>
              <a:latin typeface="Calibri"/>
              <a:cs typeface="Calibri"/>
              <a:sym typeface="Calibri"/>
            </a:endParaRPr>
          </a:p>
          <a:p>
            <a:pPr marR="0" lvl="0" algn="l" rtl="0">
              <a:spcBef>
                <a:spcPts val="580"/>
              </a:spcBef>
              <a:spcAft>
                <a:spcPts val="0"/>
              </a:spcAft>
              <a:buClr>
                <a:srgbClr val="7030A0"/>
              </a:buClr>
              <a:buSzPts val="2044"/>
            </a:pPr>
            <a:r>
              <a:rPr lang="nl-NL" sz="2405" dirty="0">
                <a:solidFill>
                  <a:schemeClr val="dk1"/>
                </a:solidFill>
                <a:latin typeface="Calibri"/>
                <a:ea typeface="Calibri"/>
                <a:cs typeface="Calibri"/>
                <a:sym typeface="Calibri"/>
              </a:rPr>
              <a:t>Organisatie: Nacht van de nacht</a:t>
            </a:r>
            <a:endParaRPr sz="2405" dirty="0">
              <a:solidFill>
                <a:schemeClr val="dk1"/>
              </a:solidFill>
              <a:latin typeface="Calibri"/>
              <a:ea typeface="Calibri"/>
              <a:cs typeface="Calibri"/>
              <a:sym typeface="Calibri"/>
            </a:endParaRPr>
          </a:p>
          <a:p>
            <a:pPr marL="822960" marR="0" lvl="2" indent="-128746" algn="l" rtl="0">
              <a:spcBef>
                <a:spcPts val="370"/>
              </a:spcBef>
              <a:spcAft>
                <a:spcPts val="0"/>
              </a:spcAft>
              <a:buClr>
                <a:srgbClr val="B2CCAC"/>
              </a:buClr>
              <a:buSzPts val="1573"/>
              <a:buFont typeface="Noto Sans Symbols"/>
              <a:buNone/>
            </a:pPr>
            <a:endParaRPr sz="1850" b="0" i="0" u="none" strike="noStrike" cap="none" dirty="0">
              <a:solidFill>
                <a:srgbClr val="FF0000"/>
              </a:solidFill>
              <a:latin typeface="Calibri"/>
              <a:ea typeface="Calibri"/>
              <a:cs typeface="Calibri"/>
              <a:sym typeface="Calibri"/>
            </a:endParaRPr>
          </a:p>
          <a:p>
            <a:pPr marL="822960" marR="0" lvl="2" indent="-128746" algn="l" rtl="0">
              <a:spcBef>
                <a:spcPts val="370"/>
              </a:spcBef>
              <a:spcAft>
                <a:spcPts val="0"/>
              </a:spcAft>
              <a:buClr>
                <a:srgbClr val="B2CCAC"/>
              </a:buClr>
              <a:buSzPts val="1573"/>
              <a:buFont typeface="Noto Sans Symbols"/>
              <a:buNone/>
            </a:pPr>
            <a:endParaRPr sz="1850" b="0" i="0" u="none" strike="noStrike" cap="none" dirty="0">
              <a:solidFill>
                <a:srgbClr val="FF0000"/>
              </a:solidFill>
              <a:latin typeface="Calibri"/>
              <a:ea typeface="Calibri"/>
              <a:cs typeface="Calibri"/>
              <a:sym typeface="Calibri"/>
            </a:endParaRPr>
          </a:p>
          <a:p>
            <a:pPr marL="0" marR="0" lvl="0" indent="0" algn="l" rtl="0">
              <a:spcBef>
                <a:spcPts val="580"/>
              </a:spcBef>
              <a:spcAft>
                <a:spcPts val="0"/>
              </a:spcAft>
              <a:buClr>
                <a:schemeClr val="accent1"/>
              </a:buClr>
              <a:buSzPts val="2044"/>
              <a:buFont typeface="Noto Sans Symbols"/>
              <a:buNone/>
            </a:pPr>
            <a:r>
              <a:rPr lang="nl-NL" sz="2405" dirty="0">
                <a:solidFill>
                  <a:schemeClr val="dk1"/>
                </a:solidFill>
                <a:latin typeface="Calibri"/>
                <a:ea typeface="Calibri"/>
                <a:cs typeface="Calibri"/>
                <a:sym typeface="Calibri"/>
              </a:rPr>
              <a:t> </a:t>
            </a:r>
            <a:endParaRPr sz="2405" dirty="0">
              <a:solidFill>
                <a:schemeClr val="dk1"/>
              </a:solidFill>
              <a:latin typeface="Calibri"/>
              <a:ea typeface="Calibri"/>
              <a:cs typeface="Calibri"/>
              <a:sym typeface="Calibri"/>
            </a:endParaRPr>
          </a:p>
        </p:txBody>
      </p:sp>
      <p:grpSp>
        <p:nvGrpSpPr>
          <p:cNvPr id="6" name="Google Shape;103;p2">
            <a:extLst>
              <a:ext uri="{FF2B5EF4-FFF2-40B4-BE49-F238E27FC236}">
                <a16:creationId xmlns:a16="http://schemas.microsoft.com/office/drawing/2014/main" id="{EC03EAF3-19E9-4203-B517-79222EAD48DE}"/>
              </a:ext>
            </a:extLst>
          </p:cNvPr>
          <p:cNvGrpSpPr/>
          <p:nvPr/>
        </p:nvGrpSpPr>
        <p:grpSpPr>
          <a:xfrm>
            <a:off x="0" y="-20223"/>
            <a:ext cx="9144000" cy="679849"/>
            <a:chOff x="0" y="-20223"/>
            <a:chExt cx="9144000" cy="679849"/>
          </a:xfrm>
        </p:grpSpPr>
        <p:pic>
          <p:nvPicPr>
            <p:cNvPr id="7" name="Google Shape;104;p2">
              <a:extLst>
                <a:ext uri="{FF2B5EF4-FFF2-40B4-BE49-F238E27FC236}">
                  <a16:creationId xmlns:a16="http://schemas.microsoft.com/office/drawing/2014/main" id="{0CB86D3F-3400-40E8-99E1-3A317D2DFB3D}"/>
                </a:ext>
              </a:extLst>
            </p:cNvPr>
            <p:cNvPicPr preferRelativeResize="0"/>
            <p:nvPr/>
          </p:nvPicPr>
          <p:blipFill rotWithShape="1">
            <a:blip r:embed="rId7">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8" name="Google Shape;105;p2">
              <a:extLst>
                <a:ext uri="{FF2B5EF4-FFF2-40B4-BE49-F238E27FC236}">
                  <a16:creationId xmlns:a16="http://schemas.microsoft.com/office/drawing/2014/main" id="{34FB71FF-5D23-41C1-B3E2-849AB07C0D55}"/>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r>
                <a:rPr lang="nl-NL" sz="1800" b="1" i="0" u="none" strike="noStrike" cap="none" dirty="0">
                  <a:solidFill>
                    <a:schemeClr val="lt1"/>
                  </a:solidFill>
                  <a:latin typeface="Calibri"/>
                  <a:ea typeface="Calibri"/>
                  <a:cs typeface="Calibri"/>
                  <a:sym typeface="Calibri"/>
                </a:rPr>
                <a:t>De Kas</a:t>
              </a:r>
              <a:endParaRPr lang="nl-NL" sz="1800" dirty="0"/>
            </a:p>
            <a:p>
              <a:pPr marL="0" marR="0" lvl="0" indent="0" algn="l" rtl="0">
                <a:spcBef>
                  <a:spcPts val="0"/>
                </a:spcBef>
                <a:spcAft>
                  <a:spcPts val="0"/>
                </a:spcAft>
                <a:buNone/>
              </a:pP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11"/>
          <p:cNvSpPr txBox="1"/>
          <p:nvPr/>
        </p:nvSpPr>
        <p:spPr>
          <a:xfrm>
            <a:off x="352423" y="707764"/>
            <a:ext cx="8439154" cy="7620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3774"/>
              <a:buFont typeface="Noto Sans Symbols"/>
              <a:buNone/>
            </a:pPr>
            <a:r>
              <a:rPr lang="nl-NL" sz="3200" kern="1200" dirty="0">
                <a:solidFill>
                  <a:schemeClr val="tx1"/>
                </a:solidFill>
                <a:latin typeface="+mn-lt"/>
                <a:ea typeface="+mn-ea"/>
                <a:cs typeface="+mn-cs"/>
                <a:sym typeface="Calibri"/>
              </a:rPr>
              <a:t>Wat</a:t>
            </a:r>
            <a:r>
              <a:rPr lang="nl-NL" sz="2800" kern="1200" dirty="0">
                <a:solidFill>
                  <a:schemeClr val="tx1"/>
                </a:solidFill>
                <a:latin typeface="+mn-lt"/>
                <a:ea typeface="+mn-ea"/>
                <a:cs typeface="+mn-cs"/>
                <a:sym typeface="Calibri"/>
              </a:rPr>
              <a:t> </a:t>
            </a:r>
            <a:r>
              <a:rPr lang="nl-NL" sz="3200" kern="1200" dirty="0">
                <a:solidFill>
                  <a:schemeClr val="tx1"/>
                </a:solidFill>
                <a:latin typeface="+mn-lt"/>
                <a:ea typeface="+mn-ea"/>
                <a:cs typeface="+mn-cs"/>
                <a:sym typeface="Calibri"/>
              </a:rPr>
              <a:t>vind</a:t>
            </a:r>
            <a:r>
              <a:rPr lang="nl-NL" sz="2800" kern="1200" dirty="0">
                <a:solidFill>
                  <a:schemeClr val="tx1"/>
                </a:solidFill>
                <a:latin typeface="+mn-lt"/>
                <a:ea typeface="+mn-ea"/>
                <a:cs typeface="+mn-cs"/>
                <a:sym typeface="Calibri"/>
              </a:rPr>
              <a:t> </a:t>
            </a:r>
            <a:r>
              <a:rPr lang="nl-NL" sz="3200" kern="1200" dirty="0">
                <a:solidFill>
                  <a:schemeClr val="tx1"/>
                </a:solidFill>
                <a:latin typeface="+mn-lt"/>
                <a:ea typeface="+mn-ea"/>
                <a:cs typeface="+mn-cs"/>
                <a:sym typeface="Calibri"/>
              </a:rPr>
              <a:t>jij</a:t>
            </a:r>
            <a:r>
              <a:rPr lang="nl-NL" sz="2800" kern="1200" dirty="0">
                <a:solidFill>
                  <a:schemeClr val="tx1"/>
                </a:solidFill>
                <a:latin typeface="+mn-lt"/>
                <a:ea typeface="+mn-ea"/>
                <a:cs typeface="+mn-cs"/>
                <a:sym typeface="Calibri"/>
              </a:rPr>
              <a:t>?</a:t>
            </a:r>
            <a:endParaRPr sz="2405" dirty="0">
              <a:solidFill>
                <a:schemeClr val="dk1"/>
              </a:solidFill>
              <a:latin typeface="Calibri"/>
              <a:ea typeface="Calibri"/>
              <a:cs typeface="Calibri"/>
              <a:sym typeface="Calibri"/>
            </a:endParaRPr>
          </a:p>
          <a:p>
            <a:pPr marL="822960" marR="0" lvl="2" indent="-128746" algn="l" rtl="0">
              <a:spcBef>
                <a:spcPts val="370"/>
              </a:spcBef>
              <a:spcAft>
                <a:spcPts val="0"/>
              </a:spcAft>
              <a:buClr>
                <a:srgbClr val="B2CCAC"/>
              </a:buClr>
              <a:buSzPts val="1573"/>
              <a:buFont typeface="Noto Sans Symbols"/>
              <a:buNone/>
            </a:pPr>
            <a:endParaRPr sz="1850" b="0" i="0" u="none" strike="noStrike" cap="none" dirty="0">
              <a:solidFill>
                <a:srgbClr val="FF0000"/>
              </a:solidFill>
              <a:latin typeface="Calibri"/>
              <a:ea typeface="Calibri"/>
              <a:cs typeface="Calibri"/>
              <a:sym typeface="Calibri"/>
            </a:endParaRPr>
          </a:p>
          <a:p>
            <a:pPr marL="822960" marR="0" lvl="2" indent="-128746" algn="l" rtl="0">
              <a:spcBef>
                <a:spcPts val="370"/>
              </a:spcBef>
              <a:spcAft>
                <a:spcPts val="0"/>
              </a:spcAft>
              <a:buClr>
                <a:srgbClr val="B2CCAC"/>
              </a:buClr>
              <a:buSzPts val="1573"/>
              <a:buFont typeface="Noto Sans Symbols"/>
              <a:buNone/>
            </a:pPr>
            <a:endParaRPr sz="1850" b="0" i="0" u="none" strike="noStrike" cap="none" dirty="0">
              <a:solidFill>
                <a:srgbClr val="FF0000"/>
              </a:solidFill>
              <a:latin typeface="Calibri"/>
              <a:ea typeface="Calibri"/>
              <a:cs typeface="Calibri"/>
              <a:sym typeface="Calibri"/>
            </a:endParaRPr>
          </a:p>
          <a:p>
            <a:pPr marL="0" marR="0" lvl="0" indent="0" algn="l" rtl="0">
              <a:spcBef>
                <a:spcPts val="580"/>
              </a:spcBef>
              <a:spcAft>
                <a:spcPts val="0"/>
              </a:spcAft>
              <a:buClr>
                <a:schemeClr val="accent1"/>
              </a:buClr>
              <a:buSzPts val="2044"/>
              <a:buFont typeface="Noto Sans Symbols"/>
              <a:buNone/>
            </a:pPr>
            <a:endParaRPr sz="2405" dirty="0">
              <a:solidFill>
                <a:schemeClr val="dk1"/>
              </a:solidFill>
              <a:latin typeface="Calibri"/>
              <a:ea typeface="Calibri"/>
              <a:cs typeface="Calibri"/>
              <a:sym typeface="Calibri"/>
            </a:endParaRPr>
          </a:p>
        </p:txBody>
      </p:sp>
      <p:grpSp>
        <p:nvGrpSpPr>
          <p:cNvPr id="8" name="Google Shape;103;p2">
            <a:extLst>
              <a:ext uri="{FF2B5EF4-FFF2-40B4-BE49-F238E27FC236}">
                <a16:creationId xmlns:a16="http://schemas.microsoft.com/office/drawing/2014/main" id="{93E0B93C-CD60-4E7B-BCFF-B2E948132DF8}"/>
              </a:ext>
            </a:extLst>
          </p:cNvPr>
          <p:cNvGrpSpPr/>
          <p:nvPr/>
        </p:nvGrpSpPr>
        <p:grpSpPr>
          <a:xfrm>
            <a:off x="0" y="-20223"/>
            <a:ext cx="9144000" cy="679849"/>
            <a:chOff x="0" y="-20223"/>
            <a:chExt cx="9144000" cy="679849"/>
          </a:xfrm>
        </p:grpSpPr>
        <p:pic>
          <p:nvPicPr>
            <p:cNvPr id="9" name="Google Shape;104;p2">
              <a:extLst>
                <a:ext uri="{FF2B5EF4-FFF2-40B4-BE49-F238E27FC236}">
                  <a16:creationId xmlns:a16="http://schemas.microsoft.com/office/drawing/2014/main" id="{2C4966ED-6B5C-4D6C-8DA3-096B31604FA1}"/>
                </a:ext>
              </a:extLst>
            </p:cNvPr>
            <p:cNvPicPr preferRelativeResize="0"/>
            <p:nvPr/>
          </p:nvPicPr>
          <p:blipFill rotWithShape="1">
            <a:blip r:embed="rId3">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10" name="Google Shape;105;p2">
              <a:extLst>
                <a:ext uri="{FF2B5EF4-FFF2-40B4-BE49-F238E27FC236}">
                  <a16:creationId xmlns:a16="http://schemas.microsoft.com/office/drawing/2014/main" id="{335B97AE-DB19-493C-89E4-D254F31A2DBF}"/>
                </a:ext>
              </a:extLst>
            </p:cNvPr>
            <p:cNvSpPr txBox="1"/>
            <p:nvPr/>
          </p:nvSpPr>
          <p:spPr>
            <a:xfrm>
              <a:off x="3962400" y="74891"/>
              <a:ext cx="2286000" cy="584735"/>
            </a:xfrm>
            <a:prstGeom prst="rect">
              <a:avLst/>
            </a:prstGeom>
            <a:noFill/>
            <a:ln>
              <a:noFill/>
            </a:ln>
          </p:spPr>
          <p:txBody>
            <a:bodyPr spcFirstLastPara="1" wrap="square" lIns="91425" tIns="45700" rIns="91425" bIns="45700" anchor="t" anchorCtr="0">
              <a:spAutoFit/>
            </a:bodyPr>
            <a:lstStyle/>
            <a:p>
              <a:r>
                <a:rPr lang="nl-NL" sz="1800" b="1" i="0" u="none" strike="noStrike" cap="none" dirty="0">
                  <a:solidFill>
                    <a:schemeClr val="lt1"/>
                  </a:solidFill>
                  <a:latin typeface="Calibri"/>
                  <a:ea typeface="Calibri"/>
                  <a:cs typeface="Calibri"/>
                  <a:sym typeface="Calibri"/>
                </a:rPr>
                <a:t>De Kas</a:t>
              </a:r>
              <a:endParaRPr lang="nl-NL" sz="1800" dirty="0"/>
            </a:p>
            <a:p>
              <a:pPr marL="0" marR="0" lvl="0" indent="0" algn="l" rtl="0">
                <a:spcBef>
                  <a:spcPts val="0"/>
                </a:spcBef>
                <a:spcAft>
                  <a:spcPts val="0"/>
                </a:spcAft>
                <a:buNone/>
              </a:pPr>
              <a:endParaRPr dirty="0"/>
            </a:p>
          </p:txBody>
        </p:sp>
      </p:grpSp>
      <p:sp>
        <p:nvSpPr>
          <p:cNvPr id="4" name="Google Shape;106;p2">
            <a:extLst>
              <a:ext uri="{FF2B5EF4-FFF2-40B4-BE49-F238E27FC236}">
                <a16:creationId xmlns:a16="http://schemas.microsoft.com/office/drawing/2014/main" id="{5E26C79D-311F-F9C6-9D3D-17CA57C13C66}"/>
              </a:ext>
            </a:extLst>
          </p:cNvPr>
          <p:cNvSpPr txBox="1"/>
          <p:nvPr/>
        </p:nvSpPr>
        <p:spPr>
          <a:xfrm>
            <a:off x="685800" y="1922186"/>
            <a:ext cx="7772400" cy="4339191"/>
          </a:xfrm>
          <a:prstGeom prst="rect">
            <a:avLst/>
          </a:prstGeom>
          <a:noFill/>
          <a:ln>
            <a:noFill/>
          </a:ln>
        </p:spPr>
        <p:txBody>
          <a:bodyPr spcFirstLastPara="1" wrap="square" lIns="91425" tIns="45700" rIns="91425" bIns="45700" anchor="t" anchorCtr="0">
            <a:normAutofit/>
          </a:bodyPr>
          <a:lstStyle/>
          <a:p>
            <a:pPr marL="342900" marR="0" lvl="0" indent="-342900" defTabSz="457200">
              <a:spcBef>
                <a:spcPts val="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Moeten we in Nederland zoveel landbouwproducten blijven exporteren?</a:t>
            </a:r>
          </a:p>
          <a:p>
            <a:pPr marR="0" lvl="0" defTabSz="457200">
              <a:spcBef>
                <a:spcPts val="0"/>
              </a:spcBef>
              <a:spcAft>
                <a:spcPts val="0"/>
              </a:spcAft>
              <a:buClr>
                <a:srgbClr val="7030A0"/>
              </a:buClr>
              <a:buSzPct val="85000"/>
            </a:pPr>
            <a:endParaRPr sz="2000" kern="1200" dirty="0">
              <a:solidFill>
                <a:schemeClr val="tx1"/>
              </a:solidFill>
              <a:latin typeface="Calibri" panose="020F0502020204030204" pitchFamily="34" charset="0"/>
              <a:ea typeface="+mn-ea"/>
              <a:cs typeface="Calibri" panose="020F0502020204030204" pitchFamily="34" charset="0"/>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Is de natuur in Nederland net zo belangrijk als in klimaten waar regenwoud groeit? Waarom wel/ waarom niet?</a:t>
            </a: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Moet het duurzaam telen van gewassen verplicht worden in Nederland?</a:t>
            </a:r>
          </a:p>
          <a:p>
            <a:pPr marL="342900" marR="0" lvl="0" indent="-342900" defTabSz="457200">
              <a:spcBef>
                <a:spcPts val="580"/>
              </a:spcBef>
              <a:spcAft>
                <a:spcPts val="0"/>
              </a:spcAft>
              <a:buClr>
                <a:srgbClr val="7030A0"/>
              </a:buClr>
              <a:buSzPct val="85000"/>
              <a:buFont typeface="Arial" panose="020B0604020202020204" pitchFamily="34" charset="0"/>
              <a:buChar char="•"/>
            </a:pPr>
            <a:endParaRPr lang="nl-NL" sz="2000" kern="1200" dirty="0">
              <a:solidFill>
                <a:schemeClr val="tx1"/>
              </a:solidFill>
              <a:latin typeface="Calibri" panose="020F0502020204030204" pitchFamily="34" charset="0"/>
              <a:ea typeface="+mn-ea"/>
              <a:cs typeface="Calibri" panose="020F0502020204030204" pitchFamily="34" charset="0"/>
              <a:sym typeface="Calibri"/>
            </a:endParaRPr>
          </a:p>
          <a:p>
            <a:pPr marL="342900" marR="0" lvl="0" indent="-342900" defTabSz="457200">
              <a:spcBef>
                <a:spcPts val="580"/>
              </a:spcBef>
              <a:spcAft>
                <a:spcPts val="0"/>
              </a:spcAft>
              <a:buClr>
                <a:srgbClr val="7030A0"/>
              </a:buClr>
              <a:buSzPct val="85000"/>
              <a:buFont typeface="Arial" panose="020B0604020202020204" pitchFamily="34" charset="0"/>
              <a:buChar char="•"/>
            </a:pPr>
            <a:r>
              <a:rPr lang="nl-NL" sz="2000" kern="1200" dirty="0">
                <a:solidFill>
                  <a:schemeClr val="tx1"/>
                </a:solidFill>
                <a:latin typeface="Calibri" panose="020F0502020204030204" pitchFamily="34" charset="0"/>
                <a:ea typeface="+mn-ea"/>
                <a:cs typeface="Calibri" panose="020F0502020204030204" pitchFamily="34" charset="0"/>
                <a:sym typeface="Calibri"/>
              </a:rPr>
              <a:t>Waar let jij / letten je ouders op bij het kopen van je eten?</a:t>
            </a:r>
          </a:p>
          <a:p>
            <a:pPr marL="342900" marR="0" lvl="0" indent="-342900" defTabSz="457200">
              <a:spcBef>
                <a:spcPts val="580"/>
              </a:spcBef>
              <a:spcAft>
                <a:spcPts val="0"/>
              </a:spcAft>
              <a:buClr>
                <a:srgbClr val="7030A0"/>
              </a:buClr>
              <a:buSzPct val="85000"/>
              <a:buFont typeface="Arial" panose="020B0604020202020204" pitchFamily="34" charset="0"/>
              <a:buChar char="•"/>
            </a:pPr>
            <a:endParaRPr sz="2405" b="0" u="none" dirty="0">
              <a:solidFill>
                <a:schemeClr val="dk1"/>
              </a:solidFill>
              <a:latin typeface="Calibri"/>
              <a:ea typeface="Calibri"/>
              <a:cs typeface="Calibri"/>
              <a:sym typeface="Calibri"/>
            </a:endParaRPr>
          </a:p>
          <a:p>
            <a:pPr marL="0" marR="0" lvl="0" indent="0" algn="l" rtl="0">
              <a:lnSpc>
                <a:spcPct val="80000"/>
              </a:lnSpc>
              <a:spcBef>
                <a:spcPts val="580"/>
              </a:spcBef>
              <a:spcAft>
                <a:spcPts val="0"/>
              </a:spcAft>
              <a:buClr>
                <a:schemeClr val="accent1"/>
              </a:buClr>
              <a:buSzPts val="2044"/>
              <a:buFont typeface="Noto Sans Symbols"/>
              <a:buNone/>
            </a:pPr>
            <a:endParaRPr sz="2405" b="0" u="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500" name="Google Shape;500;p36"/>
          <p:cNvSpPr txBox="1">
            <a:spLocks noGrp="1"/>
          </p:cNvSpPr>
          <p:nvPr>
            <p:ph type="body" idx="1"/>
          </p:nvPr>
        </p:nvSpPr>
        <p:spPr>
          <a:xfrm>
            <a:off x="762000" y="838200"/>
            <a:ext cx="78867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nl-NL" sz="4000" dirty="0">
                <a:latin typeface="Calibri"/>
                <a:ea typeface="Calibri"/>
                <a:cs typeface="Calibri"/>
                <a:sym typeface="Calibri"/>
              </a:rPr>
              <a:t>De groei van een plant</a:t>
            </a:r>
            <a:endParaRPr dirty="0"/>
          </a:p>
          <a:p>
            <a:pPr marL="228600" lvl="0" indent="0" algn="ctr" rtl="0">
              <a:lnSpc>
                <a:spcPct val="90000"/>
              </a:lnSpc>
              <a:spcBef>
                <a:spcPts val="1000"/>
              </a:spcBef>
              <a:spcAft>
                <a:spcPts val="0"/>
              </a:spcAft>
              <a:buClr>
                <a:schemeClr val="dk1"/>
              </a:buClr>
              <a:buSzPts val="4000"/>
              <a:buNone/>
            </a:pPr>
            <a:endParaRPr sz="4000" dirty="0"/>
          </a:p>
        </p:txBody>
      </p:sp>
      <p:grpSp>
        <p:nvGrpSpPr>
          <p:cNvPr id="7" name="Google Shape;103;p2">
            <a:extLst>
              <a:ext uri="{FF2B5EF4-FFF2-40B4-BE49-F238E27FC236}">
                <a16:creationId xmlns:a16="http://schemas.microsoft.com/office/drawing/2014/main" id="{1CB94041-9466-4440-B045-9CEAB4AC33A6}"/>
              </a:ext>
            </a:extLst>
          </p:cNvPr>
          <p:cNvGrpSpPr/>
          <p:nvPr/>
        </p:nvGrpSpPr>
        <p:grpSpPr>
          <a:xfrm>
            <a:off x="0" y="-20223"/>
            <a:ext cx="9144000" cy="736267"/>
            <a:chOff x="0" y="-20223"/>
            <a:chExt cx="9144000" cy="736267"/>
          </a:xfrm>
        </p:grpSpPr>
        <p:pic>
          <p:nvPicPr>
            <p:cNvPr id="8" name="Google Shape;104;p2">
              <a:extLst>
                <a:ext uri="{FF2B5EF4-FFF2-40B4-BE49-F238E27FC236}">
                  <a16:creationId xmlns:a16="http://schemas.microsoft.com/office/drawing/2014/main" id="{681CF858-651F-47FB-BA95-D4C2D4FAE4AD}"/>
                </a:ext>
              </a:extLst>
            </p:cNvPr>
            <p:cNvPicPr preferRelativeResize="0"/>
            <p:nvPr/>
          </p:nvPicPr>
          <p:blipFill rotWithShape="1">
            <a:blip r:embed="rId4">
              <a:alphaModFix/>
              <a:duotone>
                <a:prstClr val="black"/>
                <a:srgbClr val="7030A0">
                  <a:tint val="45000"/>
                  <a:satMod val="400000"/>
                </a:srgbClr>
              </a:duotone>
            </a:blip>
            <a:srcRect/>
            <a:stretch/>
          </p:blipFill>
          <p:spPr>
            <a:xfrm>
              <a:off x="0" y="-20223"/>
              <a:ext cx="9144000" cy="629824"/>
            </a:xfrm>
            <a:prstGeom prst="rect">
              <a:avLst/>
            </a:prstGeom>
            <a:solidFill>
              <a:srgbClr val="7030A0"/>
            </a:solidFill>
            <a:ln>
              <a:solidFill>
                <a:srgbClr val="7030A0"/>
              </a:solidFill>
            </a:ln>
          </p:spPr>
        </p:pic>
        <p:sp>
          <p:nvSpPr>
            <p:cNvPr id="9" name="Google Shape;105;p2">
              <a:extLst>
                <a:ext uri="{FF2B5EF4-FFF2-40B4-BE49-F238E27FC236}">
                  <a16:creationId xmlns:a16="http://schemas.microsoft.com/office/drawing/2014/main" id="{A8CD5DCF-A48E-4B3C-8974-C623151D9AC5}"/>
                </a:ext>
              </a:extLst>
            </p:cNvPr>
            <p:cNvSpPr txBox="1"/>
            <p:nvPr/>
          </p:nvSpPr>
          <p:spPr>
            <a:xfrm>
              <a:off x="2207490" y="69754"/>
              <a:ext cx="4729019" cy="646290"/>
            </a:xfrm>
            <a:prstGeom prst="rect">
              <a:avLst/>
            </a:prstGeom>
            <a:noFill/>
            <a:ln>
              <a:noFill/>
            </a:ln>
          </p:spPr>
          <p:txBody>
            <a:bodyPr spcFirstLastPara="1" wrap="square" lIns="91425" tIns="45700" rIns="91425" bIns="45700" anchor="t" anchorCtr="0">
              <a:spAutoFit/>
            </a:bodyPr>
            <a:lstStyle/>
            <a:p>
              <a:pPr algn="ctr"/>
              <a:r>
                <a:rPr lang="nl-NL" sz="1800" b="1" i="0" u="none" strike="noStrike" cap="none" dirty="0">
                  <a:solidFill>
                    <a:schemeClr val="lt1"/>
                  </a:solidFill>
                  <a:latin typeface="Calibri"/>
                  <a:ea typeface="Calibri"/>
                  <a:cs typeface="Calibri"/>
                  <a:sym typeface="Calibri"/>
                </a:rPr>
                <a:t>De Kas</a:t>
              </a:r>
              <a:endParaRPr lang="nl-NL" sz="1800" dirty="0"/>
            </a:p>
            <a:p>
              <a:pPr marL="0" marR="0" lvl="0" indent="0" algn="l" rtl="0">
                <a:spcBef>
                  <a:spcPts val="0"/>
                </a:spcBef>
                <a:spcAft>
                  <a:spcPts val="0"/>
                </a:spcAft>
                <a:buNone/>
              </a:pPr>
              <a:endParaRPr lang="nl-NL" sz="1800" dirty="0"/>
            </a:p>
          </p:txBody>
        </p:sp>
      </p:grpSp>
      <p:pic>
        <p:nvPicPr>
          <p:cNvPr id="2" name="Onlinemedia 1" title="Bean Time-Lapse - 25 days | Soil cross section">
            <a:hlinkClick r:id="" action="ppaction://media"/>
            <a:extLst>
              <a:ext uri="{FF2B5EF4-FFF2-40B4-BE49-F238E27FC236}">
                <a16:creationId xmlns:a16="http://schemas.microsoft.com/office/drawing/2014/main" id="{D0567F0E-1C9E-8B5F-45C2-0117F3595C3A}"/>
              </a:ext>
            </a:extLst>
          </p:cNvPr>
          <p:cNvPicPr>
            <a:picLocks noRot="1" noChangeAspect="1"/>
          </p:cNvPicPr>
          <p:nvPr>
            <a:videoFile r:link="rId1"/>
          </p:nvPr>
        </p:nvPicPr>
        <p:blipFill>
          <a:blip r:embed="rId5"/>
          <a:stretch>
            <a:fillRect/>
          </a:stretch>
        </p:blipFill>
        <p:spPr>
          <a:xfrm>
            <a:off x="1068085" y="2168485"/>
            <a:ext cx="6816487" cy="385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Gro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1759</Words>
  <Application>Microsoft Office PowerPoint</Application>
  <PresentationFormat>Diavoorstelling (4:3)</PresentationFormat>
  <Paragraphs>305</Paragraphs>
  <Slides>25</Slides>
  <Notes>25</Notes>
  <HiddenSlides>0</HiddenSlides>
  <MMClips>5</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Noto Sans Symbols</vt:lpstr>
      <vt:lpstr>Times New Roman</vt:lpstr>
      <vt:lpstr>Wingdings 2</vt:lpstr>
      <vt:lpstr>Office Theme</vt:lpstr>
      <vt:lpstr>Plantkracht</vt:lpstr>
      <vt:lpstr>Inhoud van deze presentatie</vt:lpstr>
      <vt:lpstr>De kas</vt:lpstr>
      <vt:lpstr>Het werk van komkommerteler Jeroen</vt:lpstr>
      <vt:lpstr>PowerPoint-presentatie</vt:lpstr>
      <vt:lpstr>PowerPoint-presentatie</vt:lpstr>
      <vt:lpstr>PowerPoint-presentatie</vt:lpstr>
      <vt:lpstr>PowerPoint-presentatie</vt:lpstr>
      <vt:lpstr>PowerPoint-presentatie</vt:lpstr>
      <vt:lpstr>Ontwerpcyclus</vt:lpstr>
      <vt:lpstr>Inspiratiefilmpjes </vt:lpstr>
      <vt:lpstr>Bespreken kasontwerp: Versie A</vt:lpstr>
      <vt:lpstr>Bespreken kasontwerp: Versie B</vt:lpstr>
      <vt:lpstr>Bespreken kasontwerp: Versie C</vt:lpstr>
      <vt:lpstr>Practica met planten De stappen van een onderzoek</vt:lpstr>
      <vt:lpstr>Aandachtspunten Practicum Zaadkieming</vt:lpstr>
      <vt:lpstr>Aandachtspunten Practicum houdbaarheid komkommers</vt:lpstr>
      <vt:lpstr>Gewasbescherming</vt:lpstr>
      <vt:lpstr>PowerPoint-presentatie</vt:lpstr>
      <vt:lpstr>PowerPoint-presentatie</vt:lpstr>
      <vt:lpstr>Overige bronnen over gewasbescherming </vt:lpstr>
      <vt:lpstr>PowerPoint-presentatie</vt:lpstr>
      <vt:lpstr> Wisselteelt </vt:lpstr>
      <vt:lpstr>Wisselteelt</vt:lpstr>
      <vt:lpstr>Strokenteelt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Plantkracht</dc:title>
  <dc:creator>Martine Kalisvaart</dc:creator>
  <cp:lastModifiedBy>Martine Kalisvaart</cp:lastModifiedBy>
  <cp:revision>12</cp:revision>
  <dcterms:created xsi:type="dcterms:W3CDTF">2015-08-29T10:20:49Z</dcterms:created>
  <dcterms:modified xsi:type="dcterms:W3CDTF">2022-11-16T12:54:18Z</dcterms:modified>
</cp:coreProperties>
</file>