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4" r:id="rId5"/>
    <p:sldId id="259" r:id="rId6"/>
    <p:sldId id="260" r:id="rId7"/>
    <p:sldId id="273" r:id="rId8"/>
    <p:sldId id="274" r:id="rId9"/>
    <p:sldId id="272" r:id="rId10"/>
    <p:sldId id="268" r:id="rId11"/>
    <p:sldId id="270" r:id="rId12"/>
    <p:sldId id="271" r:id="rId13"/>
    <p:sldId id="261" r:id="rId14"/>
    <p:sldId id="262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cel Kamp" initials="MJ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Stijl, thema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Stijl, thema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Stijl, licht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740" autoAdjust="0"/>
  </p:normalViewPr>
  <p:slideViewPr>
    <p:cSldViewPr snapToGrid="0" snapToObjects="1"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CD6E25-CA6C-E14F-A444-6CE97167BCA2}" type="doc">
      <dgm:prSet loTypeId="urn:microsoft.com/office/officeart/2009/3/layout/StepUpProcess" loCatId="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nl-NL"/>
        </a:p>
      </dgm:t>
    </dgm:pt>
    <dgm:pt modelId="{536D065D-FD2C-FF41-96A6-671E0718AA6D}">
      <dgm:prSet/>
      <dgm:spPr/>
      <dgm:t>
        <a:bodyPr/>
        <a:lstStyle/>
        <a:p>
          <a:pPr rtl="0"/>
          <a:r>
            <a:rPr lang="nl-NL" dirty="0" smtClean="0"/>
            <a:t>Ecologisch leren  kijken </a:t>
          </a:r>
          <a:endParaRPr lang="nl-NL" dirty="0"/>
        </a:p>
      </dgm:t>
    </dgm:pt>
    <dgm:pt modelId="{CECD5185-2B0C-E24F-B582-6A84A3920F2A}" type="parTrans" cxnId="{AFC61EC1-22B5-1745-8E60-6616CBF8C033}">
      <dgm:prSet/>
      <dgm:spPr/>
      <dgm:t>
        <a:bodyPr/>
        <a:lstStyle/>
        <a:p>
          <a:endParaRPr lang="nl-NL"/>
        </a:p>
      </dgm:t>
    </dgm:pt>
    <dgm:pt modelId="{5A9C71C9-A3AC-544E-AD8B-855398444E1B}" type="sibTrans" cxnId="{AFC61EC1-22B5-1745-8E60-6616CBF8C033}">
      <dgm:prSet/>
      <dgm:spPr/>
      <dgm:t>
        <a:bodyPr/>
        <a:lstStyle/>
        <a:p>
          <a:endParaRPr lang="nl-NL"/>
        </a:p>
      </dgm:t>
    </dgm:pt>
    <dgm:pt modelId="{183DBA26-F7BC-A146-9010-203BDE564BE1}">
      <dgm:prSet/>
      <dgm:spPr/>
      <dgm:t>
        <a:bodyPr/>
        <a:lstStyle/>
        <a:p>
          <a:r>
            <a:rPr lang="nl-NL" dirty="0" smtClean="0"/>
            <a:t>Heen en weer denken</a:t>
          </a:r>
          <a:endParaRPr lang="nl-NL" dirty="0"/>
        </a:p>
      </dgm:t>
    </dgm:pt>
    <dgm:pt modelId="{4A889F2E-28AE-CE47-8B1A-9C586A7A51CB}" type="parTrans" cxnId="{126B00AE-5A6A-5442-822C-3C7DCD46C222}">
      <dgm:prSet/>
      <dgm:spPr/>
      <dgm:t>
        <a:bodyPr/>
        <a:lstStyle/>
        <a:p>
          <a:endParaRPr lang="nl-NL"/>
        </a:p>
      </dgm:t>
    </dgm:pt>
    <dgm:pt modelId="{7DB1584A-83DA-F140-AB71-83CC14BE54E4}" type="sibTrans" cxnId="{126B00AE-5A6A-5442-822C-3C7DCD46C222}">
      <dgm:prSet/>
      <dgm:spPr/>
      <dgm:t>
        <a:bodyPr/>
        <a:lstStyle/>
        <a:p>
          <a:endParaRPr lang="nl-NL"/>
        </a:p>
      </dgm:t>
    </dgm:pt>
    <dgm:pt modelId="{D5A7F457-001D-8F4C-9066-8E3FC172C2E7}">
      <dgm:prSet/>
      <dgm:spPr/>
      <dgm:t>
        <a:bodyPr/>
        <a:lstStyle/>
        <a:p>
          <a:r>
            <a:rPr lang="nl-NL" dirty="0" smtClean="0"/>
            <a:t>Ecosysteem niveau</a:t>
          </a:r>
          <a:endParaRPr lang="nl-NL" dirty="0"/>
        </a:p>
      </dgm:t>
    </dgm:pt>
    <dgm:pt modelId="{830DF285-C2AB-544D-A706-D92498C95282}" type="parTrans" cxnId="{8EB6CB2D-6D90-3748-8264-EB3717A5E0C8}">
      <dgm:prSet/>
      <dgm:spPr/>
      <dgm:t>
        <a:bodyPr/>
        <a:lstStyle/>
        <a:p>
          <a:endParaRPr lang="nl-NL"/>
        </a:p>
      </dgm:t>
    </dgm:pt>
    <dgm:pt modelId="{6ABE9CB7-4A57-A544-BB18-F15751FD5914}" type="sibTrans" cxnId="{8EB6CB2D-6D90-3748-8264-EB3717A5E0C8}">
      <dgm:prSet/>
      <dgm:spPr/>
      <dgm:t>
        <a:bodyPr/>
        <a:lstStyle/>
        <a:p>
          <a:endParaRPr lang="nl-NL"/>
        </a:p>
      </dgm:t>
    </dgm:pt>
    <dgm:pt modelId="{F9042F83-8A9B-424D-9129-8A54012D3EA6}">
      <dgm:prSet/>
      <dgm:spPr/>
      <dgm:t>
        <a:bodyPr/>
        <a:lstStyle/>
        <a:p>
          <a:r>
            <a:rPr lang="nl-NL" dirty="0" smtClean="0"/>
            <a:t>Contexten uit het </a:t>
          </a:r>
          <a:r>
            <a:rPr lang="nl-NL" dirty="0" err="1" smtClean="0"/>
            <a:t>Anthropoceen</a:t>
          </a:r>
          <a:endParaRPr lang="nl-NL" dirty="0"/>
        </a:p>
      </dgm:t>
    </dgm:pt>
    <dgm:pt modelId="{B871702D-9B07-0149-8748-D94B95DB9165}" type="parTrans" cxnId="{8C449D0F-05F3-C747-A81C-210053547052}">
      <dgm:prSet/>
      <dgm:spPr/>
      <dgm:t>
        <a:bodyPr/>
        <a:lstStyle/>
        <a:p>
          <a:endParaRPr lang="nl-NL"/>
        </a:p>
      </dgm:t>
    </dgm:pt>
    <dgm:pt modelId="{23627904-C0C4-1A4A-BF51-D4F48B44F02E}" type="sibTrans" cxnId="{8C449D0F-05F3-C747-A81C-210053547052}">
      <dgm:prSet/>
      <dgm:spPr/>
      <dgm:t>
        <a:bodyPr/>
        <a:lstStyle/>
        <a:p>
          <a:endParaRPr lang="nl-NL"/>
        </a:p>
      </dgm:t>
    </dgm:pt>
    <dgm:pt modelId="{8A48FA9C-BB8D-704D-8AF2-B17197E1BAFE}">
      <dgm:prSet/>
      <dgm:spPr/>
      <dgm:t>
        <a:bodyPr/>
        <a:lstStyle/>
        <a:p>
          <a:pPr rtl="0"/>
          <a:r>
            <a:rPr lang="nl-NL" dirty="0" smtClean="0"/>
            <a:t>Voorkennis ophalen</a:t>
          </a:r>
          <a:endParaRPr lang="nl-NL" dirty="0"/>
        </a:p>
      </dgm:t>
    </dgm:pt>
    <dgm:pt modelId="{07211DFF-ADE3-7044-B6C1-DD2DA15E2B34}" type="parTrans" cxnId="{0D3C2360-1A07-BE4F-9EB8-492E22F10F7C}">
      <dgm:prSet/>
      <dgm:spPr/>
      <dgm:t>
        <a:bodyPr/>
        <a:lstStyle/>
        <a:p>
          <a:endParaRPr lang="nl-NL"/>
        </a:p>
      </dgm:t>
    </dgm:pt>
    <dgm:pt modelId="{F29A8427-1146-3843-8F27-93120ECE9716}" type="sibTrans" cxnId="{0D3C2360-1A07-BE4F-9EB8-492E22F10F7C}">
      <dgm:prSet/>
      <dgm:spPr/>
      <dgm:t>
        <a:bodyPr/>
        <a:lstStyle/>
        <a:p>
          <a:endParaRPr lang="nl-NL"/>
        </a:p>
      </dgm:t>
    </dgm:pt>
    <dgm:pt modelId="{30256BA6-3EDD-B041-9CD3-8266F767FF99}" type="pres">
      <dgm:prSet presAssocID="{05CD6E25-CA6C-E14F-A444-6CE97167BCA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nl-NL"/>
        </a:p>
      </dgm:t>
    </dgm:pt>
    <dgm:pt modelId="{699EEA3A-2AB0-914F-9F23-D73378B41660}" type="pres">
      <dgm:prSet presAssocID="{8A48FA9C-BB8D-704D-8AF2-B17197E1BAFE}" presName="composite" presStyleCnt="0"/>
      <dgm:spPr/>
    </dgm:pt>
    <dgm:pt modelId="{7A726014-D983-C74E-9F4D-7F71B6D3E0EA}" type="pres">
      <dgm:prSet presAssocID="{8A48FA9C-BB8D-704D-8AF2-B17197E1BAFE}" presName="LShape" presStyleLbl="alignNode1" presStyleIdx="0" presStyleCnt="9"/>
      <dgm:spPr/>
    </dgm:pt>
    <dgm:pt modelId="{B2D53D2B-B170-8547-AE1E-D5B442C9261D}" type="pres">
      <dgm:prSet presAssocID="{8A48FA9C-BB8D-704D-8AF2-B17197E1BAFE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648760B-E761-144A-B3FF-BFE2D09E3DF2}" type="pres">
      <dgm:prSet presAssocID="{8A48FA9C-BB8D-704D-8AF2-B17197E1BAFE}" presName="Triangle" presStyleLbl="alignNode1" presStyleIdx="1" presStyleCnt="9"/>
      <dgm:spPr/>
    </dgm:pt>
    <dgm:pt modelId="{8333B12B-EB18-6547-8BA8-102A4AFBE2C3}" type="pres">
      <dgm:prSet presAssocID="{F29A8427-1146-3843-8F27-93120ECE9716}" presName="sibTrans" presStyleCnt="0"/>
      <dgm:spPr/>
    </dgm:pt>
    <dgm:pt modelId="{B1FF820A-CED5-9A48-8989-9B7E492113F0}" type="pres">
      <dgm:prSet presAssocID="{F29A8427-1146-3843-8F27-93120ECE9716}" presName="space" presStyleCnt="0"/>
      <dgm:spPr/>
    </dgm:pt>
    <dgm:pt modelId="{3ECDF731-13E1-8741-909F-D0F1C150ABAE}" type="pres">
      <dgm:prSet presAssocID="{536D065D-FD2C-FF41-96A6-671E0718AA6D}" presName="composite" presStyleCnt="0"/>
      <dgm:spPr/>
    </dgm:pt>
    <dgm:pt modelId="{0978EAE6-2C52-9F4C-A0BD-7981151B9523}" type="pres">
      <dgm:prSet presAssocID="{536D065D-FD2C-FF41-96A6-671E0718AA6D}" presName="LShape" presStyleLbl="alignNode1" presStyleIdx="2" presStyleCnt="9"/>
      <dgm:spPr/>
    </dgm:pt>
    <dgm:pt modelId="{7E017DB9-5536-4048-8657-66CDFAC3D1AE}" type="pres">
      <dgm:prSet presAssocID="{536D065D-FD2C-FF41-96A6-671E0718AA6D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509CAC7-AA17-0542-A44D-E6C18C0CC3C8}" type="pres">
      <dgm:prSet presAssocID="{536D065D-FD2C-FF41-96A6-671E0718AA6D}" presName="Triangle" presStyleLbl="alignNode1" presStyleIdx="3" presStyleCnt="9"/>
      <dgm:spPr/>
    </dgm:pt>
    <dgm:pt modelId="{8D14F44D-E274-D540-AF12-54501B586238}" type="pres">
      <dgm:prSet presAssocID="{5A9C71C9-A3AC-544E-AD8B-855398444E1B}" presName="sibTrans" presStyleCnt="0"/>
      <dgm:spPr/>
    </dgm:pt>
    <dgm:pt modelId="{1C22E50E-333F-884A-A038-AB5880C439DC}" type="pres">
      <dgm:prSet presAssocID="{5A9C71C9-A3AC-544E-AD8B-855398444E1B}" presName="space" presStyleCnt="0"/>
      <dgm:spPr/>
    </dgm:pt>
    <dgm:pt modelId="{FB8D826A-9FA0-7E47-A017-7AC7A7E5CE02}" type="pres">
      <dgm:prSet presAssocID="{183DBA26-F7BC-A146-9010-203BDE564BE1}" presName="composite" presStyleCnt="0"/>
      <dgm:spPr/>
    </dgm:pt>
    <dgm:pt modelId="{17296776-B17F-4F48-9E97-0AAB5B6A7638}" type="pres">
      <dgm:prSet presAssocID="{183DBA26-F7BC-A146-9010-203BDE564BE1}" presName="LShape" presStyleLbl="alignNode1" presStyleIdx="4" presStyleCnt="9"/>
      <dgm:spPr/>
    </dgm:pt>
    <dgm:pt modelId="{3AE1F3EA-5AE2-FB4B-BB60-7EFF869046C5}" type="pres">
      <dgm:prSet presAssocID="{183DBA26-F7BC-A146-9010-203BDE564BE1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9F49068-27D5-9644-A194-7E54F2378A8C}" type="pres">
      <dgm:prSet presAssocID="{183DBA26-F7BC-A146-9010-203BDE564BE1}" presName="Triangle" presStyleLbl="alignNode1" presStyleIdx="5" presStyleCnt="9"/>
      <dgm:spPr/>
    </dgm:pt>
    <dgm:pt modelId="{A4D4C68F-F822-5E49-B271-0000800654F6}" type="pres">
      <dgm:prSet presAssocID="{7DB1584A-83DA-F140-AB71-83CC14BE54E4}" presName="sibTrans" presStyleCnt="0"/>
      <dgm:spPr/>
    </dgm:pt>
    <dgm:pt modelId="{1984DE6E-AB77-B947-8554-CD20CF7F6214}" type="pres">
      <dgm:prSet presAssocID="{7DB1584A-83DA-F140-AB71-83CC14BE54E4}" presName="space" presStyleCnt="0"/>
      <dgm:spPr/>
    </dgm:pt>
    <dgm:pt modelId="{56AA5C2D-2044-2348-BA7D-311FC4542DF5}" type="pres">
      <dgm:prSet presAssocID="{D5A7F457-001D-8F4C-9066-8E3FC172C2E7}" presName="composite" presStyleCnt="0"/>
      <dgm:spPr/>
    </dgm:pt>
    <dgm:pt modelId="{7E384F6A-3E9D-9F44-AC1A-6B962B235193}" type="pres">
      <dgm:prSet presAssocID="{D5A7F457-001D-8F4C-9066-8E3FC172C2E7}" presName="LShape" presStyleLbl="alignNode1" presStyleIdx="6" presStyleCnt="9"/>
      <dgm:spPr/>
    </dgm:pt>
    <dgm:pt modelId="{F8537456-476F-B042-8C4D-02F852E83800}" type="pres">
      <dgm:prSet presAssocID="{D5A7F457-001D-8F4C-9066-8E3FC172C2E7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8001207-09E5-2048-B278-DBCDDB3507E4}" type="pres">
      <dgm:prSet presAssocID="{D5A7F457-001D-8F4C-9066-8E3FC172C2E7}" presName="Triangle" presStyleLbl="alignNode1" presStyleIdx="7" presStyleCnt="9"/>
      <dgm:spPr/>
    </dgm:pt>
    <dgm:pt modelId="{5F62A54F-2F64-1B49-B7F9-CDD3F62DE0A2}" type="pres">
      <dgm:prSet presAssocID="{6ABE9CB7-4A57-A544-BB18-F15751FD5914}" presName="sibTrans" presStyleCnt="0"/>
      <dgm:spPr/>
    </dgm:pt>
    <dgm:pt modelId="{C229F47A-7BD9-0F4E-9EA3-64DE9EADE2D5}" type="pres">
      <dgm:prSet presAssocID="{6ABE9CB7-4A57-A544-BB18-F15751FD5914}" presName="space" presStyleCnt="0"/>
      <dgm:spPr/>
    </dgm:pt>
    <dgm:pt modelId="{C1A351E4-1B12-4E49-8746-132F1AFAB568}" type="pres">
      <dgm:prSet presAssocID="{F9042F83-8A9B-424D-9129-8A54012D3EA6}" presName="composite" presStyleCnt="0"/>
      <dgm:spPr/>
    </dgm:pt>
    <dgm:pt modelId="{CAC39D10-0E00-174E-95B2-787B1B105F94}" type="pres">
      <dgm:prSet presAssocID="{F9042F83-8A9B-424D-9129-8A54012D3EA6}" presName="LShape" presStyleLbl="alignNode1" presStyleIdx="8" presStyleCnt="9"/>
      <dgm:spPr/>
    </dgm:pt>
    <dgm:pt modelId="{F3C7798B-F342-B44C-BB00-2A7A23760423}" type="pres">
      <dgm:prSet presAssocID="{F9042F83-8A9B-424D-9129-8A54012D3EA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C449D0F-05F3-C747-A81C-210053547052}" srcId="{05CD6E25-CA6C-E14F-A444-6CE97167BCA2}" destId="{F9042F83-8A9B-424D-9129-8A54012D3EA6}" srcOrd="4" destOrd="0" parTransId="{B871702D-9B07-0149-8748-D94B95DB9165}" sibTransId="{23627904-C0C4-1A4A-BF51-D4F48B44F02E}"/>
    <dgm:cxn modelId="{AFC61EC1-22B5-1745-8E60-6616CBF8C033}" srcId="{05CD6E25-CA6C-E14F-A444-6CE97167BCA2}" destId="{536D065D-FD2C-FF41-96A6-671E0718AA6D}" srcOrd="1" destOrd="0" parTransId="{CECD5185-2B0C-E24F-B582-6A84A3920F2A}" sibTransId="{5A9C71C9-A3AC-544E-AD8B-855398444E1B}"/>
    <dgm:cxn modelId="{126B00AE-5A6A-5442-822C-3C7DCD46C222}" srcId="{05CD6E25-CA6C-E14F-A444-6CE97167BCA2}" destId="{183DBA26-F7BC-A146-9010-203BDE564BE1}" srcOrd="2" destOrd="0" parTransId="{4A889F2E-28AE-CE47-8B1A-9C586A7A51CB}" sibTransId="{7DB1584A-83DA-F140-AB71-83CC14BE54E4}"/>
    <dgm:cxn modelId="{0D3C2360-1A07-BE4F-9EB8-492E22F10F7C}" srcId="{05CD6E25-CA6C-E14F-A444-6CE97167BCA2}" destId="{8A48FA9C-BB8D-704D-8AF2-B17197E1BAFE}" srcOrd="0" destOrd="0" parTransId="{07211DFF-ADE3-7044-B6C1-DD2DA15E2B34}" sibTransId="{F29A8427-1146-3843-8F27-93120ECE9716}"/>
    <dgm:cxn modelId="{7AC4521F-4867-934D-868F-72B6B735412B}" type="presOf" srcId="{536D065D-FD2C-FF41-96A6-671E0718AA6D}" destId="{7E017DB9-5536-4048-8657-66CDFAC3D1AE}" srcOrd="0" destOrd="0" presId="urn:microsoft.com/office/officeart/2009/3/layout/StepUpProcess"/>
    <dgm:cxn modelId="{1711FD8B-0D9A-254C-89FB-A49CF2449F95}" type="presOf" srcId="{F9042F83-8A9B-424D-9129-8A54012D3EA6}" destId="{F3C7798B-F342-B44C-BB00-2A7A23760423}" srcOrd="0" destOrd="0" presId="urn:microsoft.com/office/officeart/2009/3/layout/StepUpProcess"/>
    <dgm:cxn modelId="{57C397FD-C17B-6E43-BA6D-EA73C27DD86B}" type="presOf" srcId="{05CD6E25-CA6C-E14F-A444-6CE97167BCA2}" destId="{30256BA6-3EDD-B041-9CD3-8266F767FF99}" srcOrd="0" destOrd="0" presId="urn:microsoft.com/office/officeart/2009/3/layout/StepUpProcess"/>
    <dgm:cxn modelId="{C14DBA84-47A8-D24F-8F5C-F8C61B57E501}" type="presOf" srcId="{8A48FA9C-BB8D-704D-8AF2-B17197E1BAFE}" destId="{B2D53D2B-B170-8547-AE1E-D5B442C9261D}" srcOrd="0" destOrd="0" presId="urn:microsoft.com/office/officeart/2009/3/layout/StepUpProcess"/>
    <dgm:cxn modelId="{3708D881-5B24-E040-83F9-E023C4C4D0D3}" type="presOf" srcId="{183DBA26-F7BC-A146-9010-203BDE564BE1}" destId="{3AE1F3EA-5AE2-FB4B-BB60-7EFF869046C5}" srcOrd="0" destOrd="0" presId="urn:microsoft.com/office/officeart/2009/3/layout/StepUpProcess"/>
    <dgm:cxn modelId="{00BB8DB4-66C8-164F-8418-12463C6DF74A}" type="presOf" srcId="{D5A7F457-001D-8F4C-9066-8E3FC172C2E7}" destId="{F8537456-476F-B042-8C4D-02F852E83800}" srcOrd="0" destOrd="0" presId="urn:microsoft.com/office/officeart/2009/3/layout/StepUpProcess"/>
    <dgm:cxn modelId="{8EB6CB2D-6D90-3748-8264-EB3717A5E0C8}" srcId="{05CD6E25-CA6C-E14F-A444-6CE97167BCA2}" destId="{D5A7F457-001D-8F4C-9066-8E3FC172C2E7}" srcOrd="3" destOrd="0" parTransId="{830DF285-C2AB-544D-A706-D92498C95282}" sibTransId="{6ABE9CB7-4A57-A544-BB18-F15751FD5914}"/>
    <dgm:cxn modelId="{E10F93F5-C302-CB49-98AF-3D1538F4A8F7}" type="presParOf" srcId="{30256BA6-3EDD-B041-9CD3-8266F767FF99}" destId="{699EEA3A-2AB0-914F-9F23-D73378B41660}" srcOrd="0" destOrd="0" presId="urn:microsoft.com/office/officeart/2009/3/layout/StepUpProcess"/>
    <dgm:cxn modelId="{8E32187D-F5E1-8E42-A4DE-6BFC015DC2DB}" type="presParOf" srcId="{699EEA3A-2AB0-914F-9F23-D73378B41660}" destId="{7A726014-D983-C74E-9F4D-7F71B6D3E0EA}" srcOrd="0" destOrd="0" presId="urn:microsoft.com/office/officeart/2009/3/layout/StepUpProcess"/>
    <dgm:cxn modelId="{653C15B9-91EB-B64A-9A0F-5F14D5E8F6A5}" type="presParOf" srcId="{699EEA3A-2AB0-914F-9F23-D73378B41660}" destId="{B2D53D2B-B170-8547-AE1E-D5B442C9261D}" srcOrd="1" destOrd="0" presId="urn:microsoft.com/office/officeart/2009/3/layout/StepUpProcess"/>
    <dgm:cxn modelId="{15209E3E-87CA-DE4A-87EB-5F8165037AF7}" type="presParOf" srcId="{699EEA3A-2AB0-914F-9F23-D73378B41660}" destId="{A648760B-E761-144A-B3FF-BFE2D09E3DF2}" srcOrd="2" destOrd="0" presId="urn:microsoft.com/office/officeart/2009/3/layout/StepUpProcess"/>
    <dgm:cxn modelId="{CA6EDFFD-B844-5543-AE50-BC3ADFA32D82}" type="presParOf" srcId="{30256BA6-3EDD-B041-9CD3-8266F767FF99}" destId="{8333B12B-EB18-6547-8BA8-102A4AFBE2C3}" srcOrd="1" destOrd="0" presId="urn:microsoft.com/office/officeart/2009/3/layout/StepUpProcess"/>
    <dgm:cxn modelId="{9AFFFB9B-F677-E840-A120-A5501460BC74}" type="presParOf" srcId="{8333B12B-EB18-6547-8BA8-102A4AFBE2C3}" destId="{B1FF820A-CED5-9A48-8989-9B7E492113F0}" srcOrd="0" destOrd="0" presId="urn:microsoft.com/office/officeart/2009/3/layout/StepUpProcess"/>
    <dgm:cxn modelId="{DCDB1649-F27E-184E-8143-4683D88DDFFA}" type="presParOf" srcId="{30256BA6-3EDD-B041-9CD3-8266F767FF99}" destId="{3ECDF731-13E1-8741-909F-D0F1C150ABAE}" srcOrd="2" destOrd="0" presId="urn:microsoft.com/office/officeart/2009/3/layout/StepUpProcess"/>
    <dgm:cxn modelId="{E89B3D1F-4B52-3D46-BC0E-C5D69C5B9B43}" type="presParOf" srcId="{3ECDF731-13E1-8741-909F-D0F1C150ABAE}" destId="{0978EAE6-2C52-9F4C-A0BD-7981151B9523}" srcOrd="0" destOrd="0" presId="urn:microsoft.com/office/officeart/2009/3/layout/StepUpProcess"/>
    <dgm:cxn modelId="{ED75B027-ACD4-1A43-B3D4-36043C300F9A}" type="presParOf" srcId="{3ECDF731-13E1-8741-909F-D0F1C150ABAE}" destId="{7E017DB9-5536-4048-8657-66CDFAC3D1AE}" srcOrd="1" destOrd="0" presId="urn:microsoft.com/office/officeart/2009/3/layout/StepUpProcess"/>
    <dgm:cxn modelId="{8615F0C7-48F2-5540-860D-3429242D45DB}" type="presParOf" srcId="{3ECDF731-13E1-8741-909F-D0F1C150ABAE}" destId="{B509CAC7-AA17-0542-A44D-E6C18C0CC3C8}" srcOrd="2" destOrd="0" presId="urn:microsoft.com/office/officeart/2009/3/layout/StepUpProcess"/>
    <dgm:cxn modelId="{259C41CC-9D71-1749-AD0E-414541F952F7}" type="presParOf" srcId="{30256BA6-3EDD-B041-9CD3-8266F767FF99}" destId="{8D14F44D-E274-D540-AF12-54501B586238}" srcOrd="3" destOrd="0" presId="urn:microsoft.com/office/officeart/2009/3/layout/StepUpProcess"/>
    <dgm:cxn modelId="{50CEB9BB-FE67-5E4E-9203-F26842915440}" type="presParOf" srcId="{8D14F44D-E274-D540-AF12-54501B586238}" destId="{1C22E50E-333F-884A-A038-AB5880C439DC}" srcOrd="0" destOrd="0" presId="urn:microsoft.com/office/officeart/2009/3/layout/StepUpProcess"/>
    <dgm:cxn modelId="{50EC290A-9581-6948-9C3B-B8683D05025D}" type="presParOf" srcId="{30256BA6-3EDD-B041-9CD3-8266F767FF99}" destId="{FB8D826A-9FA0-7E47-A017-7AC7A7E5CE02}" srcOrd="4" destOrd="0" presId="urn:microsoft.com/office/officeart/2009/3/layout/StepUpProcess"/>
    <dgm:cxn modelId="{1B61F299-8644-DF40-8DB3-9EB43CC34C02}" type="presParOf" srcId="{FB8D826A-9FA0-7E47-A017-7AC7A7E5CE02}" destId="{17296776-B17F-4F48-9E97-0AAB5B6A7638}" srcOrd="0" destOrd="0" presId="urn:microsoft.com/office/officeart/2009/3/layout/StepUpProcess"/>
    <dgm:cxn modelId="{359513D4-760C-9E45-B62B-C85CF40272AA}" type="presParOf" srcId="{FB8D826A-9FA0-7E47-A017-7AC7A7E5CE02}" destId="{3AE1F3EA-5AE2-FB4B-BB60-7EFF869046C5}" srcOrd="1" destOrd="0" presId="urn:microsoft.com/office/officeart/2009/3/layout/StepUpProcess"/>
    <dgm:cxn modelId="{6585C565-2030-C142-BFED-687684A0DA4F}" type="presParOf" srcId="{FB8D826A-9FA0-7E47-A017-7AC7A7E5CE02}" destId="{A9F49068-27D5-9644-A194-7E54F2378A8C}" srcOrd="2" destOrd="0" presId="urn:microsoft.com/office/officeart/2009/3/layout/StepUpProcess"/>
    <dgm:cxn modelId="{416FD455-50BB-EB41-B184-0DE7039EBB94}" type="presParOf" srcId="{30256BA6-3EDD-B041-9CD3-8266F767FF99}" destId="{A4D4C68F-F822-5E49-B271-0000800654F6}" srcOrd="5" destOrd="0" presId="urn:microsoft.com/office/officeart/2009/3/layout/StepUpProcess"/>
    <dgm:cxn modelId="{28AEC7D8-4407-BE45-BF9B-4681E8F04FC5}" type="presParOf" srcId="{A4D4C68F-F822-5E49-B271-0000800654F6}" destId="{1984DE6E-AB77-B947-8554-CD20CF7F6214}" srcOrd="0" destOrd="0" presId="urn:microsoft.com/office/officeart/2009/3/layout/StepUpProcess"/>
    <dgm:cxn modelId="{C73F7A64-77BB-9C4D-B399-2A94E5BEA158}" type="presParOf" srcId="{30256BA6-3EDD-B041-9CD3-8266F767FF99}" destId="{56AA5C2D-2044-2348-BA7D-311FC4542DF5}" srcOrd="6" destOrd="0" presId="urn:microsoft.com/office/officeart/2009/3/layout/StepUpProcess"/>
    <dgm:cxn modelId="{C2AE89E5-34C5-F142-870E-CAD35DC0816C}" type="presParOf" srcId="{56AA5C2D-2044-2348-BA7D-311FC4542DF5}" destId="{7E384F6A-3E9D-9F44-AC1A-6B962B235193}" srcOrd="0" destOrd="0" presId="urn:microsoft.com/office/officeart/2009/3/layout/StepUpProcess"/>
    <dgm:cxn modelId="{B56CE72C-66C5-3F42-BCFC-F2C6F5228A6D}" type="presParOf" srcId="{56AA5C2D-2044-2348-BA7D-311FC4542DF5}" destId="{F8537456-476F-B042-8C4D-02F852E83800}" srcOrd="1" destOrd="0" presId="urn:microsoft.com/office/officeart/2009/3/layout/StepUpProcess"/>
    <dgm:cxn modelId="{E220C626-983B-D447-99E2-E81EB68C9DB6}" type="presParOf" srcId="{56AA5C2D-2044-2348-BA7D-311FC4542DF5}" destId="{08001207-09E5-2048-B278-DBCDDB3507E4}" srcOrd="2" destOrd="0" presId="urn:microsoft.com/office/officeart/2009/3/layout/StepUpProcess"/>
    <dgm:cxn modelId="{5DAB3362-20CD-F34D-BEE9-38BC61CB7C04}" type="presParOf" srcId="{30256BA6-3EDD-B041-9CD3-8266F767FF99}" destId="{5F62A54F-2F64-1B49-B7F9-CDD3F62DE0A2}" srcOrd="7" destOrd="0" presId="urn:microsoft.com/office/officeart/2009/3/layout/StepUpProcess"/>
    <dgm:cxn modelId="{FC07E50A-AEA0-6A4C-A4DD-1606D5C68C3B}" type="presParOf" srcId="{5F62A54F-2F64-1B49-B7F9-CDD3F62DE0A2}" destId="{C229F47A-7BD9-0F4E-9EA3-64DE9EADE2D5}" srcOrd="0" destOrd="0" presId="urn:microsoft.com/office/officeart/2009/3/layout/StepUpProcess"/>
    <dgm:cxn modelId="{A618F802-9B8D-F54B-B6D5-21D2D1868058}" type="presParOf" srcId="{30256BA6-3EDD-B041-9CD3-8266F767FF99}" destId="{C1A351E4-1B12-4E49-8746-132F1AFAB568}" srcOrd="8" destOrd="0" presId="urn:microsoft.com/office/officeart/2009/3/layout/StepUpProcess"/>
    <dgm:cxn modelId="{68B00087-3505-DF4B-97D6-3E59D5F26818}" type="presParOf" srcId="{C1A351E4-1B12-4E49-8746-132F1AFAB568}" destId="{CAC39D10-0E00-174E-95B2-787B1B105F94}" srcOrd="0" destOrd="0" presId="urn:microsoft.com/office/officeart/2009/3/layout/StepUpProcess"/>
    <dgm:cxn modelId="{13253C80-C98D-DB4C-9764-2E5429A94AC9}" type="presParOf" srcId="{C1A351E4-1B12-4E49-8746-132F1AFAB568}" destId="{F3C7798B-F342-B44C-BB00-2A7A2376042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726014-D983-C74E-9F4D-7F71B6D3E0EA}">
      <dsp:nvSpPr>
        <dsp:cNvPr id="0" name=""/>
        <dsp:cNvSpPr/>
      </dsp:nvSpPr>
      <dsp:spPr>
        <a:xfrm rot="5400000">
          <a:off x="317487" y="2178976"/>
          <a:ext cx="949709" cy="1580295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D53D2B-B170-8547-AE1E-D5B442C9261D}">
      <dsp:nvSpPr>
        <dsp:cNvPr id="0" name=""/>
        <dsp:cNvSpPr/>
      </dsp:nvSpPr>
      <dsp:spPr>
        <a:xfrm>
          <a:off x="158956" y="2651144"/>
          <a:ext cx="1426699" cy="1250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Voorkennis ophalen</a:t>
          </a:r>
          <a:endParaRPr lang="nl-NL" sz="1700" kern="1200" dirty="0"/>
        </a:p>
      </dsp:txBody>
      <dsp:txXfrm>
        <a:off x="158956" y="2651144"/>
        <a:ext cx="1426699" cy="1250585"/>
      </dsp:txXfrm>
    </dsp:sp>
    <dsp:sp modelId="{A648760B-E761-144A-B3FF-BFE2D09E3DF2}">
      <dsp:nvSpPr>
        <dsp:cNvPr id="0" name=""/>
        <dsp:cNvSpPr/>
      </dsp:nvSpPr>
      <dsp:spPr>
        <a:xfrm>
          <a:off x="1316467" y="2062633"/>
          <a:ext cx="269188" cy="269188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8EAE6-2C52-9F4C-A0BD-7981151B9523}">
      <dsp:nvSpPr>
        <dsp:cNvPr id="0" name=""/>
        <dsp:cNvSpPr/>
      </dsp:nvSpPr>
      <dsp:spPr>
        <a:xfrm rot="5400000">
          <a:off x="2064045" y="1746788"/>
          <a:ext cx="949709" cy="1580295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017DB9-5536-4048-8657-66CDFAC3D1AE}">
      <dsp:nvSpPr>
        <dsp:cNvPr id="0" name=""/>
        <dsp:cNvSpPr/>
      </dsp:nvSpPr>
      <dsp:spPr>
        <a:xfrm>
          <a:off x="1905515" y="2218956"/>
          <a:ext cx="1426699" cy="1250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Ecologisch leren  kijken </a:t>
          </a:r>
          <a:endParaRPr lang="nl-NL" sz="1700" kern="1200" dirty="0"/>
        </a:p>
      </dsp:txBody>
      <dsp:txXfrm>
        <a:off x="1905515" y="2218956"/>
        <a:ext cx="1426699" cy="1250585"/>
      </dsp:txXfrm>
    </dsp:sp>
    <dsp:sp modelId="{B509CAC7-AA17-0542-A44D-E6C18C0CC3C8}">
      <dsp:nvSpPr>
        <dsp:cNvPr id="0" name=""/>
        <dsp:cNvSpPr/>
      </dsp:nvSpPr>
      <dsp:spPr>
        <a:xfrm>
          <a:off x="3063026" y="1630445"/>
          <a:ext cx="269188" cy="269188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296776-B17F-4F48-9E97-0AAB5B6A7638}">
      <dsp:nvSpPr>
        <dsp:cNvPr id="0" name=""/>
        <dsp:cNvSpPr/>
      </dsp:nvSpPr>
      <dsp:spPr>
        <a:xfrm rot="5400000">
          <a:off x="3810604" y="1314601"/>
          <a:ext cx="949709" cy="1580295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1F3EA-5AE2-FB4B-BB60-7EFF869046C5}">
      <dsp:nvSpPr>
        <dsp:cNvPr id="0" name=""/>
        <dsp:cNvSpPr/>
      </dsp:nvSpPr>
      <dsp:spPr>
        <a:xfrm>
          <a:off x="3652074" y="1786769"/>
          <a:ext cx="1426699" cy="1250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Heen en weer denken</a:t>
          </a:r>
          <a:endParaRPr lang="nl-NL" sz="1700" kern="1200" dirty="0"/>
        </a:p>
      </dsp:txBody>
      <dsp:txXfrm>
        <a:off x="3652074" y="1786769"/>
        <a:ext cx="1426699" cy="1250585"/>
      </dsp:txXfrm>
    </dsp:sp>
    <dsp:sp modelId="{A9F49068-27D5-9644-A194-7E54F2378A8C}">
      <dsp:nvSpPr>
        <dsp:cNvPr id="0" name=""/>
        <dsp:cNvSpPr/>
      </dsp:nvSpPr>
      <dsp:spPr>
        <a:xfrm>
          <a:off x="4809585" y="1198258"/>
          <a:ext cx="269188" cy="269188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384F6A-3E9D-9F44-AC1A-6B962B235193}">
      <dsp:nvSpPr>
        <dsp:cNvPr id="0" name=""/>
        <dsp:cNvSpPr/>
      </dsp:nvSpPr>
      <dsp:spPr>
        <a:xfrm rot="5400000">
          <a:off x="5557163" y="882413"/>
          <a:ext cx="949709" cy="1580295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37456-476F-B042-8C4D-02F852E83800}">
      <dsp:nvSpPr>
        <dsp:cNvPr id="0" name=""/>
        <dsp:cNvSpPr/>
      </dsp:nvSpPr>
      <dsp:spPr>
        <a:xfrm>
          <a:off x="5398633" y="1354581"/>
          <a:ext cx="1426699" cy="1250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Ecosysteem niveau</a:t>
          </a:r>
          <a:endParaRPr lang="nl-NL" sz="1700" kern="1200" dirty="0"/>
        </a:p>
      </dsp:txBody>
      <dsp:txXfrm>
        <a:off x="5398633" y="1354581"/>
        <a:ext cx="1426699" cy="1250585"/>
      </dsp:txXfrm>
    </dsp:sp>
    <dsp:sp modelId="{08001207-09E5-2048-B278-DBCDDB3507E4}">
      <dsp:nvSpPr>
        <dsp:cNvPr id="0" name=""/>
        <dsp:cNvSpPr/>
      </dsp:nvSpPr>
      <dsp:spPr>
        <a:xfrm>
          <a:off x="6556144" y="766070"/>
          <a:ext cx="269188" cy="269188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C39D10-0E00-174E-95B2-787B1B105F94}">
      <dsp:nvSpPr>
        <dsp:cNvPr id="0" name=""/>
        <dsp:cNvSpPr/>
      </dsp:nvSpPr>
      <dsp:spPr>
        <a:xfrm rot="5400000">
          <a:off x="7303722" y="450225"/>
          <a:ext cx="949709" cy="1580295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7798B-F342-B44C-BB00-2A7A23760423}">
      <dsp:nvSpPr>
        <dsp:cNvPr id="0" name=""/>
        <dsp:cNvSpPr/>
      </dsp:nvSpPr>
      <dsp:spPr>
        <a:xfrm>
          <a:off x="7145192" y="922393"/>
          <a:ext cx="1426699" cy="1250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Contexten uit het </a:t>
          </a:r>
          <a:r>
            <a:rPr lang="nl-NL" sz="1700" kern="1200" dirty="0" err="1" smtClean="0"/>
            <a:t>Anthropoceen</a:t>
          </a:r>
          <a:endParaRPr lang="nl-NL" sz="1700" kern="1200" dirty="0"/>
        </a:p>
      </dsp:txBody>
      <dsp:txXfrm>
        <a:off x="7145192" y="922393"/>
        <a:ext cx="1426699" cy="1250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49CF4-0416-894F-A064-947C5704BF55}" type="datetimeFigureOut">
              <a:rPr lang="nl-NL" smtClean="0"/>
              <a:pPr/>
              <a:t>15-1-2017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9138E-F505-1C45-BD07-0219238D36E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419401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A2D28-DBDC-5E41-B7E6-34AD3E047F24}" type="datetimeFigureOut">
              <a:rPr lang="nl-NL" smtClean="0"/>
              <a:pPr/>
              <a:t>15-1-2017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89981-9132-A747-835A-C343245DEA6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563997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Op tafels</a:t>
            </a:r>
            <a:r>
              <a:rPr lang="nl-NL" baseline="0" dirty="0" smtClean="0"/>
              <a:t> ligt bij binnenkomen klaar:</a:t>
            </a:r>
          </a:p>
          <a:p>
            <a:pPr marL="0" indent="0">
              <a:buFontTx/>
              <a:buNone/>
            </a:pPr>
            <a:r>
              <a:rPr lang="nl-NL" baseline="0" dirty="0" smtClean="0"/>
              <a:t>1</a:t>
            </a:r>
            <a:r>
              <a:rPr lang="nl-NL" baseline="0" dirty="0" smtClean="0"/>
              <a:t>) Kopie </a:t>
            </a:r>
            <a:r>
              <a:rPr lang="nl-NL" baseline="0" dirty="0" smtClean="0"/>
              <a:t>van de </a:t>
            </a:r>
            <a:r>
              <a:rPr lang="nl-NL" baseline="0" dirty="0" smtClean="0"/>
              <a:t>conceptenlijst; </a:t>
            </a:r>
            <a:r>
              <a:rPr lang="nl-NL" baseline="0" dirty="0" smtClean="0"/>
              <a:t>op elke tafel </a:t>
            </a:r>
            <a:r>
              <a:rPr lang="nl-NL" baseline="0" dirty="0" smtClean="0"/>
              <a:t>zeven concepten </a:t>
            </a:r>
            <a:r>
              <a:rPr lang="nl-NL" baseline="0" dirty="0" smtClean="0"/>
              <a:t>omkaderd. </a:t>
            </a:r>
          </a:p>
          <a:p>
            <a:pPr marL="0" indent="0">
              <a:buFontTx/>
              <a:buNone/>
            </a:pPr>
            <a:r>
              <a:rPr lang="nl-NL" baseline="0" dirty="0" smtClean="0"/>
              <a:t>2</a:t>
            </a:r>
            <a:r>
              <a:rPr lang="nl-NL" baseline="0" dirty="0" smtClean="0"/>
              <a:t>) Krantenpapier om op te werken als er wortelknolletjes uitgegraven kunnen worden</a:t>
            </a:r>
          </a:p>
          <a:p>
            <a:pPr marL="0" indent="0">
              <a:buFontTx/>
              <a:buNone/>
            </a:pPr>
            <a:r>
              <a:rPr lang="nl-NL" baseline="0" dirty="0" smtClean="0"/>
              <a:t>3) </a:t>
            </a:r>
            <a:r>
              <a:rPr lang="nl-NL" baseline="0" dirty="0" smtClean="0"/>
              <a:t>Kopieën van examenopgaven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9981-9132-A747-835A-C343245DEA6C}" type="slidenum">
              <a:rPr lang="nl-NL" smtClean="0"/>
              <a:pPr/>
              <a:t>0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464005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Dank </a:t>
            </a:r>
            <a:r>
              <a:rPr lang="en-US" dirty="0" err="1" smtClean="0"/>
              <a:t>Henk</a:t>
            </a:r>
            <a:r>
              <a:rPr lang="en-US" smtClean="0"/>
              <a:t>!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9981-9132-A747-835A-C343245DEA6C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Introduceer onszelf</a:t>
            </a:r>
            <a:r>
              <a:rPr lang="nl-NL" baseline="0" dirty="0" smtClean="0"/>
              <a:t> en </a:t>
            </a:r>
            <a:r>
              <a:rPr lang="nl-NL" baseline="0" dirty="0" smtClean="0"/>
              <a:t>onze plannen</a:t>
            </a:r>
            <a:r>
              <a:rPr lang="nl-NL" baseline="0" dirty="0" smtClean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9981-9132-A747-835A-C343245DEA6C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463845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9981-9132-A747-835A-C343245DEA6C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472780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Zie </a:t>
            </a:r>
            <a:r>
              <a:rPr lang="nl-NL" dirty="0" smtClean="0"/>
              <a:t>vorige slide voor</a:t>
            </a:r>
            <a:r>
              <a:rPr lang="nl-NL" baseline="0" dirty="0" smtClean="0"/>
              <a:t> opdracht.</a:t>
            </a:r>
          </a:p>
          <a:p>
            <a:endParaRPr lang="nl-NL" baseline="0" dirty="0" smtClean="0"/>
          </a:p>
          <a:p>
            <a:r>
              <a:rPr lang="nl-NL" baseline="0" dirty="0" smtClean="0"/>
              <a:t>Bruggetje maken naar wat je aan het doen bent met ecologisch leren kijken: concrete ervaringen verbinden met concepten en relevante contexten.</a:t>
            </a:r>
          </a:p>
          <a:p>
            <a:r>
              <a:rPr lang="nl-NL" baseline="0" dirty="0" smtClean="0"/>
              <a:t>Verbinding maken met leerpsychologie en met de historische lijn.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9981-9132-A747-835A-C343245DEA6C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028929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Conceptenlijst </a:t>
            </a:r>
            <a:r>
              <a:rPr lang="nl-NL" dirty="0" smtClean="0"/>
              <a:t>is</a:t>
            </a:r>
            <a:r>
              <a:rPr lang="nl-NL" baseline="0" dirty="0" smtClean="0"/>
              <a:t> uitgedeeld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9981-9132-A747-835A-C343245DEA6C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302420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Uitleg van het ‘waarom’ van ecologisch kijken</a:t>
            </a:r>
            <a:r>
              <a:rPr lang="nl-NL" baseline="0" dirty="0" smtClean="0"/>
              <a:t> door verwijzing naar Wilson en </a:t>
            </a:r>
            <a:r>
              <a:rPr lang="nl-NL" baseline="0" dirty="0" err="1" smtClean="0"/>
              <a:t>Carson</a:t>
            </a:r>
            <a:r>
              <a:rPr lang="nl-NL" baseline="0" dirty="0" smtClean="0"/>
              <a:t> – en benadrukken dat het dus iets anders is dan </a:t>
            </a:r>
            <a:r>
              <a:rPr lang="nl-NL" baseline="0" dirty="0" err="1" smtClean="0"/>
              <a:t>soortsnamen</a:t>
            </a:r>
            <a:r>
              <a:rPr lang="nl-NL" baseline="0" dirty="0" smtClean="0"/>
              <a:t> leren!</a:t>
            </a:r>
          </a:p>
          <a:p>
            <a:endParaRPr lang="nl-NL" baseline="0" dirty="0" smtClean="0"/>
          </a:p>
          <a:p>
            <a:r>
              <a:rPr lang="nl-NL" baseline="0" dirty="0" smtClean="0"/>
              <a:t>Bruggetje maken naar opbouw boek, ecologisch kijken staat in een reeks, zie volgende slide.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9981-9132-A747-835A-C343245DEA6C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477046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 </a:t>
            </a:r>
            <a:r>
              <a:rPr lang="en-US" dirty="0" err="1" smtClean="0"/>
              <a:t>leeractiviteiten</a:t>
            </a:r>
            <a:r>
              <a:rPr lang="en-US" dirty="0" smtClean="0"/>
              <a:t> </a:t>
            </a:r>
            <a:r>
              <a:rPr lang="en-US" dirty="0" err="1" smtClean="0"/>
              <a:t>gaan</a:t>
            </a:r>
            <a:r>
              <a:rPr lang="en-US" dirty="0" smtClean="0"/>
              <a:t> van heel </a:t>
            </a:r>
            <a:r>
              <a:rPr lang="en-US" dirty="0" err="1" smtClean="0"/>
              <a:t>concreet</a:t>
            </a:r>
            <a:r>
              <a:rPr lang="en-US" dirty="0" smtClean="0"/>
              <a:t> (</a:t>
            </a:r>
            <a:r>
              <a:rPr lang="en-US" dirty="0" err="1" smtClean="0"/>
              <a:t>biologisch</a:t>
            </a:r>
            <a:r>
              <a:rPr lang="en-US" dirty="0" smtClean="0"/>
              <a:t> </a:t>
            </a:r>
            <a:r>
              <a:rPr lang="en-US" dirty="0" err="1" smtClean="0"/>
              <a:t>leren</a:t>
            </a:r>
            <a:r>
              <a:rPr lang="en-US" dirty="0" smtClean="0"/>
              <a:t> </a:t>
            </a:r>
            <a:r>
              <a:rPr lang="en-US" dirty="0" err="1" smtClean="0"/>
              <a:t>kijken</a:t>
            </a:r>
            <a:r>
              <a:rPr lang="en-US" dirty="0" smtClean="0"/>
              <a:t>)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zeer</a:t>
            </a:r>
            <a:r>
              <a:rPr lang="en-US" dirty="0" smtClean="0"/>
              <a:t> abstract. Het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bekijken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wortelknolletje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voorbeeld</a:t>
            </a:r>
            <a:r>
              <a:rPr lang="en-US" baseline="0" dirty="0" smtClean="0"/>
              <a:t> van het </a:t>
            </a:r>
            <a:r>
              <a:rPr lang="en-US" baseline="0" dirty="0" err="1" smtClean="0"/>
              <a:t>eerste</a:t>
            </a:r>
            <a:r>
              <a:rPr lang="en-US" baseline="0" dirty="0" smtClean="0"/>
              <a:t> . Het </a:t>
            </a:r>
            <a:r>
              <a:rPr lang="en-US" baseline="0" dirty="0" err="1" smtClean="0"/>
              <a:t>werken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</a:t>
            </a:r>
            <a:r>
              <a:rPr lang="en-US" baseline="0" dirty="0" smtClean="0"/>
              <a:t> de N-</a:t>
            </a:r>
            <a:r>
              <a:rPr lang="en-US" baseline="0" dirty="0" err="1" smtClean="0"/>
              <a:t>kringloop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voorbeeld</a:t>
            </a:r>
            <a:r>
              <a:rPr lang="en-US" baseline="0" dirty="0" smtClean="0"/>
              <a:t> van het </a:t>
            </a:r>
            <a:r>
              <a:rPr lang="en-US" baseline="0" dirty="0" err="1" smtClean="0"/>
              <a:t>tweede</a:t>
            </a:r>
            <a:r>
              <a:rPr lang="en-US" baseline="0" dirty="0" smtClean="0"/>
              <a:t>. </a:t>
            </a:r>
          </a:p>
          <a:p>
            <a:r>
              <a:rPr lang="en-US" dirty="0" err="1" smtClean="0"/>
              <a:t>Bovendien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weven</a:t>
            </a:r>
            <a:r>
              <a:rPr lang="en-US" baseline="0" dirty="0" smtClean="0"/>
              <a:t> we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didactische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thema’s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als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leren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gebruiken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instrumenten</a:t>
            </a:r>
            <a:r>
              <a:rPr lang="en-US" baseline="0" dirty="0" smtClean="0"/>
              <a:t>, van </a:t>
            </a:r>
            <a:r>
              <a:rPr lang="en-US" baseline="0" dirty="0" err="1" smtClean="0"/>
              <a:t>ingewikkelde</a:t>
            </a:r>
            <a:r>
              <a:rPr lang="en-US" baseline="0" dirty="0" smtClean="0"/>
              <a:t> schema’s en het </a:t>
            </a:r>
            <a:r>
              <a:rPr lang="en-US" baseline="0" dirty="0" err="1" smtClean="0"/>
              <a:t>werken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contexten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9981-9132-A747-835A-C343245DEA6C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Uitleg van wat ecologisch leren  kijken en de andere niveaus </a:t>
            </a:r>
            <a:r>
              <a:rPr lang="nl-NL" dirty="0" smtClean="0"/>
              <a:t>in de </a:t>
            </a:r>
            <a:r>
              <a:rPr lang="nl-NL" dirty="0" err="1" smtClean="0"/>
              <a:t>leeraciviteiten</a:t>
            </a:r>
            <a:r>
              <a:rPr lang="nl-NL" baseline="0" dirty="0" smtClean="0"/>
              <a:t> </a:t>
            </a:r>
            <a:r>
              <a:rPr lang="nl-NL" dirty="0" smtClean="0"/>
              <a:t>zijn.</a:t>
            </a:r>
            <a:endParaRPr lang="nl-NL" baseline="0" dirty="0" smtClean="0"/>
          </a:p>
          <a:p>
            <a:r>
              <a:rPr lang="nl-NL" baseline="0" dirty="0" smtClean="0"/>
              <a:t>Belang </a:t>
            </a:r>
            <a:r>
              <a:rPr lang="nl-NL" baseline="0" dirty="0" smtClean="0"/>
              <a:t>van concrete ervaringen in Ecologisch kijken en </a:t>
            </a:r>
            <a:r>
              <a:rPr lang="nl-NL" baseline="0" dirty="0" smtClean="0"/>
              <a:t>belang van Verbinden van concepten</a:t>
            </a:r>
            <a:r>
              <a:rPr lang="nl-NL" baseline="0" dirty="0" smtClean="0"/>
              <a:t>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9981-9132-A747-835A-C343245DEA6C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017583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smtClean="0"/>
              <a:t>Relax! Dit is wat regenwormen doen.</a:t>
            </a:r>
          </a:p>
          <a:p>
            <a:endParaRPr lang="nl-NL" baseline="0" dirty="0" smtClean="0"/>
          </a:p>
          <a:p>
            <a:r>
              <a:rPr lang="nl-NL" baseline="0" dirty="0" smtClean="0"/>
              <a:t>De bodem is relatief onbekend en krijgt veel aandacht in de examens (en wordt snel veel belangrijker voor voedselvoorziening </a:t>
            </a:r>
            <a:r>
              <a:rPr lang="nl-NL" baseline="0" dirty="0" err="1" smtClean="0"/>
              <a:t>enz</a:t>
            </a:r>
            <a:r>
              <a:rPr lang="nl-NL" baseline="0" dirty="0" smtClean="0"/>
              <a:t>) dus </a:t>
            </a:r>
            <a:r>
              <a:rPr lang="nl-NL" baseline="0" dirty="0" smtClean="0"/>
              <a:t>laten </a:t>
            </a:r>
            <a:r>
              <a:rPr lang="nl-NL" baseline="0" dirty="0" smtClean="0"/>
              <a:t>we </a:t>
            </a:r>
            <a:r>
              <a:rPr lang="nl-NL" baseline="0" dirty="0" smtClean="0"/>
              <a:t>zien hoeveel regenwormen met </a:t>
            </a:r>
            <a:r>
              <a:rPr lang="nl-NL" baseline="0" dirty="0" smtClean="0"/>
              <a:t>de bodem </a:t>
            </a:r>
            <a:r>
              <a:rPr lang="nl-NL" baseline="0" dirty="0" smtClean="0"/>
              <a:t>doen, via </a:t>
            </a:r>
            <a:r>
              <a:rPr lang="nl-NL" baseline="0" dirty="0" err="1" smtClean="0"/>
              <a:t>timelapse</a:t>
            </a:r>
            <a:r>
              <a:rPr lang="nl-NL" baseline="0" dirty="0" smtClean="0"/>
              <a:t>….</a:t>
            </a:r>
          </a:p>
          <a:p>
            <a:r>
              <a:rPr lang="nl-NL" dirty="0" smtClean="0"/>
              <a:t>Vraag:</a:t>
            </a:r>
            <a:r>
              <a:rPr lang="nl-NL" baseline="0" dirty="0" smtClean="0"/>
              <a:t> In een droog eikenbeuken bos komen geen regenwormen voor. Wat heeft dat te maken met de </a:t>
            </a:r>
            <a:r>
              <a:rPr lang="nl-NL" baseline="0" dirty="0" err="1" smtClean="0"/>
              <a:t>N-kringloop</a:t>
            </a:r>
            <a:r>
              <a:rPr lang="nl-NL" baseline="0" dirty="0" smtClean="0"/>
              <a:t>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9981-9132-A747-835A-C343245DEA6C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312059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C2A6A-5A54-244E-A9E2-69DB50D3B266}" type="datetime1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 Kamp, Mieke Kapteijn, Els de Hullu redactie Ecologie Didactiek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6429-DF88-A244-9A08-D9E2A934B23A}" type="datetime1">
              <a:rPr lang="en-US" smtClean="0"/>
              <a:pPr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 Kamp, Mieke Kapteijn, Els de Hullu redactie Ecologie Didactiek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F9EF-A29D-784A-AA40-7E4689A2E679}" type="datetime1">
              <a:rPr lang="en-US" smtClean="0"/>
              <a:pPr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 Kamp, Mieke Kapteijn, Els de Hullu redactie Ecologie Didactiek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2A5E-D8C8-7C40-A63F-B5444495F669}" type="datetime1">
              <a:rPr lang="en-US" smtClean="0"/>
              <a:pPr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 Kamp, Mieke Kapteijn, Els de Hullu redactie Ecologie Didactiek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, afbeelding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F434-EBC2-C745-9593-8712E7F1112E}" type="datetime1">
              <a:rPr lang="en-US" smtClean="0"/>
              <a:pPr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 Kamp, Mieke Kapteijn, Els de Hullu redactie Ecologie Didactiek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Sleep de afbeelding naar de tijdelijke aanduiding of klik op het pictogram als u een afbeelding wilt toevoegen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1BC9-B31C-3A44-8208-3F47EAF3B57C}" type="datetime1">
              <a:rPr lang="en-US" smtClean="0"/>
              <a:pPr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 Kamp, Mieke Kapteijn, Els de Hullu redactie Ecologie Didactiek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D48E-07D3-AE42-9553-9713027A081B}" type="datetime1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 Kamp, Mieke Kapteijn, Els de Hullu redactie Ecologie Didactiek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EB60-0730-C34C-BA65-0AC2D21F05D3}" type="datetime1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 Kamp, Mieke Kapteijn, Els de Hullu redactie Ecologie Didactiek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D3C7-EC63-EE44-BC6E-CBE8F4EF95DA}" type="datetime1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 Kamp, Mieke Kapteijn, Els de Hullu redactie Ecologie Didactiek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9B300-2693-6C4A-9A08-8E4423A794E9}" type="datetime1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 Kamp, Mieke Kapteijn, Els de Hullu redactie Ecologie Didactiek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Titelstijl van model bewerken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9D64-9E08-9E48-8DB0-54CA25C055F2}" type="datetime1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 Kamp, Mieke Kapteijn, Els de Hullu redactie Ecologie Didactiek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1942-B8DF-1449-99FD-D5BF0CC7B1FF}" type="datetime1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 Kamp, Mieke Kapteijn, Els de Hullu redactie Ecologie Didactiek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3E94-7D29-0347-9B1F-7D0F650DEABF}" type="datetime1">
              <a:rPr lang="en-US" smtClean="0"/>
              <a:pPr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 Kamp, Mieke Kapteijn, Els de Hullu redactie Ecologie Didactiek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AEFF-B8EB-F641-B667-68230C17809C}" type="datetime1">
              <a:rPr lang="en-US" smtClean="0"/>
              <a:pPr/>
              <a:t>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 Kamp, Mieke Kapteijn, Els de Hullu redactie Ecologie Didactiek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A46F-CCE6-6443-80E7-F6F5E3CA41AC}" type="datetime1">
              <a:rPr lang="en-US" smtClean="0"/>
              <a:pPr/>
              <a:t>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 Kamp, Mieke Kapteijn, Els de Hullu redactie Ecologie Didactiek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25D6-E37B-5240-8CF1-0E25C14B1BF1}" type="datetime1">
              <a:rPr lang="en-US" smtClean="0"/>
              <a:pPr/>
              <a:t>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 Kamp, Mieke Kapteijn, Els de Hullu redactie Ecologie Didactiek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DC0802E-C56E-0A4C-B543-697080BB08F4}" type="datetime1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Marcel Kamp, Mieke Kapteijn, Els de Hullu redactie Ecologie Didactiek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Titelstijl van model bewerken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11088064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Heb je ooit wortelknolletjes gezien?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541906"/>
          </a:xfrm>
        </p:spPr>
        <p:txBody>
          <a:bodyPr>
            <a:normAutofit/>
          </a:bodyPr>
          <a:lstStyle/>
          <a:p>
            <a:r>
              <a:rPr lang="nl-NL" dirty="0" smtClean="0"/>
              <a:t>W43 </a:t>
            </a:r>
            <a:r>
              <a:rPr lang="nl-NL" dirty="0" err="1" smtClean="0"/>
              <a:t>nibi</a:t>
            </a:r>
            <a:r>
              <a:rPr lang="nl-NL" dirty="0" smtClean="0"/>
              <a:t> conferentie </a:t>
            </a:r>
            <a:r>
              <a:rPr lang="nl-NL" smtClean="0"/>
              <a:t>2017, </a:t>
            </a:r>
            <a:r>
              <a:rPr lang="nl-NL" dirty="0" smtClean="0"/>
              <a:t>Mieke Kapteijn &amp; Marcel Kamp</a:t>
            </a:r>
            <a:endParaRPr lang="nl-NL" dirty="0"/>
          </a:p>
        </p:txBody>
      </p:sp>
      <p:pic>
        <p:nvPicPr>
          <p:cNvPr id="5" name="Afbeelding 4" descr="P102032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33" y="2074333"/>
            <a:ext cx="6233584" cy="4085167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 Kamp, Mieke Kapteijn, Els de Hullu redactie Ecologie Didactiek 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151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8941" y="628649"/>
            <a:ext cx="4069080" cy="858495"/>
          </a:xfrm>
        </p:spPr>
        <p:txBody>
          <a:bodyPr/>
          <a:lstStyle/>
          <a:p>
            <a:pPr algn="l"/>
            <a:r>
              <a:rPr lang="nl-NL" dirty="0" smtClean="0"/>
              <a:t>In goed gezelschap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Die verwondering </a:t>
            </a:r>
            <a:r>
              <a:rPr lang="nl-NL" dirty="0"/>
              <a:t>en geboeidheid beogen we ook met oefeningen over ecologisch kijken. </a:t>
            </a:r>
            <a:endParaRPr lang="nl-NL" dirty="0" smtClean="0"/>
          </a:p>
          <a:p>
            <a:pPr marL="0" indent="0">
              <a:buNone/>
            </a:pP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E.O. Wilson, 1929</a:t>
            </a:r>
            <a:br>
              <a:rPr lang="nl-NL" dirty="0" smtClean="0"/>
            </a:br>
            <a:r>
              <a:rPr lang="nl-NL" sz="1100" dirty="0"/>
              <a:t>Foto </a:t>
            </a:r>
            <a:r>
              <a:rPr lang="nl-NL" sz="1100" dirty="0" err="1"/>
              <a:t>Jim</a:t>
            </a:r>
            <a:r>
              <a:rPr lang="nl-NL" sz="1100" dirty="0"/>
              <a:t> Harrison</a:t>
            </a:r>
            <a:endParaRPr lang="en-US" sz="1100" dirty="0"/>
          </a:p>
          <a:p>
            <a:pPr marL="0" indent="0">
              <a:buNone/>
            </a:pPr>
            <a:r>
              <a:rPr lang="nl-NL" dirty="0" smtClean="0"/>
              <a:t> </a:t>
            </a:r>
          </a:p>
          <a:p>
            <a:endParaRPr lang="en-US" dirty="0"/>
          </a:p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>
          <a:xfrm>
            <a:off x="268941" y="1487144"/>
            <a:ext cx="4069080" cy="4949887"/>
          </a:xfrm>
        </p:spPr>
        <p:txBody>
          <a:bodyPr>
            <a:normAutofit fontScale="92500" lnSpcReduction="20000"/>
          </a:bodyPr>
          <a:lstStyle/>
          <a:p>
            <a:r>
              <a:rPr lang="nl-NL" sz="2600" dirty="0"/>
              <a:t> </a:t>
            </a:r>
            <a:r>
              <a:rPr lang="en-US" sz="2600" dirty="0"/>
              <a:t>"Hands on experience at the critical time, not systematic knowledge, is what counts in making a naturalist. Better to be an untutored savage for a while, not to know the names or anatomical detail. Rachel Carson who understood this principle well, used different words to the same effect in </a:t>
            </a:r>
            <a:r>
              <a:rPr lang="en-US" sz="2600" dirty="0" smtClean="0"/>
              <a:t>1965; </a:t>
            </a:r>
            <a:r>
              <a:rPr lang="en-US" sz="2600" dirty="0"/>
              <a:t>if facts are the seeds that produce knowledge and wisdom, then the emotions and the impression of the senses are the fertile soil in which the seeds must grow. </a:t>
            </a:r>
            <a:r>
              <a:rPr lang="nl-NL" sz="2600" dirty="0"/>
              <a:t>". </a:t>
            </a:r>
          </a:p>
          <a:p>
            <a:endParaRPr lang="nl-NL" sz="24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 Kamp, Mieke Kapteijn, Els de Hullu redactie Ecologie Didactiek </a:t>
            </a: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3567" y="3137430"/>
            <a:ext cx="3497591" cy="29887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520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163" y="1702676"/>
            <a:ext cx="3168485" cy="3957144"/>
          </a:xfrm>
        </p:spPr>
        <p:txBody>
          <a:bodyPr/>
          <a:lstStyle/>
          <a:p>
            <a:r>
              <a:rPr lang="en-US" sz="3200" dirty="0" err="1" smtClean="0"/>
              <a:t>Stikstof-kringloop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BINAS </a:t>
            </a:r>
            <a:r>
              <a:rPr lang="en-US" sz="3200" dirty="0" err="1" smtClean="0"/>
              <a:t>Ecologie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p93</a:t>
            </a:r>
            <a:endParaRPr lang="en-US" dirty="0"/>
          </a:p>
        </p:txBody>
      </p:sp>
      <p:pic>
        <p:nvPicPr>
          <p:cNvPr id="6" name="Tijdelijke aanduiding voor inhoud 5" descr="Nkringloop BINAS p 9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52648" y="0"/>
            <a:ext cx="5484432" cy="6737588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99698" y="6437032"/>
            <a:ext cx="3252950" cy="365125"/>
          </a:xfrm>
        </p:spPr>
        <p:txBody>
          <a:bodyPr/>
          <a:lstStyle/>
          <a:p>
            <a:r>
              <a:rPr lang="en-US" dirty="0" smtClean="0"/>
              <a:t>Marcel Kamp, Mieke </a:t>
            </a:r>
            <a:r>
              <a:rPr lang="en-US" dirty="0" err="1" smtClean="0"/>
              <a:t>Kapteijn</a:t>
            </a:r>
            <a:r>
              <a:rPr lang="en-US" dirty="0" smtClean="0"/>
              <a:t>, </a:t>
            </a:r>
            <a:r>
              <a:rPr lang="en-US" dirty="0" err="1" smtClean="0"/>
              <a:t>Els</a:t>
            </a:r>
            <a:r>
              <a:rPr lang="en-US" dirty="0" smtClean="0"/>
              <a:t> de </a:t>
            </a:r>
            <a:r>
              <a:rPr lang="en-US" dirty="0" err="1" smtClean="0"/>
              <a:t>Hullu</a:t>
            </a:r>
            <a:r>
              <a:rPr lang="en-US" dirty="0" smtClean="0"/>
              <a:t> </a:t>
            </a:r>
            <a:r>
              <a:rPr lang="en-US" dirty="0" err="1" smtClean="0"/>
              <a:t>redactie</a:t>
            </a:r>
            <a:r>
              <a:rPr lang="en-US" dirty="0" smtClean="0"/>
              <a:t> </a:t>
            </a:r>
            <a:r>
              <a:rPr lang="en-US" dirty="0" err="1" smtClean="0"/>
              <a:t>Ecologie</a:t>
            </a:r>
            <a:r>
              <a:rPr lang="en-US" dirty="0" smtClean="0"/>
              <a:t> Didactiek 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Indeling</a:t>
            </a:r>
            <a:r>
              <a:rPr lang="en-US" dirty="0" smtClean="0"/>
              <a:t> van </a:t>
            </a:r>
            <a:r>
              <a:rPr lang="en-US" dirty="0" err="1" smtClean="0"/>
              <a:t>leeractiviteiten</a:t>
            </a:r>
            <a:r>
              <a:rPr lang="en-US" dirty="0" smtClean="0"/>
              <a:t> in </a:t>
            </a:r>
            <a:r>
              <a:rPr lang="en-US" dirty="0" err="1" smtClean="0"/>
              <a:t>Ecologiedidactiekboek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50883" y="2133600"/>
            <a:ext cx="7707367" cy="39925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nl-NL" sz="2000" dirty="0" smtClean="0"/>
              <a:t>ACTIVITEIT stikstofkringloop uit BINAS (Ecologie 93H).</a:t>
            </a:r>
            <a:endParaRPr lang="en-US" sz="2000" dirty="0" smtClean="0"/>
          </a:p>
          <a:p>
            <a:pPr>
              <a:spcBef>
                <a:spcPts val="0"/>
              </a:spcBef>
            </a:pPr>
            <a:endParaRPr lang="nl-NL" sz="2000" b="1" dirty="0" smtClean="0"/>
          </a:p>
          <a:p>
            <a:pPr>
              <a:spcBef>
                <a:spcPts val="0"/>
              </a:spcBef>
            </a:pPr>
            <a:r>
              <a:rPr lang="nl-NL" sz="2000" b="1" dirty="0" smtClean="0"/>
              <a:t>Doelgroep</a:t>
            </a:r>
            <a:r>
              <a:rPr lang="nl-NL" sz="2000" dirty="0" smtClean="0"/>
              <a:t>: klas 5 havo, 5/6 vwo.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nl-NL" sz="2000" b="1" dirty="0" smtClean="0"/>
              <a:t>Tijd</a:t>
            </a:r>
            <a:r>
              <a:rPr lang="nl-NL" sz="2000" dirty="0" smtClean="0"/>
              <a:t>: 1 u of langer, </a:t>
            </a:r>
            <a:r>
              <a:rPr lang="nl-NL" sz="2000" dirty="0" err="1" smtClean="0"/>
              <a:t>afh</a:t>
            </a:r>
            <a:r>
              <a:rPr lang="nl-NL" sz="2000" dirty="0" smtClean="0"/>
              <a:t>. van aantal geselecteerde vragen.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nl-NL" sz="2000" b="1" dirty="0" smtClean="0"/>
              <a:t>Werkvorm</a:t>
            </a:r>
            <a:r>
              <a:rPr lang="nl-NL" sz="2000" dirty="0" smtClean="0"/>
              <a:t>: individueel of in kleine groepjes. </a:t>
            </a:r>
            <a:r>
              <a:rPr lang="nl-NL" sz="2000" dirty="0" err="1" smtClean="0"/>
              <a:t>Evt</a:t>
            </a:r>
            <a:r>
              <a:rPr lang="nl-NL" sz="2000" dirty="0" smtClean="0"/>
              <a:t> werkvorm ‘experts’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nl-NL" sz="2000" b="1" dirty="0" smtClean="0"/>
              <a:t>Doel: </a:t>
            </a:r>
            <a:r>
              <a:rPr lang="nl-NL" sz="2000" dirty="0" smtClean="0"/>
              <a:t>begrijpen en interpreteren van </a:t>
            </a:r>
            <a:r>
              <a:rPr lang="nl-NL" sz="2000" dirty="0" err="1" smtClean="0"/>
              <a:t>N-kringloop</a:t>
            </a:r>
            <a:r>
              <a:rPr lang="nl-NL" sz="2000" dirty="0" smtClean="0"/>
              <a:t>  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nl-NL" sz="2000" b="1" dirty="0" smtClean="0"/>
              <a:t>Voorkennis:</a:t>
            </a:r>
            <a:r>
              <a:rPr lang="nl-NL" sz="2000" dirty="0" smtClean="0"/>
              <a:t> stofwisseling, fotosynthese, dissimilatie, bacteriën etc. </a:t>
            </a:r>
            <a:r>
              <a:rPr lang="nl-NL" sz="2000" b="1" dirty="0" smtClean="0"/>
              <a:t>Nodig:</a:t>
            </a:r>
            <a:r>
              <a:rPr lang="nl-NL" sz="2000" dirty="0" smtClean="0"/>
              <a:t> BINAS - afbeelding, vragen en </a:t>
            </a:r>
            <a:r>
              <a:rPr lang="nl-NL" sz="2000" dirty="0" err="1" smtClean="0"/>
              <a:t>N-kringloop</a:t>
            </a:r>
            <a:r>
              <a:rPr lang="nl-NL" sz="2000" dirty="0" smtClean="0"/>
              <a:t> BINAS in kleur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nl-NL" sz="2000" b="1" dirty="0" smtClean="0"/>
              <a:t>Voorbereiding: </a:t>
            </a:r>
            <a:r>
              <a:rPr lang="nl-NL" sz="2000" dirty="0" smtClean="0"/>
              <a:t>Kopiëren </a:t>
            </a:r>
          </a:p>
          <a:p>
            <a:pPr>
              <a:spcBef>
                <a:spcPts val="0"/>
              </a:spcBef>
            </a:pPr>
            <a:r>
              <a:rPr lang="nl-NL" sz="2000" b="1" dirty="0" smtClean="0"/>
              <a:t>Uitvoering: </a:t>
            </a:r>
            <a:r>
              <a:rPr lang="nl-NL" sz="2000" dirty="0" smtClean="0"/>
              <a:t>korte inleiding – selectie uit vragen</a:t>
            </a:r>
            <a:r>
              <a:rPr lang="en-US" sz="2000" dirty="0" smtClean="0"/>
              <a:t>- </a:t>
            </a:r>
            <a:r>
              <a:rPr lang="nl-NL" sz="2000" dirty="0" smtClean="0"/>
              <a:t>vragen maken </a:t>
            </a:r>
            <a:r>
              <a:rPr lang="en-US" sz="2000" dirty="0" smtClean="0"/>
              <a:t>- </a:t>
            </a:r>
            <a:r>
              <a:rPr lang="nl-NL" sz="2000" dirty="0" smtClean="0"/>
              <a:t>bespreking van antwoorden, valkuilen – </a:t>
            </a:r>
            <a:r>
              <a:rPr lang="nl-NL" sz="2000" dirty="0" err="1" smtClean="0"/>
              <a:t>lln</a:t>
            </a:r>
            <a:r>
              <a:rPr lang="nl-NL" sz="2000" dirty="0" smtClean="0"/>
              <a:t> benoemen wát ze geleerd hebben 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nl-NL" sz="2000" b="1" dirty="0" smtClean="0"/>
              <a:t>Suggesties voor vervolg: </a:t>
            </a:r>
            <a:endParaRPr lang="en-US" sz="2000" dirty="0" smtClean="0"/>
          </a:p>
          <a:p>
            <a:pPr>
              <a:spcBef>
                <a:spcPts val="0"/>
              </a:spcBef>
            </a:pPr>
            <a:endParaRPr lang="en-US" sz="20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 Kamp, Mieke Kapteijn, Els de Hullu redactie Ecologie Didactiek </a:t>
            </a: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dirty="0" smtClean="0"/>
              <a:t>Stappen in ecologie didactiek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02808538"/>
              </p:ext>
            </p:extLst>
          </p:nvPr>
        </p:nvGraphicFramePr>
        <p:xfrm>
          <a:off x="284164" y="1799167"/>
          <a:ext cx="8574086" cy="4667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 Kamp, Mieke Kapteijn, Els de Hullu redactie Ecologie Didactiek </a:t>
            </a: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417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Regenwormen </a:t>
            </a:r>
            <a:r>
              <a:rPr lang="nl-NL" i="1" dirty="0" smtClean="0"/>
              <a:t>ecologisch kijken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4164" y="1799167"/>
            <a:ext cx="8574086" cy="4667249"/>
          </a:xfrm>
        </p:spPr>
        <p:txBody>
          <a:bodyPr>
            <a:normAutofit/>
          </a:bodyPr>
          <a:lstStyle/>
          <a:p>
            <a:r>
              <a:rPr lang="pt-BR" dirty="0" smtClean="0">
                <a:hlinkClick r:id="rId3"/>
              </a:rPr>
              <a:t>http://vimeo.com/110880643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err="1" smtClean="0"/>
              <a:t>Welke</a:t>
            </a:r>
            <a:r>
              <a:rPr lang="pt-BR" dirty="0" smtClean="0"/>
              <a:t> </a:t>
            </a:r>
            <a:r>
              <a:rPr lang="pt-BR" dirty="0" err="1" smtClean="0"/>
              <a:t>concepten</a:t>
            </a:r>
            <a:r>
              <a:rPr lang="pt-BR" dirty="0" smtClean="0"/>
              <a:t> </a:t>
            </a:r>
            <a:r>
              <a:rPr lang="pt-BR" dirty="0" err="1" smtClean="0"/>
              <a:t>kun</a:t>
            </a:r>
            <a:r>
              <a:rPr lang="pt-BR" dirty="0" smtClean="0"/>
              <a:t> </a:t>
            </a:r>
            <a:r>
              <a:rPr lang="pt-BR" dirty="0" err="1" smtClean="0"/>
              <a:t>je</a:t>
            </a:r>
            <a:r>
              <a:rPr lang="pt-BR" dirty="0" smtClean="0"/>
              <a:t> </a:t>
            </a:r>
            <a:r>
              <a:rPr lang="pt-BR" dirty="0" err="1" smtClean="0"/>
              <a:t>hierin</a:t>
            </a:r>
            <a:r>
              <a:rPr lang="pt-BR" dirty="0" smtClean="0"/>
              <a:t> ‘</a:t>
            </a:r>
            <a:r>
              <a:rPr lang="pt-BR" dirty="0" err="1" smtClean="0"/>
              <a:t>zien</a:t>
            </a:r>
            <a:r>
              <a:rPr lang="pt-BR" dirty="0" smtClean="0"/>
              <a:t>’?</a:t>
            </a:r>
            <a:endParaRPr lang="nl-NL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 Kamp, Mieke Kapteijn, Els de Hullu redactie Ecologie Didactiek </a:t>
            </a: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631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Tot slot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4163" y="1873250"/>
            <a:ext cx="8574087" cy="425291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Het Docenten Ontwikkel Team op de Wageningen </a:t>
            </a:r>
            <a:r>
              <a:rPr lang="nl-NL" dirty="0" err="1" smtClean="0"/>
              <a:t>University</a:t>
            </a:r>
            <a:r>
              <a:rPr lang="nl-NL" dirty="0" smtClean="0"/>
              <a:t> and Research in komend jaar. </a:t>
            </a:r>
          </a:p>
          <a:p>
            <a:pPr marL="0" indent="0">
              <a:buNone/>
            </a:pPr>
            <a:r>
              <a:rPr lang="nl-NL" dirty="0" smtClean="0"/>
              <a:t>Vragen</a:t>
            </a:r>
            <a:r>
              <a:rPr lang="nl-NL" dirty="0" smtClean="0"/>
              <a:t>? </a:t>
            </a:r>
          </a:p>
          <a:p>
            <a:pPr marL="0" indent="0">
              <a:buNone/>
            </a:pPr>
            <a:r>
              <a:rPr lang="nl-NL" dirty="0" smtClean="0"/>
              <a:t>Opmerkingen?</a:t>
            </a:r>
          </a:p>
          <a:p>
            <a:pPr marL="0" indent="0">
              <a:buNone/>
            </a:pPr>
            <a:r>
              <a:rPr lang="nl-NL" dirty="0" smtClean="0"/>
              <a:t>Wat was interessant?</a:t>
            </a:r>
            <a:endParaRPr lang="nl-NL" dirty="0" smtClean="0">
              <a:latin typeface="Apple Chancery"/>
              <a:cs typeface="Apple Chancery"/>
            </a:endParaRPr>
          </a:p>
          <a:p>
            <a:pPr marL="0" indent="0" algn="ctr">
              <a:buNone/>
            </a:pPr>
            <a:r>
              <a:rPr lang="nl-NL" sz="4000" b="1" dirty="0" smtClean="0">
                <a:solidFill>
                  <a:schemeClr val="accent5">
                    <a:lumMod val="75000"/>
                  </a:schemeClr>
                </a:solidFill>
                <a:latin typeface="Apple Chancery"/>
                <a:cs typeface="Apple Chancery"/>
              </a:rPr>
              <a:t>Tot ziens! 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3E6802"/>
                </a:solidFill>
                <a:latin typeface="Apple Chancery"/>
                <a:cs typeface="Apple Chancery"/>
              </a:rPr>
              <a:t>Marcel </a:t>
            </a:r>
            <a:r>
              <a:rPr lang="nl-NL" dirty="0" smtClean="0">
                <a:solidFill>
                  <a:srgbClr val="3E6802"/>
                </a:solidFill>
                <a:latin typeface="Apple Chancery"/>
                <a:cs typeface="Apple Chancery"/>
              </a:rPr>
              <a:t>Kamp (mede namens </a:t>
            </a:r>
            <a:r>
              <a:rPr lang="nl-NL" dirty="0" smtClean="0">
                <a:solidFill>
                  <a:srgbClr val="3E6802"/>
                </a:solidFill>
                <a:latin typeface="Apple Chancery"/>
                <a:cs typeface="Apple Chancery"/>
              </a:rPr>
              <a:t>Mieke </a:t>
            </a:r>
            <a:r>
              <a:rPr lang="nl-NL" dirty="0" err="1" smtClean="0">
                <a:solidFill>
                  <a:srgbClr val="3E6802"/>
                </a:solidFill>
                <a:latin typeface="Apple Chancery"/>
                <a:cs typeface="Apple Chancery"/>
              </a:rPr>
              <a:t>Kapteijn</a:t>
            </a:r>
            <a:r>
              <a:rPr lang="nl-NL" dirty="0" smtClean="0">
                <a:solidFill>
                  <a:srgbClr val="3E6802"/>
                </a:solidFill>
                <a:latin typeface="Apple Chancery"/>
                <a:cs typeface="Apple Chancery"/>
              </a:rPr>
              <a:t> en </a:t>
            </a:r>
            <a:r>
              <a:rPr lang="nl-NL" dirty="0" smtClean="0">
                <a:solidFill>
                  <a:srgbClr val="3E6802"/>
                </a:solidFill>
                <a:latin typeface="Apple Chancery"/>
                <a:cs typeface="Apple Chancery"/>
              </a:rPr>
              <a:t>Els </a:t>
            </a:r>
            <a:r>
              <a:rPr lang="nl-NL" dirty="0" smtClean="0">
                <a:solidFill>
                  <a:srgbClr val="3E6802"/>
                </a:solidFill>
                <a:latin typeface="Apple Chancery"/>
                <a:cs typeface="Apple Chancery"/>
              </a:rPr>
              <a:t>de </a:t>
            </a:r>
            <a:r>
              <a:rPr lang="nl-NL" dirty="0" err="1" smtClean="0">
                <a:solidFill>
                  <a:srgbClr val="3E6802"/>
                </a:solidFill>
                <a:latin typeface="Apple Chancery"/>
                <a:cs typeface="Apple Chancery"/>
              </a:rPr>
              <a:t>Hullu</a:t>
            </a:r>
            <a:r>
              <a:rPr lang="nl-NL" dirty="0" smtClean="0">
                <a:solidFill>
                  <a:srgbClr val="3E6802"/>
                </a:solidFill>
                <a:latin typeface="Apple Chancery"/>
                <a:cs typeface="Apple Chancery"/>
              </a:rPr>
              <a:t>)</a:t>
            </a:r>
          </a:p>
          <a:p>
            <a:pPr marL="0" indent="0">
              <a:buNone/>
            </a:pPr>
            <a:endParaRPr lang="nl-NL" dirty="0" smtClean="0">
              <a:solidFill>
                <a:srgbClr val="3E6802"/>
              </a:solidFill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 Kamp, Mieke Kapteijn, Els de Hullu redactie Ecologie Didactiek </a:t>
            </a: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04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half" idx="2"/>
          </p:nvPr>
        </p:nvSpPr>
        <p:spPr>
          <a:xfrm>
            <a:off x="262715" y="1148863"/>
            <a:ext cx="4016208" cy="5294272"/>
          </a:xfrm>
        </p:spPr>
        <p:txBody>
          <a:bodyPr>
            <a:normAutofit/>
          </a:bodyPr>
          <a:lstStyle/>
          <a:p>
            <a:r>
              <a:rPr lang="nl-NL" sz="2800" i="1" dirty="0" smtClean="0"/>
              <a:t>Vorm </a:t>
            </a:r>
            <a:r>
              <a:rPr lang="nl-NL" sz="2800" i="1" dirty="0" smtClean="0"/>
              <a:t>trio’s</a:t>
            </a:r>
          </a:p>
          <a:p>
            <a:pPr algn="l"/>
            <a:endParaRPr lang="nl-NL" sz="2800" dirty="0" smtClean="0"/>
          </a:p>
          <a:p>
            <a:pPr algn="l"/>
            <a:r>
              <a:rPr lang="nl-NL" sz="2800" dirty="0" smtClean="0"/>
              <a:t>- </a:t>
            </a:r>
            <a:r>
              <a:rPr lang="nl-NL" sz="2800" dirty="0" smtClean="0"/>
              <a:t>Bent </a:t>
            </a:r>
            <a:r>
              <a:rPr lang="nl-NL" sz="2800" dirty="0"/>
              <a:t>u vmbo-docent? </a:t>
            </a:r>
            <a:r>
              <a:rPr lang="nl-NL" sz="2800" i="1" dirty="0"/>
              <a:t>Maak examenvragen 2015/</a:t>
            </a:r>
            <a:r>
              <a:rPr lang="nl-NL" sz="2800" i="1" dirty="0" smtClean="0"/>
              <a:t>I  </a:t>
            </a:r>
            <a:r>
              <a:rPr lang="nl-NL" sz="2800" i="1" dirty="0"/>
              <a:t>22 en </a:t>
            </a:r>
            <a:r>
              <a:rPr lang="nl-NL" sz="2800" i="1" dirty="0" smtClean="0"/>
              <a:t>23</a:t>
            </a:r>
            <a:endParaRPr lang="nl-NL" sz="2800" i="1" dirty="0"/>
          </a:p>
          <a:p>
            <a:pPr algn="l">
              <a:buFontTx/>
              <a:buChar char="-"/>
            </a:pPr>
            <a:r>
              <a:rPr lang="nl-NL" sz="2800" dirty="0" smtClean="0"/>
              <a:t>Bent </a:t>
            </a:r>
            <a:r>
              <a:rPr lang="nl-NL" sz="2800" dirty="0"/>
              <a:t>u havo/vwo docent? </a:t>
            </a:r>
            <a:r>
              <a:rPr lang="nl-NL" sz="2800" i="1" dirty="0"/>
              <a:t>Maak</a:t>
            </a:r>
            <a:r>
              <a:rPr lang="nl-NL" sz="2800" dirty="0"/>
              <a:t> </a:t>
            </a:r>
            <a:r>
              <a:rPr lang="nl-NL" sz="2800" i="1" dirty="0"/>
              <a:t>examenvraag </a:t>
            </a:r>
            <a:r>
              <a:rPr lang="nl-NL" sz="2800" i="1" dirty="0" smtClean="0"/>
              <a:t> HAVO examen 16-II-7 en/of  VWO examen 13-II-15</a:t>
            </a:r>
            <a:endParaRPr lang="nl-NL" sz="2800" i="1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7883" y="851229"/>
            <a:ext cx="3536950" cy="5274934"/>
          </a:xfrm>
          <a:prstGeom prst="rect">
            <a:avLst/>
          </a:prstGeom>
        </p:spPr>
      </p:pic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 Kamp, Mieke Kapteijn, Els de Hullu redactie Ecologie Didactiek </a:t>
            </a: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769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Introductie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4164" y="1799167"/>
            <a:ext cx="8574086" cy="4667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Introductie </a:t>
            </a:r>
            <a:r>
              <a:rPr lang="nl-NL" dirty="0" smtClean="0"/>
              <a:t>Marcel Kamp en Henk van Netten</a:t>
            </a:r>
            <a:endParaRPr lang="nl-NL" dirty="0" smtClean="0"/>
          </a:p>
          <a:p>
            <a:pPr>
              <a:buFont typeface="Courier New"/>
              <a:buChar char="o"/>
            </a:pPr>
            <a:r>
              <a:rPr lang="nl-NL" dirty="0" smtClean="0"/>
              <a:t>Een oefening </a:t>
            </a:r>
            <a:r>
              <a:rPr lang="nl-NL" i="1" dirty="0" smtClean="0"/>
              <a:t>ecologisch kijken</a:t>
            </a:r>
            <a:r>
              <a:rPr lang="nl-NL" dirty="0" smtClean="0"/>
              <a:t>, met wortelknolletjes en de N-kringloop als voorbeeld</a:t>
            </a:r>
          </a:p>
          <a:p>
            <a:pPr>
              <a:buFont typeface="Courier New"/>
              <a:buChar char="o"/>
            </a:pPr>
            <a:r>
              <a:rPr lang="nl-NL" dirty="0" smtClean="0"/>
              <a:t>Ideeën hoe u zelf </a:t>
            </a:r>
            <a:r>
              <a:rPr lang="nl-NL" i="1" dirty="0" smtClean="0"/>
              <a:t>ecologisch kijken </a:t>
            </a:r>
            <a:r>
              <a:rPr lang="nl-NL" dirty="0" smtClean="0"/>
              <a:t>kunt oefenen met leerlingen</a:t>
            </a:r>
          </a:p>
          <a:p>
            <a:pPr>
              <a:buFont typeface="Courier New"/>
              <a:buChar char="o"/>
            </a:pPr>
            <a:r>
              <a:rPr lang="nl-NL" dirty="0" smtClean="0"/>
              <a:t>Een sneak-preview van het boek </a:t>
            </a:r>
            <a:r>
              <a:rPr lang="nl-NL" b="1" dirty="0" smtClean="0"/>
              <a:t>Ecologie Didactiek </a:t>
            </a:r>
            <a:r>
              <a:rPr lang="nl-NL" dirty="0" smtClean="0"/>
              <a:t>en de conceptenlijst die wij gebruiken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 Kamp, Mieke Kapteijn, Els de Hullu redactie Ecologie Didactiek </a:t>
            </a: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062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Wortelknolletjes, waar zitten die?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Zelf uitgraven en </a:t>
            </a:r>
            <a:r>
              <a:rPr lang="nl-NL" dirty="0" smtClean="0"/>
              <a:t>zie, voelen en ruiken </a:t>
            </a:r>
            <a:r>
              <a:rPr lang="nl-NL" dirty="0" smtClean="0"/>
              <a:t>van wortelknolletjes. </a:t>
            </a:r>
            <a:endParaRPr lang="nl-NL" dirty="0" smtClean="0"/>
          </a:p>
          <a:p>
            <a:r>
              <a:rPr lang="nl-NL" dirty="0" smtClean="0"/>
              <a:t>GA JE GANG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 Kamp, Mieke Kapteijn, Els de Hullu redactie Ecologie Didactiek </a:t>
            </a: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004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wortelknolletjes</a:t>
            </a:r>
            <a:endParaRPr lang="nl-NL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lum bright="33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306" b="488"/>
          <a:stretch/>
        </p:blipFill>
        <p:spPr>
          <a:xfrm rot="10800000">
            <a:off x="4778375" y="2256903"/>
            <a:ext cx="3932238" cy="3900790"/>
          </a:xfr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 Kamp, Mieke Kapteijn, Els de Hullu redactie Ecologie Didactiek </a:t>
            </a:r>
            <a:endParaRPr lang="en-US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5362" name="Picture 2" descr="http://www.natuurinformatie.nl/sites/ndb.mcp/contents/i001139/rhizobiummetteks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50" y="2225371"/>
            <a:ext cx="4619625" cy="3623518"/>
          </a:xfrm>
          <a:prstGeom prst="rect">
            <a:avLst/>
          </a:prstGeom>
          <a:noFill/>
        </p:spPr>
      </p:pic>
      <p:sp>
        <p:nvSpPr>
          <p:cNvPr id="9" name="Tekstvak 8"/>
          <p:cNvSpPr txBox="1"/>
          <p:nvPr/>
        </p:nvSpPr>
        <p:spPr>
          <a:xfrm>
            <a:off x="2112580" y="5848889"/>
            <a:ext cx="25869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/>
              <a:t>Afb</a:t>
            </a:r>
            <a:r>
              <a:rPr lang="en-US" sz="1050" dirty="0" smtClean="0"/>
              <a:t> </a:t>
            </a:r>
            <a:r>
              <a:rPr lang="en-US" sz="1050" dirty="0" err="1" smtClean="0"/>
              <a:t>uit</a:t>
            </a:r>
            <a:r>
              <a:rPr lang="en-US" sz="1050" dirty="0" smtClean="0"/>
              <a:t> http://www.natuurinformatie.nl/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2580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Vragen over wortelknolletjes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4164" y="1799167"/>
            <a:ext cx="8574086" cy="4667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Per trio zijn </a:t>
            </a:r>
            <a:r>
              <a:rPr lang="nl-NL" dirty="0" smtClean="0"/>
              <a:t>op de conceptenlijsten een </a:t>
            </a:r>
            <a:r>
              <a:rPr lang="nl-NL" dirty="0" smtClean="0"/>
              <a:t>7-tal </a:t>
            </a:r>
            <a:r>
              <a:rPr lang="nl-NL" dirty="0" smtClean="0"/>
              <a:t>concepten </a:t>
            </a:r>
            <a:r>
              <a:rPr lang="nl-NL" dirty="0" smtClean="0"/>
              <a:t>aangegeven– </a:t>
            </a:r>
            <a:r>
              <a:rPr lang="nl-NL" dirty="0" smtClean="0"/>
              <a:t>gebruik alleen die. </a:t>
            </a:r>
          </a:p>
          <a:p>
            <a:pPr marL="0" indent="0">
              <a:buNone/>
            </a:pPr>
            <a:r>
              <a:rPr lang="nl-NL" i="1" dirty="0" smtClean="0"/>
              <a:t>Vragen</a:t>
            </a:r>
          </a:p>
          <a:p>
            <a:pPr marL="457200" indent="-457200">
              <a:buAutoNum type="arabicPeriod"/>
            </a:pPr>
            <a:r>
              <a:rPr lang="nl-NL" dirty="0" smtClean="0"/>
              <a:t>Met welke van de omkaderde concepten kunt u een verbinding maken met wortelknolletjes? Leg uit </a:t>
            </a:r>
            <a:r>
              <a:rPr lang="nl-NL" dirty="0" smtClean="0"/>
              <a:t>hoe?</a:t>
            </a:r>
          </a:p>
          <a:p>
            <a:pPr marL="457200" indent="-457200">
              <a:buAutoNum type="arabicPeriod"/>
            </a:pPr>
            <a:r>
              <a:rPr lang="nl-NL" dirty="0" smtClean="0"/>
              <a:t>Welke van deze verbindingen tussen wortelknolletjes en concepten wil u aan uw leerlingen leren?</a:t>
            </a:r>
            <a:endParaRPr lang="nl-NL" dirty="0" smtClean="0"/>
          </a:p>
          <a:p>
            <a:pPr marL="457200" indent="-457200">
              <a:buAutoNum type="arabicPeriod"/>
            </a:pPr>
            <a:r>
              <a:rPr lang="nl-NL" dirty="0" smtClean="0"/>
              <a:t>In welke contexten zijn wortelknolletjes relevant?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 Kamp, Mieke Kapteijn, Els de Hullu redactie Ecologie Didactiek </a:t>
            </a: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21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Antwoorden</a:t>
            </a:r>
            <a:r>
              <a:rPr lang="en-US" dirty="0" smtClean="0"/>
              <a:t> </a:t>
            </a:r>
            <a:r>
              <a:rPr lang="en-US" dirty="0" err="1" smtClean="0"/>
              <a:t>deelnemers</a:t>
            </a:r>
            <a:r>
              <a:rPr lang="en-US" dirty="0" smtClean="0"/>
              <a:t> op </a:t>
            </a:r>
            <a:r>
              <a:rPr lang="en-US" dirty="0" err="1" smtClean="0"/>
              <a:t>vraag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30167" y="1923393"/>
            <a:ext cx="7928084" cy="4513639"/>
          </a:xfrm>
        </p:spPr>
        <p:txBody>
          <a:bodyPr>
            <a:normAutofit fontScale="70000" lnSpcReduction="20000"/>
          </a:bodyPr>
          <a:lstStyle/>
          <a:p>
            <a:r>
              <a:rPr lang="nl-NL" dirty="0" smtClean="0"/>
              <a:t>Bacterie</a:t>
            </a:r>
            <a:endParaRPr lang="en-US" dirty="0" smtClean="0"/>
          </a:p>
          <a:p>
            <a:r>
              <a:rPr lang="nl-NL" dirty="0" smtClean="0"/>
              <a:t>Bemesting</a:t>
            </a:r>
            <a:endParaRPr lang="en-US" dirty="0" smtClean="0"/>
          </a:p>
          <a:p>
            <a:r>
              <a:rPr lang="nl-NL" dirty="0" smtClean="0"/>
              <a:t>Bodem</a:t>
            </a:r>
            <a:endParaRPr lang="en-US" dirty="0" smtClean="0"/>
          </a:p>
          <a:p>
            <a:r>
              <a:rPr lang="nl-NL" dirty="0" smtClean="0"/>
              <a:t>Duurzame voedselproductie</a:t>
            </a:r>
            <a:endParaRPr lang="en-US" dirty="0" smtClean="0"/>
          </a:p>
          <a:p>
            <a:r>
              <a:rPr lang="nl-NL" dirty="0" smtClean="0"/>
              <a:t>Habitat</a:t>
            </a:r>
            <a:endParaRPr lang="en-US" dirty="0" smtClean="0"/>
          </a:p>
          <a:p>
            <a:r>
              <a:rPr lang="nl-NL" dirty="0" smtClean="0"/>
              <a:t>Mutualisme</a:t>
            </a:r>
            <a:endParaRPr lang="en-US" dirty="0" smtClean="0"/>
          </a:p>
          <a:p>
            <a:r>
              <a:rPr lang="nl-NL" dirty="0" smtClean="0"/>
              <a:t>Pionier</a:t>
            </a:r>
            <a:endParaRPr lang="en-US" dirty="0" smtClean="0"/>
          </a:p>
          <a:p>
            <a:r>
              <a:rPr lang="nl-NL" dirty="0" smtClean="0"/>
              <a:t>Producent</a:t>
            </a:r>
            <a:endParaRPr lang="en-US" dirty="0" smtClean="0"/>
          </a:p>
          <a:p>
            <a:r>
              <a:rPr lang="nl-NL" dirty="0" smtClean="0"/>
              <a:t>Symbiose</a:t>
            </a:r>
            <a:endParaRPr lang="en-US" dirty="0" smtClean="0"/>
          </a:p>
          <a:p>
            <a:r>
              <a:rPr lang="nl-NL" dirty="0" smtClean="0"/>
              <a:t>Voedselrelatie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 Kamp, Mieke Kapteijn, Els de Hullu redactie Ecologie Didactiek </a:t>
            </a: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Antwoorden</a:t>
            </a:r>
            <a:r>
              <a:rPr lang="en-US" dirty="0" smtClean="0"/>
              <a:t> </a:t>
            </a:r>
            <a:r>
              <a:rPr lang="en-US" dirty="0" err="1" smtClean="0"/>
              <a:t>deelnemers</a:t>
            </a:r>
            <a:r>
              <a:rPr lang="en-US" dirty="0" smtClean="0"/>
              <a:t> op </a:t>
            </a:r>
            <a:r>
              <a:rPr lang="en-US" dirty="0" err="1" smtClean="0"/>
              <a:t>vraag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88277" y="2133600"/>
            <a:ext cx="8069974" cy="43034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NL" dirty="0" smtClean="0"/>
              <a:t>Als contexten werden </a:t>
            </a:r>
            <a:r>
              <a:rPr lang="nl-NL" dirty="0" smtClean="0"/>
              <a:t>genoemd:</a:t>
            </a:r>
            <a:endParaRPr lang="en-US" dirty="0" smtClean="0"/>
          </a:p>
          <a:p>
            <a:r>
              <a:rPr lang="nl-NL" dirty="0" smtClean="0"/>
              <a:t>Bemesting (landbouw)</a:t>
            </a:r>
            <a:endParaRPr lang="en-US" dirty="0" smtClean="0"/>
          </a:p>
          <a:p>
            <a:r>
              <a:rPr lang="nl-NL" dirty="0" smtClean="0"/>
              <a:t>Lupineburgers</a:t>
            </a:r>
            <a:endParaRPr lang="en-US" dirty="0" smtClean="0"/>
          </a:p>
          <a:p>
            <a:r>
              <a:rPr lang="nl-NL" dirty="0" smtClean="0"/>
              <a:t>Moestuin</a:t>
            </a:r>
            <a:endParaRPr lang="en-US" dirty="0" smtClean="0"/>
          </a:p>
          <a:p>
            <a:r>
              <a:rPr lang="nl-NL" dirty="0" smtClean="0"/>
              <a:t>Imker</a:t>
            </a:r>
            <a:endParaRPr lang="en-US" dirty="0" smtClean="0"/>
          </a:p>
          <a:p>
            <a:r>
              <a:rPr lang="nl-NL" dirty="0" err="1" smtClean="0"/>
              <a:t>Flevopolder</a:t>
            </a:r>
            <a:endParaRPr lang="en-US" dirty="0" smtClean="0"/>
          </a:p>
          <a:p>
            <a:r>
              <a:rPr lang="nl-NL" dirty="0" smtClean="0"/>
              <a:t>Honger (Afrika)</a:t>
            </a:r>
            <a:endParaRPr lang="en-US" dirty="0" smtClean="0"/>
          </a:p>
          <a:p>
            <a:r>
              <a:rPr lang="nl-NL" dirty="0" smtClean="0"/>
              <a:t>Monocultuur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 Kamp, Mieke Kapteijn, Els de Hullu redactie Ecologie Didactiek </a:t>
            </a: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De </a:t>
            </a:r>
            <a:r>
              <a:rPr lang="en-US" sz="3600" dirty="0" err="1" smtClean="0"/>
              <a:t>eerste</a:t>
            </a:r>
            <a:r>
              <a:rPr lang="en-US" sz="3600" dirty="0" smtClean="0"/>
              <a:t> </a:t>
            </a:r>
            <a:r>
              <a:rPr lang="en-US" sz="3600" dirty="0" err="1" smtClean="0"/>
              <a:t>hoofdstukken</a:t>
            </a:r>
            <a:r>
              <a:rPr lang="en-US" sz="3600" dirty="0" smtClean="0"/>
              <a:t> in</a:t>
            </a:r>
            <a:br>
              <a:rPr lang="en-US" sz="3600" dirty="0" smtClean="0"/>
            </a:br>
            <a:r>
              <a:rPr lang="en-US" sz="3600" dirty="0" smtClean="0"/>
              <a:t>het </a:t>
            </a:r>
            <a:r>
              <a:rPr lang="en-US" sz="3600" dirty="0" err="1" smtClean="0"/>
              <a:t>Ecologie</a:t>
            </a:r>
            <a:r>
              <a:rPr lang="en-US" sz="3600" dirty="0" smtClean="0"/>
              <a:t> Didactiek </a:t>
            </a:r>
            <a:r>
              <a:rPr lang="en-US" sz="3600" dirty="0" err="1" smtClean="0"/>
              <a:t>Boek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H1 </a:t>
            </a:r>
            <a:r>
              <a:rPr lang="en-US" dirty="0" err="1" smtClean="0"/>
              <a:t>Geschiedenis</a:t>
            </a:r>
            <a:r>
              <a:rPr lang="en-US" dirty="0" smtClean="0"/>
              <a:t> </a:t>
            </a:r>
            <a:r>
              <a:rPr lang="en-US" dirty="0" err="1" smtClean="0"/>
              <a:t>ecologie</a:t>
            </a:r>
            <a:r>
              <a:rPr lang="en-US" dirty="0" smtClean="0"/>
              <a:t>, 200 </a:t>
            </a:r>
            <a:r>
              <a:rPr lang="en-US" dirty="0" err="1" smtClean="0"/>
              <a:t>jaar</a:t>
            </a:r>
            <a:r>
              <a:rPr lang="en-US" dirty="0" smtClean="0"/>
              <a:t> </a:t>
            </a:r>
            <a:r>
              <a:rPr lang="en-US" dirty="0" err="1" smtClean="0"/>
              <a:t>geleden</a:t>
            </a:r>
            <a:endParaRPr lang="en-US" dirty="0" smtClean="0"/>
          </a:p>
          <a:p>
            <a:r>
              <a:rPr lang="en-US" dirty="0" smtClean="0"/>
              <a:t>H2 </a:t>
            </a:r>
            <a:r>
              <a:rPr lang="en-US" dirty="0" err="1" smtClean="0"/>
              <a:t>Eindtermen</a:t>
            </a:r>
            <a:r>
              <a:rPr lang="en-US" dirty="0" smtClean="0"/>
              <a:t>, </a:t>
            </a:r>
            <a:r>
              <a:rPr lang="en-US" dirty="0" err="1" smtClean="0"/>
              <a:t>laatste</a:t>
            </a:r>
            <a:r>
              <a:rPr lang="en-US" dirty="0" smtClean="0"/>
              <a:t> 5 </a:t>
            </a:r>
            <a:r>
              <a:rPr lang="en-US" dirty="0" err="1" smtClean="0"/>
              <a:t>jaar</a:t>
            </a:r>
            <a:r>
              <a:rPr lang="en-US" dirty="0" smtClean="0"/>
              <a:t> </a:t>
            </a:r>
            <a:r>
              <a:rPr lang="en-US" dirty="0" err="1" smtClean="0"/>
              <a:t>examenopgaven</a:t>
            </a:r>
            <a:endParaRPr lang="en-US" dirty="0" smtClean="0"/>
          </a:p>
          <a:p>
            <a:r>
              <a:rPr lang="en-US" dirty="0" smtClean="0"/>
              <a:t>H3 </a:t>
            </a:r>
            <a:r>
              <a:rPr lang="en-US" dirty="0" err="1" smtClean="0"/>
              <a:t>Literatuur</a:t>
            </a:r>
            <a:r>
              <a:rPr lang="en-US" dirty="0" smtClean="0"/>
              <a:t> </a:t>
            </a:r>
            <a:r>
              <a:rPr lang="en-US" dirty="0" err="1" smtClean="0"/>
              <a:t>Leren</a:t>
            </a:r>
            <a:r>
              <a:rPr lang="en-US" dirty="0" smtClean="0"/>
              <a:t> van </a:t>
            </a:r>
            <a:r>
              <a:rPr lang="en-US" dirty="0" err="1" smtClean="0"/>
              <a:t>Ecologie</a:t>
            </a:r>
            <a:r>
              <a:rPr lang="en-US" dirty="0" smtClean="0"/>
              <a:t>, 600 </a:t>
            </a:r>
            <a:r>
              <a:rPr lang="en-US" dirty="0" err="1" smtClean="0"/>
              <a:t>publicaties</a:t>
            </a:r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 Kamp, Mieke Kapteijn, Els de Hullu redactie Ecologie Didactiek </a:t>
            </a: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17115</TotalTime>
  <Words>968</Words>
  <Application>Microsoft Office PowerPoint</Application>
  <PresentationFormat>Diavoorstelling (4:3)</PresentationFormat>
  <Paragraphs>146</Paragraphs>
  <Slides>15</Slides>
  <Notes>10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Spectrum</vt:lpstr>
      <vt:lpstr>Heb je ooit wortelknolletjes gezien?</vt:lpstr>
      <vt:lpstr>Dia 1</vt:lpstr>
      <vt:lpstr>Introductie</vt:lpstr>
      <vt:lpstr>Wortelknolletjes, waar zitten die?</vt:lpstr>
      <vt:lpstr>wortelknolletjes</vt:lpstr>
      <vt:lpstr>Vragen over wortelknolletjes</vt:lpstr>
      <vt:lpstr>Antwoorden deelnemers op vraag 2</vt:lpstr>
      <vt:lpstr>Antwoorden deelnemers op vraag 3</vt:lpstr>
      <vt:lpstr>De eerste hoofdstukken in het Ecologie Didactiek Boek</vt:lpstr>
      <vt:lpstr>In goed gezelschap</vt:lpstr>
      <vt:lpstr>Stikstof-kringloop BINAS Ecologie  p93</vt:lpstr>
      <vt:lpstr>Indeling van leeractiviteiten in Ecologiedidactiekboek</vt:lpstr>
      <vt:lpstr>Stappen in ecologie didactiek</vt:lpstr>
      <vt:lpstr>Regenwormen ecologisch kijken</vt:lpstr>
      <vt:lpstr>Tot slot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Els de Hullu</dc:creator>
  <cp:lastModifiedBy>Marcel Kamp</cp:lastModifiedBy>
  <cp:revision>57</cp:revision>
  <dcterms:created xsi:type="dcterms:W3CDTF">2013-12-18T13:02:14Z</dcterms:created>
  <dcterms:modified xsi:type="dcterms:W3CDTF">2017-01-22T13:52:57Z</dcterms:modified>
</cp:coreProperties>
</file>