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37"/>
  </p:notesMasterIdLst>
  <p:sldIdLst>
    <p:sldId id="256" r:id="rId3"/>
    <p:sldId id="370" r:id="rId4"/>
    <p:sldId id="371" r:id="rId5"/>
    <p:sldId id="352" r:id="rId6"/>
    <p:sldId id="365" r:id="rId7"/>
    <p:sldId id="353" r:id="rId8"/>
    <p:sldId id="592" r:id="rId9"/>
    <p:sldId id="372" r:id="rId10"/>
    <p:sldId id="308" r:id="rId11"/>
    <p:sldId id="374" r:id="rId12"/>
    <p:sldId id="375" r:id="rId13"/>
    <p:sldId id="377" r:id="rId14"/>
    <p:sldId id="378" r:id="rId15"/>
    <p:sldId id="379" r:id="rId16"/>
    <p:sldId id="380" r:id="rId17"/>
    <p:sldId id="391" r:id="rId18"/>
    <p:sldId id="382" r:id="rId19"/>
    <p:sldId id="383" r:id="rId20"/>
    <p:sldId id="384" r:id="rId21"/>
    <p:sldId id="386" r:id="rId22"/>
    <p:sldId id="362" r:id="rId23"/>
    <p:sldId id="390" r:id="rId24"/>
    <p:sldId id="596" r:id="rId25"/>
    <p:sldId id="354" r:id="rId26"/>
    <p:sldId id="367" r:id="rId27"/>
    <p:sldId id="597" r:id="rId28"/>
    <p:sldId id="600" r:id="rId29"/>
    <p:sldId id="413" r:id="rId30"/>
    <p:sldId id="399" r:id="rId31"/>
    <p:sldId id="402" r:id="rId32"/>
    <p:sldId id="406" r:id="rId33"/>
    <p:sldId id="601" r:id="rId34"/>
    <p:sldId id="602" r:id="rId35"/>
    <p:sldId id="60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4D4F"/>
    <a:srgbClr val="DFA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83794" autoAdjust="0"/>
  </p:normalViewPr>
  <p:slideViewPr>
    <p:cSldViewPr>
      <p:cViewPr varScale="1">
        <p:scale>
          <a:sx n="90" d="100"/>
          <a:sy n="90" d="100"/>
        </p:scale>
        <p:origin x="630" y="78"/>
      </p:cViewPr>
      <p:guideLst>
        <p:guide orient="horz" pos="2160"/>
        <p:guide pos="2880"/>
      </p:guideLst>
    </p:cSldViewPr>
  </p:slideViewPr>
  <p:outlineViewPr>
    <p:cViewPr>
      <p:scale>
        <a:sx n="33" d="100"/>
        <a:sy n="33" d="100"/>
      </p:scale>
      <p:origin x="0" y="15624"/>
    </p:cViewPr>
  </p:outlineViewPr>
  <p:notesTextViewPr>
    <p:cViewPr>
      <p:scale>
        <a:sx n="75" d="100"/>
        <a:sy n="7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21A62-DE20-47C9-B8CD-C3FBDD100B99}" type="datetimeFigureOut">
              <a:rPr lang="en-GB" smtClean="0"/>
              <a:pPr/>
              <a:t>18/11/2022</a:t>
            </a:fld>
            <a:endParaRPr lang="en-GB"/>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E3471B-1618-449A-B02E-207FB5AC3C55}" type="slidenum">
              <a:rPr lang="en-GB" smtClean="0"/>
              <a:pPr/>
              <a:t>‹nr.›</a:t>
            </a:fld>
            <a:endParaRPr lang="en-GB"/>
          </a:p>
        </p:txBody>
      </p:sp>
    </p:spTree>
    <p:extLst>
      <p:ext uri="{BB962C8B-B14F-4D97-AF65-F5344CB8AC3E}">
        <p14:creationId xmlns:p14="http://schemas.microsoft.com/office/powerpoint/2010/main" val="2105740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trouw.nl/wetenschap/nobelprijs-voor-de-scheikunde-naar-genetische-schaar~b2dd9326/"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a:t>
            </a:fld>
            <a:endParaRPr lang="en-GB"/>
          </a:p>
        </p:txBody>
      </p:sp>
    </p:spTree>
    <p:extLst>
      <p:ext uri="{BB962C8B-B14F-4D97-AF65-F5344CB8AC3E}">
        <p14:creationId xmlns:p14="http://schemas.microsoft.com/office/powerpoint/2010/main" val="1148706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10</a:t>
            </a:fld>
            <a:endParaRPr lang="en-GB"/>
          </a:p>
        </p:txBody>
      </p:sp>
    </p:spTree>
    <p:extLst>
      <p:ext uri="{BB962C8B-B14F-4D97-AF65-F5344CB8AC3E}">
        <p14:creationId xmlns:p14="http://schemas.microsoft.com/office/powerpoint/2010/main" val="977450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merk op dat ‘’waarneembaar’’ niet altijd met het blote oog te zien hoeft te zijn. Bijvoorbeeld als het gaat om bepaalde eiwitten die aangemaakt worden.</a:t>
            </a: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11</a:t>
            </a:fld>
            <a:endParaRPr lang="en-GB"/>
          </a:p>
        </p:txBody>
      </p:sp>
    </p:spTree>
    <p:extLst>
      <p:ext uri="{BB962C8B-B14F-4D97-AF65-F5344CB8AC3E}">
        <p14:creationId xmlns:p14="http://schemas.microsoft.com/office/powerpoint/2010/main" val="2635162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Een recessief fenotype ontstaat als ‘’nieuw’’ fenotype in de volgende generatie op het moment dat de ouders beide heterozygoot zijn en dus zelf het dominante fenotype vertonen, maar allebei drager zijn van het andere fenotype.</a:t>
            </a: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12</a:t>
            </a:fld>
            <a:endParaRPr lang="en-GB"/>
          </a:p>
        </p:txBody>
      </p:sp>
    </p:spTree>
    <p:extLst>
      <p:ext uri="{BB962C8B-B14F-4D97-AF65-F5344CB8AC3E}">
        <p14:creationId xmlns:p14="http://schemas.microsoft.com/office/powerpoint/2010/main" val="2569226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uitleg kun je herhalen van de vorige dia</a:t>
            </a: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13</a:t>
            </a:fld>
            <a:endParaRPr lang="en-GB"/>
          </a:p>
        </p:txBody>
      </p:sp>
    </p:spTree>
    <p:extLst>
      <p:ext uri="{BB962C8B-B14F-4D97-AF65-F5344CB8AC3E}">
        <p14:creationId xmlns:p14="http://schemas.microsoft.com/office/powerpoint/2010/main" val="481082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Tip: wijs leerlingen op het secuur noteren van de </a:t>
            </a:r>
            <a:r>
              <a:rPr lang="nl-NL" dirty="0" err="1"/>
              <a:t>genotypes</a:t>
            </a:r>
            <a:r>
              <a:rPr lang="nl-NL" dirty="0"/>
              <a:t>.</a:t>
            </a: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14</a:t>
            </a:fld>
            <a:endParaRPr lang="en-GB"/>
          </a:p>
        </p:txBody>
      </p:sp>
    </p:spTree>
    <p:extLst>
      <p:ext uri="{BB962C8B-B14F-4D97-AF65-F5344CB8AC3E}">
        <p14:creationId xmlns:p14="http://schemas.microsoft.com/office/powerpoint/2010/main" val="266634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15</a:t>
            </a:fld>
            <a:endParaRPr lang="en-GB"/>
          </a:p>
        </p:txBody>
      </p:sp>
    </p:spTree>
    <p:extLst>
      <p:ext uri="{BB962C8B-B14F-4D97-AF65-F5344CB8AC3E}">
        <p14:creationId xmlns:p14="http://schemas.microsoft.com/office/powerpoint/2010/main" val="1790440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16</a:t>
            </a:fld>
            <a:endParaRPr lang="en-GB"/>
          </a:p>
        </p:txBody>
      </p:sp>
    </p:spTree>
    <p:extLst>
      <p:ext uri="{BB962C8B-B14F-4D97-AF65-F5344CB8AC3E}">
        <p14:creationId xmlns:p14="http://schemas.microsoft.com/office/powerpoint/2010/main" val="3518255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Antwoorden voor tabel 2</a:t>
            </a: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17</a:t>
            </a:fld>
            <a:endParaRPr lang="en-GB"/>
          </a:p>
        </p:txBody>
      </p:sp>
    </p:spTree>
    <p:extLst>
      <p:ext uri="{BB962C8B-B14F-4D97-AF65-F5344CB8AC3E}">
        <p14:creationId xmlns:p14="http://schemas.microsoft.com/office/powerpoint/2010/main" val="2167824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18</a:t>
            </a:fld>
            <a:endParaRPr lang="en-GB"/>
          </a:p>
        </p:txBody>
      </p:sp>
    </p:spTree>
    <p:extLst>
      <p:ext uri="{BB962C8B-B14F-4D97-AF65-F5344CB8AC3E}">
        <p14:creationId xmlns:p14="http://schemas.microsoft.com/office/powerpoint/2010/main" val="420631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dirty="0"/>
              <a:t>De link </a:t>
            </a:r>
            <a:r>
              <a:rPr lang="en-GB" dirty="0" err="1"/>
              <a:t>bij</a:t>
            </a:r>
            <a:r>
              <a:rPr lang="en-GB" dirty="0"/>
              <a:t> </a:t>
            </a:r>
            <a:r>
              <a:rPr lang="en-GB" dirty="0" err="1"/>
              <a:t>vraag</a:t>
            </a:r>
            <a:r>
              <a:rPr lang="en-GB" dirty="0"/>
              <a:t> 1 </a:t>
            </a:r>
            <a:r>
              <a:rPr lang="en-GB" dirty="0" err="1"/>
              <a:t>laat</a:t>
            </a:r>
            <a:r>
              <a:rPr lang="en-GB" dirty="0"/>
              <a:t> </a:t>
            </a:r>
            <a:r>
              <a:rPr lang="en-GB" dirty="0" err="1"/>
              <a:t>een</a:t>
            </a:r>
            <a:r>
              <a:rPr lang="en-GB" dirty="0"/>
              <a:t> </a:t>
            </a:r>
            <a:r>
              <a:rPr lang="en-GB" dirty="0" err="1"/>
              <a:t>experimentje</a:t>
            </a:r>
            <a:r>
              <a:rPr lang="en-GB" dirty="0"/>
              <a:t> van het tv-</a:t>
            </a:r>
            <a:r>
              <a:rPr lang="en-GB" dirty="0" err="1"/>
              <a:t>programma</a:t>
            </a:r>
            <a:r>
              <a:rPr lang="en-GB" dirty="0"/>
              <a:t> Willem </a:t>
            </a:r>
            <a:r>
              <a:rPr lang="en-GB" dirty="0" err="1"/>
              <a:t>Wever</a:t>
            </a:r>
            <a:r>
              <a:rPr lang="en-GB" dirty="0"/>
              <a:t> </a:t>
            </a:r>
            <a:r>
              <a:rPr lang="en-GB" dirty="0" err="1"/>
              <a:t>zien</a:t>
            </a:r>
            <a:r>
              <a:rPr lang="en-GB" dirty="0"/>
              <a:t>, </a:t>
            </a:r>
            <a:r>
              <a:rPr lang="en-GB" dirty="0" err="1"/>
              <a:t>waarbij</a:t>
            </a:r>
            <a:r>
              <a:rPr lang="en-GB" dirty="0"/>
              <a:t> de </a:t>
            </a:r>
            <a:r>
              <a:rPr lang="en-GB" dirty="0" err="1"/>
              <a:t>smaak</a:t>
            </a:r>
            <a:r>
              <a:rPr lang="en-GB" dirty="0"/>
              <a:t> van </a:t>
            </a:r>
            <a:r>
              <a:rPr lang="en-GB" dirty="0" err="1"/>
              <a:t>een</a:t>
            </a:r>
            <a:r>
              <a:rPr lang="en-GB" dirty="0"/>
              <a:t> </a:t>
            </a:r>
            <a:r>
              <a:rPr lang="en-GB" dirty="0" err="1"/>
              <a:t>blauwe</a:t>
            </a:r>
            <a:r>
              <a:rPr lang="en-GB" dirty="0"/>
              <a:t> </a:t>
            </a:r>
            <a:r>
              <a:rPr lang="en-GB" dirty="0" err="1"/>
              <a:t>pannenkoek</a:t>
            </a:r>
            <a:r>
              <a:rPr lang="en-GB" dirty="0"/>
              <a:t> </a:t>
            </a:r>
            <a:r>
              <a:rPr lang="en-GB" dirty="0" err="1"/>
              <a:t>wordt</a:t>
            </a:r>
            <a:r>
              <a:rPr lang="en-GB" dirty="0"/>
              <a:t> </a:t>
            </a:r>
            <a:r>
              <a:rPr lang="en-GB" dirty="0" err="1"/>
              <a:t>vergeleken</a:t>
            </a:r>
            <a:r>
              <a:rPr lang="en-GB" dirty="0"/>
              <a:t> met </a:t>
            </a:r>
            <a:r>
              <a:rPr lang="en-GB" dirty="0" err="1"/>
              <a:t>een</a:t>
            </a:r>
            <a:r>
              <a:rPr lang="en-GB" dirty="0"/>
              <a:t> </a:t>
            </a:r>
            <a:r>
              <a:rPr lang="en-GB" dirty="0" err="1"/>
              <a:t>gewone</a:t>
            </a:r>
            <a:r>
              <a:rPr lang="en-GB" dirty="0"/>
              <a:t> </a:t>
            </a:r>
            <a:r>
              <a:rPr lang="en-GB" dirty="0" err="1"/>
              <a:t>pannenkoek</a:t>
            </a:r>
            <a:r>
              <a:rPr lang="en-GB" dirty="0"/>
              <a:t> met </a:t>
            </a:r>
            <a:r>
              <a:rPr lang="en-GB" dirty="0" err="1"/>
              <a:t>en</a:t>
            </a:r>
            <a:r>
              <a:rPr lang="en-GB" dirty="0"/>
              <a:t> </a:t>
            </a:r>
            <a:r>
              <a:rPr lang="en-GB" dirty="0" err="1"/>
              <a:t>zonder</a:t>
            </a:r>
            <a:r>
              <a:rPr lang="en-GB" dirty="0"/>
              <a:t> </a:t>
            </a:r>
            <a:r>
              <a:rPr lang="en-GB" dirty="0" err="1"/>
              <a:t>blinddoek</a:t>
            </a:r>
            <a:r>
              <a:rPr lang="en-GB" dirty="0"/>
              <a:t> (</a:t>
            </a:r>
            <a:r>
              <a:rPr lang="en-GB" dirty="0" err="1"/>
              <a:t>beeldkwaliteit</a:t>
            </a:r>
            <a:r>
              <a:rPr lang="en-GB" dirty="0"/>
              <a:t> </a:t>
            </a:r>
            <a:r>
              <a:rPr lang="en-GB" dirty="0" err="1"/>
              <a:t>helaas</a:t>
            </a:r>
            <a:r>
              <a:rPr lang="en-GB" dirty="0"/>
              <a:t> </a:t>
            </a:r>
            <a:r>
              <a:rPr lang="en-GB" dirty="0" err="1"/>
              <a:t>niet</a:t>
            </a:r>
            <a:r>
              <a:rPr lang="en-GB" dirty="0"/>
              <a:t> </a:t>
            </a:r>
            <a:r>
              <a:rPr lang="en-GB" dirty="0" err="1"/>
              <a:t>helaas</a:t>
            </a:r>
            <a:r>
              <a:rPr lang="en-GB" dirty="0"/>
              <a:t> </a:t>
            </a:r>
            <a:r>
              <a:rPr lang="en-GB" dirty="0" err="1"/>
              <a:t>niet</a:t>
            </a:r>
            <a:r>
              <a:rPr lang="en-GB" dirty="0"/>
              <a:t> erg </a:t>
            </a:r>
            <a:r>
              <a:rPr lang="en-GB" dirty="0" err="1"/>
              <a:t>goed</a:t>
            </a:r>
            <a:r>
              <a:rPr lang="en-GB" dirty="0"/>
              <a:t>). </a:t>
            </a:r>
          </a:p>
          <a:p>
            <a:endParaRPr lang="en-GB"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19</a:t>
            </a:fld>
            <a:endParaRPr lang="en-GB"/>
          </a:p>
        </p:txBody>
      </p:sp>
    </p:spTree>
    <p:extLst>
      <p:ext uri="{BB962C8B-B14F-4D97-AF65-F5344CB8AC3E}">
        <p14:creationId xmlns:p14="http://schemas.microsoft.com/office/powerpoint/2010/main" val="3662817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 </a:t>
            </a:r>
            <a:r>
              <a:rPr lang="en-GB" dirty="0" err="1"/>
              <a:t>dia’s</a:t>
            </a:r>
            <a:r>
              <a:rPr lang="en-GB" dirty="0"/>
              <a:t> </a:t>
            </a:r>
            <a:r>
              <a:rPr lang="en-GB" i="1" dirty="0" err="1"/>
              <a:t>verzilting</a:t>
            </a:r>
            <a:r>
              <a:rPr lang="en-GB" dirty="0"/>
              <a:t> </a:t>
            </a:r>
            <a:r>
              <a:rPr lang="en-GB" dirty="0" err="1"/>
              <a:t>horen</a:t>
            </a:r>
            <a:r>
              <a:rPr lang="en-GB" dirty="0"/>
              <a:t> </a:t>
            </a:r>
            <a:r>
              <a:rPr lang="en-GB" dirty="0" err="1"/>
              <a:t>bij</a:t>
            </a:r>
            <a:r>
              <a:rPr lang="en-GB" dirty="0"/>
              <a:t> </a:t>
            </a:r>
            <a:r>
              <a:rPr lang="en-GB" dirty="0" err="1"/>
              <a:t>pagina</a:t>
            </a:r>
            <a:r>
              <a:rPr lang="en-GB" dirty="0"/>
              <a:t> 4 t/m 9 van het </a:t>
            </a:r>
            <a:r>
              <a:rPr lang="en-GB" dirty="0" err="1"/>
              <a:t>werkboekje</a:t>
            </a:r>
            <a:r>
              <a:rPr lang="en-GB" dirty="0"/>
              <a:t> ‘’De </a:t>
            </a:r>
            <a:r>
              <a:rPr lang="en-GB" dirty="0" err="1"/>
              <a:t>Cel</a:t>
            </a:r>
            <a:r>
              <a:rPr lang="en-GB" dirty="0"/>
              <a:t>’’.</a:t>
            </a:r>
          </a:p>
          <a:p>
            <a:endParaRPr lang="nl-NL" dirty="0"/>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2</a:t>
            </a:fld>
            <a:endParaRPr lang="en-GB"/>
          </a:p>
        </p:txBody>
      </p:sp>
    </p:spTree>
    <p:extLst>
      <p:ext uri="{BB962C8B-B14F-4D97-AF65-F5344CB8AC3E}">
        <p14:creationId xmlns:p14="http://schemas.microsoft.com/office/powerpoint/2010/main" val="2089332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lvl="2"/>
            <a:r>
              <a:rPr lang="nl-NL" dirty="0">
                <a:solidFill>
                  <a:srgbClr val="FF0000"/>
                </a:solidFill>
              </a:rPr>
              <a:t>Het antwoord op vraag 3 is vrij arbitrair. Maar in ieder geval moeten de stukjes “lekker in de mond” passen en dus niet te groot zijn. Een cherrytomaat kan volledig in de mond maar is wel aan de grote kant bij het doorbijten</a:t>
            </a:r>
            <a:r>
              <a:rPr lang="nl-NL" dirty="0"/>
              <a:t>. </a:t>
            </a: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20</a:t>
            </a:fld>
            <a:endParaRPr lang="en-GB"/>
          </a:p>
        </p:txBody>
      </p:sp>
    </p:spTree>
    <p:extLst>
      <p:ext uri="{BB962C8B-B14F-4D97-AF65-F5344CB8AC3E}">
        <p14:creationId xmlns:p14="http://schemas.microsoft.com/office/powerpoint/2010/main" val="1060154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21</a:t>
            </a:fld>
            <a:endParaRPr lang="en-GB"/>
          </a:p>
        </p:txBody>
      </p:sp>
    </p:spTree>
    <p:extLst>
      <p:ext uri="{BB962C8B-B14F-4D97-AF65-F5344CB8AC3E}">
        <p14:creationId xmlns:p14="http://schemas.microsoft.com/office/powerpoint/2010/main" val="1032440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800" dirty="0">
                <a:solidFill>
                  <a:srgbClr val="0070C0"/>
                </a:solidFill>
                <a:effectLst/>
                <a:latin typeface="Calibri" panose="020F0502020204030204" pitchFamily="34" charset="0"/>
                <a:ea typeface="MS Mincho" panose="02020609040205080304" pitchFamily="49" charset="-128"/>
              </a:rPr>
              <a:t>In de praktijk geven veredelbedrijven de voorkeur aan ouderplanten met 1 x FF en 1 x ff. </a:t>
            </a:r>
          </a:p>
          <a:p>
            <a:r>
              <a:rPr lang="nl-NL" sz="1800" dirty="0">
                <a:solidFill>
                  <a:srgbClr val="0070C0"/>
                </a:solidFill>
                <a:effectLst/>
                <a:latin typeface="Calibri" panose="020F0502020204030204" pitchFamily="34" charset="0"/>
                <a:ea typeface="MS Mincho" panose="02020609040205080304" pitchFamily="49" charset="-128"/>
              </a:rPr>
              <a:t>Dat levert heterozygoot verkoopbaar zaad. Het voordeel hiervan is dat een verhoging van de expressie van de eigenschap geeft (</a:t>
            </a:r>
            <a:r>
              <a:rPr lang="nl-NL" sz="1800" dirty="0" err="1">
                <a:solidFill>
                  <a:srgbClr val="0070C0"/>
                </a:solidFill>
                <a:effectLst/>
                <a:latin typeface="Calibri" panose="020F0502020204030204" pitchFamily="34" charset="0"/>
                <a:ea typeface="MS Mincho" panose="02020609040205080304" pitchFamily="49" charset="-128"/>
              </a:rPr>
              <a:t>heterosis</a:t>
            </a:r>
            <a:r>
              <a:rPr lang="nl-NL" sz="1800" dirty="0">
                <a:solidFill>
                  <a:srgbClr val="0070C0"/>
                </a:solidFill>
                <a:effectLst/>
                <a:latin typeface="Calibri" panose="020F0502020204030204" pitchFamily="34" charset="0"/>
                <a:ea typeface="MS Mincho" panose="02020609040205080304" pitchFamily="49" charset="-128"/>
              </a:rPr>
              <a:t>) en een bescherming voor nateelt. Men kan dus niet verder telen met heterozygote zaden omdat de F2 allerlei varianten oplevert. </a:t>
            </a:r>
            <a:endParaRPr lang="nl-NL" sz="1800" dirty="0">
              <a:effectLst/>
              <a:latin typeface="Times New Roman" panose="02020603050405020304" pitchFamily="18" charset="0"/>
              <a:ea typeface="MS Mincho" panose="02020609040205080304" pitchFamily="49" charset="-128"/>
            </a:endParaRP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22</a:t>
            </a:fld>
            <a:endParaRPr lang="en-GB"/>
          </a:p>
        </p:txBody>
      </p:sp>
    </p:spTree>
    <p:extLst>
      <p:ext uri="{BB962C8B-B14F-4D97-AF65-F5344CB8AC3E}">
        <p14:creationId xmlns:p14="http://schemas.microsoft.com/office/powerpoint/2010/main" val="2351998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 </a:t>
            </a:r>
            <a:r>
              <a:rPr lang="en-GB" dirty="0" err="1"/>
              <a:t>dia’s</a:t>
            </a:r>
            <a:r>
              <a:rPr lang="en-GB" dirty="0"/>
              <a:t> </a:t>
            </a:r>
            <a:r>
              <a:rPr lang="nl-NL" i="1" dirty="0"/>
              <a:t>moderne veredeling </a:t>
            </a:r>
            <a:r>
              <a:rPr lang="en-GB" dirty="0" err="1"/>
              <a:t>horen</a:t>
            </a:r>
            <a:r>
              <a:rPr lang="en-GB" dirty="0"/>
              <a:t> </a:t>
            </a:r>
            <a:r>
              <a:rPr lang="en-GB" dirty="0" err="1"/>
              <a:t>bij</a:t>
            </a:r>
            <a:r>
              <a:rPr lang="en-GB" dirty="0"/>
              <a:t> </a:t>
            </a:r>
            <a:r>
              <a:rPr lang="en-GB" dirty="0" err="1"/>
              <a:t>pagina</a:t>
            </a:r>
            <a:r>
              <a:rPr lang="en-GB" dirty="0"/>
              <a:t> 16 t/m 21 van het </a:t>
            </a:r>
            <a:r>
              <a:rPr lang="en-GB" dirty="0" err="1"/>
              <a:t>werkboekje</a:t>
            </a:r>
            <a:r>
              <a:rPr lang="en-GB" dirty="0"/>
              <a:t> ‘</a:t>
            </a:r>
            <a:r>
              <a:rPr lang="en-GB" dirty="0" err="1"/>
              <a:t>Genetica</a:t>
            </a:r>
            <a:r>
              <a:rPr lang="en-GB" dirty="0"/>
              <a:t>’’.</a:t>
            </a:r>
          </a:p>
          <a:p>
            <a:endParaRPr lang="en-GB"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E3471B-1618-449A-B02E-207FB5AC3C5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8941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Het bewerken van DNA het genetische modificatie.</a:t>
            </a:r>
          </a:p>
          <a:p>
            <a:r>
              <a:rPr lang="nl-NL" dirty="0"/>
              <a:t>Door bepaalde technieken (het gebruik van plasmiden in bacteriën of </a:t>
            </a:r>
            <a:r>
              <a:rPr lang="nl-NL" dirty="0" err="1"/>
              <a:t>genredigeren</a:t>
            </a:r>
            <a:r>
              <a:rPr lang="nl-NL" dirty="0"/>
              <a:t>) is het mogelijk om DNA te veranderen</a:t>
            </a:r>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24</a:t>
            </a:fld>
            <a:endParaRPr lang="en-GB"/>
          </a:p>
        </p:txBody>
      </p:sp>
    </p:spTree>
    <p:extLst>
      <p:ext uri="{BB962C8B-B14F-4D97-AF65-F5344CB8AC3E}">
        <p14:creationId xmlns:p14="http://schemas.microsoft.com/office/powerpoint/2010/main" val="2455890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dirty="0"/>
              <a:t>De nieuwste methode van genetische </a:t>
            </a:r>
            <a:r>
              <a:rPr lang="nl-NL" sz="1200" dirty="0" err="1"/>
              <a:t>modifcatie</a:t>
            </a:r>
            <a:r>
              <a:rPr lang="nl-NL" sz="1200" dirty="0"/>
              <a:t> is </a:t>
            </a:r>
            <a:r>
              <a:rPr lang="nl-NL" sz="1200" dirty="0" err="1"/>
              <a:t>Crispr</a:t>
            </a:r>
            <a:r>
              <a:rPr lang="nl-NL" sz="1200" dirty="0"/>
              <a:t>-Cas. Een variant daarvan is Crsipr_cas9, hiervoor werd in 2020 een nobelprijs </a:t>
            </a:r>
            <a:r>
              <a:rPr lang="nl-NL" sz="1200" dirty="0" err="1"/>
              <a:t>uitgerijkt</a:t>
            </a:r>
            <a:r>
              <a:rPr lang="nl-NL" sz="1200" dirty="0"/>
              <a:t>.</a:t>
            </a:r>
          </a:p>
          <a:p>
            <a:pPr marL="0" indent="0">
              <a:buNone/>
            </a:pPr>
            <a:endParaRPr lang="nl-NL" sz="1200" dirty="0"/>
          </a:p>
          <a:p>
            <a:pPr marL="0" indent="0">
              <a:buNone/>
            </a:pPr>
            <a:r>
              <a:rPr lang="nl-NL" sz="1200" dirty="0"/>
              <a:t>Nobelprijs voor </a:t>
            </a:r>
            <a:r>
              <a:rPr lang="nl-NL" sz="1200" dirty="0" err="1"/>
              <a:t>Emmanuelle</a:t>
            </a:r>
            <a:r>
              <a:rPr lang="nl-NL" sz="1200" dirty="0"/>
              <a:t> </a:t>
            </a:r>
            <a:r>
              <a:rPr lang="nl-NL" sz="1200" dirty="0" err="1"/>
              <a:t>Charpentier</a:t>
            </a:r>
            <a:r>
              <a:rPr lang="nl-NL" sz="1200" dirty="0"/>
              <a:t> (Franse microbiologe) en Jennifer </a:t>
            </a:r>
            <a:r>
              <a:rPr lang="nl-NL" sz="1200" dirty="0" err="1"/>
              <a:t>Doudna</a:t>
            </a:r>
            <a:r>
              <a:rPr lang="nl-NL" sz="1200" dirty="0"/>
              <a:t> (Amerikaanse biochemica)</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hlinkClick r:id="rId3"/>
              </a:rPr>
              <a:t>https://www.trouw.nl/wetenschap/nobelprijs-voor-de-scheikunde-naar-genetische-schaar~b2dd9326/</a:t>
            </a:r>
            <a:r>
              <a:rPr lang="nl-NL"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De grens tussen biologie en scheikunde is niet overal zo duidelijk als op school!</a:t>
            </a:r>
          </a:p>
          <a:p>
            <a:endParaRPr lang="nl-NL" dirty="0"/>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25</a:t>
            </a:fld>
            <a:endParaRPr lang="en-GB"/>
          </a:p>
        </p:txBody>
      </p:sp>
    </p:spTree>
    <p:extLst>
      <p:ext uri="{BB962C8B-B14F-4D97-AF65-F5344CB8AC3E}">
        <p14:creationId xmlns:p14="http://schemas.microsoft.com/office/powerpoint/2010/main" val="3455822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Clr>
                <a:srgbClr val="80674C"/>
              </a:buClr>
              <a:buNone/>
            </a:pPr>
            <a:r>
              <a:rPr lang="nl-NL" sz="1200" dirty="0"/>
              <a:t>Kijkvragen:</a:t>
            </a:r>
          </a:p>
          <a:p>
            <a:pPr>
              <a:buClr>
                <a:srgbClr val="B94D4F"/>
              </a:buClr>
              <a:buFont typeface="Arial" panose="020B0604020202020204" pitchFamily="34" charset="0"/>
              <a:buChar char="•"/>
            </a:pPr>
            <a:r>
              <a:rPr lang="nl-NL" sz="1200" dirty="0"/>
              <a:t>Wat vertelt Hetty </a:t>
            </a:r>
            <a:r>
              <a:rPr lang="nl-NL" sz="1200" dirty="0" err="1"/>
              <a:t>Helsmoortel</a:t>
            </a:r>
            <a:r>
              <a:rPr lang="nl-NL" sz="1200" dirty="0"/>
              <a:t> over de herkomst van het </a:t>
            </a:r>
            <a:r>
              <a:rPr lang="nl-NL" sz="1200" dirty="0" err="1"/>
              <a:t>crispr-syteem</a:t>
            </a:r>
            <a:r>
              <a:rPr lang="nl-NL" sz="1200" dirty="0"/>
              <a:t>?</a:t>
            </a:r>
          </a:p>
          <a:p>
            <a:pPr>
              <a:buClr>
                <a:srgbClr val="B94D4F"/>
              </a:buClr>
              <a:buFont typeface="Arial" panose="020B0604020202020204" pitchFamily="34" charset="0"/>
              <a:buNone/>
            </a:pPr>
            <a:r>
              <a:rPr lang="nl-NL" sz="1200" dirty="0"/>
              <a:t>Het is gebaseerd op een systeem dat bacteriën gebruiken om virussen aan flarden te knippen en zo te bestrijden</a:t>
            </a:r>
          </a:p>
          <a:p>
            <a:pPr>
              <a:buClr>
                <a:srgbClr val="B94D4F"/>
              </a:buClr>
              <a:buFont typeface="Arial" panose="020B0604020202020204" pitchFamily="34" charset="0"/>
              <a:buNone/>
            </a:pPr>
            <a:endParaRPr lang="nl-NL" sz="1200" dirty="0"/>
          </a:p>
          <a:p>
            <a:pPr>
              <a:buClr>
                <a:srgbClr val="B94D4F"/>
              </a:buClr>
              <a:buFont typeface="Arial" panose="020B0604020202020204" pitchFamily="34" charset="0"/>
              <a:buChar char="•"/>
            </a:pPr>
            <a:r>
              <a:rPr lang="nl-NL" sz="1200" dirty="0"/>
              <a:t>Wat is het verschil tussen het inzetten van genetische modificatie bij de behandeling van Victoria </a:t>
            </a:r>
            <a:r>
              <a:rPr lang="nl-NL" sz="1200" dirty="0" err="1"/>
              <a:t>Grey</a:t>
            </a:r>
            <a:r>
              <a:rPr lang="nl-NL" sz="1200" dirty="0"/>
              <a:t> en bij Lulu en Nana?</a:t>
            </a:r>
          </a:p>
          <a:p>
            <a:r>
              <a:rPr lang="nl-NL" dirty="0"/>
              <a:t>Victoria Gray is geboren met DNA dat toevallig is ontstaan bij de samensmelting van de eicel en de zaadcel van haar ouders. Haar ziekte is hier een gevolg van. Victoria kan er zelf voor kiezen om veranderingen in haar DNA aan te brengen.</a:t>
            </a:r>
          </a:p>
          <a:p>
            <a:r>
              <a:rPr lang="nl-NL" dirty="0"/>
              <a:t>Lulu en Nana waren nog niet geboren toen He </a:t>
            </a:r>
            <a:r>
              <a:rPr lang="nl-NL" dirty="0" err="1"/>
              <a:t>Jiankui</a:t>
            </a:r>
            <a:r>
              <a:rPr lang="nl-NL" dirty="0"/>
              <a:t> hun DNA veranderde. Hij maakte als het ware dus een organisme “op bestelling”. </a:t>
            </a:r>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26</a:t>
            </a:fld>
            <a:endParaRPr lang="en-GB"/>
          </a:p>
        </p:txBody>
      </p:sp>
    </p:spTree>
    <p:extLst>
      <p:ext uri="{BB962C8B-B14F-4D97-AF65-F5344CB8AC3E}">
        <p14:creationId xmlns:p14="http://schemas.microsoft.com/office/powerpoint/2010/main" val="1197134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Met GMO is het mogelijk </a:t>
            </a:r>
            <a:r>
              <a:rPr lang="nl-NL" dirty="0"/>
              <a:t>om een eigenschap van de één plant uit het DNA te ‘’knippen’’ en in te brengen in het genoom van de andere plant (plant 1 = rood; plant 2 = blauw)</a:t>
            </a:r>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27</a:t>
            </a:fld>
            <a:endParaRPr lang="en-GB"/>
          </a:p>
        </p:txBody>
      </p:sp>
    </p:spTree>
    <p:extLst>
      <p:ext uri="{BB962C8B-B14F-4D97-AF65-F5344CB8AC3E}">
        <p14:creationId xmlns:p14="http://schemas.microsoft.com/office/powerpoint/2010/main" val="3164987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28</a:t>
            </a:fld>
            <a:endParaRPr lang="en-GB"/>
          </a:p>
        </p:txBody>
      </p:sp>
    </p:spTree>
    <p:extLst>
      <p:ext uri="{BB962C8B-B14F-4D97-AF65-F5344CB8AC3E}">
        <p14:creationId xmlns:p14="http://schemas.microsoft.com/office/powerpoint/2010/main" val="1263624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800" dirty="0">
              <a:effectLst/>
              <a:latin typeface="Times New Roman" panose="02020603050405020304" pitchFamily="18" charset="0"/>
              <a:ea typeface="MS Mincho" panose="02020609040205080304" pitchFamily="49" charset="-128"/>
            </a:endParaRP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29</a:t>
            </a:fld>
            <a:endParaRPr lang="en-GB"/>
          </a:p>
        </p:txBody>
      </p:sp>
    </p:spTree>
    <p:extLst>
      <p:ext uri="{BB962C8B-B14F-4D97-AF65-F5344CB8AC3E}">
        <p14:creationId xmlns:p14="http://schemas.microsoft.com/office/powerpoint/2010/main" val="394828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 </a:t>
            </a:r>
            <a:r>
              <a:rPr lang="en-GB" dirty="0" err="1"/>
              <a:t>dia’s</a:t>
            </a:r>
            <a:r>
              <a:rPr lang="en-GB" dirty="0"/>
              <a:t> </a:t>
            </a:r>
            <a:r>
              <a:rPr lang="en-GB" i="1" dirty="0" err="1"/>
              <a:t>klassieke</a:t>
            </a:r>
            <a:r>
              <a:rPr lang="en-GB" dirty="0"/>
              <a:t> </a:t>
            </a:r>
            <a:r>
              <a:rPr lang="en-GB" i="1" dirty="0" err="1"/>
              <a:t>veredeling</a:t>
            </a:r>
            <a:r>
              <a:rPr lang="en-GB" i="1" dirty="0"/>
              <a:t> </a:t>
            </a:r>
            <a:r>
              <a:rPr lang="en-GB" dirty="0" err="1"/>
              <a:t>horen</a:t>
            </a:r>
            <a:r>
              <a:rPr lang="en-GB" dirty="0"/>
              <a:t> </a:t>
            </a:r>
            <a:r>
              <a:rPr lang="en-GB" dirty="0" err="1"/>
              <a:t>bij</a:t>
            </a:r>
            <a:r>
              <a:rPr lang="en-GB" dirty="0"/>
              <a:t> </a:t>
            </a:r>
            <a:r>
              <a:rPr lang="en-GB" dirty="0" err="1"/>
              <a:t>pagina</a:t>
            </a:r>
            <a:r>
              <a:rPr lang="en-GB" dirty="0"/>
              <a:t> 5 t/m 15 van het </a:t>
            </a:r>
            <a:r>
              <a:rPr lang="en-GB" dirty="0" err="1"/>
              <a:t>werkboekje</a:t>
            </a:r>
            <a:r>
              <a:rPr lang="en-GB" dirty="0"/>
              <a:t> ‘</a:t>
            </a:r>
            <a:r>
              <a:rPr lang="en-GB" dirty="0" err="1"/>
              <a:t>Genetica</a:t>
            </a:r>
            <a:r>
              <a:rPr lang="en-GB" dirty="0"/>
              <a:t>’’.</a:t>
            </a:r>
          </a:p>
          <a:p>
            <a:endParaRPr lang="en-GB"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3</a:t>
            </a:fld>
            <a:endParaRPr lang="en-GB"/>
          </a:p>
        </p:txBody>
      </p:sp>
    </p:spTree>
    <p:extLst>
      <p:ext uri="{BB962C8B-B14F-4D97-AF65-F5344CB8AC3E}">
        <p14:creationId xmlns:p14="http://schemas.microsoft.com/office/powerpoint/2010/main" val="4042350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800" dirty="0">
              <a:effectLst/>
              <a:latin typeface="Times New Roman" panose="02020603050405020304" pitchFamily="18" charset="0"/>
              <a:ea typeface="MS Mincho" panose="02020609040205080304" pitchFamily="49" charset="-128"/>
            </a:endParaRP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30</a:t>
            </a:fld>
            <a:endParaRPr lang="en-GB"/>
          </a:p>
        </p:txBody>
      </p:sp>
    </p:spTree>
    <p:extLst>
      <p:ext uri="{BB962C8B-B14F-4D97-AF65-F5344CB8AC3E}">
        <p14:creationId xmlns:p14="http://schemas.microsoft.com/office/powerpoint/2010/main" val="3200450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800" dirty="0">
              <a:effectLst/>
              <a:latin typeface="Times New Roman" panose="02020603050405020304" pitchFamily="18" charset="0"/>
              <a:ea typeface="MS Mincho" panose="02020609040205080304" pitchFamily="49" charset="-128"/>
            </a:endParaRP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31</a:t>
            </a:fld>
            <a:endParaRPr lang="en-GB"/>
          </a:p>
        </p:txBody>
      </p:sp>
    </p:spTree>
    <p:extLst>
      <p:ext uri="{BB962C8B-B14F-4D97-AF65-F5344CB8AC3E}">
        <p14:creationId xmlns:p14="http://schemas.microsoft.com/office/powerpoint/2010/main" val="1187999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nl-NL" sz="1800" dirty="0"/>
              <a:t>Enkele links met kansen, risico’s, voorstanders en tegenstanders van GMO.</a:t>
            </a:r>
          </a:p>
          <a:p>
            <a:pPr marL="0" lvl="0" indent="0" algn="l" rtl="0">
              <a:spcBef>
                <a:spcPts val="0"/>
              </a:spcBef>
              <a:spcAft>
                <a:spcPts val="0"/>
              </a:spcAft>
              <a:buNone/>
            </a:pPr>
            <a:endParaRPr lang="nl-NL" sz="1800" dirty="0"/>
          </a:p>
          <a:p>
            <a:pPr marL="0" lvl="0" indent="0" algn="l" rtl="0">
              <a:spcBef>
                <a:spcPts val="0"/>
              </a:spcBef>
              <a:spcAft>
                <a:spcPts val="0"/>
              </a:spcAft>
              <a:buNone/>
            </a:pPr>
            <a:r>
              <a:rPr lang="nl-NL" sz="1800" dirty="0"/>
              <a:t>NB: Genetische manipulatie is een voormalige term voor genetische modificatie</a:t>
            </a:r>
          </a:p>
        </p:txBody>
      </p:sp>
      <p:sp>
        <p:nvSpPr>
          <p:cNvPr id="206" name="Google Shape;20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07318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nl-NL" sz="1800" dirty="0"/>
              <a:t>Mogelijke discussie: waar ligt de grens bij GMO?</a:t>
            </a:r>
          </a:p>
        </p:txBody>
      </p:sp>
      <p:sp>
        <p:nvSpPr>
          <p:cNvPr id="206" name="Google Shape;20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52015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err="1">
                <a:solidFill>
                  <a:srgbClr val="0070C0"/>
                </a:solidFill>
                <a:effectLst/>
                <a:latin typeface="Calibri" panose="020F0502020204030204" pitchFamily="34" charset="0"/>
                <a:ea typeface="MS Mincho" panose="02020609040205080304" pitchFamily="49" charset="-128"/>
              </a:rPr>
              <a:t>Lesidee</a:t>
            </a:r>
            <a:r>
              <a:rPr lang="nl-NL" sz="1800" dirty="0">
                <a:solidFill>
                  <a:srgbClr val="0070C0"/>
                </a:solidFill>
                <a:effectLst/>
                <a:latin typeface="Calibri" panose="020F0502020204030204" pitchFamily="34" charset="0"/>
                <a:ea typeface="MS Mincho" panose="02020609040205080304" pitchFamily="49" charset="-128"/>
              </a:rPr>
              <a:t>: bouw een argumentenkaart bij de discussie over gemodificeerde gewassen op basis van deze </a:t>
            </a:r>
            <a:r>
              <a:rPr lang="nl-NL" sz="1800" dirty="0" err="1">
                <a:solidFill>
                  <a:srgbClr val="0070C0"/>
                </a:solidFill>
                <a:effectLst/>
                <a:latin typeface="Calibri" panose="020F0502020204030204" pitchFamily="34" charset="0"/>
                <a:ea typeface="MS Mincho" panose="02020609040205080304" pitchFamily="49" charset="-128"/>
              </a:rPr>
              <a:t>categoriën</a:t>
            </a:r>
            <a:endParaRPr lang="nl-NL" sz="1800" dirty="0"/>
          </a:p>
          <a:p>
            <a:endParaRPr lang="nl-NL" sz="1800" dirty="0"/>
          </a:p>
        </p:txBody>
      </p:sp>
      <p:sp>
        <p:nvSpPr>
          <p:cNvPr id="206" name="Google Shape;20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5859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Clr>
                <a:srgbClr val="80674C"/>
              </a:buClr>
              <a:buNone/>
            </a:pPr>
            <a:r>
              <a:rPr lang="nl-NL" sz="1200" dirty="0"/>
              <a:t>Kijkvragen:</a:t>
            </a:r>
          </a:p>
          <a:p>
            <a:pPr>
              <a:buClr>
                <a:srgbClr val="80674C"/>
              </a:buClr>
              <a:buFont typeface="Arial" panose="020B0604020202020204" pitchFamily="34" charset="0"/>
              <a:buChar char="•"/>
            </a:pPr>
            <a:r>
              <a:rPr lang="nl-NL" sz="1200" dirty="0"/>
              <a:t>Hoe werkt Martin als hij nieuwe bloemsoorten wil ontwikkelen?</a:t>
            </a:r>
          </a:p>
          <a:p>
            <a:pPr>
              <a:buClr>
                <a:srgbClr val="80674C"/>
              </a:buClr>
              <a:buFont typeface="Arial" panose="020B0604020202020204" pitchFamily="34" charset="0"/>
              <a:buNone/>
            </a:pPr>
            <a:r>
              <a:rPr lang="nl-NL" sz="1200" dirty="0"/>
              <a:t>Hij bestuift zelf met een kwastje de ouderbloemen met de gewenste eigenschappen</a:t>
            </a:r>
          </a:p>
          <a:p>
            <a:pPr>
              <a:buClr>
                <a:srgbClr val="80674C"/>
              </a:buClr>
              <a:buFont typeface="Arial" panose="020B0604020202020204" pitchFamily="34" charset="0"/>
              <a:buChar char="•"/>
            </a:pPr>
            <a:endParaRPr lang="nl-NL" sz="1200" dirty="0"/>
          </a:p>
          <a:p>
            <a:pPr>
              <a:buClr>
                <a:srgbClr val="80674C"/>
              </a:buClr>
              <a:buFont typeface="Arial" panose="020B0604020202020204" pitchFamily="34" charset="0"/>
              <a:buChar char="•"/>
            </a:pPr>
            <a:r>
              <a:rPr lang="nl-NL" sz="1200" dirty="0"/>
              <a:t>Welke andere eigenschappen zijn belangrijk in de teelt van de Gerbera?</a:t>
            </a:r>
          </a:p>
          <a:p>
            <a:pPr marL="285750" indent="-285750">
              <a:buClr>
                <a:srgbClr val="80674C"/>
              </a:buClr>
              <a:buFontTx/>
              <a:buChar char="-"/>
            </a:pPr>
            <a:r>
              <a:rPr lang="nl-NL" sz="1200" dirty="0"/>
              <a:t>Stevigheid van de steel</a:t>
            </a:r>
          </a:p>
          <a:p>
            <a:pPr marL="285750" indent="-285750">
              <a:buClr>
                <a:srgbClr val="80674C"/>
              </a:buClr>
              <a:buFontTx/>
              <a:buChar char="-"/>
            </a:pPr>
            <a:r>
              <a:rPr lang="nl-NL" sz="1200" dirty="0"/>
              <a:t>Vaashoudbaarheid</a:t>
            </a:r>
          </a:p>
          <a:p>
            <a:pPr marL="285750" indent="-285750">
              <a:buClr>
                <a:srgbClr val="80674C"/>
              </a:buClr>
              <a:buFontTx/>
              <a:buChar char="-"/>
            </a:pPr>
            <a:r>
              <a:rPr lang="nl-NL" sz="1200" dirty="0"/>
              <a:t>Vatbaarheid voor ziekten en plagen</a:t>
            </a:r>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4</a:t>
            </a:fld>
            <a:endParaRPr lang="en-GB"/>
          </a:p>
        </p:txBody>
      </p:sp>
    </p:spTree>
    <p:extLst>
      <p:ext uri="{BB962C8B-B14F-4D97-AF65-F5344CB8AC3E}">
        <p14:creationId xmlns:p14="http://schemas.microsoft.com/office/powerpoint/2010/main" val="138154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Visualisatie van klassieke veredeling in blokschema</a:t>
            </a:r>
          </a:p>
          <a:p>
            <a:r>
              <a:rPr lang="nl-NL" dirty="0"/>
              <a:t>Voorbeeld van het overbrengen van één specifieke eigenschap van plant 1 (rood) in verder alle andere eigenschappen van plant 2 (blauw). Veel kruisingen met plant 2 (lijn) zijn dan nodig.</a:t>
            </a:r>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5</a:t>
            </a:fld>
            <a:endParaRPr lang="en-GB"/>
          </a:p>
        </p:txBody>
      </p:sp>
    </p:spTree>
    <p:extLst>
      <p:ext uri="{BB962C8B-B14F-4D97-AF65-F5344CB8AC3E}">
        <p14:creationId xmlns:p14="http://schemas.microsoft.com/office/powerpoint/2010/main" val="3345010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het verleden is er veel met klassieke veredeling gewerkt</a:t>
            </a:r>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6</a:t>
            </a:fld>
            <a:endParaRPr lang="en-GB"/>
          </a:p>
        </p:txBody>
      </p:sp>
    </p:spTree>
    <p:extLst>
      <p:ext uri="{BB962C8B-B14F-4D97-AF65-F5344CB8AC3E}">
        <p14:creationId xmlns:p14="http://schemas.microsoft.com/office/powerpoint/2010/main" val="1241302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nl-NL" sz="1800" dirty="0"/>
              <a:t>Andere voorbeelden van veredeling door bewuste kruisingen. Mogelijke discussie: mogen wij als mensen overal over beslissen?</a:t>
            </a:r>
          </a:p>
        </p:txBody>
      </p:sp>
      <p:sp>
        <p:nvSpPr>
          <p:cNvPr id="206" name="Google Shape;20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33474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8</a:t>
            </a:fld>
            <a:endParaRPr lang="en-GB"/>
          </a:p>
        </p:txBody>
      </p:sp>
    </p:spTree>
    <p:extLst>
      <p:ext uri="{BB962C8B-B14F-4D97-AF65-F5344CB8AC3E}">
        <p14:creationId xmlns:p14="http://schemas.microsoft.com/office/powerpoint/2010/main" val="3433678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Om de vraag te kunnen beantwoorden is het van belang dat leerlingen goed begrijpen wat een reciproke kruising is.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Reciproke kruising = omdraaien van mannelijke en vrouwelijke plant. </a:t>
            </a: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9</a:t>
            </a:fld>
            <a:endParaRPr lang="en-GB"/>
          </a:p>
        </p:txBody>
      </p:sp>
    </p:spTree>
    <p:extLst>
      <p:ext uri="{BB962C8B-B14F-4D97-AF65-F5344CB8AC3E}">
        <p14:creationId xmlns:p14="http://schemas.microsoft.com/office/powerpoint/2010/main" val="149270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85522064-430A-4734-8E72-8BC9BBF88C20}" type="datetimeFigureOut">
              <a:rPr lang="en-GB" smtClean="0"/>
              <a:pPr/>
              <a:t>18/11/2022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1408527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5522064-430A-4734-8E72-8BC9BBF88C20}" type="datetimeFigureOut">
              <a:rPr lang="en-GB" smtClean="0"/>
              <a:pPr/>
              <a:t>18/11/2022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13363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5522064-430A-4734-8E72-8BC9BBF88C20}" type="datetimeFigureOut">
              <a:rPr lang="en-GB" smtClean="0"/>
              <a:pPr/>
              <a:t>18/11/2022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559404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dia" type="title">
  <p:cSld name="Titeldia">
    <p:spTree>
      <p:nvGrpSpPr>
        <p:cNvPr id="1" name="Shape 15"/>
        <p:cNvGrpSpPr/>
        <p:nvPr/>
      </p:nvGrpSpPr>
      <p:grpSpPr>
        <a:xfrm>
          <a:off x="0" y="0"/>
          <a:ext cx="0" cy="0"/>
          <a:chOff x="0" y="0"/>
          <a:chExt cx="0" cy="0"/>
        </a:xfrm>
      </p:grpSpPr>
      <p:sp>
        <p:nvSpPr>
          <p:cNvPr id="16" name="Google Shape;16;p4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3457600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type="obj">
  <p:cSld name="Titel en object">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3500389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ekop" type="secHead">
  <p:cSld name="Sectiekop">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1884162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houd van twee" type="twoObj">
  <p:cSld name="Inhoud van twee">
    <p:spTree>
      <p:nvGrpSpPr>
        <p:cNvPr id="1" name="Shape 33"/>
        <p:cNvGrpSpPr/>
        <p:nvPr/>
      </p:nvGrpSpPr>
      <p:grpSpPr>
        <a:xfrm>
          <a:off x="0" y="0"/>
          <a:ext cx="0" cy="0"/>
          <a:chOff x="0" y="0"/>
          <a:chExt cx="0" cy="0"/>
        </a:xfrm>
      </p:grpSpPr>
      <p:sp>
        <p:nvSpPr>
          <p:cNvPr id="34" name="Google Shape;34;p4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679587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gelijking" type="twoTxTwoObj">
  <p:cSld name="Vergelijking">
    <p:spTree>
      <p:nvGrpSpPr>
        <p:cNvPr id="1" name="Shape 40"/>
        <p:cNvGrpSpPr/>
        <p:nvPr/>
      </p:nvGrpSpPr>
      <p:grpSpPr>
        <a:xfrm>
          <a:off x="0" y="0"/>
          <a:ext cx="0" cy="0"/>
          <a:chOff x="0" y="0"/>
          <a:chExt cx="0" cy="0"/>
        </a:xfrm>
      </p:grpSpPr>
      <p:sp>
        <p:nvSpPr>
          <p:cNvPr id="41" name="Google Shape;41;p4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1493491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lleen titel" type="titleOnly">
  <p:cSld name="Alleen titel">
    <p:spTree>
      <p:nvGrpSpPr>
        <p:cNvPr id="1" name="Shape 49"/>
        <p:cNvGrpSpPr/>
        <p:nvPr/>
      </p:nvGrpSpPr>
      <p:grpSpPr>
        <a:xfrm>
          <a:off x="0" y="0"/>
          <a:ext cx="0" cy="0"/>
          <a:chOff x="0" y="0"/>
          <a:chExt cx="0" cy="0"/>
        </a:xfrm>
      </p:grpSpPr>
      <p:sp>
        <p:nvSpPr>
          <p:cNvPr id="50" name="Google Shape;50;p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1609682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eeg" type="blank">
  <p:cSld name="Leeg">
    <p:spTree>
      <p:nvGrpSpPr>
        <p:cNvPr id="1" name="Shape 54"/>
        <p:cNvGrpSpPr/>
        <p:nvPr/>
      </p:nvGrpSpPr>
      <p:grpSpPr>
        <a:xfrm>
          <a:off x="0" y="0"/>
          <a:ext cx="0" cy="0"/>
          <a:chOff x="0" y="0"/>
          <a:chExt cx="0" cy="0"/>
        </a:xfrm>
      </p:grpSpPr>
      <p:sp>
        <p:nvSpPr>
          <p:cNvPr id="55" name="Google Shape;55;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2749187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houd met bijschrift" type="objTx">
  <p:cSld name="Inhoud met bijschrift">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144172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5522064-430A-4734-8E72-8BC9BBF88C20}" type="datetimeFigureOut">
              <a:rPr lang="en-GB" smtClean="0"/>
              <a:pPr/>
              <a:t>18/11/2022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2787413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fbeelding met bijschrift" type="picTx">
  <p:cSld name="Afbeelding met bijschrift">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5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1503804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el en verticale tekst" type="vertTx">
  <p:cSld name="Titel en verticale tekst">
    <p:spTree>
      <p:nvGrpSpPr>
        <p:cNvPr id="1" name="Shape 72"/>
        <p:cNvGrpSpPr/>
        <p:nvPr/>
      </p:nvGrpSpPr>
      <p:grpSpPr>
        <a:xfrm>
          <a:off x="0" y="0"/>
          <a:ext cx="0" cy="0"/>
          <a:chOff x="0" y="0"/>
          <a:chExt cx="0" cy="0"/>
        </a:xfrm>
      </p:grpSpPr>
      <p:sp>
        <p:nvSpPr>
          <p:cNvPr id="73" name="Google Shape;73;p5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455353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e titel en tekst">
    <p:spTree>
      <p:nvGrpSpPr>
        <p:cNvPr id="1" name="Shape 78"/>
        <p:cNvGrpSpPr/>
        <p:nvPr/>
      </p:nvGrpSpPr>
      <p:grpSpPr>
        <a:xfrm>
          <a:off x="0" y="0"/>
          <a:ext cx="0" cy="0"/>
          <a:chOff x="0" y="0"/>
          <a:chExt cx="0" cy="0"/>
        </a:xfrm>
      </p:grpSpPr>
      <p:sp>
        <p:nvSpPr>
          <p:cNvPr id="79" name="Google Shape;79;p5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319808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5522064-430A-4734-8E72-8BC9BBF88C20}" type="datetimeFigureOut">
              <a:rPr lang="en-GB" smtClean="0"/>
              <a:pPr/>
              <a:t>18/11/2022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287598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5522064-430A-4734-8E72-8BC9BBF88C20}" type="datetimeFigureOut">
              <a:rPr lang="en-GB" smtClean="0"/>
              <a:pPr/>
              <a:t>18/11/2022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313980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5522064-430A-4734-8E72-8BC9BBF88C20}" type="datetimeFigureOut">
              <a:rPr lang="en-GB" smtClean="0"/>
              <a:pPr/>
              <a:t>18/11/2022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60583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5522064-430A-4734-8E72-8BC9BBF88C20}" type="datetimeFigureOut">
              <a:rPr lang="en-GB" smtClean="0"/>
              <a:pPr/>
              <a:t>18/11/2022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389708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2064-430A-4734-8E72-8BC9BBF88C20}" type="datetimeFigureOut">
              <a:rPr lang="en-GB" smtClean="0"/>
              <a:pPr/>
              <a:t>18/11/2022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337874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5522064-430A-4734-8E72-8BC9BBF88C20}" type="datetimeFigureOut">
              <a:rPr lang="en-GB" smtClean="0"/>
              <a:pPr/>
              <a:t>18/11/2022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238806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5522064-430A-4734-8E72-8BC9BBF88C20}" type="datetimeFigureOut">
              <a:rPr lang="en-GB" smtClean="0"/>
              <a:pPr/>
              <a:t>18/11/2022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1230947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22064-430A-4734-8E72-8BC9BBF88C20}" type="datetimeFigureOut">
              <a:rPr lang="en-GB" smtClean="0"/>
              <a:pPr/>
              <a:t>18/11/2022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385F8-4575-426A-9122-E7F87A102F77}" type="slidenum">
              <a:rPr lang="en-GB" smtClean="0"/>
              <a:pPr/>
              <a:t>‹nr.›</a:t>
            </a:fld>
            <a:endParaRPr lang="en-GB"/>
          </a:p>
        </p:txBody>
      </p:sp>
    </p:spTree>
    <p:extLst>
      <p:ext uri="{BB962C8B-B14F-4D97-AF65-F5344CB8AC3E}">
        <p14:creationId xmlns:p14="http://schemas.microsoft.com/office/powerpoint/2010/main" val="23420638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153999790"/>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hyperlink" Target="https://willemwever.kro-ncrv.nl/vraag_antwoord/eten-en-drinken/welk-effect-heeft-kleur-op-de-smaak-van-ete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biologielessen.nl/index.php/a-17/2140-vector" TargetMode="External"/><Relationship Id="rId5" Type="http://schemas.openxmlformats.org/officeDocument/2006/relationships/image" Target="../media/image14.jpeg"/><Relationship Id="rId4" Type="http://schemas.openxmlformats.org/officeDocument/2006/relationships/hyperlink" Target="https://resource.wur.nl/nl/show/Gummen-in-de-genen.ht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trouw.nl/wetenschap/nobelprijs-voor-de-scheikunde-naar-genetische-schaar~b2dd9326/"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nos.nl/artikel/2351344-nobelprijs-voor-scheikunde-voor-bewerken-van-dna-eindelijk-is-het-zover.html" TargetMode="Externa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TWdzsant4i4?feature=oembed" TargetMode="External"/><Relationship Id="rId5" Type="http://schemas.openxmlformats.org/officeDocument/2006/relationships/hyperlink" Target="https://www.youtube.com/watch?v=TWdzsant4i4&amp;ab_channel=VRTNWS" TargetMode="Externa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studiobiologie.nl/KB2/H14_01/index2e.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hyperlink" Target="https://www.trouw.nl/nieuws/nieuwe-paarse-tomaat-is-extra-gezond~b4eb9798/"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verspreidingsatlas.nl/5018" TargetMode="External"/><Relationship Id="rId5" Type="http://schemas.openxmlformats.org/officeDocument/2006/relationships/image" Target="../media/image22.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s://www.volkskrant.nl/nieuws-achtergrond/wederom-kleuren-nederlandse-akkers-oranje-geel-door-gebruik-van-het-omstreden-middel-glyfosaat~b74c696a/" TargetMode="External"/><Relationship Id="rId4" Type="http://schemas.openxmlformats.org/officeDocument/2006/relationships/hyperlink" Target="https://library.wur.nl/WebQuery/file/cogem/cogem_t461108a7_001.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s://worldofbiotec.wordpress.com/2015/02/02/is-golden-rice-the-answer-to-prevent-vitamin-a-deficiency-in-developing-countries/" TargetMode="External"/><Relationship Id="rId4" Type="http://schemas.openxmlformats.org/officeDocument/2006/relationships/hyperlink" Target="https://www.volkskrant.nl/wetenschap/eco-extremisten-negeren-bewust-de-wetenschap~bd74fc56/"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h4_t4Xgd4CA"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youtube.com/watch?v=A0g5ih1WIfc&amp;ab_channel=WarentuinWarentuin" TargetMode="External"/><Relationship Id="rId5" Type="http://schemas.openxmlformats.org/officeDocument/2006/relationships/hyperlink" Target="https://www.youtube.com/watch?v=wZ2TF8-PGQ4" TargetMode="External"/><Relationship Id="rId4" Type="http://schemas.openxmlformats.org/officeDocument/2006/relationships/hyperlink" Target="https://www.youtube.com/watch?v=F7DpdOHRDR4"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ukGbdoLd0Nk?feature=oembed" TargetMode="External"/><Relationship Id="rId5" Type="http://schemas.openxmlformats.org/officeDocument/2006/relationships/hyperlink" Target="https://www.youtube.com/watch?v=ukGbdoLd0Nk"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s://www.studiobiologie.nl/KB2/H14_01/index2b.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studiobiologie.nl/KB1/K05_03/uitleg4.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787703"/>
            <a:ext cx="6858000" cy="1071563"/>
          </a:xfrm>
        </p:spPr>
        <p:txBody>
          <a:bodyPr/>
          <a:lstStyle/>
          <a:p>
            <a:r>
              <a:rPr lang="nl-NL" noProof="0" dirty="0" err="1">
                <a:latin typeface="Calibri" pitchFamily="34" charset="0"/>
              </a:rPr>
              <a:t>PlantKracht</a:t>
            </a:r>
            <a:endParaRPr lang="nl-NL" noProof="0" dirty="0">
              <a:latin typeface="Calibri" pitchFamily="34" charset="0"/>
            </a:endParaRPr>
          </a:p>
        </p:txBody>
      </p:sp>
      <p:sp>
        <p:nvSpPr>
          <p:cNvPr id="3" name="Ondertitel 2"/>
          <p:cNvSpPr>
            <a:spLocks noGrp="1"/>
          </p:cNvSpPr>
          <p:nvPr>
            <p:ph type="subTitle" idx="1"/>
          </p:nvPr>
        </p:nvSpPr>
        <p:spPr>
          <a:xfrm>
            <a:off x="1143000" y="3449756"/>
            <a:ext cx="6858000" cy="1655762"/>
          </a:xfrm>
        </p:spPr>
        <p:txBody>
          <a:bodyPr>
            <a:normAutofit/>
          </a:bodyPr>
          <a:lstStyle/>
          <a:p>
            <a:r>
              <a:rPr lang="nl-NL" noProof="0" dirty="0">
                <a:latin typeface="Calibri" pitchFamily="34" charset="0"/>
              </a:rPr>
              <a:t>Contexten en nabespreking van opdrachten</a:t>
            </a:r>
          </a:p>
          <a:p>
            <a:r>
              <a:rPr lang="nl-NL" sz="2400" dirty="0">
                <a:latin typeface="Calibri" pitchFamily="34" charset="0"/>
              </a:rPr>
              <a:t>Laatste update: november 2022</a:t>
            </a:r>
            <a:endParaRPr lang="nl-NL" sz="2400" noProof="0" dirty="0">
              <a:latin typeface="Calibri" pitchFamily="34" charset="0"/>
            </a:endParaRPr>
          </a:p>
          <a:p>
            <a:endParaRPr lang="nl-NL" noProof="0" dirty="0">
              <a:latin typeface="Calibri" pitchFamily="34" charset="0"/>
            </a:endParaRPr>
          </a:p>
        </p:txBody>
      </p:sp>
      <p:sp>
        <p:nvSpPr>
          <p:cNvPr id="13" name="Tekstvak 12">
            <a:extLst>
              <a:ext uri="{FF2B5EF4-FFF2-40B4-BE49-F238E27FC236}">
                <a16:creationId xmlns:a16="http://schemas.microsoft.com/office/drawing/2014/main" id="{163D2A1E-2E62-4C25-B6B9-6A7D8FEC2DAC}"/>
              </a:ext>
            </a:extLst>
          </p:cNvPr>
          <p:cNvSpPr txBox="1"/>
          <p:nvPr/>
        </p:nvSpPr>
        <p:spPr>
          <a:xfrm>
            <a:off x="0" y="0"/>
            <a:ext cx="9144000" cy="369332"/>
          </a:xfrm>
          <a:prstGeom prst="rect">
            <a:avLst/>
          </a:prstGeom>
          <a:solidFill>
            <a:srgbClr val="B94D4F"/>
          </a:solidFill>
        </p:spPr>
        <p:txBody>
          <a:bodyPr wrap="square" rtlCol="0">
            <a:spAutoFit/>
          </a:bodyPr>
          <a:lstStyle/>
          <a:p>
            <a:pPr algn="ctr"/>
            <a:endParaRPr lang="nl-NL" b="1" dirty="0">
              <a:solidFill>
                <a:schemeClr val="bg1"/>
              </a:solidFill>
              <a:latin typeface="Calibri" panose="020F0502020204030204" pitchFamily="34" charset="0"/>
              <a:cs typeface="Calibri" panose="020F0502020204030204" pitchFamily="34" charset="0"/>
            </a:endParaRPr>
          </a:p>
        </p:txBody>
      </p:sp>
      <p:pic>
        <p:nvPicPr>
          <p:cNvPr id="6" name="Afbeelding 5">
            <a:extLst>
              <a:ext uri="{FF2B5EF4-FFF2-40B4-BE49-F238E27FC236}">
                <a16:creationId xmlns:a16="http://schemas.microsoft.com/office/drawing/2014/main" id="{FDBC0F68-6BF0-64AB-8D10-B10702353CF6}"/>
              </a:ext>
            </a:extLst>
          </p:cNvPr>
          <p:cNvPicPr>
            <a:picLocks noChangeAspect="1"/>
          </p:cNvPicPr>
          <p:nvPr/>
        </p:nvPicPr>
        <p:blipFill rotWithShape="1">
          <a:blip r:embed="rId3"/>
          <a:srcRect b="16231"/>
          <a:stretch/>
        </p:blipFill>
        <p:spPr>
          <a:xfrm>
            <a:off x="0" y="0"/>
            <a:ext cx="9154476" cy="3352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E2DDB538-3F27-41E3-A8E7-F155F1B1110C}"/>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Opdracht bloemkleur</a:t>
            </a:r>
          </a:p>
        </p:txBody>
      </p:sp>
      <p:sp>
        <p:nvSpPr>
          <p:cNvPr id="17" name="Tijdelijke aanduiding voor inhoud 2">
            <a:extLst>
              <a:ext uri="{FF2B5EF4-FFF2-40B4-BE49-F238E27FC236}">
                <a16:creationId xmlns:a16="http://schemas.microsoft.com/office/drawing/2014/main" id="{60A9DC13-0538-4FB5-B564-A0408631C83D}"/>
              </a:ext>
            </a:extLst>
          </p:cNvPr>
          <p:cNvSpPr txBox="1">
            <a:spLocks/>
          </p:cNvSpPr>
          <p:nvPr/>
        </p:nvSpPr>
        <p:spPr>
          <a:xfrm>
            <a:off x="805222" y="806578"/>
            <a:ext cx="7271977" cy="55942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nl-NL" dirty="0"/>
          </a:p>
          <a:p>
            <a:r>
              <a:rPr lang="nl-NL" dirty="0"/>
              <a:t>Vraag 1</a:t>
            </a:r>
          </a:p>
          <a:p>
            <a:pPr marL="0" indent="0">
              <a:buNone/>
            </a:pPr>
            <a:r>
              <a:rPr lang="nl-NL" dirty="0"/>
              <a:t>Wat betekent een reciproke kruising dus voor de kruisingen van de bloemen?</a:t>
            </a:r>
          </a:p>
          <a:p>
            <a:endParaRPr lang="nl-NL" dirty="0"/>
          </a:p>
          <a:p>
            <a:pPr marL="320040" lvl="1" indent="0">
              <a:buNone/>
            </a:pPr>
            <a:r>
              <a:rPr lang="nl-NL" dirty="0">
                <a:solidFill>
                  <a:srgbClr val="FF0000"/>
                </a:solidFill>
              </a:rPr>
              <a:t>Geen verschil in verhoudingen van de </a:t>
            </a:r>
            <a:r>
              <a:rPr lang="nl-NL" dirty="0" err="1">
                <a:solidFill>
                  <a:srgbClr val="FF0000"/>
                </a:solidFill>
              </a:rPr>
              <a:t>genotypes</a:t>
            </a:r>
            <a:r>
              <a:rPr lang="nl-NL" dirty="0">
                <a:solidFill>
                  <a:srgbClr val="FF0000"/>
                </a:solidFill>
              </a:rPr>
              <a:t> (en dus fenotypes) bij de nakomelingen als er een stamper van een rode bloem en stuifmeel van een gele bloem wordt gebruikt of juist andersom.</a:t>
            </a:r>
          </a:p>
          <a:p>
            <a:endParaRPr lang="nl-NL" dirty="0">
              <a:solidFill>
                <a:srgbClr val="FF0000"/>
              </a:solidFill>
            </a:endParaRPr>
          </a:p>
          <a:p>
            <a:pPr marL="320040" lvl="1" indent="0">
              <a:buNone/>
            </a:pPr>
            <a:r>
              <a:rPr lang="nl-NL" dirty="0">
                <a:solidFill>
                  <a:srgbClr val="FF0000"/>
                </a:solidFill>
              </a:rPr>
              <a:t>De genen zijn dus niet geslachtsgebonden.</a:t>
            </a:r>
          </a:p>
          <a:p>
            <a:endParaRPr lang="nl-NL" dirty="0"/>
          </a:p>
          <a:p>
            <a:pPr marL="320040" lvl="1" indent="0">
              <a:buNone/>
            </a:pPr>
            <a:endParaRPr lang="nl-NL" dirty="0"/>
          </a:p>
          <a:p>
            <a:pPr marL="0" indent="0">
              <a:buNone/>
            </a:pPr>
            <a:endParaRPr lang="nl-NL" dirty="0"/>
          </a:p>
          <a:p>
            <a:pPr marL="0" indent="0">
              <a:buFont typeface="Wingdings 2"/>
              <a:buNone/>
            </a:pPr>
            <a:endParaRPr lang="nl-NL" dirty="0"/>
          </a:p>
        </p:txBody>
      </p:sp>
      <p:sp>
        <p:nvSpPr>
          <p:cNvPr id="7" name="Tekstvak 6">
            <a:extLst>
              <a:ext uri="{FF2B5EF4-FFF2-40B4-BE49-F238E27FC236}">
                <a16:creationId xmlns:a16="http://schemas.microsoft.com/office/drawing/2014/main" id="{7A2AA2FF-C2F5-48C2-BB57-9825E32349B5}"/>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80287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E2DDB538-3F27-41E3-A8E7-F155F1B1110C}"/>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Opdracht bloemkleur</a:t>
            </a:r>
          </a:p>
        </p:txBody>
      </p:sp>
      <p:sp>
        <p:nvSpPr>
          <p:cNvPr id="17" name="Tijdelijke aanduiding voor inhoud 2">
            <a:extLst>
              <a:ext uri="{FF2B5EF4-FFF2-40B4-BE49-F238E27FC236}">
                <a16:creationId xmlns:a16="http://schemas.microsoft.com/office/drawing/2014/main" id="{60A9DC13-0538-4FB5-B564-A0408631C83D}"/>
              </a:ext>
            </a:extLst>
          </p:cNvPr>
          <p:cNvSpPr txBox="1">
            <a:spLocks/>
          </p:cNvSpPr>
          <p:nvPr/>
        </p:nvSpPr>
        <p:spPr>
          <a:xfrm>
            <a:off x="805222" y="806578"/>
            <a:ext cx="7271977" cy="55942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nl-NL" dirty="0"/>
          </a:p>
          <a:p>
            <a:pPr>
              <a:buClr>
                <a:srgbClr val="B94D4F"/>
              </a:buClr>
              <a:buFont typeface="Arial" panose="020B0604020202020204" pitchFamily="34" charset="0"/>
              <a:buChar char="•"/>
            </a:pPr>
            <a:r>
              <a:rPr lang="nl-NL" dirty="0"/>
              <a:t>Vraag 2</a:t>
            </a:r>
          </a:p>
          <a:p>
            <a:pPr marL="0" indent="0">
              <a:buNone/>
            </a:pPr>
            <a:r>
              <a:rPr lang="nl-NL" dirty="0"/>
              <a:t>Zijn de bloemen op de werkbladen </a:t>
            </a:r>
            <a:r>
              <a:rPr lang="nl-NL" dirty="0" err="1"/>
              <a:t>genotypes</a:t>
            </a:r>
            <a:r>
              <a:rPr lang="nl-NL" dirty="0"/>
              <a:t> of fenotypes?</a:t>
            </a:r>
          </a:p>
          <a:p>
            <a:pPr marL="320040" lvl="1" indent="0">
              <a:buNone/>
            </a:pPr>
            <a:endParaRPr lang="nl-NL" dirty="0"/>
          </a:p>
          <a:p>
            <a:pPr marL="320040" lvl="1" indent="0">
              <a:buNone/>
            </a:pPr>
            <a:r>
              <a:rPr lang="nl-NL" dirty="0">
                <a:solidFill>
                  <a:srgbClr val="FF0000"/>
                </a:solidFill>
              </a:rPr>
              <a:t>De kleuren van de bloem noemen we fenotypes.</a:t>
            </a:r>
          </a:p>
          <a:p>
            <a:pPr lvl="1"/>
            <a:endParaRPr lang="nl-NL" dirty="0">
              <a:solidFill>
                <a:srgbClr val="FF0000"/>
              </a:solidFill>
            </a:endParaRPr>
          </a:p>
          <a:p>
            <a:pPr marL="320040" lvl="1" indent="0">
              <a:buNone/>
            </a:pPr>
            <a:r>
              <a:rPr lang="nl-NL" dirty="0">
                <a:solidFill>
                  <a:srgbClr val="FF0000"/>
                </a:solidFill>
              </a:rPr>
              <a:t>Fenotype  = de verzameling van alle waarneembare kenmerken aan een individu.</a:t>
            </a:r>
          </a:p>
          <a:p>
            <a:pPr lvl="1"/>
            <a:endParaRPr lang="nl-NL" dirty="0">
              <a:solidFill>
                <a:srgbClr val="FF0000"/>
              </a:solidFill>
            </a:endParaRPr>
          </a:p>
          <a:p>
            <a:pPr marL="320040" lvl="1" indent="0">
              <a:buNone/>
            </a:pPr>
            <a:r>
              <a:rPr lang="nl-NL" dirty="0">
                <a:solidFill>
                  <a:srgbClr val="FF0000"/>
                </a:solidFill>
              </a:rPr>
              <a:t>Genotype = de verzameling van alle erfelijke informatie van een individu.</a:t>
            </a:r>
          </a:p>
          <a:p>
            <a:endParaRPr lang="nl-NL" dirty="0"/>
          </a:p>
          <a:p>
            <a:pPr marL="320040" lvl="1" indent="0">
              <a:buNone/>
            </a:pPr>
            <a:endParaRPr lang="nl-NL" dirty="0"/>
          </a:p>
          <a:p>
            <a:pPr marL="0" indent="0">
              <a:buNone/>
            </a:pPr>
            <a:endParaRPr lang="nl-NL" dirty="0"/>
          </a:p>
          <a:p>
            <a:pPr marL="0" indent="0">
              <a:buFont typeface="Wingdings 2"/>
              <a:buNone/>
            </a:pPr>
            <a:endParaRPr lang="nl-NL" dirty="0"/>
          </a:p>
        </p:txBody>
      </p:sp>
      <p:sp>
        <p:nvSpPr>
          <p:cNvPr id="7" name="Tekstvak 6">
            <a:extLst>
              <a:ext uri="{FF2B5EF4-FFF2-40B4-BE49-F238E27FC236}">
                <a16:creationId xmlns:a16="http://schemas.microsoft.com/office/drawing/2014/main" id="{0A2AC011-5882-417C-B5B8-31AC6199BB46}"/>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392659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E2DDB538-3F27-41E3-A8E7-F155F1B1110C}"/>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Opdracht bloemkleur</a:t>
            </a:r>
          </a:p>
        </p:txBody>
      </p:sp>
      <p:sp>
        <p:nvSpPr>
          <p:cNvPr id="17" name="Tijdelijke aanduiding voor inhoud 2">
            <a:extLst>
              <a:ext uri="{FF2B5EF4-FFF2-40B4-BE49-F238E27FC236}">
                <a16:creationId xmlns:a16="http://schemas.microsoft.com/office/drawing/2014/main" id="{60A9DC13-0538-4FB5-B564-A0408631C83D}"/>
              </a:ext>
            </a:extLst>
          </p:cNvPr>
          <p:cNvSpPr txBox="1">
            <a:spLocks/>
          </p:cNvSpPr>
          <p:nvPr/>
        </p:nvSpPr>
        <p:spPr>
          <a:xfrm>
            <a:off x="134113" y="806578"/>
            <a:ext cx="4758219" cy="596145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Clr>
                <a:srgbClr val="B94D4F"/>
              </a:buClr>
              <a:buFont typeface="Arial" panose="020B0604020202020204" pitchFamily="34" charset="0"/>
              <a:buChar char="•"/>
            </a:pPr>
            <a:r>
              <a:rPr lang="nl-NL" dirty="0"/>
              <a:t>Blad 1</a:t>
            </a:r>
          </a:p>
          <a:p>
            <a:pPr marL="320040" lvl="1" indent="0">
              <a:buNone/>
            </a:pPr>
            <a:r>
              <a:rPr lang="nl-NL" dirty="0"/>
              <a:t>Door welke kruising kun je met </a:t>
            </a:r>
            <a:r>
              <a:rPr lang="nl-NL" b="1" dirty="0"/>
              <a:t>zekerheid </a:t>
            </a:r>
            <a:r>
              <a:rPr lang="nl-NL" dirty="0"/>
              <a:t>achterhalen hoe de eigenschap bloemkleur overerft?</a:t>
            </a:r>
          </a:p>
          <a:p>
            <a:pPr marL="320040" lvl="1" indent="0">
              <a:buNone/>
            </a:pPr>
            <a:endParaRPr lang="nl-NL" dirty="0">
              <a:solidFill>
                <a:srgbClr val="FF0000"/>
              </a:solidFill>
            </a:endParaRPr>
          </a:p>
          <a:p>
            <a:pPr marL="320040" lvl="1" indent="0">
              <a:buNone/>
            </a:pPr>
            <a:r>
              <a:rPr lang="nl-NL" dirty="0">
                <a:solidFill>
                  <a:srgbClr val="FF0000"/>
                </a:solidFill>
              </a:rPr>
              <a:t>Kruising 5</a:t>
            </a:r>
          </a:p>
          <a:p>
            <a:pPr marL="320040" lvl="1" indent="0">
              <a:buNone/>
            </a:pPr>
            <a:r>
              <a:rPr lang="nl-NL" dirty="0">
                <a:solidFill>
                  <a:srgbClr val="FF0000"/>
                </a:solidFill>
              </a:rPr>
              <a:t>Alleen bij twee </a:t>
            </a:r>
            <a:r>
              <a:rPr lang="nl-NL" dirty="0" err="1">
                <a:solidFill>
                  <a:srgbClr val="FF0000"/>
                </a:solidFill>
              </a:rPr>
              <a:t>heterozyogte</a:t>
            </a:r>
            <a:r>
              <a:rPr lang="nl-NL" dirty="0">
                <a:solidFill>
                  <a:srgbClr val="FF0000"/>
                </a:solidFill>
              </a:rPr>
              <a:t> ouders kan bij de nakomelingen een “nieuw” fenotype ontstaan </a:t>
            </a:r>
          </a:p>
          <a:p>
            <a:pPr lvl="1"/>
            <a:endParaRPr lang="nl-NL" dirty="0"/>
          </a:p>
          <a:p>
            <a:pPr lvl="1"/>
            <a:endParaRPr lang="nl-NL" dirty="0"/>
          </a:p>
          <a:p>
            <a:pPr marL="0" indent="0">
              <a:buNone/>
            </a:pPr>
            <a:endParaRPr lang="nl-NL" dirty="0"/>
          </a:p>
          <a:p>
            <a:pPr marL="320040" lvl="1" indent="0">
              <a:buNone/>
            </a:pPr>
            <a:endParaRPr lang="nl-NL" dirty="0"/>
          </a:p>
        </p:txBody>
      </p:sp>
      <p:pic>
        <p:nvPicPr>
          <p:cNvPr id="7" name="Afbeelding 6">
            <a:extLst>
              <a:ext uri="{FF2B5EF4-FFF2-40B4-BE49-F238E27FC236}">
                <a16:creationId xmlns:a16="http://schemas.microsoft.com/office/drawing/2014/main" id="{C7F84BED-0399-458A-9E61-F26E4C6949D1}"/>
              </a:ext>
            </a:extLst>
          </p:cNvPr>
          <p:cNvPicPr>
            <a:picLocks noChangeAspect="1"/>
          </p:cNvPicPr>
          <p:nvPr/>
        </p:nvPicPr>
        <p:blipFill rotWithShape="1">
          <a:blip r:embed="rId3"/>
          <a:srcRect l="25000" t="17407" r="45000" b="5556"/>
          <a:stretch/>
        </p:blipFill>
        <p:spPr>
          <a:xfrm>
            <a:off x="4901514" y="737239"/>
            <a:ext cx="4108372" cy="5934315"/>
          </a:xfrm>
          <a:prstGeom prst="rect">
            <a:avLst/>
          </a:prstGeom>
        </p:spPr>
      </p:pic>
      <p:sp>
        <p:nvSpPr>
          <p:cNvPr id="6" name="Rechthoek 5">
            <a:extLst>
              <a:ext uri="{FF2B5EF4-FFF2-40B4-BE49-F238E27FC236}">
                <a16:creationId xmlns:a16="http://schemas.microsoft.com/office/drawing/2014/main" id="{148A94B5-637E-4A45-A415-5B8EE08DD86B}"/>
              </a:ext>
            </a:extLst>
          </p:cNvPr>
          <p:cNvSpPr/>
          <p:nvPr/>
        </p:nvSpPr>
        <p:spPr>
          <a:xfrm>
            <a:off x="4892333" y="4679338"/>
            <a:ext cx="2209800" cy="19674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14" name="Tabel 145">
            <a:extLst>
              <a:ext uri="{FF2B5EF4-FFF2-40B4-BE49-F238E27FC236}">
                <a16:creationId xmlns:a16="http://schemas.microsoft.com/office/drawing/2014/main" id="{DE36A7B8-20AA-47E7-9FD5-6DCA5B8B51A7}"/>
              </a:ext>
            </a:extLst>
          </p:cNvPr>
          <p:cNvGraphicFramePr>
            <a:graphicFrameLocks noGrp="1"/>
          </p:cNvGraphicFramePr>
          <p:nvPr>
            <p:extLst>
              <p:ext uri="{D42A27DB-BD31-4B8C-83A1-F6EECF244321}">
                <p14:modId xmlns:p14="http://schemas.microsoft.com/office/powerpoint/2010/main" val="3179776596"/>
              </p:ext>
            </p:extLst>
          </p:nvPr>
        </p:nvGraphicFramePr>
        <p:xfrm>
          <a:off x="913022" y="4572000"/>
          <a:ext cx="3200400" cy="1920240"/>
        </p:xfrm>
        <a:graphic>
          <a:graphicData uri="http://schemas.openxmlformats.org/drawingml/2006/table">
            <a:tbl>
              <a:tblPr>
                <a:tableStyleId>{5940675A-B579-460E-94D1-54222C63F5DA}</a:tableStyleId>
              </a:tblPr>
              <a:tblGrid>
                <a:gridCol w="1041991">
                  <a:extLst>
                    <a:ext uri="{9D8B030D-6E8A-4147-A177-3AD203B41FA5}">
                      <a16:colId xmlns:a16="http://schemas.microsoft.com/office/drawing/2014/main" val="2934489391"/>
                    </a:ext>
                  </a:extLst>
                </a:gridCol>
                <a:gridCol w="1091609">
                  <a:extLst>
                    <a:ext uri="{9D8B030D-6E8A-4147-A177-3AD203B41FA5}">
                      <a16:colId xmlns:a16="http://schemas.microsoft.com/office/drawing/2014/main" val="1530805628"/>
                    </a:ext>
                  </a:extLst>
                </a:gridCol>
                <a:gridCol w="1066800">
                  <a:extLst>
                    <a:ext uri="{9D8B030D-6E8A-4147-A177-3AD203B41FA5}">
                      <a16:colId xmlns:a16="http://schemas.microsoft.com/office/drawing/2014/main" val="3204973597"/>
                    </a:ext>
                  </a:extLst>
                </a:gridCol>
              </a:tblGrid>
              <a:tr h="633306">
                <a:tc>
                  <a:txBody>
                    <a:bodyPr/>
                    <a:lstStyle/>
                    <a:p>
                      <a:r>
                        <a:rPr lang="nl-NL" dirty="0"/>
                        <a:t>Kruising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a:t>
                      </a:r>
                      <a:r>
                        <a:rPr lang="nl-NL" b="1" baseline="30000" dirty="0"/>
                        <a:t>R</a:t>
                      </a:r>
                      <a:endParaRPr lang="nl-NL" b="1" dirty="0"/>
                    </a:p>
                    <a:p>
                      <a:endParaRPr lang="nl-NL"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a:t>
                      </a:r>
                    </a:p>
                    <a:p>
                      <a:endParaRPr lang="nl-NL" b="1" dirty="0"/>
                    </a:p>
                  </a:txBody>
                  <a:tcPr/>
                </a:tc>
                <a:extLst>
                  <a:ext uri="{0D108BD9-81ED-4DB2-BD59-A6C34878D82A}">
                    <a16:rowId xmlns:a16="http://schemas.microsoft.com/office/drawing/2014/main" val="1560681783"/>
                  </a:ext>
                </a:extLst>
              </a:tr>
              <a:tr h="633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a:t>
                      </a:r>
                      <a:r>
                        <a:rPr lang="nl-NL" b="1" baseline="30000" dirty="0"/>
                        <a:t>R</a:t>
                      </a:r>
                      <a:endParaRPr lang="nl-NL" b="1" dirty="0"/>
                    </a:p>
                    <a:p>
                      <a:endParaRPr lang="nl-NL"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a:t>
                      </a:r>
                      <a:r>
                        <a:rPr lang="nl-NL" baseline="30000" dirty="0"/>
                        <a:t>R</a:t>
                      </a:r>
                      <a:r>
                        <a:rPr lang="nl-NL" dirty="0"/>
                        <a:t>B</a:t>
                      </a:r>
                      <a:r>
                        <a:rPr lang="nl-NL" baseline="30000" dirty="0"/>
                        <a:t>R</a:t>
                      </a:r>
                      <a:endParaRPr lang="nl-NL" dirty="0"/>
                    </a:p>
                    <a:p>
                      <a:endParaRPr lang="nl-NL" dirty="0"/>
                    </a:p>
                  </a:txBody>
                  <a:tcPr>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a:t>
                      </a:r>
                      <a:r>
                        <a:rPr lang="nl-NL" baseline="30000" dirty="0" err="1"/>
                        <a:t>R</a:t>
                      </a:r>
                      <a:r>
                        <a:rPr lang="nl-NL" baseline="0" dirty="0" err="1"/>
                        <a:t>b</a:t>
                      </a:r>
                      <a:endParaRPr lang="nl-NL" dirty="0"/>
                    </a:p>
                    <a:p>
                      <a:endParaRPr lang="nl-NL" dirty="0"/>
                    </a:p>
                  </a:txBody>
                  <a:tcPr>
                    <a:solidFill>
                      <a:srgbClr val="C00000"/>
                    </a:solidFill>
                  </a:tcPr>
                </a:tc>
                <a:extLst>
                  <a:ext uri="{0D108BD9-81ED-4DB2-BD59-A6C34878D82A}">
                    <a16:rowId xmlns:a16="http://schemas.microsoft.com/office/drawing/2014/main" val="2870326403"/>
                  </a:ext>
                </a:extLst>
              </a:tr>
              <a:tr h="633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a:t>
                      </a:r>
                    </a:p>
                    <a:p>
                      <a:endParaRPr lang="nl-NL"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a:t>
                      </a:r>
                      <a:r>
                        <a:rPr lang="nl-NL" baseline="30000" dirty="0" err="1"/>
                        <a:t>R</a:t>
                      </a:r>
                      <a:r>
                        <a:rPr lang="nl-NL" baseline="0" dirty="0" err="1"/>
                        <a:t>b</a:t>
                      </a:r>
                      <a:endParaRPr lang="nl-NL" dirty="0"/>
                    </a:p>
                    <a:p>
                      <a:endParaRPr lang="nl-NL" dirty="0"/>
                    </a:p>
                  </a:txBody>
                  <a:tcPr>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bb</a:t>
                      </a:r>
                      <a:endParaRPr lang="nl-NL" dirty="0"/>
                    </a:p>
                    <a:p>
                      <a:endParaRPr lang="nl-NL" dirty="0"/>
                    </a:p>
                  </a:txBody>
                  <a:tcPr>
                    <a:noFill/>
                  </a:tcPr>
                </a:tc>
                <a:extLst>
                  <a:ext uri="{0D108BD9-81ED-4DB2-BD59-A6C34878D82A}">
                    <a16:rowId xmlns:a16="http://schemas.microsoft.com/office/drawing/2014/main" val="1093093808"/>
                  </a:ext>
                </a:extLst>
              </a:tr>
            </a:tbl>
          </a:graphicData>
        </a:graphic>
      </p:graphicFrame>
      <p:sp>
        <p:nvSpPr>
          <p:cNvPr id="10" name="Tekstvak 9">
            <a:extLst>
              <a:ext uri="{FF2B5EF4-FFF2-40B4-BE49-F238E27FC236}">
                <a16:creationId xmlns:a16="http://schemas.microsoft.com/office/drawing/2014/main" id="{552F71B6-B452-41BC-951F-1345044B62C7}"/>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95854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E2DDB538-3F27-41E3-A8E7-F155F1B1110C}"/>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Opdracht bloemkleur</a:t>
            </a:r>
          </a:p>
        </p:txBody>
      </p:sp>
      <p:pic>
        <p:nvPicPr>
          <p:cNvPr id="8" name="Afbeelding 7">
            <a:extLst>
              <a:ext uri="{FF2B5EF4-FFF2-40B4-BE49-F238E27FC236}">
                <a16:creationId xmlns:a16="http://schemas.microsoft.com/office/drawing/2014/main" id="{B5E5927D-9EC7-479E-AAB8-7BB92DC88EE5}"/>
              </a:ext>
            </a:extLst>
          </p:cNvPr>
          <p:cNvPicPr>
            <a:picLocks noChangeAspect="1"/>
          </p:cNvPicPr>
          <p:nvPr/>
        </p:nvPicPr>
        <p:blipFill rotWithShape="1">
          <a:blip r:embed="rId3"/>
          <a:srcRect l="25834" t="18889" r="43333" b="5555"/>
          <a:stretch/>
        </p:blipFill>
        <p:spPr>
          <a:xfrm>
            <a:off x="381000" y="838200"/>
            <a:ext cx="4267200" cy="5881817"/>
          </a:xfrm>
          <a:prstGeom prst="rect">
            <a:avLst/>
          </a:prstGeom>
        </p:spPr>
      </p:pic>
      <p:sp>
        <p:nvSpPr>
          <p:cNvPr id="10" name="Tijdelijke aanduiding voor inhoud 2">
            <a:extLst>
              <a:ext uri="{FF2B5EF4-FFF2-40B4-BE49-F238E27FC236}">
                <a16:creationId xmlns:a16="http://schemas.microsoft.com/office/drawing/2014/main" id="{D6B3F96F-94C0-4D6E-A5A6-CB632F96D336}"/>
              </a:ext>
            </a:extLst>
          </p:cNvPr>
          <p:cNvSpPr txBox="1">
            <a:spLocks/>
          </p:cNvSpPr>
          <p:nvPr/>
        </p:nvSpPr>
        <p:spPr>
          <a:xfrm>
            <a:off x="4648200" y="719796"/>
            <a:ext cx="3690577" cy="55942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nl-NL" dirty="0"/>
          </a:p>
          <a:p>
            <a:pPr>
              <a:buClr>
                <a:srgbClr val="B94D4F"/>
              </a:buClr>
              <a:buFont typeface="Arial" panose="020B0604020202020204" pitchFamily="34" charset="0"/>
              <a:buChar char="•"/>
            </a:pPr>
            <a:r>
              <a:rPr lang="nl-NL" dirty="0"/>
              <a:t>Blad 2</a:t>
            </a:r>
          </a:p>
          <a:p>
            <a:pPr marL="320040" lvl="1" indent="0">
              <a:buNone/>
            </a:pPr>
            <a:r>
              <a:rPr lang="nl-NL" dirty="0"/>
              <a:t>Door welke kruising ben je zeker over de </a:t>
            </a:r>
            <a:r>
              <a:rPr lang="nl-NL" dirty="0" err="1"/>
              <a:t>genotypes</a:t>
            </a:r>
            <a:r>
              <a:rPr lang="nl-NL" dirty="0"/>
              <a:t>?</a:t>
            </a:r>
          </a:p>
          <a:p>
            <a:pPr lvl="1"/>
            <a:endParaRPr lang="nl-NL" dirty="0"/>
          </a:p>
          <a:p>
            <a:pPr marL="320040" lvl="1" indent="0">
              <a:buNone/>
            </a:pPr>
            <a:r>
              <a:rPr lang="nl-NL" dirty="0">
                <a:solidFill>
                  <a:srgbClr val="FF0000"/>
                </a:solidFill>
              </a:rPr>
              <a:t>Kruising 10 en 11</a:t>
            </a:r>
          </a:p>
          <a:p>
            <a:pPr marL="320040" lvl="1" indent="0">
              <a:buNone/>
            </a:pPr>
            <a:endParaRPr lang="nl-NL" dirty="0"/>
          </a:p>
          <a:p>
            <a:pPr lvl="1"/>
            <a:endParaRPr lang="nl-NL" dirty="0"/>
          </a:p>
          <a:p>
            <a:pPr marL="0" indent="0">
              <a:buNone/>
            </a:pPr>
            <a:endParaRPr lang="nl-NL" dirty="0"/>
          </a:p>
          <a:p>
            <a:pPr marL="320040" lvl="1" indent="0">
              <a:buNone/>
            </a:pPr>
            <a:endParaRPr lang="nl-NL" dirty="0"/>
          </a:p>
        </p:txBody>
      </p:sp>
      <p:sp>
        <p:nvSpPr>
          <p:cNvPr id="11" name="Rechthoek 10">
            <a:extLst>
              <a:ext uri="{FF2B5EF4-FFF2-40B4-BE49-F238E27FC236}">
                <a16:creationId xmlns:a16="http://schemas.microsoft.com/office/drawing/2014/main" id="{6F3181C2-6601-4AC2-A331-FFFE841CD05E}"/>
              </a:ext>
            </a:extLst>
          </p:cNvPr>
          <p:cNvSpPr/>
          <p:nvPr/>
        </p:nvSpPr>
        <p:spPr>
          <a:xfrm>
            <a:off x="2362200" y="2743200"/>
            <a:ext cx="2209800" cy="19674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2A10F231-BD90-4917-8DE7-AE92A158FDAC}"/>
              </a:ext>
            </a:extLst>
          </p:cNvPr>
          <p:cNvSpPr/>
          <p:nvPr/>
        </p:nvSpPr>
        <p:spPr>
          <a:xfrm>
            <a:off x="152400" y="4730826"/>
            <a:ext cx="2209800" cy="19674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84D15EFD-8F26-4701-9AC3-2E30E5361DDD}"/>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160275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E2DDB538-3F27-41E3-A8E7-F155F1B1110C}"/>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Opdracht bloemkleur</a:t>
            </a:r>
          </a:p>
        </p:txBody>
      </p:sp>
      <p:pic>
        <p:nvPicPr>
          <p:cNvPr id="8" name="Afbeelding 7">
            <a:extLst>
              <a:ext uri="{FF2B5EF4-FFF2-40B4-BE49-F238E27FC236}">
                <a16:creationId xmlns:a16="http://schemas.microsoft.com/office/drawing/2014/main" id="{B5E5927D-9EC7-479E-AAB8-7BB92DC88EE5}"/>
              </a:ext>
            </a:extLst>
          </p:cNvPr>
          <p:cNvPicPr>
            <a:picLocks noChangeAspect="1"/>
          </p:cNvPicPr>
          <p:nvPr/>
        </p:nvPicPr>
        <p:blipFill rotWithShape="1">
          <a:blip r:embed="rId3"/>
          <a:srcRect l="25834" t="18889" r="43333" b="5555"/>
          <a:stretch/>
        </p:blipFill>
        <p:spPr>
          <a:xfrm>
            <a:off x="2601206" y="854075"/>
            <a:ext cx="2156011" cy="2971800"/>
          </a:xfrm>
          <a:prstGeom prst="rect">
            <a:avLst/>
          </a:prstGeom>
        </p:spPr>
      </p:pic>
      <p:sp>
        <p:nvSpPr>
          <p:cNvPr id="10" name="Tijdelijke aanduiding voor inhoud 2">
            <a:extLst>
              <a:ext uri="{FF2B5EF4-FFF2-40B4-BE49-F238E27FC236}">
                <a16:creationId xmlns:a16="http://schemas.microsoft.com/office/drawing/2014/main" id="{D6B3F96F-94C0-4D6E-A5A6-CB632F96D336}"/>
              </a:ext>
            </a:extLst>
          </p:cNvPr>
          <p:cNvSpPr txBox="1">
            <a:spLocks/>
          </p:cNvSpPr>
          <p:nvPr/>
        </p:nvSpPr>
        <p:spPr>
          <a:xfrm>
            <a:off x="5072423" y="1082000"/>
            <a:ext cx="3690577" cy="55942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nl-NL" dirty="0"/>
          </a:p>
          <a:p>
            <a:pPr marL="0" indent="0">
              <a:buNone/>
            </a:pPr>
            <a:r>
              <a:rPr lang="nl-NL" dirty="0"/>
              <a:t>Conclusie tot nu toe:</a:t>
            </a:r>
          </a:p>
          <a:p>
            <a:pPr marL="320040" lvl="1" indent="0">
              <a:buNone/>
            </a:pPr>
            <a:r>
              <a:rPr lang="nl-NL" dirty="0">
                <a:solidFill>
                  <a:srgbClr val="FF0000"/>
                </a:solidFill>
              </a:rPr>
              <a:t>Rood en geel zijn beide </a:t>
            </a:r>
            <a:r>
              <a:rPr lang="nl-NL" b="1" dirty="0">
                <a:solidFill>
                  <a:srgbClr val="FF0000"/>
                </a:solidFill>
              </a:rPr>
              <a:t>dominant</a:t>
            </a:r>
            <a:r>
              <a:rPr lang="nl-NL" dirty="0">
                <a:solidFill>
                  <a:srgbClr val="FF0000"/>
                </a:solidFill>
              </a:rPr>
              <a:t> over wit</a:t>
            </a:r>
          </a:p>
          <a:p>
            <a:pPr lvl="1"/>
            <a:endParaRPr lang="nl-NL" dirty="0"/>
          </a:p>
          <a:p>
            <a:pPr marL="320040" lvl="1" indent="0">
              <a:buNone/>
            </a:pPr>
            <a:endParaRPr lang="nl-NL" dirty="0"/>
          </a:p>
          <a:p>
            <a:pPr lvl="1"/>
            <a:endParaRPr lang="nl-NL" dirty="0"/>
          </a:p>
          <a:p>
            <a:pPr marL="0" indent="0">
              <a:buNone/>
            </a:pPr>
            <a:endParaRPr lang="nl-NL" dirty="0"/>
          </a:p>
          <a:p>
            <a:pPr marL="320040" lvl="1" indent="0">
              <a:buNone/>
            </a:pPr>
            <a:endParaRPr lang="nl-NL" dirty="0"/>
          </a:p>
        </p:txBody>
      </p:sp>
      <p:pic>
        <p:nvPicPr>
          <p:cNvPr id="9" name="Afbeelding 8">
            <a:extLst>
              <a:ext uri="{FF2B5EF4-FFF2-40B4-BE49-F238E27FC236}">
                <a16:creationId xmlns:a16="http://schemas.microsoft.com/office/drawing/2014/main" id="{DCCED512-0F58-45C7-9079-F0B0FAFA3A69}"/>
              </a:ext>
            </a:extLst>
          </p:cNvPr>
          <p:cNvPicPr>
            <a:picLocks noChangeAspect="1"/>
          </p:cNvPicPr>
          <p:nvPr/>
        </p:nvPicPr>
        <p:blipFill rotWithShape="1">
          <a:blip r:embed="rId4"/>
          <a:srcRect l="25000" t="17407" r="45000" b="5556"/>
          <a:stretch/>
        </p:blipFill>
        <p:spPr>
          <a:xfrm>
            <a:off x="228600" y="848567"/>
            <a:ext cx="2057400" cy="2971800"/>
          </a:xfrm>
          <a:prstGeom prst="rect">
            <a:avLst/>
          </a:prstGeom>
        </p:spPr>
      </p:pic>
      <p:graphicFrame>
        <p:nvGraphicFramePr>
          <p:cNvPr id="2" name="Tabel 2">
            <a:extLst>
              <a:ext uri="{FF2B5EF4-FFF2-40B4-BE49-F238E27FC236}">
                <a16:creationId xmlns:a16="http://schemas.microsoft.com/office/drawing/2014/main" id="{DC053569-BC1D-4F78-A128-5570AFD2A929}"/>
              </a:ext>
            </a:extLst>
          </p:cNvPr>
          <p:cNvGraphicFramePr>
            <a:graphicFrameLocks noGrp="1"/>
          </p:cNvGraphicFramePr>
          <p:nvPr>
            <p:extLst>
              <p:ext uri="{D42A27DB-BD31-4B8C-83A1-F6EECF244321}">
                <p14:modId xmlns:p14="http://schemas.microsoft.com/office/powerpoint/2010/main" val="3655031000"/>
              </p:ext>
            </p:extLst>
          </p:nvPr>
        </p:nvGraphicFramePr>
        <p:xfrm>
          <a:off x="1828800" y="4648200"/>
          <a:ext cx="5372100" cy="1483360"/>
        </p:xfrm>
        <a:graphic>
          <a:graphicData uri="http://schemas.openxmlformats.org/drawingml/2006/table">
            <a:tbl>
              <a:tblPr firstRow="1" bandRow="1">
                <a:tableStyleId>{5C22544A-7EE6-4342-B048-85BDC9FD1C3A}</a:tableStyleId>
              </a:tblPr>
              <a:tblGrid>
                <a:gridCol w="1751079">
                  <a:extLst>
                    <a:ext uri="{9D8B030D-6E8A-4147-A177-3AD203B41FA5}">
                      <a16:colId xmlns:a16="http://schemas.microsoft.com/office/drawing/2014/main" val="2712652998"/>
                    </a:ext>
                  </a:extLst>
                </a:gridCol>
                <a:gridCol w="1639821">
                  <a:extLst>
                    <a:ext uri="{9D8B030D-6E8A-4147-A177-3AD203B41FA5}">
                      <a16:colId xmlns:a16="http://schemas.microsoft.com/office/drawing/2014/main" val="1662774742"/>
                    </a:ext>
                  </a:extLst>
                </a:gridCol>
                <a:gridCol w="1981200">
                  <a:extLst>
                    <a:ext uri="{9D8B030D-6E8A-4147-A177-3AD203B41FA5}">
                      <a16:colId xmlns:a16="http://schemas.microsoft.com/office/drawing/2014/main" val="3595867526"/>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Noteerwijze mogelijke </a:t>
                      </a:r>
                      <a:r>
                        <a:rPr lang="nl-NL" dirty="0" err="1"/>
                        <a:t>genotypes</a:t>
                      </a:r>
                      <a:endParaRPr lang="nl-NL" dirty="0"/>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171540769"/>
                  </a:ext>
                </a:extLst>
              </a:tr>
              <a:tr h="370840">
                <a:tc>
                  <a:txBody>
                    <a:bodyPr/>
                    <a:lstStyle/>
                    <a:p>
                      <a:r>
                        <a:rPr lang="nl-NL" dirty="0"/>
                        <a:t>Rode bloem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a:t>
                      </a:r>
                      <a:r>
                        <a:rPr lang="nl-NL" baseline="30000" dirty="0"/>
                        <a:t>R</a:t>
                      </a:r>
                      <a:r>
                        <a:rPr lang="nl-NL" dirty="0"/>
                        <a:t>B</a:t>
                      </a:r>
                      <a:r>
                        <a:rPr lang="nl-NL" baseline="30000" dirty="0"/>
                        <a:t>R</a:t>
                      </a:r>
                      <a:r>
                        <a:rPr lang="nl-NL"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a:t>
                      </a:r>
                      <a:r>
                        <a:rPr lang="nl-NL" baseline="30000" dirty="0" err="1"/>
                        <a:t>R</a:t>
                      </a:r>
                      <a:r>
                        <a:rPr lang="nl-NL" dirty="0" err="1"/>
                        <a:t>b</a:t>
                      </a:r>
                      <a:endParaRPr lang="nl-NL" dirty="0"/>
                    </a:p>
                  </a:txBody>
                  <a:tcPr/>
                </a:tc>
                <a:extLst>
                  <a:ext uri="{0D108BD9-81ED-4DB2-BD59-A6C34878D82A}">
                    <a16:rowId xmlns:a16="http://schemas.microsoft.com/office/drawing/2014/main" val="35771974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Gele bloem</a:t>
                      </a:r>
                    </a:p>
                  </a:txBody>
                  <a:tcPr/>
                </a:tc>
                <a:tc>
                  <a:txBody>
                    <a:bodyPr/>
                    <a:lstStyle/>
                    <a:p>
                      <a:r>
                        <a:rPr lang="nl-NL" dirty="0"/>
                        <a:t>B</a:t>
                      </a:r>
                      <a:r>
                        <a:rPr lang="nl-NL" baseline="30000" dirty="0"/>
                        <a:t>W</a:t>
                      </a:r>
                      <a:r>
                        <a:rPr lang="nl-NL" dirty="0"/>
                        <a:t>B</a:t>
                      </a:r>
                      <a:r>
                        <a:rPr lang="nl-NL" baseline="30000" dirty="0"/>
                        <a:t>W</a:t>
                      </a:r>
                      <a:r>
                        <a:rPr lang="nl-NL"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a:t>
                      </a:r>
                      <a:r>
                        <a:rPr lang="nl-NL" baseline="30000" dirty="0" err="1"/>
                        <a:t>W</a:t>
                      </a:r>
                      <a:r>
                        <a:rPr lang="nl-NL" dirty="0" err="1"/>
                        <a:t>b</a:t>
                      </a:r>
                      <a:endParaRPr lang="nl-NL" dirty="0"/>
                    </a:p>
                  </a:txBody>
                  <a:tcPr/>
                </a:tc>
                <a:extLst>
                  <a:ext uri="{0D108BD9-81ED-4DB2-BD59-A6C34878D82A}">
                    <a16:rowId xmlns:a16="http://schemas.microsoft.com/office/drawing/2014/main" val="1790318920"/>
                  </a:ext>
                </a:extLst>
              </a:tr>
              <a:tr h="370840">
                <a:tc>
                  <a:txBody>
                    <a:bodyPr/>
                    <a:lstStyle/>
                    <a:p>
                      <a:r>
                        <a:rPr lang="nl-NL" dirty="0"/>
                        <a:t>Witte bloem</a:t>
                      </a:r>
                    </a:p>
                  </a:txBody>
                  <a:tcPr/>
                </a:tc>
                <a:tc>
                  <a:txBody>
                    <a:bodyPr/>
                    <a:lstStyle/>
                    <a:p>
                      <a:r>
                        <a:rPr lang="nl-NL" dirty="0" err="1"/>
                        <a:t>bb</a:t>
                      </a:r>
                      <a:endParaRPr lang="nl-NL" dirty="0"/>
                    </a:p>
                  </a:txBody>
                  <a:tcPr/>
                </a:tc>
                <a:tc>
                  <a:txBody>
                    <a:bodyPr/>
                    <a:lstStyle/>
                    <a:p>
                      <a:endParaRPr lang="nl-NL" dirty="0"/>
                    </a:p>
                  </a:txBody>
                  <a:tcPr/>
                </a:tc>
                <a:extLst>
                  <a:ext uri="{0D108BD9-81ED-4DB2-BD59-A6C34878D82A}">
                    <a16:rowId xmlns:a16="http://schemas.microsoft.com/office/drawing/2014/main" val="2626256120"/>
                  </a:ext>
                </a:extLst>
              </a:tr>
            </a:tbl>
          </a:graphicData>
        </a:graphic>
      </p:graphicFrame>
      <p:sp>
        <p:nvSpPr>
          <p:cNvPr id="11" name="Tekstvak 10">
            <a:extLst>
              <a:ext uri="{FF2B5EF4-FFF2-40B4-BE49-F238E27FC236}">
                <a16:creationId xmlns:a16="http://schemas.microsoft.com/office/drawing/2014/main" id="{F30BE168-6483-49DB-AD22-E521C4A75048}"/>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1070386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E2DDB538-3F27-41E3-A8E7-F155F1B1110C}"/>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Opdracht bloemkleur</a:t>
            </a:r>
          </a:p>
        </p:txBody>
      </p:sp>
      <p:sp>
        <p:nvSpPr>
          <p:cNvPr id="10" name="Tijdelijke aanduiding voor inhoud 2">
            <a:extLst>
              <a:ext uri="{FF2B5EF4-FFF2-40B4-BE49-F238E27FC236}">
                <a16:creationId xmlns:a16="http://schemas.microsoft.com/office/drawing/2014/main" id="{D6B3F96F-94C0-4D6E-A5A6-CB632F96D336}"/>
              </a:ext>
            </a:extLst>
          </p:cNvPr>
          <p:cNvSpPr txBox="1">
            <a:spLocks/>
          </p:cNvSpPr>
          <p:nvPr/>
        </p:nvSpPr>
        <p:spPr>
          <a:xfrm>
            <a:off x="4648200" y="719796"/>
            <a:ext cx="3690577" cy="55942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nl-NL" dirty="0"/>
          </a:p>
          <a:p>
            <a:pPr>
              <a:buClr>
                <a:srgbClr val="B94D4F"/>
              </a:buClr>
              <a:buFont typeface="Arial" panose="020B0604020202020204" pitchFamily="34" charset="0"/>
              <a:buChar char="•"/>
            </a:pPr>
            <a:r>
              <a:rPr lang="nl-NL" dirty="0"/>
              <a:t>Blad 3</a:t>
            </a:r>
          </a:p>
          <a:p>
            <a:pPr marL="320040" lvl="1" indent="0">
              <a:buNone/>
            </a:pPr>
            <a:r>
              <a:rPr lang="nl-NL" dirty="0"/>
              <a:t>Wat zie je bij kruising 13?</a:t>
            </a:r>
          </a:p>
          <a:p>
            <a:pPr marL="320040" lvl="1" indent="0">
              <a:buNone/>
            </a:pPr>
            <a:endParaRPr lang="nl-NL" dirty="0">
              <a:solidFill>
                <a:srgbClr val="FF0000"/>
              </a:solidFill>
            </a:endParaRPr>
          </a:p>
          <a:p>
            <a:pPr marL="320040" lvl="1" indent="0">
              <a:buNone/>
            </a:pPr>
            <a:r>
              <a:rPr lang="nl-NL" dirty="0">
                <a:solidFill>
                  <a:srgbClr val="FF0000"/>
                </a:solidFill>
              </a:rPr>
              <a:t>Oranje is een </a:t>
            </a:r>
            <a:r>
              <a:rPr lang="nl-NL" b="1" dirty="0">
                <a:solidFill>
                  <a:srgbClr val="FF0000"/>
                </a:solidFill>
              </a:rPr>
              <a:t>intermediair </a:t>
            </a:r>
            <a:r>
              <a:rPr lang="nl-NL" dirty="0">
                <a:solidFill>
                  <a:srgbClr val="FF0000"/>
                </a:solidFill>
              </a:rPr>
              <a:t>fenotype</a:t>
            </a:r>
          </a:p>
          <a:p>
            <a:pPr marL="320040" lvl="1" indent="0">
              <a:buNone/>
            </a:pPr>
            <a:endParaRPr lang="nl-NL" dirty="0"/>
          </a:p>
          <a:p>
            <a:pPr marL="320040" lvl="1" indent="0">
              <a:buNone/>
            </a:pPr>
            <a:endParaRPr lang="nl-NL" b="1" dirty="0">
              <a:solidFill>
                <a:srgbClr val="FF0000"/>
              </a:solidFill>
            </a:endParaRPr>
          </a:p>
          <a:p>
            <a:pPr lvl="1"/>
            <a:endParaRPr lang="nl-NL" dirty="0"/>
          </a:p>
          <a:p>
            <a:pPr marL="0" indent="0">
              <a:buNone/>
            </a:pPr>
            <a:endParaRPr lang="nl-NL" dirty="0"/>
          </a:p>
          <a:p>
            <a:pPr marL="320040" lvl="1" indent="0">
              <a:buNone/>
            </a:pPr>
            <a:endParaRPr lang="nl-NL" dirty="0"/>
          </a:p>
        </p:txBody>
      </p:sp>
      <p:pic>
        <p:nvPicPr>
          <p:cNvPr id="12" name="Afbeelding 11">
            <a:extLst>
              <a:ext uri="{FF2B5EF4-FFF2-40B4-BE49-F238E27FC236}">
                <a16:creationId xmlns:a16="http://schemas.microsoft.com/office/drawing/2014/main" id="{5F89D35E-69AD-47C1-AC4A-449C4672F82C}"/>
              </a:ext>
            </a:extLst>
          </p:cNvPr>
          <p:cNvPicPr>
            <a:picLocks noChangeAspect="1"/>
          </p:cNvPicPr>
          <p:nvPr/>
        </p:nvPicPr>
        <p:blipFill>
          <a:blip r:embed="rId3"/>
          <a:stretch>
            <a:fillRect/>
          </a:stretch>
        </p:blipFill>
        <p:spPr>
          <a:xfrm>
            <a:off x="251405" y="811422"/>
            <a:ext cx="4396795" cy="5865207"/>
          </a:xfrm>
          <a:prstGeom prst="rect">
            <a:avLst/>
          </a:prstGeom>
        </p:spPr>
      </p:pic>
      <p:graphicFrame>
        <p:nvGraphicFramePr>
          <p:cNvPr id="13" name="Tabel 145">
            <a:extLst>
              <a:ext uri="{FF2B5EF4-FFF2-40B4-BE49-F238E27FC236}">
                <a16:creationId xmlns:a16="http://schemas.microsoft.com/office/drawing/2014/main" id="{712282BB-C978-4A95-848A-95E557239DE5}"/>
              </a:ext>
            </a:extLst>
          </p:cNvPr>
          <p:cNvGraphicFramePr>
            <a:graphicFrameLocks noGrp="1"/>
          </p:cNvGraphicFramePr>
          <p:nvPr>
            <p:extLst>
              <p:ext uri="{D42A27DB-BD31-4B8C-83A1-F6EECF244321}">
                <p14:modId xmlns:p14="http://schemas.microsoft.com/office/powerpoint/2010/main" val="3215050352"/>
              </p:ext>
            </p:extLst>
          </p:nvPr>
        </p:nvGraphicFramePr>
        <p:xfrm>
          <a:off x="5257800" y="3962400"/>
          <a:ext cx="3276600" cy="1920240"/>
        </p:xfrm>
        <a:graphic>
          <a:graphicData uri="http://schemas.openxmlformats.org/drawingml/2006/table">
            <a:tbl>
              <a:tblPr>
                <a:tableStyleId>{5940675A-B579-460E-94D1-54222C63F5DA}</a:tableStyleId>
              </a:tblPr>
              <a:tblGrid>
                <a:gridCol w="1066800">
                  <a:extLst>
                    <a:ext uri="{9D8B030D-6E8A-4147-A177-3AD203B41FA5}">
                      <a16:colId xmlns:a16="http://schemas.microsoft.com/office/drawing/2014/main" val="2934489391"/>
                    </a:ext>
                  </a:extLst>
                </a:gridCol>
                <a:gridCol w="1117600">
                  <a:extLst>
                    <a:ext uri="{9D8B030D-6E8A-4147-A177-3AD203B41FA5}">
                      <a16:colId xmlns:a16="http://schemas.microsoft.com/office/drawing/2014/main" val="1530805628"/>
                    </a:ext>
                  </a:extLst>
                </a:gridCol>
                <a:gridCol w="1092200">
                  <a:extLst>
                    <a:ext uri="{9D8B030D-6E8A-4147-A177-3AD203B41FA5}">
                      <a16:colId xmlns:a16="http://schemas.microsoft.com/office/drawing/2014/main" val="3204973597"/>
                    </a:ext>
                  </a:extLst>
                </a:gridCol>
              </a:tblGrid>
              <a:tr h="633306">
                <a:tc>
                  <a:txBody>
                    <a:bodyPr/>
                    <a:lstStyle/>
                    <a:p>
                      <a:r>
                        <a:rPr lang="nl-NL" dirty="0"/>
                        <a:t>Kruising 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a:t>
                      </a:r>
                      <a:r>
                        <a:rPr lang="nl-NL" b="1" baseline="30000" dirty="0"/>
                        <a:t>G</a:t>
                      </a:r>
                      <a:endParaRPr lang="nl-NL" b="1" dirty="0"/>
                    </a:p>
                    <a:p>
                      <a:endParaRPr lang="nl-NL"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a:t>
                      </a:r>
                      <a:r>
                        <a:rPr lang="nl-NL" b="1" baseline="30000" dirty="0"/>
                        <a:t>G</a:t>
                      </a:r>
                      <a:r>
                        <a:rPr lang="nl-NL" b="1" dirty="0"/>
                        <a:t> </a:t>
                      </a:r>
                    </a:p>
                    <a:p>
                      <a:endParaRPr lang="nl-NL" b="1" dirty="0"/>
                    </a:p>
                  </a:txBody>
                  <a:tcPr/>
                </a:tc>
                <a:extLst>
                  <a:ext uri="{0D108BD9-81ED-4DB2-BD59-A6C34878D82A}">
                    <a16:rowId xmlns:a16="http://schemas.microsoft.com/office/drawing/2014/main" val="1560681783"/>
                  </a:ext>
                </a:extLst>
              </a:tr>
              <a:tr h="633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a:t>
                      </a:r>
                      <a:r>
                        <a:rPr lang="nl-NL" b="1" baseline="30000" dirty="0"/>
                        <a:t>R</a:t>
                      </a:r>
                      <a:endParaRPr lang="nl-NL" b="1" dirty="0"/>
                    </a:p>
                    <a:p>
                      <a:endParaRPr lang="nl-NL"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a:t>
                      </a:r>
                      <a:r>
                        <a:rPr lang="nl-NL" baseline="30000" dirty="0"/>
                        <a:t>R</a:t>
                      </a:r>
                      <a:r>
                        <a:rPr lang="nl-NL" dirty="0"/>
                        <a:t>B</a:t>
                      </a:r>
                      <a:r>
                        <a:rPr lang="nl-NL" baseline="30000" dirty="0"/>
                        <a:t>G</a:t>
                      </a:r>
                      <a:endParaRPr lang="nl-NL" dirty="0"/>
                    </a:p>
                    <a:p>
                      <a:endParaRPr lang="nl-NL"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a:t>
                      </a:r>
                      <a:r>
                        <a:rPr lang="nl-NL" baseline="30000" dirty="0"/>
                        <a:t>R</a:t>
                      </a:r>
                      <a:r>
                        <a:rPr lang="nl-NL" dirty="0"/>
                        <a:t>B</a:t>
                      </a:r>
                      <a:r>
                        <a:rPr lang="nl-NL" baseline="30000" dirty="0"/>
                        <a:t>G</a:t>
                      </a:r>
                      <a:endParaRPr lang="nl-NL" dirty="0"/>
                    </a:p>
                    <a:p>
                      <a:endParaRPr lang="nl-NL" dirty="0"/>
                    </a:p>
                  </a:txBody>
                  <a:tcPr>
                    <a:solidFill>
                      <a:srgbClr val="FFC000"/>
                    </a:solidFill>
                  </a:tcPr>
                </a:tc>
                <a:extLst>
                  <a:ext uri="{0D108BD9-81ED-4DB2-BD59-A6C34878D82A}">
                    <a16:rowId xmlns:a16="http://schemas.microsoft.com/office/drawing/2014/main" val="2870326403"/>
                  </a:ext>
                </a:extLst>
              </a:tr>
              <a:tr h="633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a:t>
                      </a:r>
                      <a:r>
                        <a:rPr lang="nl-NL" b="1" baseline="30000" dirty="0"/>
                        <a:t>R</a:t>
                      </a:r>
                      <a:endParaRPr lang="nl-NL" b="1" dirty="0"/>
                    </a:p>
                    <a:p>
                      <a:endParaRPr lang="nl-NL"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a:t>
                      </a:r>
                      <a:r>
                        <a:rPr lang="nl-NL" baseline="30000" dirty="0"/>
                        <a:t>R</a:t>
                      </a:r>
                      <a:r>
                        <a:rPr lang="nl-NL" dirty="0"/>
                        <a:t>B</a:t>
                      </a:r>
                      <a:r>
                        <a:rPr lang="nl-NL" baseline="30000" dirty="0"/>
                        <a:t>G</a:t>
                      </a:r>
                      <a:endParaRPr lang="nl-NL" dirty="0"/>
                    </a:p>
                    <a:p>
                      <a:endParaRPr lang="nl-NL"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a:t>
                      </a:r>
                      <a:r>
                        <a:rPr lang="nl-NL" baseline="30000" dirty="0"/>
                        <a:t>R</a:t>
                      </a:r>
                      <a:r>
                        <a:rPr lang="nl-NL" dirty="0"/>
                        <a:t>B</a:t>
                      </a:r>
                      <a:r>
                        <a:rPr lang="nl-NL" baseline="30000" dirty="0"/>
                        <a:t>G</a:t>
                      </a:r>
                      <a:endParaRPr lang="nl-NL" dirty="0"/>
                    </a:p>
                    <a:p>
                      <a:endParaRPr lang="nl-NL" dirty="0"/>
                    </a:p>
                  </a:txBody>
                  <a:tcPr>
                    <a:solidFill>
                      <a:srgbClr val="FFC000"/>
                    </a:solidFill>
                  </a:tcPr>
                </a:tc>
                <a:extLst>
                  <a:ext uri="{0D108BD9-81ED-4DB2-BD59-A6C34878D82A}">
                    <a16:rowId xmlns:a16="http://schemas.microsoft.com/office/drawing/2014/main" val="1093093808"/>
                  </a:ext>
                </a:extLst>
              </a:tr>
            </a:tbl>
          </a:graphicData>
        </a:graphic>
      </p:graphicFrame>
      <p:sp>
        <p:nvSpPr>
          <p:cNvPr id="9" name="Tekstvak 8">
            <a:extLst>
              <a:ext uri="{FF2B5EF4-FFF2-40B4-BE49-F238E27FC236}">
                <a16:creationId xmlns:a16="http://schemas.microsoft.com/office/drawing/2014/main" id="{55E2CA88-19ED-4F5C-8E58-D96694860628}"/>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125615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E2DDB538-3F27-41E3-A8E7-F155F1B1110C}"/>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Opdracht bloemkleur</a:t>
            </a:r>
          </a:p>
        </p:txBody>
      </p:sp>
      <p:sp>
        <p:nvSpPr>
          <p:cNvPr id="10" name="Tijdelijke aanduiding voor inhoud 2">
            <a:extLst>
              <a:ext uri="{FF2B5EF4-FFF2-40B4-BE49-F238E27FC236}">
                <a16:creationId xmlns:a16="http://schemas.microsoft.com/office/drawing/2014/main" id="{D6B3F96F-94C0-4D6E-A5A6-CB632F96D336}"/>
              </a:ext>
            </a:extLst>
          </p:cNvPr>
          <p:cNvSpPr txBox="1">
            <a:spLocks/>
          </p:cNvSpPr>
          <p:nvPr/>
        </p:nvSpPr>
        <p:spPr>
          <a:xfrm>
            <a:off x="4648200" y="719796"/>
            <a:ext cx="3690577" cy="55942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nl-NL" dirty="0"/>
          </a:p>
          <a:p>
            <a:pPr>
              <a:buClr>
                <a:srgbClr val="B94D4F"/>
              </a:buClr>
              <a:buFont typeface="Arial" panose="020B0604020202020204" pitchFamily="34" charset="0"/>
              <a:buChar char="•"/>
            </a:pPr>
            <a:r>
              <a:rPr lang="nl-NL" dirty="0"/>
              <a:t>Blad 3</a:t>
            </a:r>
          </a:p>
          <a:p>
            <a:pPr marL="320040" lvl="1" indent="0">
              <a:buNone/>
            </a:pPr>
            <a:r>
              <a:rPr lang="nl-NL" dirty="0"/>
              <a:t>Wat zie je bij kruising 17?</a:t>
            </a:r>
          </a:p>
          <a:p>
            <a:pPr marL="320040" lvl="1" indent="0">
              <a:buNone/>
            </a:pPr>
            <a:endParaRPr lang="nl-NL" dirty="0">
              <a:solidFill>
                <a:srgbClr val="FF0000"/>
              </a:solidFill>
            </a:endParaRPr>
          </a:p>
          <a:p>
            <a:pPr marL="320040" lvl="1" indent="0">
              <a:buNone/>
            </a:pPr>
            <a:r>
              <a:rPr lang="nl-NL" dirty="0">
                <a:solidFill>
                  <a:srgbClr val="FF0000"/>
                </a:solidFill>
              </a:rPr>
              <a:t>De </a:t>
            </a:r>
            <a:r>
              <a:rPr lang="nl-NL" dirty="0" err="1">
                <a:solidFill>
                  <a:srgbClr val="FF0000"/>
                </a:solidFill>
              </a:rPr>
              <a:t>genvarianten</a:t>
            </a:r>
            <a:r>
              <a:rPr lang="nl-NL" dirty="0">
                <a:solidFill>
                  <a:srgbClr val="FF0000"/>
                </a:solidFill>
              </a:rPr>
              <a:t> voor een rode en gele kleur zijn </a:t>
            </a:r>
            <a:r>
              <a:rPr lang="nl-NL" b="1" dirty="0">
                <a:solidFill>
                  <a:srgbClr val="FF0000"/>
                </a:solidFill>
              </a:rPr>
              <a:t>co-dominant </a:t>
            </a:r>
          </a:p>
          <a:p>
            <a:pPr lvl="1"/>
            <a:endParaRPr lang="nl-NL" b="1" dirty="0">
              <a:solidFill>
                <a:srgbClr val="FF0000"/>
              </a:solidFill>
            </a:endParaRPr>
          </a:p>
          <a:p>
            <a:pPr lvl="1"/>
            <a:endParaRPr lang="nl-NL" dirty="0"/>
          </a:p>
          <a:p>
            <a:pPr marL="0" indent="0">
              <a:buNone/>
            </a:pPr>
            <a:endParaRPr lang="nl-NL" dirty="0"/>
          </a:p>
          <a:p>
            <a:pPr marL="320040" lvl="1" indent="0">
              <a:buNone/>
            </a:pPr>
            <a:endParaRPr lang="nl-NL" dirty="0"/>
          </a:p>
        </p:txBody>
      </p:sp>
      <p:pic>
        <p:nvPicPr>
          <p:cNvPr id="12" name="Afbeelding 11">
            <a:extLst>
              <a:ext uri="{FF2B5EF4-FFF2-40B4-BE49-F238E27FC236}">
                <a16:creationId xmlns:a16="http://schemas.microsoft.com/office/drawing/2014/main" id="{5F89D35E-69AD-47C1-AC4A-449C4672F82C}"/>
              </a:ext>
            </a:extLst>
          </p:cNvPr>
          <p:cNvPicPr>
            <a:picLocks noChangeAspect="1"/>
          </p:cNvPicPr>
          <p:nvPr/>
        </p:nvPicPr>
        <p:blipFill>
          <a:blip r:embed="rId3"/>
          <a:stretch>
            <a:fillRect/>
          </a:stretch>
        </p:blipFill>
        <p:spPr>
          <a:xfrm>
            <a:off x="251405" y="811422"/>
            <a:ext cx="4396795" cy="5865207"/>
          </a:xfrm>
          <a:prstGeom prst="rect">
            <a:avLst/>
          </a:prstGeom>
        </p:spPr>
      </p:pic>
      <p:graphicFrame>
        <p:nvGraphicFramePr>
          <p:cNvPr id="8" name="Tabel 145">
            <a:extLst>
              <a:ext uri="{FF2B5EF4-FFF2-40B4-BE49-F238E27FC236}">
                <a16:creationId xmlns:a16="http://schemas.microsoft.com/office/drawing/2014/main" id="{D4414DCC-FE9C-43BF-BB64-731CC699438C}"/>
              </a:ext>
            </a:extLst>
          </p:cNvPr>
          <p:cNvGraphicFramePr>
            <a:graphicFrameLocks noGrp="1"/>
          </p:cNvGraphicFramePr>
          <p:nvPr>
            <p:extLst>
              <p:ext uri="{D42A27DB-BD31-4B8C-83A1-F6EECF244321}">
                <p14:modId xmlns:p14="http://schemas.microsoft.com/office/powerpoint/2010/main" val="3530785601"/>
              </p:ext>
            </p:extLst>
          </p:nvPr>
        </p:nvGraphicFramePr>
        <p:xfrm>
          <a:off x="5062177" y="4357973"/>
          <a:ext cx="3276600" cy="1920240"/>
        </p:xfrm>
        <a:graphic>
          <a:graphicData uri="http://schemas.openxmlformats.org/drawingml/2006/table">
            <a:tbl>
              <a:tblPr>
                <a:tableStyleId>{5940675A-B579-460E-94D1-54222C63F5DA}</a:tableStyleId>
              </a:tblPr>
              <a:tblGrid>
                <a:gridCol w="1066800">
                  <a:extLst>
                    <a:ext uri="{9D8B030D-6E8A-4147-A177-3AD203B41FA5}">
                      <a16:colId xmlns:a16="http://schemas.microsoft.com/office/drawing/2014/main" val="2934489391"/>
                    </a:ext>
                  </a:extLst>
                </a:gridCol>
                <a:gridCol w="1117600">
                  <a:extLst>
                    <a:ext uri="{9D8B030D-6E8A-4147-A177-3AD203B41FA5}">
                      <a16:colId xmlns:a16="http://schemas.microsoft.com/office/drawing/2014/main" val="1530805628"/>
                    </a:ext>
                  </a:extLst>
                </a:gridCol>
                <a:gridCol w="1092200">
                  <a:extLst>
                    <a:ext uri="{9D8B030D-6E8A-4147-A177-3AD203B41FA5}">
                      <a16:colId xmlns:a16="http://schemas.microsoft.com/office/drawing/2014/main" val="3204973597"/>
                    </a:ext>
                  </a:extLst>
                </a:gridCol>
              </a:tblGrid>
              <a:tr h="633306">
                <a:tc>
                  <a:txBody>
                    <a:bodyPr/>
                    <a:lstStyle/>
                    <a:p>
                      <a:r>
                        <a:rPr lang="nl-NL" dirty="0"/>
                        <a:t>Kruising 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a:t>
                      </a:r>
                      <a:r>
                        <a:rPr lang="nl-NL" b="1" baseline="30000" dirty="0"/>
                        <a:t>G</a:t>
                      </a:r>
                      <a:endParaRPr lang="nl-NL" b="1" dirty="0"/>
                    </a:p>
                    <a:p>
                      <a:endParaRPr lang="nl-NL"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 </a:t>
                      </a:r>
                    </a:p>
                    <a:p>
                      <a:endParaRPr lang="nl-NL" b="1" dirty="0"/>
                    </a:p>
                  </a:txBody>
                  <a:tcPr/>
                </a:tc>
                <a:extLst>
                  <a:ext uri="{0D108BD9-81ED-4DB2-BD59-A6C34878D82A}">
                    <a16:rowId xmlns:a16="http://schemas.microsoft.com/office/drawing/2014/main" val="1560681783"/>
                  </a:ext>
                </a:extLst>
              </a:tr>
              <a:tr h="633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a:t>
                      </a:r>
                      <a:r>
                        <a:rPr lang="nl-NL" b="1" baseline="30000" dirty="0"/>
                        <a:t>R</a:t>
                      </a:r>
                      <a:endParaRPr lang="nl-NL" b="1" dirty="0"/>
                    </a:p>
                    <a:p>
                      <a:endParaRPr lang="nl-NL"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a:t>
                      </a:r>
                      <a:r>
                        <a:rPr lang="nl-NL" baseline="30000" dirty="0"/>
                        <a:t>R</a:t>
                      </a:r>
                      <a:r>
                        <a:rPr lang="nl-NL" dirty="0"/>
                        <a:t>B</a:t>
                      </a:r>
                      <a:r>
                        <a:rPr lang="nl-NL" baseline="30000" dirty="0"/>
                        <a:t>G</a:t>
                      </a:r>
                      <a:endParaRPr lang="nl-NL" dirty="0"/>
                    </a:p>
                    <a:p>
                      <a:endParaRPr lang="nl-NL"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a:t>
                      </a:r>
                      <a:r>
                        <a:rPr lang="nl-NL" baseline="30000" dirty="0" err="1"/>
                        <a:t>R</a:t>
                      </a:r>
                      <a:r>
                        <a:rPr lang="nl-NL" baseline="0" dirty="0" err="1"/>
                        <a:t>b</a:t>
                      </a:r>
                      <a:endParaRPr lang="nl-NL" dirty="0"/>
                    </a:p>
                    <a:p>
                      <a:endParaRPr lang="nl-NL" dirty="0"/>
                    </a:p>
                  </a:txBody>
                  <a:tcPr>
                    <a:solidFill>
                      <a:srgbClr val="C00000"/>
                    </a:solidFill>
                  </a:tcPr>
                </a:tc>
                <a:extLst>
                  <a:ext uri="{0D108BD9-81ED-4DB2-BD59-A6C34878D82A}">
                    <a16:rowId xmlns:a16="http://schemas.microsoft.com/office/drawing/2014/main" val="2870326403"/>
                  </a:ext>
                </a:extLst>
              </a:tr>
              <a:tr h="633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a:t>
                      </a:r>
                    </a:p>
                    <a:p>
                      <a:endParaRPr lang="nl-NL"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a:t>
                      </a:r>
                      <a:r>
                        <a:rPr lang="nl-NL" baseline="30000" dirty="0" err="1"/>
                        <a:t>G</a:t>
                      </a:r>
                      <a:r>
                        <a:rPr lang="nl-NL" baseline="0" dirty="0" err="1"/>
                        <a:t>b</a:t>
                      </a:r>
                      <a:endParaRPr lang="nl-NL" dirty="0"/>
                    </a:p>
                    <a:p>
                      <a:endParaRPr lang="nl-NL" dirty="0"/>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bb</a:t>
                      </a:r>
                      <a:endParaRPr lang="nl-NL" dirty="0"/>
                    </a:p>
                    <a:p>
                      <a:endParaRPr lang="nl-NL" dirty="0"/>
                    </a:p>
                  </a:txBody>
                  <a:tcPr/>
                </a:tc>
                <a:extLst>
                  <a:ext uri="{0D108BD9-81ED-4DB2-BD59-A6C34878D82A}">
                    <a16:rowId xmlns:a16="http://schemas.microsoft.com/office/drawing/2014/main" val="1093093808"/>
                  </a:ext>
                </a:extLst>
              </a:tr>
            </a:tbl>
          </a:graphicData>
        </a:graphic>
      </p:graphicFrame>
      <p:sp>
        <p:nvSpPr>
          <p:cNvPr id="9" name="Tekstvak 8">
            <a:extLst>
              <a:ext uri="{FF2B5EF4-FFF2-40B4-BE49-F238E27FC236}">
                <a16:creationId xmlns:a16="http://schemas.microsoft.com/office/drawing/2014/main" id="{18A9B217-E75D-4445-92FF-2675840E6FF3}"/>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28433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E2DDB538-3F27-41E3-A8E7-F155F1B1110C}"/>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Opdracht bloemkleur</a:t>
            </a:r>
          </a:p>
        </p:txBody>
      </p:sp>
      <p:sp>
        <p:nvSpPr>
          <p:cNvPr id="10" name="Tijdelijke aanduiding voor inhoud 2">
            <a:extLst>
              <a:ext uri="{FF2B5EF4-FFF2-40B4-BE49-F238E27FC236}">
                <a16:creationId xmlns:a16="http://schemas.microsoft.com/office/drawing/2014/main" id="{D6B3F96F-94C0-4D6E-A5A6-CB632F96D336}"/>
              </a:ext>
            </a:extLst>
          </p:cNvPr>
          <p:cNvSpPr txBox="1">
            <a:spLocks/>
          </p:cNvSpPr>
          <p:nvPr/>
        </p:nvSpPr>
        <p:spPr>
          <a:xfrm>
            <a:off x="838200" y="719796"/>
            <a:ext cx="7500577" cy="55942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nl-NL" dirty="0"/>
          </a:p>
          <a:p>
            <a:pPr marL="0" indent="0" algn="ctr">
              <a:buNone/>
            </a:pPr>
            <a:r>
              <a:rPr lang="nl-NL" dirty="0"/>
              <a:t>Conclusies van de opdracht in Tabel 2</a:t>
            </a:r>
          </a:p>
          <a:p>
            <a:pPr lvl="1"/>
            <a:endParaRPr lang="nl-NL" dirty="0"/>
          </a:p>
          <a:p>
            <a:pPr marL="0" indent="0">
              <a:buNone/>
            </a:pPr>
            <a:endParaRPr lang="nl-NL" dirty="0"/>
          </a:p>
          <a:p>
            <a:pPr marL="320040" lvl="1" indent="0">
              <a:buNone/>
            </a:pPr>
            <a:endParaRPr lang="nl-NL" dirty="0"/>
          </a:p>
        </p:txBody>
      </p:sp>
      <p:graphicFrame>
        <p:nvGraphicFramePr>
          <p:cNvPr id="11" name="Tabel 6">
            <a:extLst>
              <a:ext uri="{FF2B5EF4-FFF2-40B4-BE49-F238E27FC236}">
                <a16:creationId xmlns:a16="http://schemas.microsoft.com/office/drawing/2014/main" id="{30E63AA4-E2D4-41A4-9BAD-DC4CC38E1F89}"/>
              </a:ext>
            </a:extLst>
          </p:cNvPr>
          <p:cNvGraphicFramePr>
            <a:graphicFrameLocks noGrp="1"/>
          </p:cNvGraphicFramePr>
          <p:nvPr>
            <p:extLst>
              <p:ext uri="{D42A27DB-BD31-4B8C-83A1-F6EECF244321}">
                <p14:modId xmlns:p14="http://schemas.microsoft.com/office/powerpoint/2010/main" val="247522284"/>
              </p:ext>
            </p:extLst>
          </p:nvPr>
        </p:nvGraphicFramePr>
        <p:xfrm>
          <a:off x="805223" y="2285999"/>
          <a:ext cx="7924110" cy="2945514"/>
        </p:xfrm>
        <a:graphic>
          <a:graphicData uri="http://schemas.openxmlformats.org/drawingml/2006/table">
            <a:tbl>
              <a:tblPr firstRow="1" bandRow="1">
                <a:tableStyleId>{5C22544A-7EE6-4342-B048-85BDC9FD1C3A}</a:tableStyleId>
              </a:tblPr>
              <a:tblGrid>
                <a:gridCol w="2318977">
                  <a:extLst>
                    <a:ext uri="{9D8B030D-6E8A-4147-A177-3AD203B41FA5}">
                      <a16:colId xmlns:a16="http://schemas.microsoft.com/office/drawing/2014/main" val="267746467"/>
                    </a:ext>
                  </a:extLst>
                </a:gridCol>
                <a:gridCol w="1447800">
                  <a:extLst>
                    <a:ext uri="{9D8B030D-6E8A-4147-A177-3AD203B41FA5}">
                      <a16:colId xmlns:a16="http://schemas.microsoft.com/office/drawing/2014/main" val="2133283514"/>
                    </a:ext>
                  </a:extLst>
                </a:gridCol>
                <a:gridCol w="1371600">
                  <a:extLst>
                    <a:ext uri="{9D8B030D-6E8A-4147-A177-3AD203B41FA5}">
                      <a16:colId xmlns:a16="http://schemas.microsoft.com/office/drawing/2014/main" val="2647820533"/>
                    </a:ext>
                  </a:extLst>
                </a:gridCol>
                <a:gridCol w="1371600">
                  <a:extLst>
                    <a:ext uri="{9D8B030D-6E8A-4147-A177-3AD203B41FA5}">
                      <a16:colId xmlns:a16="http://schemas.microsoft.com/office/drawing/2014/main" val="3305653365"/>
                    </a:ext>
                  </a:extLst>
                </a:gridCol>
                <a:gridCol w="1414133">
                  <a:extLst>
                    <a:ext uri="{9D8B030D-6E8A-4147-A177-3AD203B41FA5}">
                      <a16:colId xmlns:a16="http://schemas.microsoft.com/office/drawing/2014/main" val="4062747726"/>
                    </a:ext>
                  </a:extLst>
                </a:gridCol>
              </a:tblGrid>
              <a:tr h="373329">
                <a:tc>
                  <a:txBody>
                    <a:bodyPr/>
                    <a:lstStyle/>
                    <a:p>
                      <a:r>
                        <a:rPr lang="nl-NL" dirty="0"/>
                        <a:t>Fenotype</a:t>
                      </a:r>
                    </a:p>
                  </a:txBody>
                  <a:tcPr/>
                </a:tc>
                <a:tc>
                  <a:txBody>
                    <a:bodyPr/>
                    <a:lstStyle/>
                    <a:p>
                      <a:r>
                        <a:rPr lang="nl-NL" dirty="0"/>
                        <a:t>Wit</a:t>
                      </a:r>
                    </a:p>
                  </a:txBody>
                  <a:tcPr/>
                </a:tc>
                <a:tc>
                  <a:txBody>
                    <a:bodyPr/>
                    <a:lstStyle/>
                    <a:p>
                      <a:r>
                        <a:rPr lang="nl-NL" dirty="0"/>
                        <a:t>Rood</a:t>
                      </a:r>
                    </a:p>
                  </a:txBody>
                  <a:tcPr/>
                </a:tc>
                <a:tc>
                  <a:txBody>
                    <a:bodyPr/>
                    <a:lstStyle/>
                    <a:p>
                      <a:r>
                        <a:rPr lang="nl-NL" dirty="0"/>
                        <a:t>Geel</a:t>
                      </a:r>
                    </a:p>
                  </a:txBody>
                  <a:tcPr/>
                </a:tc>
                <a:tc>
                  <a:txBody>
                    <a:bodyPr/>
                    <a:lstStyle/>
                    <a:p>
                      <a:r>
                        <a:rPr lang="nl-NL" dirty="0"/>
                        <a:t>Oranje</a:t>
                      </a:r>
                    </a:p>
                  </a:txBody>
                  <a:tcPr/>
                </a:tc>
                <a:extLst>
                  <a:ext uri="{0D108BD9-81ED-4DB2-BD59-A6C34878D82A}">
                    <a16:rowId xmlns:a16="http://schemas.microsoft.com/office/drawing/2014/main" val="2685844912"/>
                  </a:ext>
                </a:extLst>
              </a:tr>
              <a:tr h="373329">
                <a:tc>
                  <a:txBody>
                    <a:bodyPr/>
                    <a:lstStyle/>
                    <a:p>
                      <a:r>
                        <a:rPr lang="nl-NL" sz="1800" dirty="0"/>
                        <a:t>Geconcludeerd uit kruising</a:t>
                      </a:r>
                    </a:p>
                  </a:txBody>
                  <a:tcPr/>
                </a:tc>
                <a:tc>
                  <a:txBody>
                    <a:bodyPr/>
                    <a:lstStyle/>
                    <a:p>
                      <a:r>
                        <a:rPr lang="nl-NL" sz="1800" dirty="0"/>
                        <a:t>5, 10 11</a:t>
                      </a:r>
                    </a:p>
                  </a:txBody>
                  <a:tcPr/>
                </a:tc>
                <a:tc>
                  <a:txBody>
                    <a:bodyPr/>
                    <a:lstStyle/>
                    <a:p>
                      <a:r>
                        <a:rPr lang="nl-NL" sz="1800" dirty="0"/>
                        <a:t>5</a:t>
                      </a:r>
                    </a:p>
                  </a:txBody>
                  <a:tcPr/>
                </a:tc>
                <a:tc>
                  <a:txBody>
                    <a:bodyPr/>
                    <a:lstStyle/>
                    <a:p>
                      <a:r>
                        <a:rPr lang="nl-NL" sz="1800" dirty="0"/>
                        <a:t>10, 11</a:t>
                      </a:r>
                    </a:p>
                  </a:txBody>
                  <a:tcPr/>
                </a:tc>
                <a:tc>
                  <a:txBody>
                    <a:bodyPr/>
                    <a:lstStyle/>
                    <a:p>
                      <a:r>
                        <a:rPr lang="nl-NL" sz="1800" dirty="0"/>
                        <a:t>13</a:t>
                      </a:r>
                    </a:p>
                  </a:txBody>
                  <a:tcPr/>
                </a:tc>
                <a:extLst>
                  <a:ext uri="{0D108BD9-81ED-4DB2-BD59-A6C34878D82A}">
                    <a16:rowId xmlns:a16="http://schemas.microsoft.com/office/drawing/2014/main" val="3889819976"/>
                  </a:ext>
                </a:extLst>
              </a:tr>
              <a:tr h="373329">
                <a:tc>
                  <a:txBody>
                    <a:bodyPr/>
                    <a:lstStyle/>
                    <a:p>
                      <a:r>
                        <a:rPr lang="nl-NL" sz="1800" dirty="0"/>
                        <a:t>Gen</a:t>
                      </a:r>
                    </a:p>
                  </a:txBody>
                  <a:tcPr/>
                </a:tc>
                <a:tc>
                  <a:txBody>
                    <a:bodyPr/>
                    <a:lstStyle/>
                    <a:p>
                      <a:r>
                        <a:rPr lang="nl-NL" sz="1800" dirty="0"/>
                        <a:t>b</a:t>
                      </a:r>
                    </a:p>
                  </a:txBody>
                  <a:tcPr/>
                </a:tc>
                <a:tc>
                  <a:txBody>
                    <a:bodyPr/>
                    <a:lstStyle/>
                    <a:p>
                      <a:r>
                        <a:rPr lang="nl-NL" sz="1800" dirty="0"/>
                        <a:t>B</a:t>
                      </a:r>
                      <a:r>
                        <a:rPr lang="nl-NL" sz="1800" baseline="30000" dirty="0"/>
                        <a:t>R</a:t>
                      </a:r>
                      <a:endParaRPr lang="nl-NL" sz="1800" dirty="0"/>
                    </a:p>
                  </a:txBody>
                  <a:tcPr/>
                </a:tc>
                <a:tc>
                  <a:txBody>
                    <a:bodyPr/>
                    <a:lstStyle/>
                    <a:p>
                      <a:r>
                        <a:rPr lang="nl-NL" sz="1800" dirty="0"/>
                        <a:t>B</a:t>
                      </a:r>
                      <a:r>
                        <a:rPr lang="nl-NL" sz="1800" baseline="30000" dirty="0"/>
                        <a:t>G</a:t>
                      </a:r>
                      <a:endParaRPr lang="nl-NL" sz="1800" dirty="0"/>
                    </a:p>
                  </a:txBody>
                  <a:tcPr/>
                </a:tc>
                <a:tc>
                  <a:txBody>
                    <a:bodyPr/>
                    <a:lstStyle/>
                    <a:p>
                      <a:endParaRPr lang="nl-NL" sz="1800" dirty="0"/>
                    </a:p>
                  </a:txBody>
                  <a:tcPr/>
                </a:tc>
                <a:extLst>
                  <a:ext uri="{0D108BD9-81ED-4DB2-BD59-A6C34878D82A}">
                    <a16:rowId xmlns:a16="http://schemas.microsoft.com/office/drawing/2014/main" val="4152128263"/>
                  </a:ext>
                </a:extLst>
              </a:tr>
              <a:tr h="521638">
                <a:tc>
                  <a:txBody>
                    <a:bodyPr/>
                    <a:lstStyle/>
                    <a:p>
                      <a:r>
                        <a:rPr lang="nl-NL" sz="1800" dirty="0"/>
                        <a:t>Dominant/recessief/</a:t>
                      </a:r>
                    </a:p>
                    <a:p>
                      <a:r>
                        <a:rPr lang="nl-NL" sz="1800" dirty="0"/>
                        <a:t>co-dominant / intermediair</a:t>
                      </a:r>
                    </a:p>
                  </a:txBody>
                  <a:tcPr/>
                </a:tc>
                <a:tc>
                  <a:txBody>
                    <a:bodyPr/>
                    <a:lstStyle/>
                    <a:p>
                      <a:r>
                        <a:rPr lang="nl-NL" sz="1800" dirty="0"/>
                        <a:t>Recessief</a:t>
                      </a:r>
                    </a:p>
                  </a:txBody>
                  <a:tcPr/>
                </a:tc>
                <a:tc>
                  <a:txBody>
                    <a:bodyPr/>
                    <a:lstStyle/>
                    <a:p>
                      <a:r>
                        <a:rPr lang="nl-NL" sz="1800" dirty="0"/>
                        <a:t>Co-dominant</a:t>
                      </a:r>
                    </a:p>
                  </a:txBody>
                  <a:tcPr/>
                </a:tc>
                <a:tc>
                  <a:txBody>
                    <a:bodyPr/>
                    <a:lstStyle/>
                    <a:p>
                      <a:r>
                        <a:rPr lang="nl-NL" sz="1800" dirty="0"/>
                        <a:t>Co-dominant</a:t>
                      </a:r>
                    </a:p>
                  </a:txBody>
                  <a:tcPr/>
                </a:tc>
                <a:tc>
                  <a:txBody>
                    <a:bodyPr/>
                    <a:lstStyle/>
                    <a:p>
                      <a:r>
                        <a:rPr lang="nl-NL" sz="1800" dirty="0"/>
                        <a:t>Intermediair</a:t>
                      </a:r>
                    </a:p>
                  </a:txBody>
                  <a:tcPr/>
                </a:tc>
                <a:extLst>
                  <a:ext uri="{0D108BD9-81ED-4DB2-BD59-A6C34878D82A}">
                    <a16:rowId xmlns:a16="http://schemas.microsoft.com/office/drawing/2014/main" val="3715267422"/>
                  </a:ext>
                </a:extLst>
              </a:tr>
              <a:tr h="644376">
                <a:tc>
                  <a:txBody>
                    <a:bodyPr/>
                    <a:lstStyle/>
                    <a:p>
                      <a:r>
                        <a:rPr lang="nl-NL" sz="1800" dirty="0" err="1"/>
                        <a:t>Genotypes</a:t>
                      </a:r>
                      <a:r>
                        <a:rPr lang="nl-NL" sz="1800" dirty="0"/>
                        <a:t> mogelijk</a:t>
                      </a:r>
                    </a:p>
                  </a:txBody>
                  <a:tcPr/>
                </a:tc>
                <a:tc>
                  <a:txBody>
                    <a:bodyPr/>
                    <a:lstStyle/>
                    <a:p>
                      <a:r>
                        <a:rPr lang="nl-NL" sz="1800" dirty="0" err="1"/>
                        <a:t>bb</a:t>
                      </a:r>
                      <a:endParaRPr lang="nl-NL"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B</a:t>
                      </a:r>
                      <a:r>
                        <a:rPr lang="nl-NL" sz="1800" baseline="30000" dirty="0"/>
                        <a:t>R</a:t>
                      </a:r>
                      <a:r>
                        <a:rPr lang="nl-NL" sz="1800" dirty="0"/>
                        <a:t>B</a:t>
                      </a:r>
                      <a:r>
                        <a:rPr lang="nl-NL" sz="1800" baseline="30000" dirty="0"/>
                        <a:t>R</a:t>
                      </a:r>
                      <a:r>
                        <a:rPr lang="nl-NL" sz="1800" dirty="0"/>
                        <a:t> / </a:t>
                      </a:r>
                      <a:r>
                        <a:rPr lang="nl-NL" sz="1800" dirty="0" err="1"/>
                        <a:t>B</a:t>
                      </a:r>
                      <a:r>
                        <a:rPr lang="nl-NL" sz="1800" baseline="30000" dirty="0" err="1"/>
                        <a:t>R</a:t>
                      </a:r>
                      <a:r>
                        <a:rPr lang="nl-NL" sz="1800" dirty="0" err="1"/>
                        <a:t>b</a:t>
                      </a:r>
                      <a:endParaRPr lang="nl-NL"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B</a:t>
                      </a:r>
                      <a:r>
                        <a:rPr lang="nl-NL" sz="1800" baseline="30000" dirty="0"/>
                        <a:t>G</a:t>
                      </a:r>
                      <a:r>
                        <a:rPr lang="nl-NL" sz="1800" dirty="0"/>
                        <a:t>B</a:t>
                      </a:r>
                      <a:r>
                        <a:rPr lang="nl-NL" sz="1800" baseline="30000" dirty="0"/>
                        <a:t>G</a:t>
                      </a:r>
                      <a:r>
                        <a:rPr lang="nl-NL" sz="1800" dirty="0"/>
                        <a:t> / </a:t>
                      </a:r>
                      <a:r>
                        <a:rPr lang="nl-NL" sz="1800" dirty="0" err="1"/>
                        <a:t>B</a:t>
                      </a:r>
                      <a:r>
                        <a:rPr lang="nl-NL" sz="1800" baseline="30000" dirty="0" err="1"/>
                        <a:t>G</a:t>
                      </a:r>
                      <a:r>
                        <a:rPr lang="nl-NL" sz="1800" dirty="0" err="1"/>
                        <a:t>b</a:t>
                      </a:r>
                      <a:endParaRPr lang="nl-NL"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B</a:t>
                      </a:r>
                      <a:r>
                        <a:rPr lang="nl-NL" sz="1800" baseline="30000" dirty="0"/>
                        <a:t>R</a:t>
                      </a:r>
                      <a:r>
                        <a:rPr lang="nl-NL" sz="1800" dirty="0"/>
                        <a:t>B</a:t>
                      </a:r>
                      <a:r>
                        <a:rPr lang="nl-NL" sz="1800" baseline="30000" dirty="0"/>
                        <a:t>G</a:t>
                      </a:r>
                      <a:endParaRPr lang="nl-NL" sz="1800" dirty="0"/>
                    </a:p>
                  </a:txBody>
                  <a:tcPr/>
                </a:tc>
                <a:extLst>
                  <a:ext uri="{0D108BD9-81ED-4DB2-BD59-A6C34878D82A}">
                    <a16:rowId xmlns:a16="http://schemas.microsoft.com/office/drawing/2014/main" val="2963332555"/>
                  </a:ext>
                </a:extLst>
              </a:tr>
            </a:tbl>
          </a:graphicData>
        </a:graphic>
      </p:graphicFrame>
      <p:sp>
        <p:nvSpPr>
          <p:cNvPr id="8" name="Tekstvak 7">
            <a:extLst>
              <a:ext uri="{FF2B5EF4-FFF2-40B4-BE49-F238E27FC236}">
                <a16:creationId xmlns:a16="http://schemas.microsoft.com/office/drawing/2014/main" id="{4E0CD246-B575-43C9-9E73-BB7E400A250D}"/>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416793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5BBE0A73-A1FB-4AD5-982E-407FB5D757D0}"/>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Nabespreking practicum tomaten op de tekentafel</a:t>
            </a:r>
          </a:p>
        </p:txBody>
      </p:sp>
      <p:sp>
        <p:nvSpPr>
          <p:cNvPr id="12" name="Titel 11">
            <a:extLst>
              <a:ext uri="{FF2B5EF4-FFF2-40B4-BE49-F238E27FC236}">
                <a16:creationId xmlns:a16="http://schemas.microsoft.com/office/drawing/2014/main" id="{36C00F9B-9987-491E-88B7-4307B5F5B997}"/>
              </a:ext>
            </a:extLst>
          </p:cNvPr>
          <p:cNvSpPr>
            <a:spLocks noGrp="1"/>
          </p:cNvSpPr>
          <p:nvPr>
            <p:ph type="title"/>
          </p:nvPr>
        </p:nvSpPr>
        <p:spPr>
          <a:xfrm>
            <a:off x="609600" y="1299666"/>
            <a:ext cx="8286750" cy="1325563"/>
          </a:xfrm>
        </p:spPr>
        <p:txBody>
          <a:bodyPr>
            <a:normAutofit/>
          </a:bodyPr>
          <a:lstStyle/>
          <a:p>
            <a:pPr algn="ctr"/>
            <a:r>
              <a:rPr lang="nl-NL" sz="4000" dirty="0">
                <a:latin typeface="+mn-lt"/>
              </a:rPr>
              <a:t>Nabespreking practicum tomaten op de tekentafel</a:t>
            </a:r>
          </a:p>
        </p:txBody>
      </p:sp>
      <p:pic>
        <p:nvPicPr>
          <p:cNvPr id="13" name="Afbeelding 12">
            <a:extLst>
              <a:ext uri="{FF2B5EF4-FFF2-40B4-BE49-F238E27FC236}">
                <a16:creationId xmlns:a16="http://schemas.microsoft.com/office/drawing/2014/main" id="{05591D34-90DA-49ED-9D63-D948286D821B}"/>
              </a:ext>
            </a:extLst>
          </p:cNvPr>
          <p:cNvPicPr/>
          <p:nvPr/>
        </p:nvPicPr>
        <p:blipFill>
          <a:blip r:embed="rId3">
            <a:alphaModFix/>
            <a:extLst>
              <a:ext uri="{BEBA8EAE-BF5A-486C-A8C5-ECC9F3942E4B}">
                <a14:imgProps xmlns:a14="http://schemas.microsoft.com/office/drawing/2010/main">
                  <a14:imgLayer r:embed="rId4">
                    <a14:imgEffect>
                      <a14:backgroundRemoval t="2315" b="93056" l="1357" r="98779">
                        <a14:foregroundMark x1="63229" y1="2546" x2="63229" y2="2546"/>
                        <a14:foregroundMark x1="8820" y1="52778" x2="8820" y2="52778"/>
                        <a14:foregroundMark x1="6920" y1="61806" x2="6920" y2="61806"/>
                        <a14:foregroundMark x1="5834" y1="54167" x2="5834" y2="54167"/>
                        <a14:foregroundMark x1="1628" y1="55556" x2="1628" y2="55556"/>
                        <a14:foregroundMark x1="1357" y1="40278" x2="1357" y2="40278"/>
                        <a14:foregroundMark x1="91723" y1="67130" x2="91723" y2="67130"/>
                        <a14:foregroundMark x1="45726" y1="93287" x2="45726" y2="93287"/>
                        <a14:foregroundMark x1="98100" y1="61806" x2="98100" y2="61806"/>
                        <a14:foregroundMark x1="97151" y1="46065" x2="97151" y2="46065"/>
                        <a14:foregroundMark x1="97829" y1="43981" x2="97829" y2="43981"/>
                        <a14:foregroundMark x1="97693" y1="35880" x2="97693" y2="35880"/>
                        <a14:foregroundMark x1="98779" y1="41667" x2="98779" y2="41667"/>
                        <a14:backgroundMark x1="59023" y1="12731" x2="59023" y2="12731"/>
                        <a14:backgroundMark x1="60244" y1="3241" x2="60244" y2="3241"/>
                        <a14:backgroundMark x1="51018" y1="12037" x2="51018" y2="12037"/>
                        <a14:backgroundMark x1="40163" y1="26852" x2="40163" y2="26852"/>
                        <a14:backgroundMark x1="53053" y1="75694" x2="53053" y2="75694"/>
                        <a14:backgroundMark x1="45183" y1="80324" x2="45183" y2="80324"/>
                        <a14:backgroundMark x1="36364" y1="67824" x2="36364" y2="67824"/>
                        <a14:backgroundMark x1="34464" y1="77778" x2="34464" y2="77778"/>
                        <a14:backgroundMark x1="37178" y1="69444" x2="37178" y2="69444"/>
                        <a14:backgroundMark x1="36499" y1="66204" x2="36499" y2="66204"/>
                        <a14:backgroundMark x1="19267" y1="55093" x2="19267" y2="55093"/>
                        <a14:backgroundMark x1="17775" y1="55556" x2="17775" y2="55556"/>
                        <a14:backgroundMark x1="24695" y1="50000" x2="24695" y2="50000"/>
                        <a14:backgroundMark x1="12483" y1="44676" x2="12483" y2="44676"/>
                        <a14:backgroundMark x1="13433" y1="44213" x2="13433" y2="44213"/>
                        <a14:backgroundMark x1="68250" y1="27315" x2="68250" y2="27315"/>
                        <a14:backgroundMark x1="67164" y1="19907" x2="67164" y2="19907"/>
                        <a14:backgroundMark x1="83989" y1="40278" x2="83989" y2="40278"/>
                        <a14:backgroundMark x1="82632" y1="57407" x2="82632" y2="57407"/>
                        <a14:backgroundMark x1="83582" y1="37269" x2="83582" y2="37269"/>
                      </a14:backgroundRemoval>
                    </a14:imgEffect>
                  </a14:imgLayer>
                </a14:imgProps>
              </a:ext>
              <a:ext uri="{28A0092B-C50C-407E-A947-70E740481C1C}">
                <a14:useLocalDpi xmlns:a14="http://schemas.microsoft.com/office/drawing/2010/main" val="0"/>
              </a:ext>
            </a:extLst>
          </a:blip>
          <a:srcRect/>
          <a:stretch>
            <a:fillRect/>
          </a:stretch>
        </p:blipFill>
        <p:spPr bwMode="auto">
          <a:xfrm>
            <a:off x="1706086" y="2971800"/>
            <a:ext cx="5731828" cy="3118168"/>
          </a:xfrm>
          <a:prstGeom prst="rect">
            <a:avLst/>
          </a:prstGeom>
          <a:noFill/>
        </p:spPr>
      </p:pic>
      <p:sp>
        <p:nvSpPr>
          <p:cNvPr id="7" name="Tekstvak 6">
            <a:extLst>
              <a:ext uri="{FF2B5EF4-FFF2-40B4-BE49-F238E27FC236}">
                <a16:creationId xmlns:a16="http://schemas.microsoft.com/office/drawing/2014/main" id="{5550F1D7-5CAB-409B-9DD0-241AE9D15794}"/>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2405376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543D203E-2AAD-44E8-9B26-B8E92DE01A35}"/>
              </a:ext>
            </a:extLst>
          </p:cNvPr>
          <p:cNvSpPr txBox="1">
            <a:spLocks/>
          </p:cNvSpPr>
          <p:nvPr/>
        </p:nvSpPr>
        <p:spPr>
          <a:xfrm>
            <a:off x="457200" y="1329393"/>
            <a:ext cx="8458200" cy="2272613"/>
          </a:xfrm>
          <a:prstGeom prst="rect">
            <a:avLst/>
          </a:prstGeom>
        </p:spPr>
        <p:txBody>
          <a:bodyPr vert="horz">
            <a:normAutofit fontScale="92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Clr>
                <a:srgbClr val="B94D4F"/>
              </a:buClr>
              <a:buFont typeface="Arial" panose="020B0604020202020204" pitchFamily="34" charset="0"/>
              <a:buChar char="•"/>
            </a:pPr>
            <a:r>
              <a:rPr lang="nl-NL" sz="2800" dirty="0"/>
              <a:t>Vraag 1</a:t>
            </a:r>
          </a:p>
          <a:p>
            <a:pPr marL="0" indent="0">
              <a:buNone/>
            </a:pPr>
            <a:r>
              <a:rPr lang="nl-NL" dirty="0"/>
              <a:t>Waarvoor is de blinddoek nodig?</a:t>
            </a:r>
          </a:p>
          <a:p>
            <a:pPr marL="594360" lvl="2" indent="0">
              <a:buNone/>
            </a:pPr>
            <a:endParaRPr lang="nl-NL" dirty="0">
              <a:solidFill>
                <a:srgbClr val="FF0000"/>
              </a:solidFill>
            </a:endParaRPr>
          </a:p>
          <a:p>
            <a:pPr marL="594360" lvl="2" indent="0">
              <a:buNone/>
            </a:pPr>
            <a:r>
              <a:rPr lang="nl-NL" dirty="0">
                <a:solidFill>
                  <a:srgbClr val="FF0000"/>
                </a:solidFill>
              </a:rPr>
              <a:t>Smaak zit voor een deel in je ogen! </a:t>
            </a:r>
          </a:p>
          <a:p>
            <a:pPr marL="594360" lvl="2" indent="0">
              <a:buNone/>
            </a:pPr>
            <a:endParaRPr lang="en-GB" sz="1900" dirty="0">
              <a:solidFill>
                <a:srgbClr val="BA6906"/>
              </a:solidFill>
              <a:hlinkClick r:id="rId3">
                <a:extLst>
                  <a:ext uri="{A12FA001-AC4F-418D-AE19-62706E023703}">
                    <ahyp:hlinkClr xmlns:ahyp="http://schemas.microsoft.com/office/drawing/2018/hyperlinkcolor" val="tx"/>
                  </a:ext>
                </a:extLst>
              </a:hlinkClick>
            </a:endParaRPr>
          </a:p>
          <a:p>
            <a:pPr marL="594360" lvl="2" indent="0">
              <a:buNone/>
            </a:pPr>
            <a:r>
              <a:rPr lang="en-GB" sz="1900" dirty="0" err="1">
                <a:solidFill>
                  <a:srgbClr val="B94D4F"/>
                </a:solidFill>
                <a:hlinkClick r:id="rId3">
                  <a:extLst>
                    <a:ext uri="{A12FA001-AC4F-418D-AE19-62706E023703}">
                      <ahyp:hlinkClr xmlns:ahyp="http://schemas.microsoft.com/office/drawing/2018/hyperlinkcolor" val="tx"/>
                    </a:ext>
                  </a:extLst>
                </a:hlinkClick>
              </a:rPr>
              <a:t>Proeven</a:t>
            </a:r>
            <a:r>
              <a:rPr lang="en-GB" sz="1900" dirty="0">
                <a:solidFill>
                  <a:srgbClr val="B94D4F"/>
                </a:solidFill>
                <a:hlinkClick r:id="rId3">
                  <a:extLst>
                    <a:ext uri="{A12FA001-AC4F-418D-AE19-62706E023703}">
                      <ahyp:hlinkClr xmlns:ahyp="http://schemas.microsoft.com/office/drawing/2018/hyperlinkcolor" val="tx"/>
                    </a:ext>
                  </a:extLst>
                </a:hlinkClick>
              </a:rPr>
              <a:t> met je </a:t>
            </a:r>
            <a:r>
              <a:rPr lang="en-GB" sz="1900" dirty="0" err="1">
                <a:solidFill>
                  <a:srgbClr val="B94D4F"/>
                </a:solidFill>
                <a:hlinkClick r:id="rId3">
                  <a:extLst>
                    <a:ext uri="{A12FA001-AC4F-418D-AE19-62706E023703}">
                      <ahyp:hlinkClr xmlns:ahyp="http://schemas.microsoft.com/office/drawing/2018/hyperlinkcolor" val="tx"/>
                    </a:ext>
                  </a:extLst>
                </a:hlinkClick>
              </a:rPr>
              <a:t>ogen</a:t>
            </a:r>
            <a:endParaRPr lang="en-GB" sz="1900" dirty="0">
              <a:solidFill>
                <a:srgbClr val="B94D4F"/>
              </a:solidFill>
            </a:endParaRPr>
          </a:p>
          <a:p>
            <a:pPr marL="594360" lvl="2" indent="0">
              <a:buNone/>
            </a:pPr>
            <a:r>
              <a:rPr lang="en-GB" sz="1900" dirty="0"/>
              <a:t>10 </a:t>
            </a:r>
            <a:r>
              <a:rPr lang="en-GB" sz="1900" dirty="0" err="1"/>
              <a:t>februari</a:t>
            </a:r>
            <a:r>
              <a:rPr lang="en-GB" sz="1900" dirty="0"/>
              <a:t> 2010 - Willem </a:t>
            </a:r>
            <a:r>
              <a:rPr lang="en-GB" sz="1900" dirty="0" err="1"/>
              <a:t>Wever</a:t>
            </a:r>
            <a:r>
              <a:rPr lang="en-GB" sz="1900" dirty="0"/>
              <a:t> - 3:31 min </a:t>
            </a:r>
            <a:endParaRPr lang="nl-NL" sz="1900" dirty="0">
              <a:solidFill>
                <a:srgbClr val="FF0000"/>
              </a:solidFill>
            </a:endParaRPr>
          </a:p>
          <a:p>
            <a:pPr lvl="1"/>
            <a:endParaRPr lang="nl-NL" dirty="0"/>
          </a:p>
          <a:p>
            <a:pPr marL="0" indent="0">
              <a:buFont typeface="Wingdings 2"/>
              <a:buNone/>
            </a:pPr>
            <a:endParaRPr lang="nl-NL" dirty="0"/>
          </a:p>
        </p:txBody>
      </p:sp>
      <p:pic>
        <p:nvPicPr>
          <p:cNvPr id="4" name="Afbeelding 3">
            <a:extLst>
              <a:ext uri="{FF2B5EF4-FFF2-40B4-BE49-F238E27FC236}">
                <a16:creationId xmlns:a16="http://schemas.microsoft.com/office/drawing/2014/main" id="{E839909C-180D-4C7D-9CEC-142666B8F1DD}"/>
              </a:ext>
            </a:extLst>
          </p:cNvPr>
          <p:cNvPicPr>
            <a:picLocks noChangeAspect="1"/>
          </p:cNvPicPr>
          <p:nvPr/>
        </p:nvPicPr>
        <p:blipFill>
          <a:blip r:embed="rId4"/>
          <a:stretch>
            <a:fillRect/>
          </a:stretch>
        </p:blipFill>
        <p:spPr>
          <a:xfrm rot="5400000">
            <a:off x="6747346" y="4445740"/>
            <a:ext cx="3277110" cy="1589643"/>
          </a:xfrm>
          <a:prstGeom prst="rect">
            <a:avLst/>
          </a:prstGeom>
        </p:spPr>
      </p:pic>
      <p:sp>
        <p:nvSpPr>
          <p:cNvPr id="13" name="Tekstvak 12">
            <a:extLst>
              <a:ext uri="{FF2B5EF4-FFF2-40B4-BE49-F238E27FC236}">
                <a16:creationId xmlns:a16="http://schemas.microsoft.com/office/drawing/2014/main" id="{C08C5495-80A0-4B06-BDE2-935AFC2D0915}"/>
              </a:ext>
            </a:extLst>
          </p:cNvPr>
          <p:cNvSpPr txBox="1"/>
          <p:nvPr/>
        </p:nvSpPr>
        <p:spPr>
          <a:xfrm>
            <a:off x="457200" y="3751728"/>
            <a:ext cx="7348178" cy="2708434"/>
          </a:xfrm>
          <a:prstGeom prst="rect">
            <a:avLst/>
          </a:prstGeom>
          <a:noFill/>
        </p:spPr>
        <p:txBody>
          <a:bodyPr wrap="square">
            <a:spAutoFit/>
          </a:bodyPr>
          <a:lstStyle/>
          <a:p>
            <a:pPr marL="274320" indent="-274320">
              <a:spcBef>
                <a:spcPts val="580"/>
              </a:spcBef>
              <a:buClr>
                <a:srgbClr val="B94D4F"/>
              </a:buClr>
              <a:buSzPct val="85000"/>
              <a:buFont typeface="Arial" panose="020B0604020202020204" pitchFamily="34" charset="0"/>
              <a:buChar char="•"/>
            </a:pPr>
            <a:r>
              <a:rPr lang="nl-NL" sz="2600" dirty="0"/>
              <a:t>Vraag 2</a:t>
            </a:r>
          </a:p>
          <a:p>
            <a:pPr marL="0" indent="0">
              <a:buNone/>
            </a:pPr>
            <a:r>
              <a:rPr lang="nl-NL" sz="2600" dirty="0"/>
              <a:t>Wat is het verband tussen lekgewicht en </a:t>
            </a:r>
            <a:r>
              <a:rPr lang="nl-NL" sz="2600" dirty="0" err="1"/>
              <a:t>hokkigheid</a:t>
            </a:r>
            <a:r>
              <a:rPr lang="nl-NL" sz="2600" dirty="0"/>
              <a:t>?</a:t>
            </a:r>
          </a:p>
          <a:p>
            <a:pPr marL="594360" lvl="2" indent="0">
              <a:buNone/>
            </a:pPr>
            <a:r>
              <a:rPr lang="nl-NL" sz="2000" dirty="0" err="1">
                <a:solidFill>
                  <a:srgbClr val="FF0000"/>
                </a:solidFill>
              </a:rPr>
              <a:t>Tweehokkigen</a:t>
            </a:r>
            <a:r>
              <a:rPr lang="nl-NL" sz="2000" dirty="0">
                <a:solidFill>
                  <a:srgbClr val="FF0000"/>
                </a:solidFill>
              </a:rPr>
              <a:t> hebben meer vloeibare massa, waardoor het lekgewicht hoger is.</a:t>
            </a:r>
          </a:p>
          <a:p>
            <a:pPr marL="594360" lvl="2" indent="0">
              <a:buNone/>
            </a:pPr>
            <a:endParaRPr lang="nl-NL" sz="2000" dirty="0">
              <a:solidFill>
                <a:srgbClr val="FF0000"/>
              </a:solidFill>
            </a:endParaRPr>
          </a:p>
          <a:p>
            <a:pPr marL="594360" lvl="2" indent="0">
              <a:buNone/>
            </a:pPr>
            <a:r>
              <a:rPr lang="nl-NL" sz="2000" dirty="0">
                <a:solidFill>
                  <a:srgbClr val="FF0000"/>
                </a:solidFill>
              </a:rPr>
              <a:t>Gemiddeld genomen is het lekgewicht het grootste bij de cherrytomaat en trostomaat, het kleinst bij de vleestomaat. </a:t>
            </a:r>
          </a:p>
          <a:p>
            <a:pPr marL="594360" lvl="2" indent="0">
              <a:buNone/>
            </a:pPr>
            <a:endParaRPr lang="nl-NL" dirty="0">
              <a:solidFill>
                <a:srgbClr val="FF0000"/>
              </a:solidFill>
            </a:endParaRPr>
          </a:p>
        </p:txBody>
      </p:sp>
      <p:sp>
        <p:nvSpPr>
          <p:cNvPr id="8" name="Tekstvak 7">
            <a:extLst>
              <a:ext uri="{FF2B5EF4-FFF2-40B4-BE49-F238E27FC236}">
                <a16:creationId xmlns:a16="http://schemas.microsoft.com/office/drawing/2014/main" id="{8184F81C-6704-46A4-8373-D3E7FCE36168}"/>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155019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AF45E-38BE-4A65-869E-3EA3A204E027}"/>
              </a:ext>
            </a:extLst>
          </p:cNvPr>
          <p:cNvSpPr>
            <a:spLocks noGrp="1"/>
          </p:cNvSpPr>
          <p:nvPr>
            <p:ph type="title"/>
          </p:nvPr>
        </p:nvSpPr>
        <p:spPr>
          <a:xfrm>
            <a:off x="628650" y="596623"/>
            <a:ext cx="7886700" cy="1325563"/>
          </a:xfrm>
        </p:spPr>
        <p:txBody>
          <a:bodyPr>
            <a:normAutofit/>
          </a:bodyPr>
          <a:lstStyle/>
          <a:p>
            <a:pPr algn="ctr"/>
            <a:r>
              <a:rPr lang="nl-NL" sz="4000" dirty="0">
                <a:latin typeface="+mn-lt"/>
              </a:rPr>
              <a:t>Inhoud van deze presentatie</a:t>
            </a:r>
          </a:p>
        </p:txBody>
      </p:sp>
      <p:sp>
        <p:nvSpPr>
          <p:cNvPr id="5" name="Tijdelijke aanduiding voor inhoud 2">
            <a:extLst>
              <a:ext uri="{FF2B5EF4-FFF2-40B4-BE49-F238E27FC236}">
                <a16:creationId xmlns:a16="http://schemas.microsoft.com/office/drawing/2014/main" id="{7F0D0B50-C55B-4506-8B2C-5A1D4854B687}"/>
              </a:ext>
            </a:extLst>
          </p:cNvPr>
          <p:cNvSpPr txBox="1">
            <a:spLocks/>
          </p:cNvSpPr>
          <p:nvPr/>
        </p:nvSpPr>
        <p:spPr>
          <a:xfrm>
            <a:off x="914400" y="1447800"/>
            <a:ext cx="7772400"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nl-NL" dirty="0"/>
          </a:p>
          <a:p>
            <a:pPr marL="0" indent="0">
              <a:buFont typeface="Wingdings 2"/>
              <a:buNone/>
            </a:pPr>
            <a:endParaRPr lang="nl-NL" dirty="0"/>
          </a:p>
        </p:txBody>
      </p:sp>
      <p:sp>
        <p:nvSpPr>
          <p:cNvPr id="8" name="Tekstvak 7">
            <a:extLst>
              <a:ext uri="{FF2B5EF4-FFF2-40B4-BE49-F238E27FC236}">
                <a16:creationId xmlns:a16="http://schemas.microsoft.com/office/drawing/2014/main" id="{99EDC913-40DB-49A9-A5A6-929D9836EA08}"/>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Inhoudsopgave</a:t>
            </a:r>
          </a:p>
        </p:txBody>
      </p:sp>
      <p:sp>
        <p:nvSpPr>
          <p:cNvPr id="12" name="Tijdelijke aanduiding voor inhoud 2">
            <a:extLst>
              <a:ext uri="{FF2B5EF4-FFF2-40B4-BE49-F238E27FC236}">
                <a16:creationId xmlns:a16="http://schemas.microsoft.com/office/drawing/2014/main" id="{29BCFACE-3B2C-40B5-BE4B-BA3D34B98DA0}"/>
              </a:ext>
            </a:extLst>
          </p:cNvPr>
          <p:cNvSpPr txBox="1">
            <a:spLocks/>
          </p:cNvSpPr>
          <p:nvPr/>
        </p:nvSpPr>
        <p:spPr>
          <a:xfrm>
            <a:off x="685800" y="1922186"/>
            <a:ext cx="7772400" cy="4339191"/>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Clr>
                <a:srgbClr val="B94D4F"/>
              </a:buClr>
              <a:buFont typeface="Arial" panose="020B0604020202020204" pitchFamily="34" charset="0"/>
              <a:buChar char="•"/>
            </a:pPr>
            <a:r>
              <a:rPr lang="nl-NL" dirty="0"/>
              <a:t>Klassieke veredeling</a:t>
            </a:r>
          </a:p>
          <a:p>
            <a:pPr marL="320040" lvl="1" indent="0">
              <a:buClr>
                <a:srgbClr val="B94D4F"/>
              </a:buClr>
              <a:buNone/>
            </a:pPr>
            <a:r>
              <a:rPr lang="nl-NL" dirty="0">
                <a:solidFill>
                  <a:srgbClr val="B94D4F"/>
                </a:solidFill>
              </a:rPr>
              <a:t>Het werk van een veredelaar</a:t>
            </a:r>
          </a:p>
          <a:p>
            <a:pPr marL="320040" lvl="1" indent="0">
              <a:buClr>
                <a:srgbClr val="B94D4F"/>
              </a:buClr>
              <a:buNone/>
            </a:pPr>
            <a:r>
              <a:rPr lang="nl-NL" dirty="0">
                <a:solidFill>
                  <a:srgbClr val="B94D4F"/>
                </a:solidFill>
              </a:rPr>
              <a:t>Bespreking opdracht kruisingen bloemkleur</a:t>
            </a:r>
          </a:p>
          <a:p>
            <a:pPr marL="320040" lvl="1" indent="0">
              <a:buClr>
                <a:srgbClr val="B94D4F"/>
              </a:buClr>
              <a:buNone/>
            </a:pPr>
            <a:r>
              <a:rPr lang="nl-NL" dirty="0">
                <a:solidFill>
                  <a:srgbClr val="B94D4F"/>
                </a:solidFill>
              </a:rPr>
              <a:t>Bespreking tomatenpracticum</a:t>
            </a:r>
          </a:p>
          <a:p>
            <a:pPr>
              <a:buClr>
                <a:srgbClr val="B94D4F"/>
              </a:buClr>
              <a:buFont typeface="Arial" panose="020B0604020202020204" pitchFamily="34" charset="0"/>
              <a:buChar char="•"/>
            </a:pPr>
            <a:r>
              <a:rPr lang="nl-NL" dirty="0"/>
              <a:t>Moderne veredeling</a:t>
            </a:r>
          </a:p>
          <a:p>
            <a:pPr marL="320040" lvl="1" indent="0">
              <a:buClr>
                <a:srgbClr val="B94D4F"/>
              </a:buClr>
              <a:buNone/>
            </a:pPr>
            <a:r>
              <a:rPr lang="nl-NL" dirty="0">
                <a:solidFill>
                  <a:srgbClr val="B94D4F"/>
                </a:solidFill>
              </a:rPr>
              <a:t>Genetische modificatie</a:t>
            </a:r>
          </a:p>
          <a:p>
            <a:pPr marL="320040" lvl="1" indent="0">
              <a:buClr>
                <a:srgbClr val="B94D4F"/>
              </a:buClr>
              <a:buNone/>
            </a:pPr>
            <a:r>
              <a:rPr lang="nl-NL" dirty="0">
                <a:solidFill>
                  <a:srgbClr val="B94D4F"/>
                </a:solidFill>
              </a:rPr>
              <a:t>Genetisch gemodificeerde organismen (GMO)</a:t>
            </a:r>
          </a:p>
          <a:p>
            <a:pPr marL="274320" lvl="1" indent="0">
              <a:buNone/>
            </a:pPr>
            <a:endParaRPr lang="nl-NL" dirty="0"/>
          </a:p>
          <a:p>
            <a:pPr marL="0" indent="0">
              <a:buFont typeface="Wingdings 2"/>
              <a:buNone/>
            </a:pPr>
            <a:endParaRPr lang="nl-NL" dirty="0"/>
          </a:p>
        </p:txBody>
      </p:sp>
    </p:spTree>
    <p:extLst>
      <p:ext uri="{BB962C8B-B14F-4D97-AF65-F5344CB8AC3E}">
        <p14:creationId xmlns:p14="http://schemas.microsoft.com/office/powerpoint/2010/main" val="232932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543D203E-2AAD-44E8-9B26-B8E92DE01A35}"/>
              </a:ext>
            </a:extLst>
          </p:cNvPr>
          <p:cNvSpPr txBox="1">
            <a:spLocks/>
          </p:cNvSpPr>
          <p:nvPr/>
        </p:nvSpPr>
        <p:spPr>
          <a:xfrm>
            <a:off x="685800" y="1219200"/>
            <a:ext cx="7619999" cy="5334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Clr>
                <a:srgbClr val="B94D4F"/>
              </a:buClr>
              <a:buFont typeface="Arial" panose="020B0604020202020204" pitchFamily="34" charset="0"/>
              <a:buChar char="•"/>
            </a:pPr>
            <a:r>
              <a:rPr lang="nl-NL" dirty="0"/>
              <a:t>Vraag 3</a:t>
            </a:r>
          </a:p>
          <a:p>
            <a:pPr marL="320040" lvl="1" indent="0">
              <a:buNone/>
            </a:pPr>
            <a:r>
              <a:rPr lang="nl-NL" dirty="0"/>
              <a:t>Welke grootte van de tomaat zal handig zijn voor gebruik in kant-en-klaarmaaltijden en –salades. </a:t>
            </a:r>
          </a:p>
          <a:p>
            <a:pPr marL="594360" lvl="2" indent="0">
              <a:buNone/>
            </a:pPr>
            <a:r>
              <a:rPr lang="nl-NL" dirty="0">
                <a:solidFill>
                  <a:srgbClr val="FF0000"/>
                </a:solidFill>
              </a:rPr>
              <a:t>Het stuk tomaat dat je eet moet in je mond passen (met andere salade erbij) en ook nog de mogelijkheid geven om (fatsoenlijk) te kauwen.</a:t>
            </a:r>
            <a:endParaRPr lang="nl-NL" dirty="0"/>
          </a:p>
          <a:p>
            <a:pPr marL="320040" lvl="1" indent="0">
              <a:buNone/>
            </a:pPr>
            <a:endParaRPr lang="nl-NL" dirty="0"/>
          </a:p>
          <a:p>
            <a:pPr>
              <a:buClr>
                <a:srgbClr val="B94D4F"/>
              </a:buClr>
              <a:buFont typeface="Arial" panose="020B0604020202020204" pitchFamily="34" charset="0"/>
              <a:buChar char="•"/>
            </a:pPr>
            <a:r>
              <a:rPr lang="nl-NL" dirty="0"/>
              <a:t>Vraag 4</a:t>
            </a:r>
          </a:p>
          <a:p>
            <a:pPr marL="320040" lvl="1" indent="0">
              <a:buNone/>
            </a:pPr>
            <a:r>
              <a:rPr lang="nl-NL" dirty="0"/>
              <a:t>Bedenk nu welke eigenschappen (fenotype) jullie nieuwe tomaten-ras moet hebben en noteer dit. </a:t>
            </a:r>
          </a:p>
          <a:p>
            <a:pPr marL="594360" lvl="2" indent="0">
              <a:buNone/>
            </a:pPr>
            <a:r>
              <a:rPr lang="nl-NL" dirty="0">
                <a:solidFill>
                  <a:srgbClr val="FF0000"/>
                </a:solidFill>
              </a:rPr>
              <a:t>Over het algemeen worden zoete tomaten lekkerder gevonden.</a:t>
            </a:r>
          </a:p>
          <a:p>
            <a:pPr marL="594360" lvl="2" indent="0">
              <a:buNone/>
            </a:pPr>
            <a:r>
              <a:rPr lang="nl-NL" dirty="0">
                <a:solidFill>
                  <a:srgbClr val="FF0000"/>
                </a:solidFill>
              </a:rPr>
              <a:t>Een tomaat die niet teveel vocht lekt bij het doorsnijden. </a:t>
            </a:r>
          </a:p>
          <a:p>
            <a:pPr marL="594360" lvl="2" indent="0">
              <a:buNone/>
            </a:pPr>
            <a:r>
              <a:rPr lang="nl-NL" dirty="0">
                <a:solidFill>
                  <a:srgbClr val="FF0000"/>
                </a:solidFill>
              </a:rPr>
              <a:t>Een tomaat die met één of twee keer doorsnijden de gewenste partjesgrootte oplevert.</a:t>
            </a:r>
            <a:endParaRPr lang="nl-NL" dirty="0"/>
          </a:p>
        </p:txBody>
      </p:sp>
      <p:sp>
        <p:nvSpPr>
          <p:cNvPr id="6" name="Tekstvak 5">
            <a:extLst>
              <a:ext uri="{FF2B5EF4-FFF2-40B4-BE49-F238E27FC236}">
                <a16:creationId xmlns:a16="http://schemas.microsoft.com/office/drawing/2014/main" id="{EB800C53-C4F1-4174-94DF-85A5F9C62294}"/>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216179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150FCF-B25B-4975-A8D8-9A65431F7AE5}"/>
              </a:ext>
            </a:extLst>
          </p:cNvPr>
          <p:cNvSpPr>
            <a:spLocks noGrp="1"/>
          </p:cNvSpPr>
          <p:nvPr>
            <p:ph type="title"/>
          </p:nvPr>
        </p:nvSpPr>
        <p:spPr>
          <a:xfrm>
            <a:off x="628650" y="891811"/>
            <a:ext cx="7886700" cy="798878"/>
          </a:xfrm>
        </p:spPr>
        <p:txBody>
          <a:bodyPr>
            <a:normAutofit/>
          </a:bodyPr>
          <a:lstStyle/>
          <a:p>
            <a:pPr algn="ctr"/>
            <a:r>
              <a:rPr lang="nl-NL" sz="4000" dirty="0">
                <a:latin typeface="+mn-lt"/>
              </a:rPr>
              <a:t>Ingevulde tabel </a:t>
            </a:r>
          </a:p>
        </p:txBody>
      </p:sp>
      <p:graphicFrame>
        <p:nvGraphicFramePr>
          <p:cNvPr id="10" name="Tijdelijke aanduiding voor inhoud 9">
            <a:extLst>
              <a:ext uri="{FF2B5EF4-FFF2-40B4-BE49-F238E27FC236}">
                <a16:creationId xmlns:a16="http://schemas.microsoft.com/office/drawing/2014/main" id="{1D13F9F5-6345-4400-9564-C797A0A30C66}"/>
              </a:ext>
            </a:extLst>
          </p:cNvPr>
          <p:cNvGraphicFramePr>
            <a:graphicFrameLocks noGrp="1"/>
          </p:cNvGraphicFramePr>
          <p:nvPr>
            <p:ph idx="1"/>
            <p:extLst>
              <p:ext uri="{D42A27DB-BD31-4B8C-83A1-F6EECF244321}">
                <p14:modId xmlns:p14="http://schemas.microsoft.com/office/powerpoint/2010/main" val="4255464371"/>
              </p:ext>
            </p:extLst>
          </p:nvPr>
        </p:nvGraphicFramePr>
        <p:xfrm>
          <a:off x="405720" y="1948650"/>
          <a:ext cx="8332560" cy="4282560"/>
        </p:xfrm>
        <a:graphic>
          <a:graphicData uri="http://schemas.openxmlformats.org/drawingml/2006/table">
            <a:tbl>
              <a:tblPr firstRow="1" firstCol="1" bandRow="1">
                <a:tableStyleId>{69012ECD-51FC-41F1-AA8D-1B2483CD663E}</a:tableStyleId>
              </a:tblPr>
              <a:tblGrid>
                <a:gridCol w="1545019">
                  <a:extLst>
                    <a:ext uri="{9D8B030D-6E8A-4147-A177-3AD203B41FA5}">
                      <a16:colId xmlns:a16="http://schemas.microsoft.com/office/drawing/2014/main" val="1267936877"/>
                    </a:ext>
                  </a:extLst>
                </a:gridCol>
                <a:gridCol w="1579603">
                  <a:extLst>
                    <a:ext uri="{9D8B030D-6E8A-4147-A177-3AD203B41FA5}">
                      <a16:colId xmlns:a16="http://schemas.microsoft.com/office/drawing/2014/main" val="3795079045"/>
                    </a:ext>
                  </a:extLst>
                </a:gridCol>
                <a:gridCol w="2603969">
                  <a:extLst>
                    <a:ext uri="{9D8B030D-6E8A-4147-A177-3AD203B41FA5}">
                      <a16:colId xmlns:a16="http://schemas.microsoft.com/office/drawing/2014/main" val="1568129781"/>
                    </a:ext>
                  </a:extLst>
                </a:gridCol>
                <a:gridCol w="2603969">
                  <a:extLst>
                    <a:ext uri="{9D8B030D-6E8A-4147-A177-3AD203B41FA5}">
                      <a16:colId xmlns:a16="http://schemas.microsoft.com/office/drawing/2014/main" val="1342818007"/>
                    </a:ext>
                  </a:extLst>
                </a:gridCol>
              </a:tblGrid>
              <a:tr h="267660">
                <a:tc>
                  <a:txBody>
                    <a:bodyPr/>
                    <a:lstStyle/>
                    <a:p>
                      <a:pPr>
                        <a:spcAft>
                          <a:spcPts val="0"/>
                        </a:spcAft>
                      </a:pPr>
                      <a:r>
                        <a:rPr lang="nl-NL" sz="1100" dirty="0">
                          <a:effectLst/>
                        </a:rPr>
                        <a:t>Rassen</a:t>
                      </a:r>
                      <a:endParaRPr lang="nl-NL"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100" dirty="0">
                          <a:effectLst/>
                        </a:rPr>
                        <a:t>Eigenschap</a:t>
                      </a:r>
                      <a:endParaRPr lang="nl-NL"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100">
                          <a:effectLst/>
                        </a:rPr>
                        <a:t>Fenotype</a:t>
                      </a:r>
                      <a:endParaRPr lang="nl-NL" sz="12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100" dirty="0">
                          <a:effectLst/>
                        </a:rPr>
                        <a:t>Genotype</a:t>
                      </a:r>
                      <a:endParaRPr lang="nl-NL" sz="12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81397136"/>
                  </a:ext>
                </a:extLst>
              </a:tr>
              <a:tr h="267660">
                <a:tc rowSpan="3">
                  <a:txBody>
                    <a:bodyPr/>
                    <a:lstStyle/>
                    <a:p>
                      <a:pPr>
                        <a:spcAft>
                          <a:spcPts val="0"/>
                        </a:spcAft>
                      </a:pPr>
                      <a:r>
                        <a:rPr lang="nl-NL" sz="1600" dirty="0">
                          <a:effectLst/>
                        </a:rPr>
                        <a:t>Trostomaat </a:t>
                      </a:r>
                      <a:endParaRPr lang="nl-NL" sz="18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dirty="0">
                          <a:effectLst/>
                        </a:rPr>
                        <a:t>Formaat</a:t>
                      </a:r>
                      <a:endParaRPr lang="nl-NL" sz="16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Groot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400">
                          <a:effectLst/>
                        </a:rPr>
                        <a:t>ff</a:t>
                      </a:r>
                      <a:endParaRPr lang="nl-NL" sz="16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80581972"/>
                  </a:ext>
                </a:extLst>
              </a:tr>
              <a:tr h="267660">
                <a:tc vMerge="1">
                  <a:txBody>
                    <a:bodyPr/>
                    <a:lstStyle/>
                    <a:p>
                      <a:endParaRPr lang="nl-NL"/>
                    </a:p>
                  </a:txBody>
                  <a:tcPr/>
                </a:tc>
                <a:tc>
                  <a:txBody>
                    <a:bodyPr/>
                    <a:lstStyle/>
                    <a:p>
                      <a:pPr>
                        <a:spcAft>
                          <a:spcPts val="0"/>
                        </a:spcAft>
                      </a:pPr>
                      <a:r>
                        <a:rPr lang="nl-NL" sz="1600" dirty="0" err="1">
                          <a:effectLst/>
                        </a:rPr>
                        <a:t>Hokkigheid</a:t>
                      </a:r>
                      <a:endParaRPr lang="nl-NL" sz="16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Tweehokkig</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dirty="0">
                          <a:effectLst/>
                        </a:rPr>
                        <a:t>HH of </a:t>
                      </a:r>
                      <a:r>
                        <a:rPr lang="nl-NL" sz="1600" dirty="0" err="1">
                          <a:effectLst/>
                        </a:rPr>
                        <a:t>Hh</a:t>
                      </a:r>
                      <a:r>
                        <a:rPr lang="nl-NL" sz="1600" dirty="0">
                          <a:effectLst/>
                        </a:rPr>
                        <a:t> </a:t>
                      </a:r>
                      <a:endParaRPr lang="nl-NL" sz="1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573866157"/>
                  </a:ext>
                </a:extLst>
              </a:tr>
              <a:tr h="267660">
                <a:tc vMerge="1">
                  <a:txBody>
                    <a:bodyPr/>
                    <a:lstStyle/>
                    <a:p>
                      <a:endParaRPr lang="nl-NL"/>
                    </a:p>
                  </a:txBody>
                  <a:tcPr/>
                </a:tc>
                <a:tc>
                  <a:txBody>
                    <a:bodyPr/>
                    <a:lstStyle/>
                    <a:p>
                      <a:pPr>
                        <a:spcAft>
                          <a:spcPts val="0"/>
                        </a:spcAft>
                      </a:pPr>
                      <a:r>
                        <a:rPr lang="nl-NL" sz="1600">
                          <a:effectLst/>
                        </a:rPr>
                        <a:t>Suikergehalte</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Zeer zoet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dirty="0">
                          <a:effectLst/>
                        </a:rPr>
                        <a:t>S</a:t>
                      </a:r>
                      <a:r>
                        <a:rPr lang="nl-NL" sz="1600" baseline="30000" dirty="0">
                          <a:effectLst/>
                        </a:rPr>
                        <a:t>H</a:t>
                      </a:r>
                      <a:r>
                        <a:rPr lang="nl-NL" sz="1600" dirty="0">
                          <a:effectLst/>
                        </a:rPr>
                        <a:t>S</a:t>
                      </a:r>
                      <a:r>
                        <a:rPr lang="nl-NL" sz="1600" baseline="30000" dirty="0">
                          <a:effectLst/>
                        </a:rPr>
                        <a:t>H</a:t>
                      </a:r>
                      <a:endParaRPr lang="nl-NL" sz="1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511005843"/>
                  </a:ext>
                </a:extLst>
              </a:tr>
              <a:tr h="267660">
                <a:tc rowSpan="3">
                  <a:txBody>
                    <a:bodyPr/>
                    <a:lstStyle/>
                    <a:p>
                      <a:pPr>
                        <a:spcAft>
                          <a:spcPts val="0"/>
                        </a:spcAft>
                      </a:pPr>
                      <a:r>
                        <a:rPr lang="nl-NL" sz="1600" dirty="0">
                          <a:effectLst/>
                        </a:rPr>
                        <a:t>Cherrytomaat</a:t>
                      </a:r>
                      <a:endParaRPr lang="nl-NL" sz="18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Formaat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Klein</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en-GB" sz="1600" dirty="0">
                          <a:effectLst/>
                        </a:rPr>
                        <a:t>FF of Ff </a:t>
                      </a:r>
                      <a:endParaRPr lang="nl-NL" sz="1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4027253748"/>
                  </a:ext>
                </a:extLst>
              </a:tr>
              <a:tr h="267660">
                <a:tc vMerge="1">
                  <a:txBody>
                    <a:bodyPr/>
                    <a:lstStyle/>
                    <a:p>
                      <a:endParaRPr lang="nl-NL"/>
                    </a:p>
                  </a:txBody>
                  <a:tcPr/>
                </a:tc>
                <a:tc>
                  <a:txBody>
                    <a:bodyPr/>
                    <a:lstStyle/>
                    <a:p>
                      <a:pPr>
                        <a:spcAft>
                          <a:spcPts val="0"/>
                        </a:spcAft>
                      </a:pPr>
                      <a:r>
                        <a:rPr lang="nl-NL" sz="1600">
                          <a:effectLst/>
                        </a:rPr>
                        <a:t>Hokkigheid</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Tweehokkig</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dirty="0">
                          <a:effectLst/>
                        </a:rPr>
                        <a:t>HH of </a:t>
                      </a:r>
                      <a:r>
                        <a:rPr lang="nl-NL" sz="1600" dirty="0" err="1">
                          <a:effectLst/>
                        </a:rPr>
                        <a:t>Hh</a:t>
                      </a:r>
                      <a:r>
                        <a:rPr lang="nl-NL" sz="1600" dirty="0">
                          <a:effectLst/>
                        </a:rPr>
                        <a:t> </a:t>
                      </a:r>
                      <a:endParaRPr lang="nl-NL" sz="1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291634101"/>
                  </a:ext>
                </a:extLst>
              </a:tr>
              <a:tr h="267660">
                <a:tc vMerge="1">
                  <a:txBody>
                    <a:bodyPr/>
                    <a:lstStyle/>
                    <a:p>
                      <a:endParaRPr lang="nl-NL"/>
                    </a:p>
                  </a:txBody>
                  <a:tcPr/>
                </a:tc>
                <a:tc>
                  <a:txBody>
                    <a:bodyPr/>
                    <a:lstStyle/>
                    <a:p>
                      <a:pPr>
                        <a:spcAft>
                          <a:spcPts val="0"/>
                        </a:spcAft>
                      </a:pPr>
                      <a:r>
                        <a:rPr lang="nl-NL" sz="1600" dirty="0">
                          <a:effectLst/>
                        </a:rPr>
                        <a:t>Suikergehalte</a:t>
                      </a:r>
                      <a:endParaRPr lang="nl-NL" sz="16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Zeer zoet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S</a:t>
                      </a:r>
                      <a:r>
                        <a:rPr lang="nl-NL" sz="1600" baseline="30000">
                          <a:effectLst/>
                        </a:rPr>
                        <a:t>H</a:t>
                      </a:r>
                      <a:r>
                        <a:rPr lang="nl-NL" sz="1600">
                          <a:effectLst/>
                        </a:rPr>
                        <a:t>S</a:t>
                      </a:r>
                      <a:r>
                        <a:rPr lang="nl-NL" sz="1600" baseline="30000">
                          <a:effectLst/>
                        </a:rPr>
                        <a:t>H</a:t>
                      </a:r>
                      <a:r>
                        <a:rPr lang="nl-NL" sz="1600">
                          <a:effectLst/>
                        </a:rPr>
                        <a:t> </a:t>
                      </a:r>
                      <a:endParaRPr lang="nl-NL" sz="18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77214713"/>
                  </a:ext>
                </a:extLst>
              </a:tr>
              <a:tr h="267660">
                <a:tc rowSpan="3">
                  <a:txBody>
                    <a:bodyPr/>
                    <a:lstStyle/>
                    <a:p>
                      <a:pPr>
                        <a:spcAft>
                          <a:spcPts val="0"/>
                        </a:spcAft>
                      </a:pPr>
                      <a:r>
                        <a:rPr lang="nl-NL" sz="1600" dirty="0">
                          <a:effectLst/>
                        </a:rPr>
                        <a:t>Vleestomaat</a:t>
                      </a:r>
                      <a:endParaRPr lang="nl-NL" sz="18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Formaat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Groot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ff</a:t>
                      </a:r>
                      <a:endParaRPr lang="nl-NL" sz="18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45765599"/>
                  </a:ext>
                </a:extLst>
              </a:tr>
              <a:tr h="267660">
                <a:tc vMerge="1">
                  <a:txBody>
                    <a:bodyPr/>
                    <a:lstStyle/>
                    <a:p>
                      <a:endParaRPr lang="nl-NL"/>
                    </a:p>
                  </a:txBody>
                  <a:tcPr/>
                </a:tc>
                <a:tc>
                  <a:txBody>
                    <a:bodyPr/>
                    <a:lstStyle/>
                    <a:p>
                      <a:pPr>
                        <a:spcAft>
                          <a:spcPts val="0"/>
                        </a:spcAft>
                      </a:pPr>
                      <a:r>
                        <a:rPr lang="nl-NL" sz="1600">
                          <a:effectLst/>
                        </a:rPr>
                        <a:t>Hokkigheid</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Meerhokkig</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hh</a:t>
                      </a:r>
                      <a:endParaRPr lang="nl-NL" sz="18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686145162"/>
                  </a:ext>
                </a:extLst>
              </a:tr>
              <a:tr h="267660">
                <a:tc vMerge="1">
                  <a:txBody>
                    <a:bodyPr/>
                    <a:lstStyle/>
                    <a:p>
                      <a:endParaRPr lang="nl-NL"/>
                    </a:p>
                  </a:txBody>
                  <a:tcPr/>
                </a:tc>
                <a:tc>
                  <a:txBody>
                    <a:bodyPr/>
                    <a:lstStyle/>
                    <a:p>
                      <a:pPr>
                        <a:spcAft>
                          <a:spcPts val="0"/>
                        </a:spcAft>
                      </a:pPr>
                      <a:r>
                        <a:rPr lang="nl-NL" sz="1600">
                          <a:effectLst/>
                        </a:rPr>
                        <a:t>Suikergehalte</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Matig zoet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S</a:t>
                      </a:r>
                      <a:r>
                        <a:rPr lang="nl-NL" sz="1600" baseline="30000">
                          <a:effectLst/>
                        </a:rPr>
                        <a:t>L</a:t>
                      </a:r>
                      <a:r>
                        <a:rPr lang="nl-NL" sz="1600">
                          <a:effectLst/>
                        </a:rPr>
                        <a:t>S</a:t>
                      </a:r>
                      <a:r>
                        <a:rPr lang="nl-NL" sz="1600" baseline="30000">
                          <a:effectLst/>
                        </a:rPr>
                        <a:t>L</a:t>
                      </a:r>
                      <a:endParaRPr lang="nl-NL" sz="18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031472164"/>
                  </a:ext>
                </a:extLst>
              </a:tr>
              <a:tr h="267660">
                <a:tc rowSpan="3">
                  <a:txBody>
                    <a:bodyPr/>
                    <a:lstStyle/>
                    <a:p>
                      <a:pPr>
                        <a:spcAft>
                          <a:spcPts val="0"/>
                        </a:spcAft>
                      </a:pPr>
                      <a:r>
                        <a:rPr lang="nl-NL" sz="1600" dirty="0">
                          <a:effectLst/>
                        </a:rPr>
                        <a:t>Gewone tomaat</a:t>
                      </a:r>
                      <a:endParaRPr lang="nl-NL" sz="18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Formaat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Groot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ff</a:t>
                      </a:r>
                      <a:endParaRPr lang="nl-NL" sz="18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463518703"/>
                  </a:ext>
                </a:extLst>
              </a:tr>
              <a:tr h="267660">
                <a:tc vMerge="1">
                  <a:txBody>
                    <a:bodyPr/>
                    <a:lstStyle/>
                    <a:p>
                      <a:endParaRPr lang="nl-NL"/>
                    </a:p>
                  </a:txBody>
                  <a:tcPr/>
                </a:tc>
                <a:tc>
                  <a:txBody>
                    <a:bodyPr/>
                    <a:lstStyle/>
                    <a:p>
                      <a:pPr>
                        <a:spcAft>
                          <a:spcPts val="0"/>
                        </a:spcAft>
                      </a:pPr>
                      <a:r>
                        <a:rPr lang="nl-NL" sz="1600">
                          <a:effectLst/>
                        </a:rPr>
                        <a:t>Hokkigheid</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Tweehokkig</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dirty="0">
                          <a:effectLst/>
                        </a:rPr>
                        <a:t>HH of </a:t>
                      </a:r>
                      <a:r>
                        <a:rPr lang="nl-NL" sz="1600" dirty="0" err="1">
                          <a:effectLst/>
                        </a:rPr>
                        <a:t>Hh</a:t>
                      </a:r>
                      <a:r>
                        <a:rPr lang="nl-NL" sz="1600" dirty="0">
                          <a:effectLst/>
                        </a:rPr>
                        <a:t> </a:t>
                      </a:r>
                      <a:endParaRPr lang="nl-NL" sz="1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964648608"/>
                  </a:ext>
                </a:extLst>
              </a:tr>
              <a:tr h="267660">
                <a:tc vMerge="1">
                  <a:txBody>
                    <a:bodyPr/>
                    <a:lstStyle/>
                    <a:p>
                      <a:endParaRPr lang="nl-NL"/>
                    </a:p>
                  </a:txBody>
                  <a:tcPr/>
                </a:tc>
                <a:tc>
                  <a:txBody>
                    <a:bodyPr/>
                    <a:lstStyle/>
                    <a:p>
                      <a:pPr>
                        <a:spcAft>
                          <a:spcPts val="0"/>
                        </a:spcAft>
                      </a:pPr>
                      <a:r>
                        <a:rPr lang="nl-NL" sz="1600">
                          <a:effectLst/>
                        </a:rPr>
                        <a:t>Suikergehalte</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Zoet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dirty="0">
                          <a:effectLst/>
                        </a:rPr>
                        <a:t>S</a:t>
                      </a:r>
                      <a:r>
                        <a:rPr lang="nl-NL" sz="1600" baseline="30000" dirty="0">
                          <a:effectLst/>
                        </a:rPr>
                        <a:t>L</a:t>
                      </a:r>
                      <a:r>
                        <a:rPr lang="nl-NL" sz="1600" dirty="0">
                          <a:effectLst/>
                        </a:rPr>
                        <a:t>S</a:t>
                      </a:r>
                      <a:r>
                        <a:rPr lang="nl-NL" sz="1600" baseline="30000" dirty="0">
                          <a:effectLst/>
                        </a:rPr>
                        <a:t>H </a:t>
                      </a:r>
                      <a:r>
                        <a:rPr lang="nl-NL" sz="1600" dirty="0">
                          <a:effectLst/>
                        </a:rPr>
                        <a:t>(intermediair fenotype)</a:t>
                      </a:r>
                      <a:endParaRPr lang="nl-NL" sz="1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863965440"/>
                  </a:ext>
                </a:extLst>
              </a:tr>
              <a:tr h="267660">
                <a:tc rowSpan="3">
                  <a:txBody>
                    <a:bodyPr/>
                    <a:lstStyle/>
                    <a:p>
                      <a:pPr>
                        <a:spcAft>
                          <a:spcPts val="0"/>
                        </a:spcAft>
                      </a:pPr>
                      <a:r>
                        <a:rPr lang="nl-NL" sz="1600">
                          <a:effectLst/>
                        </a:rPr>
                        <a:t>Romatomaat</a:t>
                      </a:r>
                      <a:endParaRPr lang="nl-NL" sz="18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Formaat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Groot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ff</a:t>
                      </a:r>
                      <a:endParaRPr lang="nl-NL" sz="18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62055303"/>
                  </a:ext>
                </a:extLst>
              </a:tr>
              <a:tr h="267660">
                <a:tc vMerge="1">
                  <a:txBody>
                    <a:bodyPr/>
                    <a:lstStyle/>
                    <a:p>
                      <a:endParaRPr lang="nl-NL"/>
                    </a:p>
                  </a:txBody>
                  <a:tcPr/>
                </a:tc>
                <a:tc>
                  <a:txBody>
                    <a:bodyPr/>
                    <a:lstStyle/>
                    <a:p>
                      <a:pPr>
                        <a:spcAft>
                          <a:spcPts val="0"/>
                        </a:spcAft>
                      </a:pPr>
                      <a:r>
                        <a:rPr lang="nl-NL" sz="1600" dirty="0" err="1">
                          <a:effectLst/>
                        </a:rPr>
                        <a:t>Hokkigheid</a:t>
                      </a:r>
                      <a:endParaRPr lang="nl-NL" sz="16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Tweehokkig</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dirty="0">
                          <a:effectLst/>
                        </a:rPr>
                        <a:t>HH of </a:t>
                      </a:r>
                      <a:r>
                        <a:rPr lang="nl-NL" sz="1600" dirty="0" err="1">
                          <a:effectLst/>
                        </a:rPr>
                        <a:t>Hh</a:t>
                      </a:r>
                      <a:r>
                        <a:rPr lang="nl-NL" sz="1600" dirty="0">
                          <a:effectLst/>
                        </a:rPr>
                        <a:t> </a:t>
                      </a:r>
                      <a:endParaRPr lang="nl-NL" sz="1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997769475"/>
                  </a:ext>
                </a:extLst>
              </a:tr>
              <a:tr h="267660">
                <a:tc vMerge="1">
                  <a:txBody>
                    <a:bodyPr/>
                    <a:lstStyle/>
                    <a:p>
                      <a:endParaRPr lang="nl-NL"/>
                    </a:p>
                  </a:txBody>
                  <a:tcPr/>
                </a:tc>
                <a:tc>
                  <a:txBody>
                    <a:bodyPr/>
                    <a:lstStyle/>
                    <a:p>
                      <a:pPr>
                        <a:spcAft>
                          <a:spcPts val="0"/>
                        </a:spcAft>
                      </a:pPr>
                      <a:r>
                        <a:rPr lang="nl-NL" sz="1600" dirty="0">
                          <a:effectLst/>
                        </a:rPr>
                        <a:t>Suikergehalte</a:t>
                      </a:r>
                      <a:endParaRPr lang="nl-NL" sz="16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dirty="0">
                          <a:effectLst/>
                        </a:rPr>
                        <a:t>Zoet</a:t>
                      </a:r>
                      <a:endParaRPr lang="nl-NL" sz="16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dirty="0">
                          <a:effectLst/>
                        </a:rPr>
                        <a:t>S</a:t>
                      </a:r>
                      <a:r>
                        <a:rPr lang="nl-NL" sz="1600" baseline="30000" dirty="0">
                          <a:effectLst/>
                        </a:rPr>
                        <a:t>L</a:t>
                      </a:r>
                      <a:r>
                        <a:rPr lang="nl-NL" sz="1600" dirty="0">
                          <a:effectLst/>
                        </a:rPr>
                        <a:t>S</a:t>
                      </a:r>
                      <a:r>
                        <a:rPr lang="nl-NL" sz="1600" baseline="30000" dirty="0">
                          <a:effectLst/>
                        </a:rPr>
                        <a:t>H </a:t>
                      </a:r>
                      <a:r>
                        <a:rPr lang="nl-NL" sz="1600" dirty="0">
                          <a:effectLst/>
                        </a:rPr>
                        <a:t>(intermediair fenotype)</a:t>
                      </a:r>
                      <a:endParaRPr lang="nl-NL" sz="1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4109905419"/>
                  </a:ext>
                </a:extLst>
              </a:tr>
            </a:tbl>
          </a:graphicData>
        </a:graphic>
      </p:graphicFrame>
      <p:sp>
        <p:nvSpPr>
          <p:cNvPr id="3" name="Ovaal 2">
            <a:extLst>
              <a:ext uri="{FF2B5EF4-FFF2-40B4-BE49-F238E27FC236}">
                <a16:creationId xmlns:a16="http://schemas.microsoft.com/office/drawing/2014/main" id="{1126E362-4861-486A-BDDE-63078F8C76A1}"/>
              </a:ext>
            </a:extLst>
          </p:cNvPr>
          <p:cNvSpPr/>
          <p:nvPr/>
        </p:nvSpPr>
        <p:spPr>
          <a:xfrm>
            <a:off x="3505200" y="2971800"/>
            <a:ext cx="685800" cy="381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AC5ED7B9-1A6C-4AFA-8DB2-5CE29AA29FC4}"/>
              </a:ext>
            </a:extLst>
          </p:cNvPr>
          <p:cNvSpPr/>
          <p:nvPr/>
        </p:nvSpPr>
        <p:spPr>
          <a:xfrm>
            <a:off x="3429000" y="2713839"/>
            <a:ext cx="1278875" cy="381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CE5ECCAB-4A75-4BBC-A0AC-82A87D3E2AC6}"/>
              </a:ext>
            </a:extLst>
          </p:cNvPr>
          <p:cNvSpPr/>
          <p:nvPr/>
        </p:nvSpPr>
        <p:spPr>
          <a:xfrm>
            <a:off x="3429000" y="4045962"/>
            <a:ext cx="1278875" cy="381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247F1FFD-276F-49E4-8C9F-5B3590D6D674}"/>
              </a:ext>
            </a:extLst>
          </p:cNvPr>
          <p:cNvSpPr/>
          <p:nvPr/>
        </p:nvSpPr>
        <p:spPr>
          <a:xfrm>
            <a:off x="6037277" y="2663427"/>
            <a:ext cx="685800" cy="381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41C85CBF-28C1-4875-92AE-B9AA1007F7B2}"/>
              </a:ext>
            </a:extLst>
          </p:cNvPr>
          <p:cNvSpPr/>
          <p:nvPr/>
        </p:nvSpPr>
        <p:spPr>
          <a:xfrm>
            <a:off x="6119904" y="2971800"/>
            <a:ext cx="814296" cy="381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4451B146-385D-4E13-B605-858DEAC363F9}"/>
              </a:ext>
            </a:extLst>
          </p:cNvPr>
          <p:cNvSpPr/>
          <p:nvPr/>
        </p:nvSpPr>
        <p:spPr>
          <a:xfrm>
            <a:off x="5973029" y="4028182"/>
            <a:ext cx="814296" cy="381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248C6346-DC73-434A-A306-558C808DF46A}"/>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244937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543D203E-2AAD-44E8-9B26-B8E92DE01A35}"/>
              </a:ext>
            </a:extLst>
          </p:cNvPr>
          <p:cNvSpPr txBox="1">
            <a:spLocks/>
          </p:cNvSpPr>
          <p:nvPr/>
        </p:nvSpPr>
        <p:spPr>
          <a:xfrm>
            <a:off x="685800" y="1219200"/>
            <a:ext cx="7619999" cy="5410200"/>
          </a:xfrm>
          <a:prstGeom prst="rect">
            <a:avLst/>
          </a:prstGeom>
        </p:spPr>
        <p:txBody>
          <a:bodyPr vert="horz">
            <a:normAutofit fontScale="92500"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Clr>
                <a:srgbClr val="B94D4F"/>
              </a:buClr>
              <a:buFont typeface="Arial" panose="020B0604020202020204" pitchFamily="34" charset="0"/>
              <a:buChar char="•"/>
            </a:pPr>
            <a:r>
              <a:rPr lang="nl-NL" sz="2800" dirty="0"/>
              <a:t>Vraag 6</a:t>
            </a:r>
          </a:p>
          <a:p>
            <a:pPr marL="320040" lvl="1" indent="0">
              <a:buNone/>
            </a:pPr>
            <a:r>
              <a:rPr lang="nl-NL" dirty="0"/>
              <a:t>Hoe kun je alle gewenste eigenschappen in één tomaat krijgen? </a:t>
            </a:r>
          </a:p>
          <a:p>
            <a:pPr marL="594360" lvl="2" indent="0">
              <a:buNone/>
            </a:pPr>
            <a:r>
              <a:rPr lang="nl-NL" dirty="0">
                <a:solidFill>
                  <a:srgbClr val="FF0000"/>
                </a:solidFill>
              </a:rPr>
              <a:t>Gewenst genotype F- </a:t>
            </a:r>
            <a:r>
              <a:rPr lang="nl-NL" dirty="0" err="1">
                <a:solidFill>
                  <a:srgbClr val="FF0000"/>
                </a:solidFill>
              </a:rPr>
              <a:t>hh</a:t>
            </a:r>
            <a:r>
              <a:rPr lang="nl-NL" dirty="0">
                <a:solidFill>
                  <a:srgbClr val="FF0000"/>
                </a:solidFill>
              </a:rPr>
              <a:t> S</a:t>
            </a:r>
            <a:r>
              <a:rPr lang="nl-NL" baseline="30000" dirty="0">
                <a:solidFill>
                  <a:srgbClr val="FF0000"/>
                </a:solidFill>
              </a:rPr>
              <a:t>H</a:t>
            </a:r>
            <a:r>
              <a:rPr lang="nl-NL" dirty="0">
                <a:solidFill>
                  <a:srgbClr val="FF0000"/>
                </a:solidFill>
              </a:rPr>
              <a:t>S</a:t>
            </a:r>
            <a:r>
              <a:rPr lang="nl-NL" baseline="30000" dirty="0">
                <a:solidFill>
                  <a:srgbClr val="FF0000"/>
                </a:solidFill>
              </a:rPr>
              <a:t>H</a:t>
            </a:r>
            <a:r>
              <a:rPr lang="nl-NL" dirty="0">
                <a:solidFill>
                  <a:srgbClr val="FF0000"/>
                </a:solidFill>
              </a:rPr>
              <a:t>. Dit kan je bereiken als de ouders </a:t>
            </a:r>
            <a:r>
              <a:rPr lang="nl-NL" b="1" dirty="0">
                <a:solidFill>
                  <a:srgbClr val="FF0000"/>
                </a:solidFill>
              </a:rPr>
              <a:t>allemaal homozygoot </a:t>
            </a:r>
            <a:r>
              <a:rPr lang="nl-NL" dirty="0">
                <a:solidFill>
                  <a:srgbClr val="FF0000"/>
                </a:solidFill>
              </a:rPr>
              <a:t>zijn met dit genotype </a:t>
            </a:r>
            <a:r>
              <a:rPr lang="nl-NL" dirty="0" err="1">
                <a:solidFill>
                  <a:srgbClr val="FF0000"/>
                </a:solidFill>
              </a:rPr>
              <a:t>FFhh</a:t>
            </a:r>
            <a:r>
              <a:rPr lang="nl-NL" dirty="0">
                <a:solidFill>
                  <a:srgbClr val="FF0000"/>
                </a:solidFill>
              </a:rPr>
              <a:t> S</a:t>
            </a:r>
            <a:r>
              <a:rPr lang="nl-NL" baseline="30000" dirty="0">
                <a:solidFill>
                  <a:srgbClr val="FF0000"/>
                </a:solidFill>
              </a:rPr>
              <a:t>H</a:t>
            </a:r>
            <a:r>
              <a:rPr lang="nl-NL" dirty="0">
                <a:solidFill>
                  <a:srgbClr val="FF0000"/>
                </a:solidFill>
              </a:rPr>
              <a:t>S</a:t>
            </a:r>
            <a:r>
              <a:rPr lang="nl-NL" baseline="30000" dirty="0">
                <a:solidFill>
                  <a:srgbClr val="FF0000"/>
                </a:solidFill>
              </a:rPr>
              <a:t>H</a:t>
            </a:r>
            <a:r>
              <a:rPr lang="nl-NL" dirty="0">
                <a:solidFill>
                  <a:srgbClr val="FF0000"/>
                </a:solidFill>
              </a:rPr>
              <a:t>.</a:t>
            </a:r>
          </a:p>
          <a:p>
            <a:pPr marL="594360" lvl="2" indent="0">
              <a:buNone/>
            </a:pPr>
            <a:endParaRPr lang="nl-NL" dirty="0">
              <a:solidFill>
                <a:srgbClr val="FF0000"/>
              </a:solidFill>
            </a:endParaRPr>
          </a:p>
          <a:p>
            <a:pPr marL="868680" lvl="3" indent="0">
              <a:buNone/>
            </a:pPr>
            <a:r>
              <a:rPr lang="nl-NL" dirty="0">
                <a:solidFill>
                  <a:srgbClr val="FF0000"/>
                </a:solidFill>
              </a:rPr>
              <a:t>		Heterozygote ouders			Homozygote ouders</a:t>
            </a:r>
          </a:p>
          <a:p>
            <a:pPr marL="594360" lvl="2" indent="0">
              <a:buNone/>
            </a:pPr>
            <a:endParaRPr lang="nl-NL" dirty="0">
              <a:solidFill>
                <a:srgbClr val="FF0000"/>
              </a:solidFill>
            </a:endParaRPr>
          </a:p>
          <a:p>
            <a:pPr lvl="2"/>
            <a:endParaRPr lang="nl-NL" dirty="0">
              <a:solidFill>
                <a:srgbClr val="FF0000"/>
              </a:solidFill>
            </a:endParaRPr>
          </a:p>
          <a:p>
            <a:pPr lvl="2"/>
            <a:endParaRPr lang="nl-NL" dirty="0">
              <a:solidFill>
                <a:srgbClr val="FF0000"/>
              </a:solidFill>
            </a:endParaRPr>
          </a:p>
          <a:p>
            <a:pPr lvl="2"/>
            <a:endParaRPr lang="nl-NL" dirty="0">
              <a:solidFill>
                <a:srgbClr val="FF0000"/>
              </a:solidFill>
            </a:endParaRPr>
          </a:p>
          <a:p>
            <a:pPr marL="594360" lvl="2" indent="0">
              <a:buNone/>
            </a:pPr>
            <a:r>
              <a:rPr lang="nl-NL" dirty="0">
                <a:solidFill>
                  <a:srgbClr val="FF0000"/>
                </a:solidFill>
              </a:rPr>
              <a:t>De cherrytomaat heeft van twee van de drie eigenschappen.</a:t>
            </a:r>
          </a:p>
          <a:p>
            <a:pPr marL="594360" lvl="2" indent="0">
              <a:buNone/>
            </a:pPr>
            <a:endParaRPr lang="nl-NL" dirty="0">
              <a:solidFill>
                <a:srgbClr val="FF0000"/>
              </a:solidFill>
            </a:endParaRPr>
          </a:p>
          <a:p>
            <a:pPr marL="594360" lvl="2" indent="0">
              <a:buNone/>
            </a:pPr>
            <a:r>
              <a:rPr lang="nl-NL" dirty="0">
                <a:solidFill>
                  <a:srgbClr val="FF0000"/>
                </a:solidFill>
              </a:rPr>
              <a:t>De vleestomaat is de enige met een </a:t>
            </a:r>
            <a:r>
              <a:rPr lang="nl-NL" dirty="0" err="1">
                <a:solidFill>
                  <a:srgbClr val="FF0000"/>
                </a:solidFill>
              </a:rPr>
              <a:t>meerhokkig</a:t>
            </a:r>
            <a:r>
              <a:rPr lang="nl-NL" dirty="0">
                <a:solidFill>
                  <a:srgbClr val="FF0000"/>
                </a:solidFill>
              </a:rPr>
              <a:t> fenotype. Misschien dat je de </a:t>
            </a:r>
            <a:r>
              <a:rPr lang="nl-NL" dirty="0" err="1">
                <a:solidFill>
                  <a:srgbClr val="FF0000"/>
                </a:solidFill>
              </a:rPr>
              <a:t>cherryotmaat</a:t>
            </a:r>
            <a:r>
              <a:rPr lang="nl-NL" dirty="0">
                <a:solidFill>
                  <a:srgbClr val="FF0000"/>
                </a:solidFill>
              </a:rPr>
              <a:t> met de vleestomaat kunt kruisen om </a:t>
            </a:r>
            <a:r>
              <a:rPr lang="nl-NL" dirty="0" err="1">
                <a:solidFill>
                  <a:srgbClr val="FF0000"/>
                </a:solidFill>
              </a:rPr>
              <a:t>meerhokkige</a:t>
            </a:r>
            <a:r>
              <a:rPr lang="nl-NL" dirty="0">
                <a:solidFill>
                  <a:srgbClr val="FF0000"/>
                </a:solidFill>
              </a:rPr>
              <a:t> cherrytomaten te krijgen die minder vocht lekken bij het doorsnijden</a:t>
            </a:r>
          </a:p>
          <a:p>
            <a:pPr lvl="2"/>
            <a:endParaRPr lang="nl-NL" dirty="0">
              <a:solidFill>
                <a:srgbClr val="FF0000"/>
              </a:solidFill>
            </a:endParaRPr>
          </a:p>
          <a:p>
            <a:pPr lvl="2"/>
            <a:endParaRPr lang="nl-NL" dirty="0">
              <a:solidFill>
                <a:srgbClr val="FF0000"/>
              </a:solidFill>
            </a:endParaRPr>
          </a:p>
          <a:p>
            <a:pPr lvl="2"/>
            <a:endParaRPr lang="nl-NL" dirty="0">
              <a:solidFill>
                <a:srgbClr val="FF0000"/>
              </a:solidFill>
            </a:endParaRPr>
          </a:p>
          <a:p>
            <a:pPr lvl="2"/>
            <a:endParaRPr lang="nl-NL" dirty="0">
              <a:solidFill>
                <a:srgbClr val="FF0000"/>
              </a:solidFill>
            </a:endParaRPr>
          </a:p>
          <a:p>
            <a:pPr marL="0" indent="0">
              <a:buFont typeface="Wingdings 2"/>
              <a:buNone/>
            </a:pPr>
            <a:endParaRPr lang="nl-NL" dirty="0"/>
          </a:p>
        </p:txBody>
      </p:sp>
      <p:graphicFrame>
        <p:nvGraphicFramePr>
          <p:cNvPr id="14" name="Tabel 13">
            <a:extLst>
              <a:ext uri="{FF2B5EF4-FFF2-40B4-BE49-F238E27FC236}">
                <a16:creationId xmlns:a16="http://schemas.microsoft.com/office/drawing/2014/main" id="{2B2AF725-9844-4B3B-A43E-F622544BDEF1}"/>
              </a:ext>
            </a:extLst>
          </p:cNvPr>
          <p:cNvGraphicFramePr>
            <a:graphicFrameLocks noGrp="1"/>
          </p:cNvGraphicFramePr>
          <p:nvPr>
            <p:extLst>
              <p:ext uri="{D42A27DB-BD31-4B8C-83A1-F6EECF244321}">
                <p14:modId xmlns:p14="http://schemas.microsoft.com/office/powerpoint/2010/main" val="2775439171"/>
              </p:ext>
            </p:extLst>
          </p:nvPr>
        </p:nvGraphicFramePr>
        <p:xfrm>
          <a:off x="2133600" y="3505200"/>
          <a:ext cx="1962149" cy="1112204"/>
        </p:xfrm>
        <a:graphic>
          <a:graphicData uri="http://schemas.openxmlformats.org/drawingml/2006/table">
            <a:tbl>
              <a:tblPr>
                <a:tableStyleId>{5C22544A-7EE6-4342-B048-85BDC9FD1C3A}</a:tableStyleId>
              </a:tblPr>
              <a:tblGrid>
                <a:gridCol w="981075">
                  <a:extLst>
                    <a:ext uri="{9D8B030D-6E8A-4147-A177-3AD203B41FA5}">
                      <a16:colId xmlns:a16="http://schemas.microsoft.com/office/drawing/2014/main" val="876814721"/>
                    </a:ext>
                  </a:extLst>
                </a:gridCol>
                <a:gridCol w="490537">
                  <a:extLst>
                    <a:ext uri="{9D8B030D-6E8A-4147-A177-3AD203B41FA5}">
                      <a16:colId xmlns:a16="http://schemas.microsoft.com/office/drawing/2014/main" val="836541548"/>
                    </a:ext>
                  </a:extLst>
                </a:gridCol>
                <a:gridCol w="490537">
                  <a:extLst>
                    <a:ext uri="{9D8B030D-6E8A-4147-A177-3AD203B41FA5}">
                      <a16:colId xmlns:a16="http://schemas.microsoft.com/office/drawing/2014/main" val="140584295"/>
                    </a:ext>
                  </a:extLst>
                </a:gridCol>
              </a:tblGrid>
              <a:tr h="209471">
                <a:tc>
                  <a:txBody>
                    <a:bodyPr/>
                    <a:lstStyle/>
                    <a:p>
                      <a:endParaRPr lang="nl-NL" sz="1800" dirty="0">
                        <a:effectLst/>
                        <a:latin typeface="+mn-lt"/>
                        <a:ea typeface="MS Mincho" panose="02020609040205080304" pitchFamily="49" charset="-128"/>
                      </a:endParaRPr>
                    </a:p>
                  </a:txBody>
                  <a:tcPr marL="68580" marR="68580" marT="0" marB="0"/>
                </a:tc>
                <a:tc>
                  <a:txBody>
                    <a:bodyPr/>
                    <a:lstStyle/>
                    <a:p>
                      <a:r>
                        <a:rPr lang="nl-NL" sz="1800" b="1" dirty="0">
                          <a:effectLst/>
                          <a:latin typeface="+mn-lt"/>
                          <a:ea typeface="MS Mincho" panose="02020609040205080304" pitchFamily="49" charset="-128"/>
                        </a:rPr>
                        <a:t>F</a:t>
                      </a:r>
                    </a:p>
                  </a:txBody>
                  <a:tcPr marL="68580" marR="68580" marT="0" marB="0"/>
                </a:tc>
                <a:tc>
                  <a:txBody>
                    <a:bodyPr/>
                    <a:lstStyle/>
                    <a:p>
                      <a:r>
                        <a:rPr lang="nl-NL" sz="1800" b="1" dirty="0">
                          <a:effectLst/>
                          <a:latin typeface="+mn-lt"/>
                          <a:ea typeface="MS Mincho" panose="02020609040205080304" pitchFamily="49" charset="-128"/>
                        </a:rPr>
                        <a:t>f</a:t>
                      </a:r>
                    </a:p>
                  </a:txBody>
                  <a:tcPr marL="68580" marR="68580" marT="0" marB="0"/>
                </a:tc>
                <a:extLst>
                  <a:ext uri="{0D108BD9-81ED-4DB2-BD59-A6C34878D82A}">
                    <a16:rowId xmlns:a16="http://schemas.microsoft.com/office/drawing/2014/main" val="2878023461"/>
                  </a:ext>
                </a:extLst>
              </a:tr>
              <a:tr h="418942">
                <a:tc>
                  <a:txBody>
                    <a:bodyPr/>
                    <a:lstStyle/>
                    <a:p>
                      <a:r>
                        <a:rPr lang="nl-NL" sz="1800" b="1" dirty="0">
                          <a:effectLst/>
                          <a:latin typeface="+mn-lt"/>
                          <a:ea typeface="MS Mincho" panose="02020609040205080304" pitchFamily="49" charset="-128"/>
                        </a:rPr>
                        <a:t>F</a:t>
                      </a:r>
                    </a:p>
                  </a:txBody>
                  <a:tcPr marL="68580" marR="68580" marT="0" marB="0"/>
                </a:tc>
                <a:tc>
                  <a:txBody>
                    <a:bodyPr/>
                    <a:lstStyle/>
                    <a:p>
                      <a:r>
                        <a:rPr lang="nl-NL" sz="1800" dirty="0">
                          <a:effectLst/>
                          <a:latin typeface="+mn-lt"/>
                          <a:ea typeface="MS Mincho" panose="02020609040205080304" pitchFamily="49" charset="-128"/>
                        </a:rPr>
                        <a:t>FF</a:t>
                      </a:r>
                    </a:p>
                  </a:txBody>
                  <a:tcPr marL="68580" marR="68580" marT="0" marB="0"/>
                </a:tc>
                <a:tc>
                  <a:txBody>
                    <a:bodyPr/>
                    <a:lstStyle/>
                    <a:p>
                      <a:r>
                        <a:rPr lang="nl-NL" sz="1800" dirty="0">
                          <a:effectLst/>
                          <a:latin typeface="+mn-lt"/>
                          <a:ea typeface="MS Mincho" panose="02020609040205080304" pitchFamily="49" charset="-128"/>
                        </a:rPr>
                        <a:t>Ff</a:t>
                      </a:r>
                    </a:p>
                  </a:txBody>
                  <a:tcPr marL="68580" marR="68580" marT="0" marB="0"/>
                </a:tc>
                <a:extLst>
                  <a:ext uri="{0D108BD9-81ED-4DB2-BD59-A6C34878D82A}">
                    <a16:rowId xmlns:a16="http://schemas.microsoft.com/office/drawing/2014/main" val="1361571277"/>
                  </a:ext>
                </a:extLst>
              </a:tr>
              <a:tr h="418942">
                <a:tc>
                  <a:txBody>
                    <a:bodyPr/>
                    <a:lstStyle/>
                    <a:p>
                      <a:r>
                        <a:rPr lang="nl-NL" sz="1800" b="1" dirty="0">
                          <a:effectLst/>
                          <a:latin typeface="+mn-lt"/>
                          <a:ea typeface="MS Mincho" panose="02020609040205080304" pitchFamily="49" charset="-128"/>
                        </a:rPr>
                        <a:t>f</a:t>
                      </a:r>
                    </a:p>
                  </a:txBody>
                  <a:tcPr marL="68580" marR="68580" marT="0" marB="0"/>
                </a:tc>
                <a:tc>
                  <a:txBody>
                    <a:bodyPr/>
                    <a:lstStyle/>
                    <a:p>
                      <a:r>
                        <a:rPr lang="nl-NL" sz="1800" dirty="0">
                          <a:effectLst/>
                          <a:latin typeface="+mn-lt"/>
                          <a:ea typeface="MS Mincho" panose="02020609040205080304" pitchFamily="49" charset="-128"/>
                        </a:rPr>
                        <a:t>Ff</a:t>
                      </a:r>
                    </a:p>
                  </a:txBody>
                  <a:tcPr marL="68580" marR="68580" marT="0" marB="0"/>
                </a:tc>
                <a:tc>
                  <a:txBody>
                    <a:bodyPr/>
                    <a:lstStyle/>
                    <a:p>
                      <a:r>
                        <a:rPr lang="nl-NL" sz="1800" dirty="0">
                          <a:effectLst/>
                          <a:latin typeface="+mn-lt"/>
                          <a:ea typeface="MS Mincho" panose="02020609040205080304" pitchFamily="49" charset="-128"/>
                        </a:rPr>
                        <a:t>ff</a:t>
                      </a:r>
                    </a:p>
                  </a:txBody>
                  <a:tcPr marL="68580" marR="68580" marT="0" marB="0"/>
                </a:tc>
                <a:extLst>
                  <a:ext uri="{0D108BD9-81ED-4DB2-BD59-A6C34878D82A}">
                    <a16:rowId xmlns:a16="http://schemas.microsoft.com/office/drawing/2014/main" val="647166965"/>
                  </a:ext>
                </a:extLst>
              </a:tr>
            </a:tbl>
          </a:graphicData>
        </a:graphic>
      </p:graphicFrame>
      <p:graphicFrame>
        <p:nvGraphicFramePr>
          <p:cNvPr id="16" name="Tabel 15">
            <a:extLst>
              <a:ext uri="{FF2B5EF4-FFF2-40B4-BE49-F238E27FC236}">
                <a16:creationId xmlns:a16="http://schemas.microsoft.com/office/drawing/2014/main" id="{B0E3F731-C9E2-48F6-810E-6EE4C2AD6FA6}"/>
              </a:ext>
            </a:extLst>
          </p:cNvPr>
          <p:cNvGraphicFramePr>
            <a:graphicFrameLocks noGrp="1"/>
          </p:cNvGraphicFramePr>
          <p:nvPr>
            <p:extLst>
              <p:ext uri="{D42A27DB-BD31-4B8C-83A1-F6EECF244321}">
                <p14:modId xmlns:p14="http://schemas.microsoft.com/office/powerpoint/2010/main" val="243789228"/>
              </p:ext>
            </p:extLst>
          </p:nvPr>
        </p:nvGraphicFramePr>
        <p:xfrm>
          <a:off x="5334000" y="3505200"/>
          <a:ext cx="1962149" cy="1112204"/>
        </p:xfrm>
        <a:graphic>
          <a:graphicData uri="http://schemas.openxmlformats.org/drawingml/2006/table">
            <a:tbl>
              <a:tblPr>
                <a:tableStyleId>{5C22544A-7EE6-4342-B048-85BDC9FD1C3A}</a:tableStyleId>
              </a:tblPr>
              <a:tblGrid>
                <a:gridCol w="981075">
                  <a:extLst>
                    <a:ext uri="{9D8B030D-6E8A-4147-A177-3AD203B41FA5}">
                      <a16:colId xmlns:a16="http://schemas.microsoft.com/office/drawing/2014/main" val="876814721"/>
                    </a:ext>
                  </a:extLst>
                </a:gridCol>
                <a:gridCol w="490537">
                  <a:extLst>
                    <a:ext uri="{9D8B030D-6E8A-4147-A177-3AD203B41FA5}">
                      <a16:colId xmlns:a16="http://schemas.microsoft.com/office/drawing/2014/main" val="836541548"/>
                    </a:ext>
                  </a:extLst>
                </a:gridCol>
                <a:gridCol w="490537">
                  <a:extLst>
                    <a:ext uri="{9D8B030D-6E8A-4147-A177-3AD203B41FA5}">
                      <a16:colId xmlns:a16="http://schemas.microsoft.com/office/drawing/2014/main" val="140584295"/>
                    </a:ext>
                  </a:extLst>
                </a:gridCol>
              </a:tblGrid>
              <a:tr h="209471">
                <a:tc>
                  <a:txBody>
                    <a:bodyPr/>
                    <a:lstStyle/>
                    <a:p>
                      <a:endParaRPr lang="nl-NL" sz="1800" dirty="0">
                        <a:effectLst/>
                        <a:latin typeface="+mn-lt"/>
                        <a:ea typeface="MS Mincho" panose="02020609040205080304" pitchFamily="49" charset="-128"/>
                      </a:endParaRPr>
                    </a:p>
                  </a:txBody>
                  <a:tcPr marL="68580" marR="68580" marT="0" marB="0"/>
                </a:tc>
                <a:tc>
                  <a:txBody>
                    <a:bodyPr/>
                    <a:lstStyle/>
                    <a:p>
                      <a:r>
                        <a:rPr lang="nl-NL" sz="1800" b="1" dirty="0">
                          <a:effectLst/>
                          <a:latin typeface="+mn-lt"/>
                          <a:ea typeface="MS Mincho" panose="02020609040205080304" pitchFamily="49" charset="-128"/>
                        </a:rPr>
                        <a:t>F</a:t>
                      </a:r>
                    </a:p>
                  </a:txBody>
                  <a:tcPr marL="68580" marR="68580" marT="0" marB="0"/>
                </a:tc>
                <a:tc>
                  <a:txBody>
                    <a:bodyPr/>
                    <a:lstStyle/>
                    <a:p>
                      <a:r>
                        <a:rPr lang="nl-NL" sz="1800" b="1" dirty="0">
                          <a:effectLst/>
                          <a:latin typeface="+mn-lt"/>
                          <a:ea typeface="MS Mincho" panose="02020609040205080304" pitchFamily="49" charset="-128"/>
                        </a:rPr>
                        <a:t>F</a:t>
                      </a:r>
                    </a:p>
                  </a:txBody>
                  <a:tcPr marL="68580" marR="68580" marT="0" marB="0"/>
                </a:tc>
                <a:extLst>
                  <a:ext uri="{0D108BD9-81ED-4DB2-BD59-A6C34878D82A}">
                    <a16:rowId xmlns:a16="http://schemas.microsoft.com/office/drawing/2014/main" val="2878023461"/>
                  </a:ext>
                </a:extLst>
              </a:tr>
              <a:tr h="418942">
                <a:tc>
                  <a:txBody>
                    <a:bodyPr/>
                    <a:lstStyle/>
                    <a:p>
                      <a:r>
                        <a:rPr lang="nl-NL" sz="1800" b="1" dirty="0">
                          <a:effectLst/>
                          <a:latin typeface="+mn-lt"/>
                          <a:ea typeface="MS Mincho" panose="02020609040205080304" pitchFamily="49" charset="-128"/>
                        </a:rPr>
                        <a:t>F</a:t>
                      </a:r>
                    </a:p>
                  </a:txBody>
                  <a:tcPr marL="68580" marR="68580" marT="0" marB="0"/>
                </a:tc>
                <a:tc>
                  <a:txBody>
                    <a:bodyPr/>
                    <a:lstStyle/>
                    <a:p>
                      <a:r>
                        <a:rPr lang="nl-NL" sz="1800" dirty="0">
                          <a:effectLst/>
                          <a:latin typeface="+mn-lt"/>
                          <a:ea typeface="MS Mincho" panose="02020609040205080304" pitchFamily="49" charset="-128"/>
                        </a:rPr>
                        <a:t>FF</a:t>
                      </a:r>
                    </a:p>
                  </a:txBody>
                  <a:tcPr marL="68580" marR="68580" marT="0" marB="0"/>
                </a:tc>
                <a:tc>
                  <a:txBody>
                    <a:bodyPr/>
                    <a:lstStyle/>
                    <a:p>
                      <a:r>
                        <a:rPr lang="nl-NL" sz="1800" dirty="0">
                          <a:effectLst/>
                          <a:latin typeface="+mn-lt"/>
                          <a:ea typeface="MS Mincho" panose="02020609040205080304" pitchFamily="49" charset="-128"/>
                        </a:rPr>
                        <a:t>FF</a:t>
                      </a:r>
                    </a:p>
                  </a:txBody>
                  <a:tcPr marL="68580" marR="68580" marT="0" marB="0"/>
                </a:tc>
                <a:extLst>
                  <a:ext uri="{0D108BD9-81ED-4DB2-BD59-A6C34878D82A}">
                    <a16:rowId xmlns:a16="http://schemas.microsoft.com/office/drawing/2014/main" val="1361571277"/>
                  </a:ext>
                </a:extLst>
              </a:tr>
              <a:tr h="418942">
                <a:tc>
                  <a:txBody>
                    <a:bodyPr/>
                    <a:lstStyle/>
                    <a:p>
                      <a:r>
                        <a:rPr lang="nl-NL" sz="1800" b="1" dirty="0">
                          <a:effectLst/>
                          <a:latin typeface="+mn-lt"/>
                          <a:ea typeface="MS Mincho" panose="02020609040205080304" pitchFamily="49" charset="-128"/>
                        </a:rPr>
                        <a:t>F</a:t>
                      </a:r>
                    </a:p>
                  </a:txBody>
                  <a:tcPr marL="68580" marR="68580" marT="0" marB="0"/>
                </a:tc>
                <a:tc>
                  <a:txBody>
                    <a:bodyPr/>
                    <a:lstStyle/>
                    <a:p>
                      <a:r>
                        <a:rPr lang="nl-NL" sz="1800" dirty="0">
                          <a:effectLst/>
                          <a:latin typeface="+mn-lt"/>
                          <a:ea typeface="MS Mincho" panose="02020609040205080304" pitchFamily="49" charset="-128"/>
                        </a:rPr>
                        <a:t>FF</a:t>
                      </a:r>
                    </a:p>
                  </a:txBody>
                  <a:tcPr marL="68580" marR="68580" marT="0" marB="0"/>
                </a:tc>
                <a:tc>
                  <a:txBody>
                    <a:bodyPr/>
                    <a:lstStyle/>
                    <a:p>
                      <a:r>
                        <a:rPr lang="nl-NL" sz="1800" dirty="0">
                          <a:effectLst/>
                          <a:latin typeface="+mn-lt"/>
                          <a:ea typeface="MS Mincho" panose="02020609040205080304" pitchFamily="49" charset="-128"/>
                        </a:rPr>
                        <a:t>FF</a:t>
                      </a:r>
                    </a:p>
                  </a:txBody>
                  <a:tcPr marL="68580" marR="68580" marT="0" marB="0"/>
                </a:tc>
                <a:extLst>
                  <a:ext uri="{0D108BD9-81ED-4DB2-BD59-A6C34878D82A}">
                    <a16:rowId xmlns:a16="http://schemas.microsoft.com/office/drawing/2014/main" val="647166965"/>
                  </a:ext>
                </a:extLst>
              </a:tr>
            </a:tbl>
          </a:graphicData>
        </a:graphic>
      </p:graphicFrame>
      <p:sp>
        <p:nvSpPr>
          <p:cNvPr id="8" name="Tekstvak 7">
            <a:extLst>
              <a:ext uri="{FF2B5EF4-FFF2-40B4-BE49-F238E27FC236}">
                <a16:creationId xmlns:a16="http://schemas.microsoft.com/office/drawing/2014/main" id="{976D9502-DB2A-4BB4-8361-005849A672B9}"/>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69552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FAFB0"/>
        </a:solidFill>
        <a:effectLst/>
      </p:bgPr>
    </p:bg>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36C00F9B-9987-491E-88B7-4307B5F5B997}"/>
              </a:ext>
            </a:extLst>
          </p:cNvPr>
          <p:cNvSpPr>
            <a:spLocks noGrp="1"/>
          </p:cNvSpPr>
          <p:nvPr>
            <p:ph type="title"/>
          </p:nvPr>
        </p:nvSpPr>
        <p:spPr>
          <a:xfrm>
            <a:off x="628650" y="904597"/>
            <a:ext cx="7886700" cy="1325563"/>
          </a:xfrm>
        </p:spPr>
        <p:txBody>
          <a:bodyPr/>
          <a:lstStyle/>
          <a:p>
            <a:pPr algn="ctr"/>
            <a:r>
              <a:rPr lang="nl-NL" sz="4000" dirty="0">
                <a:latin typeface="+mn-lt"/>
              </a:rPr>
              <a:t>Moderne veredeling</a:t>
            </a:r>
          </a:p>
        </p:txBody>
      </p:sp>
      <p:sp>
        <p:nvSpPr>
          <p:cNvPr id="13" name="Tekstvak 12">
            <a:extLst>
              <a:ext uri="{FF2B5EF4-FFF2-40B4-BE49-F238E27FC236}">
                <a16:creationId xmlns:a16="http://schemas.microsoft.com/office/drawing/2014/main" id="{4E41B8D8-6AA4-40E2-B6D7-B99D960C5108}"/>
              </a:ext>
            </a:extLst>
          </p:cNvPr>
          <p:cNvSpPr txBox="1"/>
          <p:nvPr/>
        </p:nvSpPr>
        <p:spPr>
          <a:xfrm>
            <a:off x="0" y="0"/>
            <a:ext cx="9144000" cy="369332"/>
          </a:xfrm>
          <a:prstGeom prst="rect">
            <a:avLst/>
          </a:prstGeom>
          <a:solidFill>
            <a:srgbClr val="B94D4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3" name="Afbeelding 2">
            <a:extLst>
              <a:ext uri="{FF2B5EF4-FFF2-40B4-BE49-F238E27FC236}">
                <a16:creationId xmlns:a16="http://schemas.microsoft.com/office/drawing/2014/main" id="{C13FCA38-EA10-AADA-01A1-D8B1473CC3BD}"/>
              </a:ext>
            </a:extLst>
          </p:cNvPr>
          <p:cNvPicPr>
            <a:picLocks noChangeAspect="1"/>
          </p:cNvPicPr>
          <p:nvPr/>
        </p:nvPicPr>
        <p:blipFill>
          <a:blip r:embed="rId3"/>
          <a:stretch>
            <a:fillRect/>
          </a:stretch>
        </p:blipFill>
        <p:spPr>
          <a:xfrm>
            <a:off x="1802374" y="2362200"/>
            <a:ext cx="5539252" cy="3859250"/>
          </a:xfrm>
          <a:prstGeom prst="rect">
            <a:avLst/>
          </a:prstGeom>
        </p:spPr>
      </p:pic>
    </p:spTree>
    <p:extLst>
      <p:ext uri="{BB962C8B-B14F-4D97-AF65-F5344CB8AC3E}">
        <p14:creationId xmlns:p14="http://schemas.microsoft.com/office/powerpoint/2010/main" val="1409390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FD0F2-D3B1-47D1-B20B-F40315404CDD}"/>
              </a:ext>
            </a:extLst>
          </p:cNvPr>
          <p:cNvSpPr>
            <a:spLocks noGrp="1"/>
          </p:cNvSpPr>
          <p:nvPr>
            <p:ph type="title"/>
          </p:nvPr>
        </p:nvSpPr>
        <p:spPr>
          <a:xfrm>
            <a:off x="0" y="678091"/>
            <a:ext cx="8458200" cy="1143000"/>
          </a:xfrm>
        </p:spPr>
        <p:txBody>
          <a:bodyPr>
            <a:normAutofit/>
          </a:bodyPr>
          <a:lstStyle/>
          <a:p>
            <a:pPr algn="ctr"/>
            <a:r>
              <a:rPr lang="nl-NL" sz="4000" dirty="0">
                <a:latin typeface="+mn-lt"/>
              </a:rPr>
              <a:t>Genetische modificatie (GM)</a:t>
            </a:r>
          </a:p>
        </p:txBody>
      </p:sp>
      <p:sp>
        <p:nvSpPr>
          <p:cNvPr id="11" name="Tijdelijke aanduiding voor inhoud 2">
            <a:extLst>
              <a:ext uri="{FF2B5EF4-FFF2-40B4-BE49-F238E27FC236}">
                <a16:creationId xmlns:a16="http://schemas.microsoft.com/office/drawing/2014/main" id="{58BD3BBF-1089-4130-8A08-2C6B5F0E7D31}"/>
              </a:ext>
            </a:extLst>
          </p:cNvPr>
          <p:cNvSpPr txBox="1">
            <a:spLocks/>
          </p:cNvSpPr>
          <p:nvPr/>
        </p:nvSpPr>
        <p:spPr>
          <a:xfrm>
            <a:off x="685800" y="2133600"/>
            <a:ext cx="8153400"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nl-NL" dirty="0"/>
              <a:t>Genetische modificatie = het direct bewerken van DNA</a:t>
            </a:r>
          </a:p>
          <a:p>
            <a:pPr marL="0" indent="0">
              <a:buFont typeface="Wingdings 2"/>
              <a:buNone/>
            </a:pPr>
            <a:endParaRPr lang="nl-NL" dirty="0"/>
          </a:p>
        </p:txBody>
      </p:sp>
      <p:sp>
        <p:nvSpPr>
          <p:cNvPr id="10" name="Tekstvak 9">
            <a:extLst>
              <a:ext uri="{FF2B5EF4-FFF2-40B4-BE49-F238E27FC236}">
                <a16:creationId xmlns:a16="http://schemas.microsoft.com/office/drawing/2014/main" id="{69DFA025-0B9A-4534-9AC8-6F2DA7F93C27}"/>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rPr>
              <a:t>Moderne veredeling</a:t>
            </a:r>
            <a:endParaRPr lang="nl-NL" b="1" dirty="0">
              <a:solidFill>
                <a:schemeClr val="bg1"/>
              </a:solidFill>
              <a:latin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55C50193-9A00-05A7-E284-40300D925FD2}"/>
              </a:ext>
            </a:extLst>
          </p:cNvPr>
          <p:cNvPicPr>
            <a:picLocks noChangeAspect="1"/>
          </p:cNvPicPr>
          <p:nvPr/>
        </p:nvPicPr>
        <p:blipFill rotWithShape="1">
          <a:blip r:embed="rId3"/>
          <a:srcRect l="1887" t="44956"/>
          <a:stretch/>
        </p:blipFill>
        <p:spPr>
          <a:xfrm>
            <a:off x="5676014" y="2986400"/>
            <a:ext cx="2902688" cy="2382236"/>
          </a:xfrm>
          <a:prstGeom prst="rect">
            <a:avLst/>
          </a:prstGeom>
        </p:spPr>
      </p:pic>
      <p:sp>
        <p:nvSpPr>
          <p:cNvPr id="4" name="Tekstvak 3">
            <a:extLst>
              <a:ext uri="{FF2B5EF4-FFF2-40B4-BE49-F238E27FC236}">
                <a16:creationId xmlns:a16="http://schemas.microsoft.com/office/drawing/2014/main" id="{DD8BB502-6254-7402-6CE1-CD116691CD6C}"/>
              </a:ext>
            </a:extLst>
          </p:cNvPr>
          <p:cNvSpPr txBox="1"/>
          <p:nvPr/>
        </p:nvSpPr>
        <p:spPr>
          <a:xfrm>
            <a:off x="5655635" y="5468666"/>
            <a:ext cx="914400" cy="261610"/>
          </a:xfrm>
          <a:prstGeom prst="rect">
            <a:avLst/>
          </a:prstGeom>
          <a:noFill/>
        </p:spPr>
        <p:txBody>
          <a:bodyPr wrap="square">
            <a:spAutoFit/>
          </a:bodyPr>
          <a:lstStyle/>
          <a:p>
            <a:r>
              <a:rPr lang="nl-NL" sz="1100" dirty="0"/>
              <a:t>Bron: </a:t>
            </a:r>
            <a:r>
              <a:rPr lang="nl-NL" sz="1100" dirty="0">
                <a:solidFill>
                  <a:srgbClr val="B94D4F"/>
                </a:solidFill>
                <a:hlinkClick r:id="rId4">
                  <a:extLst>
                    <a:ext uri="{A12FA001-AC4F-418D-AE19-62706E023703}">
                      <ahyp:hlinkClr xmlns:ahyp="http://schemas.microsoft.com/office/drawing/2018/hyperlinkcolor" val="tx"/>
                    </a:ext>
                  </a:extLst>
                </a:hlinkClick>
              </a:rPr>
              <a:t>WUR</a:t>
            </a:r>
            <a:endParaRPr lang="nl-NL" sz="900" dirty="0">
              <a:solidFill>
                <a:srgbClr val="B94D4F"/>
              </a:solidFill>
            </a:endParaRPr>
          </a:p>
        </p:txBody>
      </p:sp>
      <p:pic>
        <p:nvPicPr>
          <p:cNvPr id="1026" name="Picture 2" descr="Vector">
            <a:extLst>
              <a:ext uri="{FF2B5EF4-FFF2-40B4-BE49-F238E27FC236}">
                <a16:creationId xmlns:a16="http://schemas.microsoft.com/office/drawing/2014/main" id="{737E33B8-2BFF-34D9-1EFD-9279A869A3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816883"/>
            <a:ext cx="4800600" cy="272127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0B75BC07-F5F4-B45C-99F4-E190885AB022}"/>
              </a:ext>
            </a:extLst>
          </p:cNvPr>
          <p:cNvSpPr txBox="1"/>
          <p:nvPr/>
        </p:nvSpPr>
        <p:spPr>
          <a:xfrm>
            <a:off x="533400" y="5603015"/>
            <a:ext cx="1524000" cy="261610"/>
          </a:xfrm>
          <a:prstGeom prst="rect">
            <a:avLst/>
          </a:prstGeom>
          <a:noFill/>
        </p:spPr>
        <p:txBody>
          <a:bodyPr wrap="square">
            <a:spAutoFit/>
          </a:bodyPr>
          <a:lstStyle/>
          <a:p>
            <a:r>
              <a:rPr lang="nl-NL" sz="1100" dirty="0"/>
              <a:t>Bron: </a:t>
            </a:r>
            <a:r>
              <a:rPr lang="nl-NL" sz="1100" dirty="0">
                <a:solidFill>
                  <a:srgbClr val="C00000"/>
                </a:solidFill>
                <a:hlinkClick r:id="rId6">
                  <a:extLst>
                    <a:ext uri="{A12FA001-AC4F-418D-AE19-62706E023703}">
                      <ahyp:hlinkClr xmlns:ahyp="http://schemas.microsoft.com/office/drawing/2018/hyperlinkcolor" val="tx"/>
                    </a:ext>
                  </a:extLst>
                </a:hlinkClick>
              </a:rPr>
              <a:t>Biologielessen</a:t>
            </a:r>
            <a:endParaRPr lang="nl-NL" sz="900" dirty="0">
              <a:solidFill>
                <a:srgbClr val="C00000"/>
              </a:solidFill>
            </a:endParaRPr>
          </a:p>
        </p:txBody>
      </p:sp>
    </p:spTree>
    <p:extLst>
      <p:ext uri="{BB962C8B-B14F-4D97-AF65-F5344CB8AC3E}">
        <p14:creationId xmlns:p14="http://schemas.microsoft.com/office/powerpoint/2010/main" val="1022402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FD0F2-D3B1-47D1-B20B-F40315404CDD}"/>
              </a:ext>
            </a:extLst>
          </p:cNvPr>
          <p:cNvSpPr>
            <a:spLocks noGrp="1"/>
          </p:cNvSpPr>
          <p:nvPr>
            <p:ph type="title"/>
          </p:nvPr>
        </p:nvSpPr>
        <p:spPr>
          <a:xfrm>
            <a:off x="106498" y="641734"/>
            <a:ext cx="9144000" cy="1143000"/>
          </a:xfrm>
        </p:spPr>
        <p:txBody>
          <a:bodyPr>
            <a:normAutofit/>
          </a:bodyPr>
          <a:lstStyle/>
          <a:p>
            <a:pPr algn="ctr"/>
            <a:r>
              <a:rPr lang="nl-NL" sz="4000" dirty="0">
                <a:latin typeface="+mn-lt"/>
              </a:rPr>
              <a:t>Crispr-cas9</a:t>
            </a:r>
          </a:p>
        </p:txBody>
      </p:sp>
      <p:sp>
        <p:nvSpPr>
          <p:cNvPr id="8" name="Tekstvak 7">
            <a:extLst>
              <a:ext uri="{FF2B5EF4-FFF2-40B4-BE49-F238E27FC236}">
                <a16:creationId xmlns:a16="http://schemas.microsoft.com/office/drawing/2014/main" id="{21FC4DCE-640E-44FA-8FB4-2AD4950B178E}"/>
              </a:ext>
            </a:extLst>
          </p:cNvPr>
          <p:cNvSpPr txBox="1"/>
          <p:nvPr/>
        </p:nvSpPr>
        <p:spPr>
          <a:xfrm>
            <a:off x="3962400" y="74891"/>
            <a:ext cx="2286000" cy="369332"/>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Inleiding</a:t>
            </a:r>
          </a:p>
        </p:txBody>
      </p:sp>
      <p:sp>
        <p:nvSpPr>
          <p:cNvPr id="11" name="Tijdelijke aanduiding voor inhoud 2">
            <a:extLst>
              <a:ext uri="{FF2B5EF4-FFF2-40B4-BE49-F238E27FC236}">
                <a16:creationId xmlns:a16="http://schemas.microsoft.com/office/drawing/2014/main" id="{58BD3BBF-1089-4130-8A08-2C6B5F0E7D31}"/>
              </a:ext>
            </a:extLst>
          </p:cNvPr>
          <p:cNvSpPr txBox="1">
            <a:spLocks/>
          </p:cNvSpPr>
          <p:nvPr/>
        </p:nvSpPr>
        <p:spPr>
          <a:xfrm>
            <a:off x="456968" y="1780714"/>
            <a:ext cx="8433264" cy="4793575"/>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nl-NL" sz="2000" b="1" dirty="0"/>
              <a:t>7 Oktober 2020 - </a:t>
            </a:r>
            <a:r>
              <a:rPr lang="nl-NL" sz="2000" dirty="0"/>
              <a:t>Nobelprijs (scheikunde) </a:t>
            </a:r>
          </a:p>
          <a:p>
            <a:pPr>
              <a:buClr>
                <a:srgbClr val="B94D4F"/>
              </a:buClr>
              <a:buFont typeface="Arial" panose="020B0604020202020204" pitchFamily="34" charset="0"/>
              <a:buChar char="•"/>
            </a:pPr>
            <a:r>
              <a:rPr lang="nl-NL" sz="2000" dirty="0" err="1"/>
              <a:t>Emmanuelle</a:t>
            </a:r>
            <a:r>
              <a:rPr lang="nl-NL" sz="2000" dirty="0"/>
              <a:t> </a:t>
            </a:r>
            <a:r>
              <a:rPr lang="nl-NL" sz="2000" dirty="0" err="1"/>
              <a:t>Charpentier</a:t>
            </a:r>
            <a:r>
              <a:rPr lang="nl-NL" sz="2000" dirty="0"/>
              <a:t> (microbiologe) en Jennifer </a:t>
            </a:r>
            <a:r>
              <a:rPr lang="nl-NL" sz="2000" dirty="0" err="1"/>
              <a:t>Doudna</a:t>
            </a:r>
            <a:r>
              <a:rPr lang="nl-NL" sz="2000" dirty="0"/>
              <a:t> (biochemica)</a:t>
            </a:r>
          </a:p>
          <a:p>
            <a:pPr>
              <a:buClr>
                <a:srgbClr val="B94D4F"/>
              </a:buClr>
              <a:buFont typeface="Arial" panose="020B0604020202020204" pitchFamily="34" charset="0"/>
              <a:buChar char="•"/>
            </a:pPr>
            <a:r>
              <a:rPr lang="nl-NL" sz="2000" dirty="0"/>
              <a:t>Voor de nieuwe genetische modificatietechniek: Crispr-Cas9 </a:t>
            </a:r>
          </a:p>
          <a:p>
            <a:pPr marL="0" indent="0">
              <a:buNone/>
            </a:pPr>
            <a:endParaRPr lang="nl-NL" sz="1050" dirty="0">
              <a:hlinkClick r:id="rId3"/>
            </a:endParaRPr>
          </a:p>
          <a:p>
            <a:pPr marL="0" indent="0">
              <a:buNone/>
            </a:pPr>
            <a:endParaRPr lang="nl-NL" dirty="0"/>
          </a:p>
          <a:p>
            <a:pPr marL="0" indent="0">
              <a:buNone/>
            </a:pPr>
            <a:endParaRPr lang="nl-NL" dirty="0"/>
          </a:p>
          <a:p>
            <a:pPr marL="0" indent="0">
              <a:buFont typeface="Wingdings 2"/>
              <a:buNone/>
            </a:pPr>
            <a:endParaRPr lang="nl-NL" dirty="0"/>
          </a:p>
        </p:txBody>
      </p:sp>
      <p:pic>
        <p:nvPicPr>
          <p:cNvPr id="1026" name="Picture 2">
            <a:extLst>
              <a:ext uri="{FF2B5EF4-FFF2-40B4-BE49-F238E27FC236}">
                <a16:creationId xmlns:a16="http://schemas.microsoft.com/office/drawing/2014/main" id="{A15D1936-5A6A-4D90-9654-313AEF6900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7618" y="3121225"/>
            <a:ext cx="4554670" cy="2562002"/>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312944BD-3970-4069-853A-F3120FB22DBD}"/>
              </a:ext>
            </a:extLst>
          </p:cNvPr>
          <p:cNvSpPr txBox="1"/>
          <p:nvPr/>
        </p:nvSpPr>
        <p:spPr>
          <a:xfrm>
            <a:off x="2209800" y="5697870"/>
            <a:ext cx="4642488" cy="430887"/>
          </a:xfrm>
          <a:prstGeom prst="rect">
            <a:avLst/>
          </a:prstGeom>
          <a:noFill/>
        </p:spPr>
        <p:txBody>
          <a:bodyPr wrap="square">
            <a:spAutoFit/>
          </a:bodyPr>
          <a:lstStyle/>
          <a:p>
            <a:r>
              <a:rPr lang="nl-NL" sz="1100" dirty="0" err="1"/>
              <a:t>Emmanuelle</a:t>
            </a:r>
            <a:r>
              <a:rPr lang="nl-NL" sz="1100" dirty="0"/>
              <a:t> </a:t>
            </a:r>
            <a:r>
              <a:rPr lang="nl-NL" sz="1100" dirty="0" err="1"/>
              <a:t>Charpentier</a:t>
            </a:r>
            <a:r>
              <a:rPr lang="nl-NL" sz="1100" dirty="0"/>
              <a:t> Jennifer </a:t>
            </a:r>
            <a:r>
              <a:rPr lang="nl-NL" sz="1100" dirty="0" err="1"/>
              <a:t>Doudna</a:t>
            </a:r>
            <a:r>
              <a:rPr lang="nl-NL" sz="1100" dirty="0"/>
              <a:t> wonnen samen de Nobelprijs voor de scheikunde. Bron afbeelding: </a:t>
            </a:r>
            <a:r>
              <a:rPr lang="nl-NL" sz="1100" dirty="0">
                <a:solidFill>
                  <a:srgbClr val="B94D4F"/>
                </a:solidFill>
                <a:hlinkClick r:id="rId5">
                  <a:extLst>
                    <a:ext uri="{A12FA001-AC4F-418D-AE19-62706E023703}">
                      <ahyp:hlinkClr xmlns:ahyp="http://schemas.microsoft.com/office/drawing/2018/hyperlinkcolor" val="tx"/>
                    </a:ext>
                  </a:extLst>
                </a:hlinkClick>
              </a:rPr>
              <a:t>NOS</a:t>
            </a:r>
            <a:r>
              <a:rPr lang="nl-NL" sz="1100" dirty="0">
                <a:solidFill>
                  <a:srgbClr val="B94D4F"/>
                </a:solidFill>
              </a:rPr>
              <a:t>.</a:t>
            </a:r>
            <a:endParaRPr lang="nl-NL" sz="900" dirty="0">
              <a:solidFill>
                <a:srgbClr val="B94D4F"/>
              </a:solidFill>
            </a:endParaRPr>
          </a:p>
        </p:txBody>
      </p:sp>
      <p:sp>
        <p:nvSpPr>
          <p:cNvPr id="12" name="Tekstvak 11">
            <a:extLst>
              <a:ext uri="{FF2B5EF4-FFF2-40B4-BE49-F238E27FC236}">
                <a16:creationId xmlns:a16="http://schemas.microsoft.com/office/drawing/2014/main" id="{D8DB2A87-0AEC-4B07-B86A-EC8B7506368C}"/>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rPr>
              <a:t>Moderne veredeling</a:t>
            </a:r>
            <a:endParaRPr lang="nl-NL"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2313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21FC4DCE-640E-44FA-8FB4-2AD4950B178E}"/>
              </a:ext>
            </a:extLst>
          </p:cNvPr>
          <p:cNvSpPr txBox="1"/>
          <p:nvPr/>
        </p:nvSpPr>
        <p:spPr>
          <a:xfrm>
            <a:off x="3962400" y="74891"/>
            <a:ext cx="2286000" cy="369332"/>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Inleiding</a:t>
            </a:r>
          </a:p>
        </p:txBody>
      </p:sp>
      <p:sp>
        <p:nvSpPr>
          <p:cNvPr id="12" name="Tekstvak 11">
            <a:extLst>
              <a:ext uri="{FF2B5EF4-FFF2-40B4-BE49-F238E27FC236}">
                <a16:creationId xmlns:a16="http://schemas.microsoft.com/office/drawing/2014/main" id="{D8DB2A87-0AEC-4B07-B86A-EC8B7506368C}"/>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rPr>
              <a:t>Moderne veredeling</a:t>
            </a:r>
            <a:endParaRPr lang="nl-NL" b="1" dirty="0">
              <a:solidFill>
                <a:schemeClr val="bg1"/>
              </a:solidFill>
              <a:latin typeface="Calibri" panose="020F0502020204030204" pitchFamily="34" charset="0"/>
              <a:cs typeface="Calibri" panose="020F0502020204030204" pitchFamily="34" charset="0"/>
            </a:endParaRPr>
          </a:p>
        </p:txBody>
      </p:sp>
      <p:pic>
        <p:nvPicPr>
          <p:cNvPr id="6" name="Onlinemedia 2" title="In je DNA knippen om virussen de wereld uit te helpen | CRISPR uitgelegd">
            <a:hlinkClick r:id="" action="ppaction://media"/>
            <a:extLst>
              <a:ext uri="{FF2B5EF4-FFF2-40B4-BE49-F238E27FC236}">
                <a16:creationId xmlns:a16="http://schemas.microsoft.com/office/drawing/2014/main" id="{EB3C8C64-B98D-C5D2-2726-D7727220B925}"/>
              </a:ext>
            </a:extLst>
          </p:cNvPr>
          <p:cNvPicPr>
            <a:picLocks noRot="1" noChangeAspect="1"/>
          </p:cNvPicPr>
          <p:nvPr>
            <a:videoFile r:link="rId1"/>
          </p:nvPr>
        </p:nvPicPr>
        <p:blipFill>
          <a:blip r:embed="rId4"/>
          <a:stretch>
            <a:fillRect/>
          </a:stretch>
        </p:blipFill>
        <p:spPr>
          <a:xfrm>
            <a:off x="1329517" y="1993900"/>
            <a:ext cx="4710336" cy="2661340"/>
          </a:xfrm>
          <a:prstGeom prst="rect">
            <a:avLst/>
          </a:prstGeom>
        </p:spPr>
      </p:pic>
      <p:sp>
        <p:nvSpPr>
          <p:cNvPr id="9" name="Tijdelijke aanduiding voor inhoud 2">
            <a:extLst>
              <a:ext uri="{FF2B5EF4-FFF2-40B4-BE49-F238E27FC236}">
                <a16:creationId xmlns:a16="http://schemas.microsoft.com/office/drawing/2014/main" id="{542A41E2-AA5C-8C86-C82D-16739CF3079C}"/>
              </a:ext>
            </a:extLst>
          </p:cNvPr>
          <p:cNvSpPr txBox="1">
            <a:spLocks/>
          </p:cNvSpPr>
          <p:nvPr/>
        </p:nvSpPr>
        <p:spPr>
          <a:xfrm>
            <a:off x="571500" y="1066800"/>
            <a:ext cx="8001000" cy="54102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defTabSz="914400">
              <a:lnSpc>
                <a:spcPct val="90000"/>
              </a:lnSpc>
              <a:spcBef>
                <a:spcPct val="0"/>
              </a:spcBef>
              <a:buNone/>
            </a:pPr>
            <a:r>
              <a:rPr lang="nl-NL" sz="4000" dirty="0" err="1">
                <a:ea typeface="+mj-ea"/>
                <a:cs typeface="+mj-cs"/>
              </a:rPr>
              <a:t>Crispr</a:t>
            </a:r>
            <a:r>
              <a:rPr lang="nl-NL" sz="4000" dirty="0">
                <a:ea typeface="+mj-ea"/>
                <a:cs typeface="+mj-cs"/>
              </a:rPr>
              <a:t>-Cas techniek</a:t>
            </a:r>
          </a:p>
          <a:p>
            <a:pPr marL="0" indent="0">
              <a:buNone/>
            </a:pPr>
            <a:endParaRPr lang="nl-NL" dirty="0"/>
          </a:p>
          <a:p>
            <a:pPr marL="0" indent="0">
              <a:buNone/>
            </a:pPr>
            <a:endParaRPr lang="nl-NL" dirty="0">
              <a:hlinkClick r:id="rId5"/>
            </a:endParaRPr>
          </a:p>
          <a:p>
            <a:pPr marL="0" indent="0">
              <a:buNone/>
            </a:pPr>
            <a:endParaRPr lang="nl-NL" dirty="0">
              <a:hlinkClick r:id="rId5"/>
            </a:endParaRPr>
          </a:p>
          <a:p>
            <a:pPr marL="0" indent="0">
              <a:buNone/>
            </a:pPr>
            <a:endParaRPr lang="nl-NL" dirty="0">
              <a:hlinkClick r:id="rId5"/>
            </a:endParaRPr>
          </a:p>
          <a:p>
            <a:pPr marL="0" indent="0">
              <a:buNone/>
            </a:pPr>
            <a:endParaRPr lang="nl-NL" dirty="0">
              <a:hlinkClick r:id="rId5"/>
            </a:endParaRPr>
          </a:p>
        </p:txBody>
      </p:sp>
      <p:sp>
        <p:nvSpPr>
          <p:cNvPr id="13" name="Tijdelijke aanduiding voor inhoud 2">
            <a:extLst>
              <a:ext uri="{FF2B5EF4-FFF2-40B4-BE49-F238E27FC236}">
                <a16:creationId xmlns:a16="http://schemas.microsoft.com/office/drawing/2014/main" id="{F854BDDC-ACE0-B9A1-C8B6-2365EAD29884}"/>
              </a:ext>
            </a:extLst>
          </p:cNvPr>
          <p:cNvSpPr txBox="1">
            <a:spLocks/>
          </p:cNvSpPr>
          <p:nvPr/>
        </p:nvSpPr>
        <p:spPr>
          <a:xfrm>
            <a:off x="571500" y="5112439"/>
            <a:ext cx="8223738" cy="1210206"/>
          </a:xfrm>
          <a:prstGeom prst="rect">
            <a:avLst/>
          </a:prstGeom>
        </p:spPr>
        <p:txBody>
          <a:bodyPr vert="horz">
            <a:normAutofit fontScale="92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Clr>
                <a:srgbClr val="80674C"/>
              </a:buClr>
              <a:buNone/>
            </a:pPr>
            <a:r>
              <a:rPr lang="nl-NL" sz="2000" dirty="0"/>
              <a:t>Kijkvragen:</a:t>
            </a:r>
          </a:p>
          <a:p>
            <a:pPr>
              <a:buClr>
                <a:srgbClr val="B94D4F"/>
              </a:buClr>
              <a:buFont typeface="Arial" panose="020B0604020202020204" pitchFamily="34" charset="0"/>
              <a:buChar char="•"/>
            </a:pPr>
            <a:r>
              <a:rPr lang="nl-NL" sz="2000" dirty="0"/>
              <a:t>Wat vertelt Hetty </a:t>
            </a:r>
            <a:r>
              <a:rPr lang="nl-NL" sz="2000" dirty="0" err="1"/>
              <a:t>Helsmoortel</a:t>
            </a:r>
            <a:r>
              <a:rPr lang="nl-NL" sz="2000" dirty="0"/>
              <a:t> over de herkomst van het </a:t>
            </a:r>
            <a:r>
              <a:rPr lang="nl-NL" sz="2000" dirty="0" err="1"/>
              <a:t>crispr-syteem</a:t>
            </a:r>
            <a:r>
              <a:rPr lang="nl-NL" sz="2000" dirty="0"/>
              <a:t>?</a:t>
            </a:r>
          </a:p>
          <a:p>
            <a:pPr>
              <a:buClr>
                <a:srgbClr val="B94D4F"/>
              </a:buClr>
              <a:buFont typeface="Arial" panose="020B0604020202020204" pitchFamily="34" charset="0"/>
              <a:buChar char="•"/>
            </a:pPr>
            <a:r>
              <a:rPr lang="nl-NL" sz="2000" dirty="0"/>
              <a:t>Wat is het verschil tussen het inzetten van genetische modificatie bij de behandeling van Victoria </a:t>
            </a:r>
            <a:r>
              <a:rPr lang="nl-NL" sz="2000" dirty="0" err="1"/>
              <a:t>Grey</a:t>
            </a:r>
            <a:r>
              <a:rPr lang="nl-NL" sz="2000" dirty="0"/>
              <a:t> en bij Lulu en Nana?</a:t>
            </a:r>
          </a:p>
          <a:p>
            <a:endParaRPr lang="nl-NL" dirty="0"/>
          </a:p>
          <a:p>
            <a:endParaRPr lang="nl-NL" dirty="0"/>
          </a:p>
          <a:p>
            <a:pPr marL="0" indent="0">
              <a:buFont typeface="Wingdings 2"/>
              <a:buNone/>
            </a:pPr>
            <a:endParaRPr lang="nl-NL" dirty="0"/>
          </a:p>
        </p:txBody>
      </p:sp>
      <p:sp>
        <p:nvSpPr>
          <p:cNvPr id="15" name="Tekstvak 14">
            <a:extLst>
              <a:ext uri="{FF2B5EF4-FFF2-40B4-BE49-F238E27FC236}">
                <a16:creationId xmlns:a16="http://schemas.microsoft.com/office/drawing/2014/main" id="{8F4853A5-889F-7D85-449B-A1C02D342A57}"/>
              </a:ext>
            </a:extLst>
          </p:cNvPr>
          <p:cNvSpPr txBox="1"/>
          <p:nvPr/>
        </p:nvSpPr>
        <p:spPr>
          <a:xfrm>
            <a:off x="6180761" y="3801208"/>
            <a:ext cx="2286000" cy="923330"/>
          </a:xfrm>
          <a:prstGeom prst="rect">
            <a:avLst/>
          </a:prstGeom>
          <a:noFill/>
        </p:spPr>
        <p:txBody>
          <a:bodyPr wrap="square">
            <a:spAutoFit/>
          </a:bodyPr>
          <a:lstStyle/>
          <a:p>
            <a:pPr marL="0" indent="0">
              <a:buNone/>
            </a:pPr>
            <a:r>
              <a:rPr lang="nl-NL" dirty="0">
                <a:hlinkClick r:id="rId5"/>
              </a:rPr>
              <a:t>CRISPR uitgelegd </a:t>
            </a:r>
            <a:endParaRPr lang="nl-NL" dirty="0"/>
          </a:p>
          <a:p>
            <a:pPr marL="0" indent="0">
              <a:buNone/>
            </a:pPr>
            <a:r>
              <a:rPr lang="nl-NL" dirty="0"/>
              <a:t>22 mei 2020 </a:t>
            </a:r>
          </a:p>
          <a:p>
            <a:pPr marL="0" indent="0">
              <a:buNone/>
            </a:pPr>
            <a:r>
              <a:rPr lang="nl-NL" dirty="0"/>
              <a:t>9:48 min</a:t>
            </a:r>
            <a:endParaRPr lang="nl-NL" dirty="0">
              <a:solidFill>
                <a:srgbClr val="FF0000"/>
              </a:solidFill>
            </a:endParaRPr>
          </a:p>
        </p:txBody>
      </p:sp>
    </p:spTree>
    <p:extLst>
      <p:ext uri="{BB962C8B-B14F-4D97-AF65-F5344CB8AC3E}">
        <p14:creationId xmlns:p14="http://schemas.microsoft.com/office/powerpoint/2010/main" val="179544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FD0F2-D3B1-47D1-B20B-F40315404CDD}"/>
              </a:ext>
            </a:extLst>
          </p:cNvPr>
          <p:cNvSpPr>
            <a:spLocks noGrp="1"/>
          </p:cNvSpPr>
          <p:nvPr>
            <p:ph type="title"/>
          </p:nvPr>
        </p:nvSpPr>
        <p:spPr>
          <a:xfrm>
            <a:off x="0" y="678091"/>
            <a:ext cx="9144000" cy="1143000"/>
          </a:xfrm>
        </p:spPr>
        <p:txBody>
          <a:bodyPr>
            <a:noAutofit/>
          </a:bodyPr>
          <a:lstStyle/>
          <a:p>
            <a:pPr algn="ctr"/>
            <a:r>
              <a:rPr lang="nl-NL" sz="4000" dirty="0">
                <a:latin typeface="+mn-lt"/>
              </a:rPr>
              <a:t>Genetische modificatie van organismen (GMO)</a:t>
            </a:r>
          </a:p>
        </p:txBody>
      </p:sp>
      <p:sp>
        <p:nvSpPr>
          <p:cNvPr id="11" name="Tijdelijke aanduiding voor inhoud 2">
            <a:extLst>
              <a:ext uri="{FF2B5EF4-FFF2-40B4-BE49-F238E27FC236}">
                <a16:creationId xmlns:a16="http://schemas.microsoft.com/office/drawing/2014/main" id="{58BD3BBF-1089-4130-8A08-2C6B5F0E7D31}"/>
              </a:ext>
            </a:extLst>
          </p:cNvPr>
          <p:cNvSpPr txBox="1">
            <a:spLocks/>
          </p:cNvSpPr>
          <p:nvPr/>
        </p:nvSpPr>
        <p:spPr>
          <a:xfrm>
            <a:off x="685800" y="2129850"/>
            <a:ext cx="7772400" cy="457575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Clr>
                <a:srgbClr val="B94D4F"/>
              </a:buClr>
              <a:buFont typeface="Arial" panose="020B0604020202020204" pitchFamily="34" charset="0"/>
              <a:buChar char="•"/>
            </a:pPr>
            <a:r>
              <a:rPr lang="nl-NL" sz="2000" dirty="0"/>
              <a:t>Genetische modificatie van organismen is het gebruik van genetische modificatie in levende wezens. </a:t>
            </a:r>
          </a:p>
          <a:p>
            <a:pPr>
              <a:buClr>
                <a:srgbClr val="B94D4F"/>
              </a:buClr>
              <a:buFont typeface="Arial" panose="020B0604020202020204" pitchFamily="34" charset="0"/>
              <a:buChar char="•"/>
            </a:pPr>
            <a:endParaRPr lang="nl-NL" sz="2000" dirty="0"/>
          </a:p>
          <a:p>
            <a:pPr>
              <a:buClr>
                <a:srgbClr val="B94D4F"/>
              </a:buClr>
              <a:buFont typeface="Arial" panose="020B0604020202020204" pitchFamily="34" charset="0"/>
              <a:buChar char="•"/>
            </a:pPr>
            <a:r>
              <a:rPr lang="nl-NL" sz="2000" dirty="0"/>
              <a:t>Met behulp van GMO is de moderne veredeling veel sneller dan de klassieke veredeling.</a:t>
            </a:r>
          </a:p>
          <a:p>
            <a:pPr marL="0" indent="0">
              <a:buFont typeface="Wingdings 2"/>
              <a:buNone/>
            </a:pPr>
            <a:endParaRPr lang="nl-NL" dirty="0"/>
          </a:p>
        </p:txBody>
      </p:sp>
      <p:sp>
        <p:nvSpPr>
          <p:cNvPr id="10" name="Tekstvak 9">
            <a:extLst>
              <a:ext uri="{FF2B5EF4-FFF2-40B4-BE49-F238E27FC236}">
                <a16:creationId xmlns:a16="http://schemas.microsoft.com/office/drawing/2014/main" id="{69DFA025-0B9A-4534-9AC8-6F2DA7F93C27}"/>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rPr>
              <a:t>Moderne veredeling</a:t>
            </a:r>
            <a:endParaRPr lang="nl-NL" b="1" dirty="0">
              <a:solidFill>
                <a:schemeClr val="bg1"/>
              </a:solidFill>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A9FD88A2-7665-3752-A418-6CAD09208EF0}"/>
              </a:ext>
            </a:extLst>
          </p:cNvPr>
          <p:cNvPicPr>
            <a:picLocks noChangeAspect="1"/>
          </p:cNvPicPr>
          <p:nvPr/>
        </p:nvPicPr>
        <p:blipFill>
          <a:blip r:embed="rId3"/>
          <a:stretch>
            <a:fillRect/>
          </a:stretch>
        </p:blipFill>
        <p:spPr>
          <a:xfrm>
            <a:off x="310442" y="4922132"/>
            <a:ext cx="3364700" cy="1453391"/>
          </a:xfrm>
          <a:prstGeom prst="rect">
            <a:avLst/>
          </a:prstGeom>
        </p:spPr>
      </p:pic>
      <p:sp>
        <p:nvSpPr>
          <p:cNvPr id="5" name="Tekstvak 4">
            <a:extLst>
              <a:ext uri="{FF2B5EF4-FFF2-40B4-BE49-F238E27FC236}">
                <a16:creationId xmlns:a16="http://schemas.microsoft.com/office/drawing/2014/main" id="{3ADC34DE-6CCA-89E8-2AA6-6FD64A8C9CC3}"/>
              </a:ext>
            </a:extLst>
          </p:cNvPr>
          <p:cNvSpPr txBox="1"/>
          <p:nvPr/>
        </p:nvSpPr>
        <p:spPr>
          <a:xfrm>
            <a:off x="86299" y="6587378"/>
            <a:ext cx="8971402" cy="276999"/>
          </a:xfrm>
          <a:prstGeom prst="rect">
            <a:avLst/>
          </a:prstGeom>
          <a:noFill/>
        </p:spPr>
        <p:txBody>
          <a:bodyPr wrap="square">
            <a:spAutoFit/>
          </a:bodyPr>
          <a:lstStyle/>
          <a:p>
            <a:r>
              <a:rPr lang="nl-NL" sz="1200" dirty="0"/>
              <a:t>Bron: </a:t>
            </a:r>
            <a:r>
              <a:rPr lang="nl-NL" sz="1200" dirty="0">
                <a:solidFill>
                  <a:srgbClr val="B94D4F"/>
                </a:solidFill>
                <a:hlinkClick r:id="rId4">
                  <a:extLst>
                    <a:ext uri="{A12FA001-AC4F-418D-AE19-62706E023703}">
                      <ahyp:hlinkClr xmlns:ahyp="http://schemas.microsoft.com/office/drawing/2018/hyperlinkcolor" val="tx"/>
                    </a:ext>
                  </a:extLst>
                </a:hlinkClick>
              </a:rPr>
              <a:t>Studio Biologie</a:t>
            </a:r>
            <a:endParaRPr lang="nl-NL" sz="1200" dirty="0">
              <a:solidFill>
                <a:srgbClr val="B94D4F"/>
              </a:solidFill>
            </a:endParaRPr>
          </a:p>
        </p:txBody>
      </p:sp>
      <p:pic>
        <p:nvPicPr>
          <p:cNvPr id="6" name="Afbeelding 5">
            <a:extLst>
              <a:ext uri="{FF2B5EF4-FFF2-40B4-BE49-F238E27FC236}">
                <a16:creationId xmlns:a16="http://schemas.microsoft.com/office/drawing/2014/main" id="{60541002-8AC8-1F49-C99F-8F1A839968F4}"/>
              </a:ext>
            </a:extLst>
          </p:cNvPr>
          <p:cNvPicPr>
            <a:picLocks noChangeAspect="1"/>
          </p:cNvPicPr>
          <p:nvPr/>
        </p:nvPicPr>
        <p:blipFill rotWithShape="1">
          <a:blip r:embed="rId5"/>
          <a:srcRect l="2323"/>
          <a:stretch/>
        </p:blipFill>
        <p:spPr>
          <a:xfrm>
            <a:off x="4015058" y="5036910"/>
            <a:ext cx="5175667" cy="1223837"/>
          </a:xfrm>
          <a:prstGeom prst="rect">
            <a:avLst/>
          </a:prstGeom>
        </p:spPr>
      </p:pic>
      <p:sp>
        <p:nvSpPr>
          <p:cNvPr id="8" name="Tekstvak 7">
            <a:extLst>
              <a:ext uri="{FF2B5EF4-FFF2-40B4-BE49-F238E27FC236}">
                <a16:creationId xmlns:a16="http://schemas.microsoft.com/office/drawing/2014/main" id="{E86A0B3A-AB91-E06C-01E3-A36D8B8766C6}"/>
              </a:ext>
            </a:extLst>
          </p:cNvPr>
          <p:cNvSpPr txBox="1"/>
          <p:nvPr/>
        </p:nvSpPr>
        <p:spPr>
          <a:xfrm>
            <a:off x="457200" y="4577352"/>
            <a:ext cx="4593264" cy="369332"/>
          </a:xfrm>
          <a:prstGeom prst="rect">
            <a:avLst/>
          </a:prstGeom>
          <a:noFill/>
        </p:spPr>
        <p:txBody>
          <a:bodyPr wrap="square">
            <a:spAutoFit/>
          </a:bodyPr>
          <a:lstStyle/>
          <a:p>
            <a:r>
              <a:rPr lang="nl-NL" dirty="0"/>
              <a:t>GMO</a:t>
            </a:r>
            <a:endParaRPr lang="nl-NL" sz="1800" dirty="0"/>
          </a:p>
        </p:txBody>
      </p:sp>
      <p:sp>
        <p:nvSpPr>
          <p:cNvPr id="9" name="Tekstvak 8">
            <a:extLst>
              <a:ext uri="{FF2B5EF4-FFF2-40B4-BE49-F238E27FC236}">
                <a16:creationId xmlns:a16="http://schemas.microsoft.com/office/drawing/2014/main" id="{B2D4B916-D59A-C1AE-D004-3677462DB7C4}"/>
              </a:ext>
            </a:extLst>
          </p:cNvPr>
          <p:cNvSpPr txBox="1"/>
          <p:nvPr/>
        </p:nvSpPr>
        <p:spPr>
          <a:xfrm>
            <a:off x="4093536" y="4537735"/>
            <a:ext cx="4593264" cy="369332"/>
          </a:xfrm>
          <a:prstGeom prst="rect">
            <a:avLst/>
          </a:prstGeom>
          <a:noFill/>
        </p:spPr>
        <p:txBody>
          <a:bodyPr wrap="square">
            <a:spAutoFit/>
          </a:bodyPr>
          <a:lstStyle/>
          <a:p>
            <a:r>
              <a:rPr lang="nl-NL" dirty="0"/>
              <a:t>Klassieke veredeling</a:t>
            </a:r>
            <a:endParaRPr lang="nl-NL" sz="1800" dirty="0"/>
          </a:p>
        </p:txBody>
      </p:sp>
    </p:spTree>
    <p:extLst>
      <p:ext uri="{BB962C8B-B14F-4D97-AF65-F5344CB8AC3E}">
        <p14:creationId xmlns:p14="http://schemas.microsoft.com/office/powerpoint/2010/main" val="419586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36C00F9B-9987-491E-88B7-4307B5F5B997}"/>
              </a:ext>
            </a:extLst>
          </p:cNvPr>
          <p:cNvSpPr>
            <a:spLocks noGrp="1"/>
          </p:cNvSpPr>
          <p:nvPr>
            <p:ph type="title"/>
          </p:nvPr>
        </p:nvSpPr>
        <p:spPr>
          <a:xfrm>
            <a:off x="428625" y="459304"/>
            <a:ext cx="8286750" cy="1904999"/>
          </a:xfrm>
        </p:spPr>
        <p:txBody>
          <a:bodyPr>
            <a:normAutofit/>
          </a:bodyPr>
          <a:lstStyle/>
          <a:p>
            <a:pPr algn="ctr"/>
            <a:r>
              <a:rPr lang="nl-NL" sz="4000" dirty="0">
                <a:latin typeface="+mn-lt"/>
              </a:rPr>
              <a:t>Genetische modificatie bij organismen (GMO) </a:t>
            </a:r>
          </a:p>
        </p:txBody>
      </p:sp>
      <p:pic>
        <p:nvPicPr>
          <p:cNvPr id="7" name="Picture 6">
            <a:extLst>
              <a:ext uri="{FF2B5EF4-FFF2-40B4-BE49-F238E27FC236}">
                <a16:creationId xmlns:a16="http://schemas.microsoft.com/office/drawing/2014/main" id="{D501F77E-00EB-49B2-9159-68D48946EE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2243960"/>
            <a:ext cx="3573854" cy="2370079"/>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Landerijen in de Drentse Veenkoloniën, met rechts het land bespoten met glyfosaat.">
            <a:extLst>
              <a:ext uri="{FF2B5EF4-FFF2-40B4-BE49-F238E27FC236}">
                <a16:creationId xmlns:a16="http://schemas.microsoft.com/office/drawing/2014/main" id="{7FC5B0FB-649C-4F36-B0E6-028C88C0E7E9}"/>
              </a:ext>
            </a:extLst>
          </p:cNvPr>
          <p:cNvPicPr/>
          <p:nvPr/>
        </p:nvPicPr>
        <p:blipFill rotWithShape="1">
          <a:blip r:embed="rId4" cstate="print">
            <a:extLst>
              <a:ext uri="{28A0092B-C50C-407E-A947-70E740481C1C}">
                <a14:useLocalDpi xmlns:a14="http://schemas.microsoft.com/office/drawing/2010/main" val="0"/>
              </a:ext>
            </a:extLst>
          </a:blip>
          <a:srcRect t="27356"/>
          <a:stretch/>
        </p:blipFill>
        <p:spPr bwMode="auto">
          <a:xfrm>
            <a:off x="4267200" y="2737307"/>
            <a:ext cx="4712896" cy="2854938"/>
          </a:xfrm>
          <a:prstGeom prst="rect">
            <a:avLst/>
          </a:prstGeom>
          <a:noFill/>
          <a:ln>
            <a:noFill/>
          </a:ln>
        </p:spPr>
      </p:pic>
      <p:pic>
        <p:nvPicPr>
          <p:cNvPr id="13" name="Picture 2" descr="Eco-extremisten negeren bewust de wetenschap | De Volkskrant">
            <a:extLst>
              <a:ext uri="{FF2B5EF4-FFF2-40B4-BE49-F238E27FC236}">
                <a16:creationId xmlns:a16="http://schemas.microsoft.com/office/drawing/2014/main" id="{04C7A2A0-7315-4E76-865A-FEBAAC5F87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4800599"/>
            <a:ext cx="3334996" cy="2233530"/>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E855D693-64A6-47D5-9F7C-9AFB42AB8A5C}"/>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rPr>
              <a:t>Moderne veredeling</a:t>
            </a:r>
            <a:endParaRPr lang="nl-NL"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6238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543D203E-2AAD-44E8-9B26-B8E92DE01A35}"/>
              </a:ext>
            </a:extLst>
          </p:cNvPr>
          <p:cNvSpPr txBox="1">
            <a:spLocks/>
          </p:cNvSpPr>
          <p:nvPr/>
        </p:nvSpPr>
        <p:spPr>
          <a:xfrm>
            <a:off x="566738" y="577062"/>
            <a:ext cx="8001000" cy="9144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nl-NL" sz="4400" dirty="0"/>
              <a:t>De </a:t>
            </a:r>
            <a:r>
              <a:rPr lang="nl-NL" sz="4400" dirty="0">
                <a:solidFill>
                  <a:srgbClr val="7030A0"/>
                </a:solidFill>
              </a:rPr>
              <a:t>paarse</a:t>
            </a:r>
            <a:r>
              <a:rPr lang="nl-NL" sz="4400" dirty="0"/>
              <a:t> tomaat</a:t>
            </a:r>
          </a:p>
          <a:p>
            <a:pPr marL="320040" lvl="1" indent="0">
              <a:buNone/>
            </a:pPr>
            <a:endParaRPr lang="nl-NL" dirty="0">
              <a:solidFill>
                <a:srgbClr val="FF0000"/>
              </a:solidFill>
            </a:endParaRPr>
          </a:p>
          <a:p>
            <a:pPr lvl="2"/>
            <a:endParaRPr lang="nl-NL" dirty="0">
              <a:solidFill>
                <a:srgbClr val="FF0000"/>
              </a:solidFill>
            </a:endParaRPr>
          </a:p>
          <a:p>
            <a:pPr lvl="2"/>
            <a:endParaRPr lang="nl-NL" dirty="0">
              <a:solidFill>
                <a:srgbClr val="FF0000"/>
              </a:solidFill>
            </a:endParaRPr>
          </a:p>
          <a:p>
            <a:pPr marL="0" indent="0">
              <a:buFont typeface="Wingdings 2"/>
              <a:buNone/>
            </a:pPr>
            <a:endParaRPr lang="nl-NL" dirty="0"/>
          </a:p>
        </p:txBody>
      </p:sp>
      <p:pic>
        <p:nvPicPr>
          <p:cNvPr id="2050" name="Picture 2">
            <a:extLst>
              <a:ext uri="{FF2B5EF4-FFF2-40B4-BE49-F238E27FC236}">
                <a16:creationId xmlns:a16="http://schemas.microsoft.com/office/drawing/2014/main" id="{F2A1020D-D11C-49B5-AD70-04C9107B4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3F2F777A-76C5-4AC3-B773-D0A6DD2FD8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5153" y="4442514"/>
            <a:ext cx="3187835" cy="2114082"/>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a:extLst>
              <a:ext uri="{FF2B5EF4-FFF2-40B4-BE49-F238E27FC236}">
                <a16:creationId xmlns:a16="http://schemas.microsoft.com/office/drawing/2014/main" id="{FD62543E-3666-45F8-A2EF-33E3F65D1969}"/>
              </a:ext>
            </a:extLst>
          </p:cNvPr>
          <p:cNvSpPr txBox="1"/>
          <p:nvPr/>
        </p:nvSpPr>
        <p:spPr>
          <a:xfrm>
            <a:off x="0" y="1546507"/>
            <a:ext cx="5638799" cy="5632311"/>
          </a:xfrm>
          <a:prstGeom prst="rect">
            <a:avLst/>
          </a:prstGeom>
          <a:noFill/>
        </p:spPr>
        <p:txBody>
          <a:bodyPr wrap="square">
            <a:spAutoFit/>
          </a:bodyPr>
          <a:lstStyle/>
          <a:p>
            <a:pPr marL="742950" lvl="1" indent="-285750">
              <a:buClr>
                <a:srgbClr val="B94D4F"/>
              </a:buClr>
              <a:buSzPct val="85000"/>
              <a:buFont typeface="Arial" panose="020B0604020202020204" pitchFamily="34" charset="0"/>
              <a:buChar char="•"/>
            </a:pPr>
            <a:r>
              <a:rPr lang="nl-NL" dirty="0"/>
              <a:t>Genen voor de paarse kleur werden uit een leeuwenbekje  gehaald en ingebracht in de bacterie </a:t>
            </a:r>
            <a:r>
              <a:rPr lang="nl-NL" i="1" dirty="0" err="1"/>
              <a:t>Agrobacterium</a:t>
            </a:r>
            <a:r>
              <a:rPr lang="nl-NL" i="1" dirty="0"/>
              <a:t> </a:t>
            </a:r>
            <a:r>
              <a:rPr lang="nl-NL" i="1" dirty="0" err="1"/>
              <a:t>tumefaciens</a:t>
            </a:r>
            <a:r>
              <a:rPr lang="nl-NL" i="1" dirty="0"/>
              <a:t>. De A. </a:t>
            </a:r>
            <a:r>
              <a:rPr lang="nl-NL" i="1" dirty="0" err="1"/>
              <a:t>tumefaciens</a:t>
            </a:r>
            <a:r>
              <a:rPr lang="nl-NL" dirty="0"/>
              <a:t>-bacterie</a:t>
            </a:r>
            <a:r>
              <a:rPr lang="nl-NL" i="1" dirty="0"/>
              <a:t> </a:t>
            </a:r>
            <a:r>
              <a:rPr lang="nl-NL" dirty="0"/>
              <a:t>dringt daarna tomatencellen binnen.</a:t>
            </a:r>
          </a:p>
          <a:p>
            <a:pPr marL="742950" lvl="1" indent="-285750">
              <a:buClr>
                <a:srgbClr val="B94D4F"/>
              </a:buClr>
              <a:buSzPct val="85000"/>
              <a:buFont typeface="Arial" panose="020B0604020202020204" pitchFamily="34" charset="0"/>
              <a:buChar char="•"/>
            </a:pPr>
            <a:endParaRPr lang="nl-NL" dirty="0"/>
          </a:p>
          <a:p>
            <a:pPr marL="742950" lvl="1" indent="-285750">
              <a:buClr>
                <a:srgbClr val="B94D4F"/>
              </a:buClr>
              <a:buSzPct val="85000"/>
              <a:buFont typeface="Arial" panose="020B0604020202020204" pitchFamily="34" charset="0"/>
              <a:buChar char="•"/>
            </a:pPr>
            <a:r>
              <a:rPr lang="nl-NL" dirty="0"/>
              <a:t>Uit deze getransformeerde tomatencellen worden weer hele planten gekweekt zodat een tomatenplant ontstaat met het gen van het leeuwenbekje erin. </a:t>
            </a:r>
          </a:p>
          <a:p>
            <a:pPr marL="742950" lvl="1" indent="-285750">
              <a:buClr>
                <a:srgbClr val="B94D4F"/>
              </a:buClr>
              <a:buSzPct val="85000"/>
              <a:buFont typeface="Arial" panose="020B0604020202020204" pitchFamily="34" charset="0"/>
              <a:buChar char="•"/>
            </a:pPr>
            <a:endParaRPr lang="nl-NL" dirty="0"/>
          </a:p>
          <a:p>
            <a:pPr marL="742950" lvl="1" indent="-285750">
              <a:buClr>
                <a:srgbClr val="B94D4F"/>
              </a:buClr>
              <a:buSzPct val="85000"/>
              <a:buFont typeface="Arial" panose="020B0604020202020204" pitchFamily="34" charset="0"/>
              <a:buChar char="•"/>
            </a:pPr>
            <a:r>
              <a:rPr lang="nl-NL" dirty="0"/>
              <a:t>Het </a:t>
            </a:r>
            <a:r>
              <a:rPr lang="nl-NL" dirty="0" err="1"/>
              <a:t>leeuwenbekjesgen</a:t>
            </a:r>
            <a:r>
              <a:rPr lang="nl-NL" dirty="0"/>
              <a:t> codeert voor een eiwit dat betrokken is bij de vorming van </a:t>
            </a:r>
            <a:r>
              <a:rPr lang="nl-NL" dirty="0" err="1"/>
              <a:t>anthocyanen</a:t>
            </a:r>
            <a:r>
              <a:rPr lang="nl-NL" dirty="0"/>
              <a:t>.</a:t>
            </a:r>
          </a:p>
          <a:p>
            <a:pPr marL="742950" lvl="1" indent="-285750">
              <a:buClr>
                <a:srgbClr val="B94D4F"/>
              </a:buClr>
              <a:buSzPct val="85000"/>
              <a:buFont typeface="Arial" panose="020B0604020202020204" pitchFamily="34" charset="0"/>
              <a:buChar char="•"/>
            </a:pPr>
            <a:endParaRPr lang="nl-NL" dirty="0"/>
          </a:p>
          <a:p>
            <a:pPr marL="742950" lvl="1" indent="-285750">
              <a:buClr>
                <a:srgbClr val="B94D4F"/>
              </a:buClr>
              <a:buSzPct val="85000"/>
              <a:buFont typeface="Arial" panose="020B0604020202020204" pitchFamily="34" charset="0"/>
              <a:buChar char="•"/>
            </a:pPr>
            <a:r>
              <a:rPr lang="nl-NL" dirty="0" err="1">
                <a:latin typeface="Brioni"/>
              </a:rPr>
              <a:t>Antocyaan</a:t>
            </a:r>
            <a:r>
              <a:rPr lang="nl-NL" b="0" i="0" dirty="0">
                <a:effectLst/>
                <a:latin typeface="Brioni"/>
              </a:rPr>
              <a:t> beschermt tegen </a:t>
            </a:r>
            <a:r>
              <a:rPr lang="nl-NL" dirty="0">
                <a:latin typeface="Brioni"/>
              </a:rPr>
              <a:t>hart- en vaatziekten en bepaalde </a:t>
            </a:r>
            <a:r>
              <a:rPr lang="nl-NL" b="0" i="0" dirty="0">
                <a:effectLst/>
                <a:latin typeface="Brioni"/>
              </a:rPr>
              <a:t>soorten kanker</a:t>
            </a:r>
            <a:r>
              <a:rPr lang="nl-NL" dirty="0">
                <a:latin typeface="Brioni"/>
              </a:rPr>
              <a:t>.</a:t>
            </a:r>
            <a:endParaRPr lang="nl-NL" dirty="0"/>
          </a:p>
          <a:p>
            <a:pPr lvl="1">
              <a:buClr>
                <a:srgbClr val="B94D4F"/>
              </a:buClr>
              <a:buSzPct val="85000"/>
            </a:pPr>
            <a:r>
              <a:rPr lang="nl-NL" dirty="0"/>
              <a:t> </a:t>
            </a:r>
          </a:p>
          <a:p>
            <a:pPr marL="742950" lvl="1" indent="-285750">
              <a:buClr>
                <a:srgbClr val="B94D4F"/>
              </a:buClr>
              <a:buSzPct val="85000"/>
              <a:buFont typeface="Arial" panose="020B0604020202020204" pitchFamily="34" charset="0"/>
              <a:buChar char="•"/>
            </a:pPr>
            <a:endParaRPr lang="nl-NL" dirty="0"/>
          </a:p>
          <a:p>
            <a:pPr marL="742950" lvl="1" indent="-285750">
              <a:buClr>
                <a:srgbClr val="B94D4F"/>
              </a:buClr>
              <a:buSzPct val="85000"/>
              <a:buFont typeface="Arial" panose="020B0604020202020204" pitchFamily="34" charset="0"/>
              <a:buChar char="•"/>
            </a:pPr>
            <a:endParaRPr lang="nl-NL" dirty="0">
              <a:solidFill>
                <a:srgbClr val="000000"/>
              </a:solidFill>
              <a:latin typeface="Brioni"/>
            </a:endParaRPr>
          </a:p>
          <a:p>
            <a:pPr lvl="1"/>
            <a:endParaRPr lang="nl-NL" b="0" i="0" dirty="0">
              <a:solidFill>
                <a:srgbClr val="000000"/>
              </a:solidFill>
              <a:effectLst/>
              <a:latin typeface="Brioni"/>
            </a:endParaRPr>
          </a:p>
        </p:txBody>
      </p:sp>
      <p:pic>
        <p:nvPicPr>
          <p:cNvPr id="2056" name="Picture 8" descr="LightBox Active Image">
            <a:extLst>
              <a:ext uri="{FF2B5EF4-FFF2-40B4-BE49-F238E27FC236}">
                <a16:creationId xmlns:a16="http://schemas.microsoft.com/office/drawing/2014/main" id="{9A8CD864-2A98-49E1-889F-07CEDCF379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227" y="1031809"/>
            <a:ext cx="2022588" cy="3033882"/>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8065D7EC-A865-4F25-B91C-C73A870B90CD}"/>
              </a:ext>
            </a:extLst>
          </p:cNvPr>
          <p:cNvSpPr txBox="1"/>
          <p:nvPr/>
        </p:nvSpPr>
        <p:spPr>
          <a:xfrm>
            <a:off x="6248227" y="4037412"/>
            <a:ext cx="2784588" cy="400110"/>
          </a:xfrm>
          <a:prstGeom prst="rect">
            <a:avLst/>
          </a:prstGeom>
          <a:noFill/>
        </p:spPr>
        <p:txBody>
          <a:bodyPr wrap="square" rtlCol="0">
            <a:spAutoFit/>
          </a:bodyPr>
          <a:lstStyle/>
          <a:p>
            <a:pPr algn="r"/>
            <a:r>
              <a:rPr lang="nl-NL" sz="1000" dirty="0"/>
              <a:t>Grote leeuwenbek</a:t>
            </a:r>
          </a:p>
          <a:p>
            <a:pPr algn="r"/>
            <a:r>
              <a:rPr lang="nl-NL" sz="1000" i="1" dirty="0" err="1"/>
              <a:t>Antirrhinum</a:t>
            </a:r>
            <a:r>
              <a:rPr lang="nl-NL" sz="1000" i="1" dirty="0"/>
              <a:t> </a:t>
            </a:r>
            <a:r>
              <a:rPr lang="nl-NL" sz="1000" i="1" dirty="0" err="1"/>
              <a:t>majus</a:t>
            </a:r>
            <a:r>
              <a:rPr lang="nl-NL" sz="1000" i="1" dirty="0"/>
              <a:t> L. </a:t>
            </a:r>
            <a:r>
              <a:rPr lang="nl-NL" sz="1000" dirty="0"/>
              <a:t> Bron: </a:t>
            </a:r>
            <a:r>
              <a:rPr lang="nl-NL" sz="1000" dirty="0" err="1">
                <a:solidFill>
                  <a:srgbClr val="B94D4F"/>
                </a:solidFill>
                <a:hlinkClick r:id="rId6">
                  <a:extLst>
                    <a:ext uri="{A12FA001-AC4F-418D-AE19-62706E023703}">
                      <ahyp:hlinkClr xmlns:ahyp="http://schemas.microsoft.com/office/drawing/2018/hyperlinkcolor" val="tx"/>
                    </a:ext>
                  </a:extLst>
                </a:hlinkClick>
              </a:rPr>
              <a:t>Floron</a:t>
            </a:r>
            <a:endParaRPr lang="nl-NL" dirty="0">
              <a:solidFill>
                <a:srgbClr val="B94D4F"/>
              </a:solidFill>
            </a:endParaRPr>
          </a:p>
        </p:txBody>
      </p:sp>
      <p:sp>
        <p:nvSpPr>
          <p:cNvPr id="21" name="Tekstvak 20">
            <a:extLst>
              <a:ext uri="{FF2B5EF4-FFF2-40B4-BE49-F238E27FC236}">
                <a16:creationId xmlns:a16="http://schemas.microsoft.com/office/drawing/2014/main" id="{6EA0B517-F825-4723-BCF3-E9CEC301F111}"/>
              </a:ext>
            </a:extLst>
          </p:cNvPr>
          <p:cNvSpPr txBox="1"/>
          <p:nvPr/>
        </p:nvSpPr>
        <p:spPr>
          <a:xfrm>
            <a:off x="5638799" y="6579914"/>
            <a:ext cx="3394015" cy="246221"/>
          </a:xfrm>
          <a:prstGeom prst="rect">
            <a:avLst/>
          </a:prstGeom>
          <a:noFill/>
        </p:spPr>
        <p:txBody>
          <a:bodyPr wrap="square" rtlCol="0">
            <a:spAutoFit/>
          </a:bodyPr>
          <a:lstStyle/>
          <a:p>
            <a:pPr algn="r"/>
            <a:r>
              <a:rPr lang="nl-NL" sz="1000" dirty="0"/>
              <a:t>Rode en paarse tomaat. Bron: </a:t>
            </a:r>
            <a:r>
              <a:rPr lang="nl-NL" sz="1000" dirty="0">
                <a:solidFill>
                  <a:srgbClr val="B94D4F"/>
                </a:solidFill>
                <a:hlinkClick r:id="rId7">
                  <a:extLst>
                    <a:ext uri="{A12FA001-AC4F-418D-AE19-62706E023703}">
                      <ahyp:hlinkClr xmlns:ahyp="http://schemas.microsoft.com/office/drawing/2018/hyperlinkcolor" val="tx"/>
                    </a:ext>
                  </a:extLst>
                </a:hlinkClick>
              </a:rPr>
              <a:t>Trouw</a:t>
            </a:r>
            <a:endParaRPr lang="nl-NL" dirty="0">
              <a:solidFill>
                <a:srgbClr val="B94D4F"/>
              </a:solidFill>
            </a:endParaRPr>
          </a:p>
        </p:txBody>
      </p:sp>
      <p:sp>
        <p:nvSpPr>
          <p:cNvPr id="13" name="Tekstvak 12">
            <a:extLst>
              <a:ext uri="{FF2B5EF4-FFF2-40B4-BE49-F238E27FC236}">
                <a16:creationId xmlns:a16="http://schemas.microsoft.com/office/drawing/2014/main" id="{F7BDADFF-0C22-418A-9787-F18B60EEA5BE}"/>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rPr>
              <a:t>Moderne veredeling</a:t>
            </a:r>
            <a:endParaRPr lang="nl-NL"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0682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FAFB0"/>
        </a:solidFill>
        <a:effectLst/>
      </p:bgPr>
    </p:bg>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36C00F9B-9987-491E-88B7-4307B5F5B997}"/>
              </a:ext>
            </a:extLst>
          </p:cNvPr>
          <p:cNvSpPr>
            <a:spLocks noGrp="1"/>
          </p:cNvSpPr>
          <p:nvPr>
            <p:ph type="title"/>
          </p:nvPr>
        </p:nvSpPr>
        <p:spPr>
          <a:xfrm>
            <a:off x="628650" y="904597"/>
            <a:ext cx="7886700" cy="1325563"/>
          </a:xfrm>
        </p:spPr>
        <p:txBody>
          <a:bodyPr>
            <a:normAutofit/>
          </a:bodyPr>
          <a:lstStyle/>
          <a:p>
            <a:pPr algn="ctr"/>
            <a:r>
              <a:rPr lang="nl-NL" sz="4000" dirty="0">
                <a:latin typeface="+mn-lt"/>
              </a:rPr>
              <a:t>Klassieke </a:t>
            </a:r>
            <a:r>
              <a:rPr lang="nl-NL" sz="4000" dirty="0">
                <a:solidFill>
                  <a:schemeClr val="dk1"/>
                </a:solidFill>
                <a:latin typeface="+mn-lt"/>
                <a:cs typeface="Calibri"/>
                <a:sym typeface="Calibri"/>
              </a:rPr>
              <a:t>veredeling</a:t>
            </a:r>
          </a:p>
        </p:txBody>
      </p:sp>
      <p:sp>
        <p:nvSpPr>
          <p:cNvPr id="13" name="Tekstvak 12">
            <a:extLst>
              <a:ext uri="{FF2B5EF4-FFF2-40B4-BE49-F238E27FC236}">
                <a16:creationId xmlns:a16="http://schemas.microsoft.com/office/drawing/2014/main" id="{4E41B8D8-6AA4-40E2-B6D7-B99D960C5108}"/>
              </a:ext>
            </a:extLst>
          </p:cNvPr>
          <p:cNvSpPr txBox="1"/>
          <p:nvPr/>
        </p:nvSpPr>
        <p:spPr>
          <a:xfrm>
            <a:off x="0" y="0"/>
            <a:ext cx="9144000" cy="369332"/>
          </a:xfrm>
          <a:prstGeom prst="rect">
            <a:avLst/>
          </a:prstGeom>
          <a:solidFill>
            <a:srgbClr val="B94D4F"/>
          </a:solidFill>
        </p:spPr>
        <p:txBody>
          <a:bodyPr wrap="square" rtlCol="0">
            <a:spAutoFit/>
          </a:bodyPr>
          <a:lstStyle/>
          <a:p>
            <a:pPr algn="ctr"/>
            <a:endParaRPr lang="nl-NL" b="1" dirty="0">
              <a:solidFill>
                <a:schemeClr val="bg1"/>
              </a:solidFill>
              <a:latin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C13FCA38-EA10-AADA-01A1-D8B1473CC3BD}"/>
              </a:ext>
            </a:extLst>
          </p:cNvPr>
          <p:cNvPicPr>
            <a:picLocks noChangeAspect="1"/>
          </p:cNvPicPr>
          <p:nvPr/>
        </p:nvPicPr>
        <p:blipFill>
          <a:blip r:embed="rId3"/>
          <a:stretch>
            <a:fillRect/>
          </a:stretch>
        </p:blipFill>
        <p:spPr>
          <a:xfrm>
            <a:off x="1802374" y="2362200"/>
            <a:ext cx="5539252" cy="3859250"/>
          </a:xfrm>
          <a:prstGeom prst="rect">
            <a:avLst/>
          </a:prstGeom>
        </p:spPr>
      </p:pic>
    </p:spTree>
    <p:extLst>
      <p:ext uri="{BB962C8B-B14F-4D97-AF65-F5344CB8AC3E}">
        <p14:creationId xmlns:p14="http://schemas.microsoft.com/office/powerpoint/2010/main" val="1667333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543D203E-2AAD-44E8-9B26-B8E92DE01A35}"/>
              </a:ext>
            </a:extLst>
          </p:cNvPr>
          <p:cNvSpPr txBox="1">
            <a:spLocks/>
          </p:cNvSpPr>
          <p:nvPr/>
        </p:nvSpPr>
        <p:spPr>
          <a:xfrm>
            <a:off x="566738" y="577062"/>
            <a:ext cx="8001000" cy="9144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nl-NL" sz="4000" dirty="0"/>
              <a:t>Roundup Ready Soja</a:t>
            </a:r>
            <a:endParaRPr lang="nl-NL" sz="2000" dirty="0">
              <a:solidFill>
                <a:srgbClr val="FF0000"/>
              </a:solidFill>
            </a:endParaRPr>
          </a:p>
          <a:p>
            <a:pPr lvl="2"/>
            <a:endParaRPr lang="nl-NL" dirty="0">
              <a:solidFill>
                <a:srgbClr val="FF0000"/>
              </a:solidFill>
            </a:endParaRPr>
          </a:p>
          <a:p>
            <a:pPr lvl="2"/>
            <a:endParaRPr lang="nl-NL" dirty="0">
              <a:solidFill>
                <a:srgbClr val="FF0000"/>
              </a:solidFill>
            </a:endParaRPr>
          </a:p>
          <a:p>
            <a:pPr marL="0" indent="0">
              <a:buFont typeface="Wingdings 2"/>
              <a:buNone/>
            </a:pPr>
            <a:endParaRPr lang="nl-NL" dirty="0"/>
          </a:p>
        </p:txBody>
      </p:sp>
      <p:pic>
        <p:nvPicPr>
          <p:cNvPr id="2050" name="Picture 2">
            <a:extLst>
              <a:ext uri="{FF2B5EF4-FFF2-40B4-BE49-F238E27FC236}">
                <a16:creationId xmlns:a16="http://schemas.microsoft.com/office/drawing/2014/main" id="{F2A1020D-D11C-49B5-AD70-04C9107B4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a:extLst>
              <a:ext uri="{FF2B5EF4-FFF2-40B4-BE49-F238E27FC236}">
                <a16:creationId xmlns:a16="http://schemas.microsoft.com/office/drawing/2014/main" id="{FD62543E-3666-45F8-A2EF-33E3F65D1969}"/>
              </a:ext>
            </a:extLst>
          </p:cNvPr>
          <p:cNvSpPr txBox="1"/>
          <p:nvPr/>
        </p:nvSpPr>
        <p:spPr>
          <a:xfrm>
            <a:off x="-4597" y="2632336"/>
            <a:ext cx="9032988" cy="1200329"/>
          </a:xfrm>
          <a:prstGeom prst="rect">
            <a:avLst/>
          </a:prstGeom>
          <a:noFill/>
        </p:spPr>
        <p:txBody>
          <a:bodyPr wrap="square">
            <a:spAutoFit/>
          </a:bodyPr>
          <a:lstStyle/>
          <a:p>
            <a:pPr marL="742950" lvl="1" indent="-285750">
              <a:buClr>
                <a:srgbClr val="B94D4F"/>
              </a:buClr>
              <a:buSzPct val="85000"/>
              <a:buFont typeface="Arial" panose="020B0604020202020204" pitchFamily="34" charset="0"/>
              <a:buChar char="•"/>
            </a:pPr>
            <a:r>
              <a:rPr lang="nl-NL" dirty="0"/>
              <a:t>Met behulp van een </a:t>
            </a:r>
            <a:r>
              <a:rPr lang="nl-NL" dirty="0" err="1"/>
              <a:t>particle</a:t>
            </a:r>
            <a:r>
              <a:rPr lang="nl-NL" dirty="0"/>
              <a:t> gun (genenkanon) is het plasmide met het zogeheten CP4 EPSPS gen op sojaweefsel geschoten. Hierna worden de losse stukken weefsel met getransformeerd DNA geïsoleerd en vervolgens laten ze die cellen uitgroeien tot een hele transgene plant. </a:t>
            </a:r>
          </a:p>
        </p:txBody>
      </p:sp>
      <p:sp>
        <p:nvSpPr>
          <p:cNvPr id="19" name="Tekstvak 18">
            <a:extLst>
              <a:ext uri="{FF2B5EF4-FFF2-40B4-BE49-F238E27FC236}">
                <a16:creationId xmlns:a16="http://schemas.microsoft.com/office/drawing/2014/main" id="{4535CFB7-DE5B-4704-AF5A-2597964249E3}"/>
              </a:ext>
            </a:extLst>
          </p:cNvPr>
          <p:cNvSpPr txBox="1"/>
          <p:nvPr/>
        </p:nvSpPr>
        <p:spPr>
          <a:xfrm>
            <a:off x="3455019" y="4085020"/>
            <a:ext cx="5589871" cy="2308324"/>
          </a:xfrm>
          <a:prstGeom prst="rect">
            <a:avLst/>
          </a:prstGeom>
          <a:noFill/>
        </p:spPr>
        <p:txBody>
          <a:bodyPr wrap="square">
            <a:spAutoFit/>
          </a:bodyPr>
          <a:lstStyle/>
          <a:p>
            <a:pPr marL="742950" lvl="1" indent="-285750">
              <a:buClr>
                <a:srgbClr val="B94D4F"/>
              </a:buClr>
              <a:buSzPct val="85000"/>
              <a:buFont typeface="Arial" panose="020B0604020202020204" pitchFamily="34" charset="0"/>
              <a:buChar char="•"/>
            </a:pPr>
            <a:r>
              <a:rPr lang="nl-NL" dirty="0"/>
              <a:t>CP4-EPSPS zorgt ervoor dat glyfosaat niet kan binden aan de enzymen die normaal geremd worden. (Hoe? Lees dit artikel van de </a:t>
            </a:r>
            <a:r>
              <a:rPr lang="nl-NL" dirty="0">
                <a:solidFill>
                  <a:srgbClr val="B94D4F"/>
                </a:solidFill>
                <a:hlinkClick r:id="rId4">
                  <a:extLst>
                    <a:ext uri="{A12FA001-AC4F-418D-AE19-62706E023703}">
                      <ahyp:hlinkClr xmlns:ahyp="http://schemas.microsoft.com/office/drawing/2018/hyperlinkcolor" val="tx"/>
                    </a:ext>
                  </a:extLst>
                </a:hlinkClick>
              </a:rPr>
              <a:t>WUR</a:t>
            </a:r>
            <a:r>
              <a:rPr lang="nl-NL" dirty="0"/>
              <a:t>).</a:t>
            </a:r>
          </a:p>
          <a:p>
            <a:pPr lvl="1"/>
            <a:endParaRPr lang="nl-NL" dirty="0">
              <a:solidFill>
                <a:srgbClr val="FF0000"/>
              </a:solidFill>
              <a:latin typeface="Brioni"/>
            </a:endParaRPr>
          </a:p>
          <a:p>
            <a:pPr marL="742950" lvl="1" indent="-285750">
              <a:buClr>
                <a:srgbClr val="B94D4F"/>
              </a:buClr>
              <a:buSzPct val="85000"/>
              <a:buFont typeface="Arial" panose="020B0604020202020204" pitchFamily="34" charset="0"/>
              <a:buChar char="•"/>
            </a:pPr>
            <a:r>
              <a:rPr lang="nl-NL" dirty="0">
                <a:latin typeface="Brioni"/>
              </a:rPr>
              <a:t>Door de moderne veredeling is het gewas dat de agrariër wil oogsten</a:t>
            </a:r>
            <a:r>
              <a:rPr lang="nl-NL" b="0" i="0" dirty="0">
                <a:effectLst/>
                <a:latin typeface="Brioni"/>
              </a:rPr>
              <a:t> beschermt tegen het gif. Onkruid zonder aanpassing gaat dood, het gewas niet</a:t>
            </a:r>
            <a:r>
              <a:rPr lang="nl-NL" b="0" i="0" dirty="0">
                <a:solidFill>
                  <a:srgbClr val="000000"/>
                </a:solidFill>
                <a:effectLst/>
                <a:latin typeface="Brioni"/>
              </a:rPr>
              <a:t>.</a:t>
            </a:r>
            <a:endParaRPr lang="nl-NL" dirty="0">
              <a:solidFill>
                <a:srgbClr val="FF0000"/>
              </a:solidFill>
            </a:endParaRPr>
          </a:p>
        </p:txBody>
      </p:sp>
      <p:sp>
        <p:nvSpPr>
          <p:cNvPr id="21" name="Tekstvak 20">
            <a:extLst>
              <a:ext uri="{FF2B5EF4-FFF2-40B4-BE49-F238E27FC236}">
                <a16:creationId xmlns:a16="http://schemas.microsoft.com/office/drawing/2014/main" id="{6EA0B517-F825-4723-BCF3-E9CEC301F111}"/>
              </a:ext>
            </a:extLst>
          </p:cNvPr>
          <p:cNvSpPr txBox="1"/>
          <p:nvPr/>
        </p:nvSpPr>
        <p:spPr>
          <a:xfrm>
            <a:off x="377353" y="6200002"/>
            <a:ext cx="3420125" cy="553998"/>
          </a:xfrm>
          <a:prstGeom prst="rect">
            <a:avLst/>
          </a:prstGeom>
          <a:noFill/>
        </p:spPr>
        <p:txBody>
          <a:bodyPr wrap="square" rtlCol="0">
            <a:spAutoFit/>
          </a:bodyPr>
          <a:lstStyle/>
          <a:p>
            <a:r>
              <a:rPr lang="nl-NL" sz="1000" dirty="0"/>
              <a:t>Gebruik van glyfosaat op een akker (rechts) is vaak te zien aan het dode gras dat zichtbaar is voor het land omgeploegd word en ingezaaid met het doelgewas. Bron: </a:t>
            </a:r>
            <a:r>
              <a:rPr lang="nl-NL" sz="1000" dirty="0">
                <a:solidFill>
                  <a:srgbClr val="B94D4F"/>
                </a:solidFill>
                <a:hlinkClick r:id="rId5">
                  <a:extLst>
                    <a:ext uri="{A12FA001-AC4F-418D-AE19-62706E023703}">
                      <ahyp:hlinkClr xmlns:ahyp="http://schemas.microsoft.com/office/drawing/2018/hyperlinkcolor" val="tx"/>
                    </a:ext>
                  </a:extLst>
                </a:hlinkClick>
              </a:rPr>
              <a:t>Volkskrant</a:t>
            </a:r>
            <a:endParaRPr lang="nl-NL" dirty="0">
              <a:solidFill>
                <a:srgbClr val="B94D4F"/>
              </a:solidFill>
            </a:endParaRPr>
          </a:p>
        </p:txBody>
      </p:sp>
      <p:pic>
        <p:nvPicPr>
          <p:cNvPr id="14" name="Afbeelding 13" descr="Landerijen in de Drentse Veenkoloniën, met rechts het land bespoten met glyfosaat.">
            <a:extLst>
              <a:ext uri="{FF2B5EF4-FFF2-40B4-BE49-F238E27FC236}">
                <a16:creationId xmlns:a16="http://schemas.microsoft.com/office/drawing/2014/main" id="{E3DDC335-B7EB-4822-ACCB-0682C5A7D2B6}"/>
              </a:ext>
            </a:extLst>
          </p:cNvPr>
          <p:cNvPicPr/>
          <p:nvPr/>
        </p:nvPicPr>
        <p:blipFill rotWithShape="1">
          <a:blip r:embed="rId6" cstate="print">
            <a:extLst>
              <a:ext uri="{28A0092B-C50C-407E-A947-70E740481C1C}">
                <a14:useLocalDpi xmlns:a14="http://schemas.microsoft.com/office/drawing/2010/main" val="0"/>
              </a:ext>
            </a:extLst>
          </a:blip>
          <a:srcRect t="27356" b="20940"/>
          <a:stretch/>
        </p:blipFill>
        <p:spPr bwMode="auto">
          <a:xfrm>
            <a:off x="377353" y="4001363"/>
            <a:ext cx="3420125" cy="2197060"/>
          </a:xfrm>
          <a:prstGeom prst="rect">
            <a:avLst/>
          </a:prstGeom>
          <a:noFill/>
          <a:ln>
            <a:noFill/>
          </a:ln>
        </p:spPr>
      </p:pic>
      <p:sp>
        <p:nvSpPr>
          <p:cNvPr id="15" name="Tekstvak 14">
            <a:extLst>
              <a:ext uri="{FF2B5EF4-FFF2-40B4-BE49-F238E27FC236}">
                <a16:creationId xmlns:a16="http://schemas.microsoft.com/office/drawing/2014/main" id="{04E44FA4-7F31-41A4-90DE-B031A04DC45C}"/>
              </a:ext>
            </a:extLst>
          </p:cNvPr>
          <p:cNvSpPr txBox="1"/>
          <p:nvPr/>
        </p:nvSpPr>
        <p:spPr>
          <a:xfrm>
            <a:off x="11902" y="1618818"/>
            <a:ext cx="9032988" cy="923330"/>
          </a:xfrm>
          <a:prstGeom prst="rect">
            <a:avLst/>
          </a:prstGeom>
          <a:noFill/>
        </p:spPr>
        <p:txBody>
          <a:bodyPr wrap="square">
            <a:spAutoFit/>
          </a:bodyPr>
          <a:lstStyle/>
          <a:p>
            <a:pPr marL="742950" lvl="1" indent="-285750">
              <a:buClr>
                <a:srgbClr val="B94D4F"/>
              </a:buClr>
              <a:buSzPct val="85000"/>
              <a:buFont typeface="Arial" panose="020B0604020202020204" pitchFamily="34" charset="0"/>
              <a:buChar char="•"/>
            </a:pPr>
            <a:r>
              <a:rPr lang="nl-NL" dirty="0"/>
              <a:t>Roundup is de bekendste merknaam van een herbicide (onkruidbestrijder) met glyfosaat. Glyfosaat remt een belangrijk enzym in de plant (EPSP-</a:t>
            </a:r>
            <a:r>
              <a:rPr lang="nl-NL" dirty="0" err="1"/>
              <a:t>synthase</a:t>
            </a:r>
            <a:r>
              <a:rPr lang="nl-NL" dirty="0"/>
              <a:t>). Hierdoor worden bepaalde essentiële-aminozuren niet meer aangemaakt en gaat de plant dood.</a:t>
            </a:r>
            <a:endParaRPr lang="nl-NL" b="0" i="0" dirty="0">
              <a:solidFill>
                <a:srgbClr val="000000"/>
              </a:solidFill>
              <a:effectLst/>
              <a:latin typeface="Brioni"/>
            </a:endParaRPr>
          </a:p>
        </p:txBody>
      </p:sp>
      <p:sp>
        <p:nvSpPr>
          <p:cNvPr id="12" name="Tekstvak 11">
            <a:extLst>
              <a:ext uri="{FF2B5EF4-FFF2-40B4-BE49-F238E27FC236}">
                <a16:creationId xmlns:a16="http://schemas.microsoft.com/office/drawing/2014/main" id="{68E57AA4-8B70-4799-B1D3-E576F3AAF736}"/>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rPr>
              <a:t>Moderne veredeling</a:t>
            </a:r>
            <a:endParaRPr lang="nl-NL"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7461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543D203E-2AAD-44E8-9B26-B8E92DE01A35}"/>
              </a:ext>
            </a:extLst>
          </p:cNvPr>
          <p:cNvSpPr txBox="1">
            <a:spLocks/>
          </p:cNvSpPr>
          <p:nvPr/>
        </p:nvSpPr>
        <p:spPr>
          <a:xfrm>
            <a:off x="566738" y="620718"/>
            <a:ext cx="8001000" cy="9144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Clr>
                <a:srgbClr val="B94D4F"/>
              </a:buClr>
              <a:buNone/>
            </a:pPr>
            <a:r>
              <a:rPr lang="nl-NL" sz="4000" dirty="0" err="1"/>
              <a:t>Farmagewassen</a:t>
            </a:r>
            <a:endParaRPr lang="nl-NL" sz="4000" dirty="0"/>
          </a:p>
          <a:p>
            <a:pPr lvl="1">
              <a:buClr>
                <a:srgbClr val="B94D4F"/>
              </a:buClr>
              <a:buFont typeface="Arial" panose="020B0604020202020204" pitchFamily="34" charset="0"/>
              <a:buChar char="•"/>
            </a:pPr>
            <a:endParaRPr lang="nl-NL" dirty="0">
              <a:solidFill>
                <a:srgbClr val="FF0000"/>
              </a:solidFill>
            </a:endParaRPr>
          </a:p>
          <a:p>
            <a:pPr lvl="2">
              <a:buClr>
                <a:srgbClr val="B94D4F"/>
              </a:buClr>
              <a:buFont typeface="Arial" panose="020B0604020202020204" pitchFamily="34" charset="0"/>
              <a:buChar char="•"/>
            </a:pPr>
            <a:endParaRPr lang="nl-NL" dirty="0">
              <a:solidFill>
                <a:srgbClr val="FF0000"/>
              </a:solidFill>
            </a:endParaRPr>
          </a:p>
          <a:p>
            <a:pPr lvl="2">
              <a:buClr>
                <a:srgbClr val="B94D4F"/>
              </a:buClr>
              <a:buFont typeface="Arial" panose="020B0604020202020204" pitchFamily="34" charset="0"/>
              <a:buChar char="•"/>
            </a:pPr>
            <a:endParaRPr lang="nl-NL" dirty="0">
              <a:solidFill>
                <a:srgbClr val="FF0000"/>
              </a:solidFill>
            </a:endParaRPr>
          </a:p>
          <a:p>
            <a:pPr>
              <a:buClr>
                <a:srgbClr val="B94D4F"/>
              </a:buClr>
              <a:buFont typeface="Arial" panose="020B0604020202020204" pitchFamily="34" charset="0"/>
              <a:buChar char="•"/>
            </a:pPr>
            <a:endParaRPr lang="nl-NL" dirty="0"/>
          </a:p>
        </p:txBody>
      </p:sp>
      <p:pic>
        <p:nvPicPr>
          <p:cNvPr id="2050" name="Picture 2">
            <a:extLst>
              <a:ext uri="{FF2B5EF4-FFF2-40B4-BE49-F238E27FC236}">
                <a16:creationId xmlns:a16="http://schemas.microsoft.com/office/drawing/2014/main" id="{F2A1020D-D11C-49B5-AD70-04C9107B4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a:extLst>
              <a:ext uri="{FF2B5EF4-FFF2-40B4-BE49-F238E27FC236}">
                <a16:creationId xmlns:a16="http://schemas.microsoft.com/office/drawing/2014/main" id="{FD62543E-3666-45F8-A2EF-33E3F65D1969}"/>
              </a:ext>
            </a:extLst>
          </p:cNvPr>
          <p:cNvSpPr txBox="1"/>
          <p:nvPr/>
        </p:nvSpPr>
        <p:spPr>
          <a:xfrm>
            <a:off x="-24158" y="2943428"/>
            <a:ext cx="5791200" cy="3970318"/>
          </a:xfrm>
          <a:prstGeom prst="rect">
            <a:avLst/>
          </a:prstGeom>
          <a:noFill/>
        </p:spPr>
        <p:txBody>
          <a:bodyPr wrap="square">
            <a:spAutoFit/>
          </a:bodyPr>
          <a:lstStyle/>
          <a:p>
            <a:pPr marL="742950" lvl="1" indent="-285750">
              <a:buClr>
                <a:srgbClr val="B94D4F"/>
              </a:buClr>
              <a:buSzPct val="85000"/>
              <a:buFont typeface="Arial" panose="020B0604020202020204" pitchFamily="34" charset="0"/>
              <a:buChar char="•"/>
            </a:pPr>
            <a:r>
              <a:rPr lang="nl-NL" dirty="0"/>
              <a:t>Het nieuwe gen werd via een plasmide in het DNA van normale rijstplanten gebracht. De cellen zijn later uitgegroeid tot rijstplantjes. Hetzelfde effect kan ook met andere technieken bereikt worden. Met CRISPR/Cas zou het ook prima kunnen. </a:t>
            </a:r>
          </a:p>
          <a:p>
            <a:pPr marL="742950" lvl="1" indent="-285750">
              <a:buClr>
                <a:srgbClr val="B94D4F"/>
              </a:buClr>
              <a:buSzPct val="85000"/>
              <a:buFont typeface="Arial" panose="020B0604020202020204" pitchFamily="34" charset="0"/>
              <a:buChar char="•"/>
            </a:pPr>
            <a:endParaRPr lang="nl-NL" dirty="0"/>
          </a:p>
          <a:p>
            <a:pPr marL="742950" lvl="1" indent="-285750">
              <a:buClr>
                <a:srgbClr val="B94D4F"/>
              </a:buClr>
              <a:buSzPct val="85000"/>
              <a:buFont typeface="Arial" panose="020B0604020202020204" pitchFamily="34" charset="0"/>
              <a:buChar char="•"/>
            </a:pPr>
            <a:r>
              <a:rPr lang="nl-NL" dirty="0"/>
              <a:t>Het gen voor het aanmaken van β-caroteen werd geïsoleerd en gebruikt. β-caroteen is een molecuul dat door het menselijk lichaam omgezet kan worden in vitamine A. </a:t>
            </a:r>
          </a:p>
          <a:p>
            <a:pPr marL="742950" lvl="1" indent="-285750">
              <a:buClr>
                <a:srgbClr val="B94D4F"/>
              </a:buClr>
              <a:buSzPct val="85000"/>
              <a:buFont typeface="Arial" panose="020B0604020202020204" pitchFamily="34" charset="0"/>
              <a:buChar char="•"/>
            </a:pPr>
            <a:endParaRPr lang="nl-NL" dirty="0"/>
          </a:p>
          <a:p>
            <a:pPr marL="742950" lvl="1" indent="-285750">
              <a:buClr>
                <a:srgbClr val="B94D4F"/>
              </a:buClr>
              <a:buSzPct val="85000"/>
              <a:buFont typeface="Arial" panose="020B0604020202020204" pitchFamily="34" charset="0"/>
              <a:buChar char="•"/>
            </a:pPr>
            <a:r>
              <a:rPr lang="nl-NL" dirty="0">
                <a:latin typeface="Brioni"/>
              </a:rPr>
              <a:t>De bevolking van bepaalde gebieden in de wereld krijgt hierdoor voldoende vitamine A binnen.</a:t>
            </a:r>
          </a:p>
          <a:p>
            <a:pPr marL="742950" lvl="1" indent="-285750">
              <a:buClr>
                <a:srgbClr val="B94D4F"/>
              </a:buClr>
              <a:buSzPct val="85000"/>
              <a:buFont typeface="Arial" panose="020B0604020202020204" pitchFamily="34" charset="0"/>
              <a:buChar char="•"/>
            </a:pPr>
            <a:endParaRPr lang="nl-NL" b="0" i="0" dirty="0">
              <a:solidFill>
                <a:srgbClr val="000000"/>
              </a:solidFill>
              <a:effectLst/>
              <a:latin typeface="Brioni"/>
            </a:endParaRPr>
          </a:p>
        </p:txBody>
      </p:sp>
      <p:sp>
        <p:nvSpPr>
          <p:cNvPr id="8" name="Tekstvak 7">
            <a:extLst>
              <a:ext uri="{FF2B5EF4-FFF2-40B4-BE49-F238E27FC236}">
                <a16:creationId xmlns:a16="http://schemas.microsoft.com/office/drawing/2014/main" id="{8065D7EC-A865-4F25-B91C-C73A870B90CD}"/>
              </a:ext>
            </a:extLst>
          </p:cNvPr>
          <p:cNvSpPr txBox="1"/>
          <p:nvPr/>
        </p:nvSpPr>
        <p:spPr>
          <a:xfrm>
            <a:off x="5919485" y="6335802"/>
            <a:ext cx="2920252" cy="246221"/>
          </a:xfrm>
          <a:prstGeom prst="rect">
            <a:avLst/>
          </a:prstGeom>
          <a:noFill/>
        </p:spPr>
        <p:txBody>
          <a:bodyPr wrap="square" rtlCol="0">
            <a:spAutoFit/>
          </a:bodyPr>
          <a:lstStyle/>
          <a:p>
            <a:pPr>
              <a:buClr>
                <a:srgbClr val="B94D4F"/>
              </a:buClr>
              <a:buSzPct val="85000"/>
            </a:pPr>
            <a:r>
              <a:rPr lang="nl-NL" sz="1000" dirty="0"/>
              <a:t>Gewone en golden rijst Bron: </a:t>
            </a:r>
            <a:r>
              <a:rPr lang="nl-NL" sz="1000" dirty="0">
                <a:solidFill>
                  <a:srgbClr val="B94D4F"/>
                </a:solidFill>
                <a:hlinkClick r:id="rId4">
                  <a:extLst>
                    <a:ext uri="{A12FA001-AC4F-418D-AE19-62706E023703}">
                      <ahyp:hlinkClr xmlns:ahyp="http://schemas.microsoft.com/office/drawing/2018/hyperlinkcolor" val="tx"/>
                    </a:ext>
                  </a:extLst>
                </a:hlinkClick>
              </a:rPr>
              <a:t>Volkskrant</a:t>
            </a:r>
            <a:endParaRPr lang="nl-NL" dirty="0">
              <a:solidFill>
                <a:srgbClr val="B94D4F"/>
              </a:solidFill>
            </a:endParaRPr>
          </a:p>
        </p:txBody>
      </p:sp>
      <p:sp>
        <p:nvSpPr>
          <p:cNvPr id="21" name="Tekstvak 20">
            <a:extLst>
              <a:ext uri="{FF2B5EF4-FFF2-40B4-BE49-F238E27FC236}">
                <a16:creationId xmlns:a16="http://schemas.microsoft.com/office/drawing/2014/main" id="{6EA0B517-F825-4723-BCF3-E9CEC301F111}"/>
              </a:ext>
            </a:extLst>
          </p:cNvPr>
          <p:cNvSpPr txBox="1"/>
          <p:nvPr/>
        </p:nvSpPr>
        <p:spPr>
          <a:xfrm>
            <a:off x="5919485" y="3716230"/>
            <a:ext cx="2942990" cy="400110"/>
          </a:xfrm>
          <a:prstGeom prst="rect">
            <a:avLst/>
          </a:prstGeom>
          <a:noFill/>
        </p:spPr>
        <p:txBody>
          <a:bodyPr wrap="square" rtlCol="0">
            <a:spAutoFit/>
          </a:bodyPr>
          <a:lstStyle/>
          <a:p>
            <a:pPr>
              <a:buClr>
                <a:srgbClr val="B94D4F"/>
              </a:buClr>
              <a:buSzPct val="85000"/>
            </a:pPr>
            <a:r>
              <a:rPr lang="nl-NL" sz="1000" dirty="0"/>
              <a:t>In rode landen hebben veel mensen last van vitamine A tekort. Bron: </a:t>
            </a:r>
            <a:r>
              <a:rPr lang="nl-NL" sz="1000" dirty="0">
                <a:solidFill>
                  <a:srgbClr val="6B9F25"/>
                </a:solidFill>
                <a:hlinkClick r:id="rId5">
                  <a:extLst>
                    <a:ext uri="{A12FA001-AC4F-418D-AE19-62706E023703}">
                      <ahyp:hlinkClr xmlns:ahyp="http://schemas.microsoft.com/office/drawing/2018/hyperlinkcolor" val="tx"/>
                    </a:ext>
                  </a:extLst>
                </a:hlinkClick>
              </a:rPr>
              <a:t>World of Bio-</a:t>
            </a:r>
            <a:r>
              <a:rPr lang="nl-NL" sz="1000" dirty="0" err="1">
                <a:solidFill>
                  <a:srgbClr val="B94D4F"/>
                </a:solidFill>
                <a:hlinkClick r:id="rId5">
                  <a:extLst>
                    <a:ext uri="{A12FA001-AC4F-418D-AE19-62706E023703}">
                      <ahyp:hlinkClr xmlns:ahyp="http://schemas.microsoft.com/office/drawing/2018/hyperlinkcolor" val="tx"/>
                    </a:ext>
                  </a:extLst>
                </a:hlinkClick>
              </a:rPr>
              <a:t>tec</a:t>
            </a:r>
            <a:endParaRPr lang="nl-NL" dirty="0">
              <a:solidFill>
                <a:srgbClr val="B94D4F"/>
              </a:solidFill>
            </a:endParaRPr>
          </a:p>
        </p:txBody>
      </p:sp>
      <p:sp>
        <p:nvSpPr>
          <p:cNvPr id="14" name="Tekstvak 13">
            <a:extLst>
              <a:ext uri="{FF2B5EF4-FFF2-40B4-BE49-F238E27FC236}">
                <a16:creationId xmlns:a16="http://schemas.microsoft.com/office/drawing/2014/main" id="{71865C62-399F-45B8-A0F3-D525D2EADF2D}"/>
              </a:ext>
            </a:extLst>
          </p:cNvPr>
          <p:cNvSpPr txBox="1"/>
          <p:nvPr/>
        </p:nvSpPr>
        <p:spPr>
          <a:xfrm>
            <a:off x="31214" y="1458235"/>
            <a:ext cx="5935107" cy="1477328"/>
          </a:xfrm>
          <a:prstGeom prst="rect">
            <a:avLst/>
          </a:prstGeom>
          <a:noFill/>
        </p:spPr>
        <p:txBody>
          <a:bodyPr wrap="square">
            <a:spAutoFit/>
          </a:bodyPr>
          <a:lstStyle/>
          <a:p>
            <a:pPr marL="742950" lvl="1" indent="-285750">
              <a:buClr>
                <a:srgbClr val="B94D4F"/>
              </a:buClr>
              <a:buSzPct val="85000"/>
              <a:buFont typeface="Arial" panose="020B0604020202020204" pitchFamily="34" charset="0"/>
              <a:buChar char="•"/>
            </a:pPr>
            <a:r>
              <a:rPr lang="nl-NL" dirty="0">
                <a:solidFill>
                  <a:schemeClr val="tx1">
                    <a:lumMod val="95000"/>
                    <a:lumOff val="5000"/>
                  </a:schemeClr>
                </a:solidFill>
              </a:rPr>
              <a:t>Door genetische bewerking kunnen extra eigenschappen worden toegevoegd aan voedsel. Het voedsel wordt dan een medicijn op zichzelf: een </a:t>
            </a:r>
            <a:r>
              <a:rPr lang="nl-NL" dirty="0" err="1">
                <a:solidFill>
                  <a:schemeClr val="tx1">
                    <a:lumMod val="95000"/>
                    <a:lumOff val="5000"/>
                  </a:schemeClr>
                </a:solidFill>
              </a:rPr>
              <a:t>farmagewas</a:t>
            </a:r>
            <a:r>
              <a:rPr lang="nl-NL" dirty="0">
                <a:solidFill>
                  <a:schemeClr val="tx1">
                    <a:lumMod val="95000"/>
                    <a:lumOff val="5000"/>
                  </a:schemeClr>
                </a:solidFill>
              </a:rPr>
              <a:t>. Golden Rice, rijst met toegevoegd vitamine A, is het bekendste voorbeeld.</a:t>
            </a:r>
            <a:endParaRPr lang="nl-NL" b="0" i="0" dirty="0">
              <a:solidFill>
                <a:schemeClr val="tx1">
                  <a:lumMod val="95000"/>
                  <a:lumOff val="5000"/>
                </a:schemeClr>
              </a:solidFill>
              <a:effectLst/>
              <a:latin typeface="Brioni"/>
            </a:endParaRPr>
          </a:p>
        </p:txBody>
      </p:sp>
      <p:pic>
        <p:nvPicPr>
          <p:cNvPr id="7170" name="Picture 2" descr="Eco-extremisten negeren bewust de wetenschap | De Volkskrant">
            <a:extLst>
              <a:ext uri="{FF2B5EF4-FFF2-40B4-BE49-F238E27FC236}">
                <a16:creationId xmlns:a16="http://schemas.microsoft.com/office/drawing/2014/main" id="{3A363043-32EB-4DFE-AEA5-002148538F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4935" y="4380037"/>
            <a:ext cx="2920252" cy="195576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s 'golden rice' the answer to prevent vitamin A deficiency in developing  countries? | World of Bio-tec">
            <a:extLst>
              <a:ext uri="{FF2B5EF4-FFF2-40B4-BE49-F238E27FC236}">
                <a16:creationId xmlns:a16="http://schemas.microsoft.com/office/drawing/2014/main" id="{8DB310F7-524C-44B5-8D9C-A9EC3F59216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66321" y="1752600"/>
            <a:ext cx="2942990" cy="1955765"/>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14">
            <a:extLst>
              <a:ext uri="{FF2B5EF4-FFF2-40B4-BE49-F238E27FC236}">
                <a16:creationId xmlns:a16="http://schemas.microsoft.com/office/drawing/2014/main" id="{56779DCC-EFE4-4329-A71C-44E3E183AC4E}"/>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Moderne veredeling</a:t>
            </a:r>
          </a:p>
        </p:txBody>
      </p:sp>
    </p:spTree>
    <p:extLst>
      <p:ext uri="{BB962C8B-B14F-4D97-AF65-F5344CB8AC3E}">
        <p14:creationId xmlns:p14="http://schemas.microsoft.com/office/powerpoint/2010/main" val="462868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11" name="Google Shape;211;p11"/>
          <p:cNvSpPr txBox="1"/>
          <p:nvPr/>
        </p:nvSpPr>
        <p:spPr>
          <a:xfrm>
            <a:off x="352423" y="707764"/>
            <a:ext cx="8439154" cy="762000"/>
          </a:xfrm>
          <a:prstGeom prst="rect">
            <a:avLst/>
          </a:prstGeom>
          <a:noFill/>
          <a:ln>
            <a:noFill/>
          </a:ln>
        </p:spPr>
        <p:txBody>
          <a:bodyPr spcFirstLastPara="1" wrap="square" lIns="91425" tIns="45700" rIns="91425" bIns="45700" anchor="t" anchorCtr="0">
            <a:normAutofit/>
          </a:bodyPr>
          <a:lstStyle/>
          <a:p>
            <a:pPr marL="0" marR="0" lvl="0" indent="0" algn="ctr" defTabSz="914400" rtl="0" eaLnBrk="1" fontAlgn="auto" latinLnBrk="0" hangingPunct="1">
              <a:lnSpc>
                <a:spcPct val="100000"/>
              </a:lnSpc>
              <a:spcBef>
                <a:spcPts val="0"/>
              </a:spcBef>
              <a:spcAft>
                <a:spcPts val="0"/>
              </a:spcAft>
              <a:buClr>
                <a:srgbClr val="549E39"/>
              </a:buClr>
              <a:buSzPts val="3774"/>
              <a:buFont typeface="Noto Sans Symbols"/>
              <a:buNone/>
              <a:tabLst/>
              <a:defRPr/>
            </a:pPr>
            <a:r>
              <a:rPr lang="nl-NL" sz="4000" dirty="0">
                <a:ea typeface="+mj-ea"/>
                <a:cs typeface="+mj-cs"/>
                <a:sym typeface="Calibri"/>
              </a:rPr>
              <a:t>GMO, goed of slecht?</a:t>
            </a:r>
            <a:endParaRPr sz="4000" dirty="0">
              <a:ea typeface="+mj-ea"/>
              <a:cs typeface="+mj-cs"/>
              <a:sym typeface="Calibri"/>
            </a:endParaRPr>
          </a:p>
          <a:p>
            <a:pPr marL="822960" marR="0" lvl="2" indent="-128746" algn="l" defTabSz="914400" rtl="0" eaLnBrk="1" fontAlgn="auto" latinLnBrk="0" hangingPunct="1">
              <a:lnSpc>
                <a:spcPct val="100000"/>
              </a:lnSpc>
              <a:spcBef>
                <a:spcPts val="370"/>
              </a:spcBef>
              <a:spcAft>
                <a:spcPts val="0"/>
              </a:spcAft>
              <a:buClr>
                <a:srgbClr val="B2CCAC"/>
              </a:buClr>
              <a:buSzPts val="1573"/>
              <a:buFont typeface="Noto Sans Symbols"/>
              <a:buNone/>
              <a:tabLst/>
              <a:defRPr/>
            </a:pPr>
            <a:endParaRPr sz="4000" dirty="0">
              <a:ea typeface="+mj-ea"/>
              <a:cs typeface="+mj-cs"/>
              <a:sym typeface="Calibri"/>
            </a:endParaRPr>
          </a:p>
          <a:p>
            <a:pPr marL="822960" marR="0" lvl="2" indent="-128746" algn="l" defTabSz="914400" rtl="0" eaLnBrk="1" fontAlgn="auto" latinLnBrk="0" hangingPunct="1">
              <a:lnSpc>
                <a:spcPct val="100000"/>
              </a:lnSpc>
              <a:spcBef>
                <a:spcPts val="370"/>
              </a:spcBef>
              <a:spcAft>
                <a:spcPts val="0"/>
              </a:spcAft>
              <a:buClr>
                <a:srgbClr val="B2CCAC"/>
              </a:buClr>
              <a:buSzPts val="1573"/>
              <a:buFont typeface="Noto Sans Symbols"/>
              <a:buNone/>
              <a:tabLst/>
              <a:defRPr/>
            </a:pPr>
            <a:endParaRPr kumimoji="0" sz="1850" b="0" i="0" u="none" strike="noStrike" kern="0" cap="none" spc="0" normalizeH="0" baseline="0" noProof="0" dirty="0">
              <a:ln>
                <a:noFill/>
              </a:ln>
              <a:solidFill>
                <a:srgbClr val="FF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580"/>
              </a:spcBef>
              <a:spcAft>
                <a:spcPts val="0"/>
              </a:spcAft>
              <a:buClr>
                <a:srgbClr val="549E39"/>
              </a:buClr>
              <a:buSzPts val="2044"/>
              <a:buFont typeface="Noto Sans Symbols"/>
              <a:buNone/>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 name="Google Shape;105;p2">
            <a:extLst>
              <a:ext uri="{FF2B5EF4-FFF2-40B4-BE49-F238E27FC236}">
                <a16:creationId xmlns:a16="http://schemas.microsoft.com/office/drawing/2014/main" id="{335B97AE-DB19-493C-89E4-D254F31A2DBF}"/>
              </a:ext>
            </a:extLst>
          </p:cNvPr>
          <p:cNvSpPr txBox="1"/>
          <p:nvPr/>
        </p:nvSpPr>
        <p:spPr>
          <a:xfrm>
            <a:off x="3962400" y="74891"/>
            <a:ext cx="2286000"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800" b="1" i="0" u="none" strike="noStrike" kern="0" cap="none" spc="0" normalizeH="0" baseline="0" noProof="0" dirty="0">
                <a:ln>
                  <a:noFill/>
                </a:ln>
                <a:solidFill>
                  <a:srgbClr val="FFFFFF"/>
                </a:solidFill>
                <a:effectLst/>
                <a:uLnTx/>
                <a:uFillTx/>
                <a:latin typeface="Calibri"/>
                <a:ea typeface="Calibri"/>
                <a:cs typeface="Calibri"/>
                <a:sym typeface="Calibri"/>
              </a:rPr>
              <a:t>De Kas</a:t>
            </a:r>
            <a:endParaRPr kumimoji="0" lang="nl-NL"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Google Shape;106;p2">
            <a:extLst>
              <a:ext uri="{FF2B5EF4-FFF2-40B4-BE49-F238E27FC236}">
                <a16:creationId xmlns:a16="http://schemas.microsoft.com/office/drawing/2014/main" id="{5E26C79D-311F-F9C6-9D3D-17CA57C13C66}"/>
              </a:ext>
            </a:extLst>
          </p:cNvPr>
          <p:cNvSpPr txBox="1"/>
          <p:nvPr/>
        </p:nvSpPr>
        <p:spPr>
          <a:xfrm>
            <a:off x="685800" y="1922186"/>
            <a:ext cx="8153400" cy="4339191"/>
          </a:xfrm>
          <a:prstGeom prst="rect">
            <a:avLst/>
          </a:prstGeom>
          <a:noFill/>
          <a:ln>
            <a:noFill/>
          </a:ln>
        </p:spPr>
        <p:txBody>
          <a:bodyPr spcFirstLastPara="1" wrap="square" lIns="91425" tIns="45700" rIns="91425" bIns="45700" anchor="t" anchorCtr="0">
            <a:normAutofit fontScale="85000" lnSpcReduction="10000"/>
          </a:bodyPr>
          <a:lstStyle/>
          <a:p>
            <a:pPr defTabSz="914400">
              <a:lnSpc>
                <a:spcPct val="90000"/>
              </a:lnSpc>
              <a:spcBef>
                <a:spcPts val="1000"/>
              </a:spcBef>
              <a:buClr>
                <a:srgbClr val="B94D4F"/>
              </a:buClr>
              <a:buSzPct val="85000"/>
              <a:defRPr/>
            </a:pPr>
            <a:r>
              <a:rPr lang="en-US" b="1" dirty="0">
                <a:solidFill>
                  <a:prstClr val="black"/>
                </a:solidFill>
              </a:rPr>
              <a:t>Kansen </a:t>
            </a:r>
            <a:r>
              <a:rPr lang="en-US" b="1" dirty="0" err="1">
                <a:solidFill>
                  <a:prstClr val="black"/>
                </a:solidFill>
              </a:rPr>
              <a:t>en</a:t>
            </a:r>
            <a:r>
              <a:rPr lang="en-US" b="1" dirty="0">
                <a:solidFill>
                  <a:prstClr val="black"/>
                </a:solidFill>
              </a:rPr>
              <a:t> </a:t>
            </a:r>
            <a:r>
              <a:rPr lang="en-US" b="1" dirty="0" err="1">
                <a:solidFill>
                  <a:prstClr val="black"/>
                </a:solidFill>
              </a:rPr>
              <a:t>risico’s</a:t>
            </a:r>
            <a:r>
              <a:rPr lang="en-US" b="1" dirty="0">
                <a:solidFill>
                  <a:prstClr val="black"/>
                </a:solidFill>
              </a:rPr>
              <a:t> van GMO</a:t>
            </a:r>
            <a:endParaRPr kumimoji="0" lang="nl-NL" sz="1800" b="1" i="0" u="none" strike="noStrike" kern="1200" cap="none" spc="0" normalizeH="0" baseline="0" noProof="0" dirty="0">
              <a:ln>
                <a:noFill/>
              </a:ln>
              <a:solidFill>
                <a:srgbClr val="B94D4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endParaRPr>
          </a:p>
          <a:p>
            <a:pPr marL="285750" marR="0" lvl="0" indent="-285750" algn="l" defTabSz="914400" rtl="0" eaLnBrk="1" fontAlgn="auto" latinLnBrk="0" hangingPunct="1">
              <a:lnSpc>
                <a:spcPct val="90000"/>
              </a:lnSpc>
              <a:spcBef>
                <a:spcPts val="1000"/>
              </a:spcBef>
              <a:spcAft>
                <a:spcPts val="0"/>
              </a:spcAft>
              <a:buClr>
                <a:srgbClr val="B94D4F"/>
              </a:buClr>
              <a:buSzPct val="85000"/>
              <a:buFont typeface="Arial" panose="020B0604020202020204" pitchFamily="34" charset="0"/>
              <a:buChar char="•"/>
              <a:tabLst/>
              <a:defRPr/>
            </a:pPr>
            <a:r>
              <a:rPr kumimoji="0" lang="nl-NL" sz="1800" b="0" i="0" u="none" strike="noStrike" kern="1200" cap="none" spc="0" normalizeH="0" baseline="0" noProof="0" dirty="0">
                <a:ln>
                  <a:noFill/>
                </a:ln>
                <a:solidFill>
                  <a:srgbClr val="B94D4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Genetische manipulatie </a:t>
            </a:r>
            <a:r>
              <a:rPr kumimoji="0" lang="nl-NL" sz="1800" b="0" i="0" u="none" strike="noStrike" kern="1200" cap="none" spc="0" normalizeH="0" baseline="0" noProof="0" dirty="0">
                <a:ln>
                  <a:noFill/>
                </a:ln>
                <a:solidFill>
                  <a:srgbClr val="B94D4F"/>
                </a:solidFill>
                <a:effectLst/>
                <a:uLnTx/>
                <a:uFillTx/>
                <a:latin typeface="Calibri" panose="020F0502020204030204"/>
                <a:ea typeface="+mn-ea"/>
                <a:cs typeface="+mn-cs"/>
              </a:rPr>
              <a:t>-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Altijd wat wijzer – 17 juni 2013 – 20:09 min  </a:t>
            </a:r>
          </a:p>
          <a:p>
            <a:pPr marR="0" lvl="0" algn="l" defTabSz="914400" rtl="0" eaLnBrk="1" fontAlgn="auto" latinLnBrk="0" hangingPunct="1">
              <a:lnSpc>
                <a:spcPct val="90000"/>
              </a:lnSpc>
              <a:spcBef>
                <a:spcPts val="1000"/>
              </a:spcBef>
              <a:spcAft>
                <a:spcPts val="0"/>
              </a:spcAft>
              <a:buClr>
                <a:srgbClr val="B94D4F"/>
              </a:buClr>
              <a:buSzPct val="85000"/>
              <a:tabLst/>
              <a:defRPr/>
            </a:pPr>
            <a:endParaRPr kumimoji="0" lang="en-US" sz="1800" b="0" i="0" u="none" strike="noStrike" kern="1200" cap="none" spc="0" normalizeH="0" baseline="0" noProof="0" dirty="0">
              <a:ln>
                <a:noFill/>
              </a:ln>
              <a:solidFill>
                <a:srgbClr val="B94D4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endParaRPr>
          </a:p>
          <a:p>
            <a:pPr marL="285750" lvl="0" indent="-285750" defTabSz="914400">
              <a:lnSpc>
                <a:spcPct val="90000"/>
              </a:lnSpc>
              <a:spcBef>
                <a:spcPts val="1000"/>
              </a:spcBef>
              <a:buClr>
                <a:srgbClr val="B94D4F"/>
              </a:buClr>
              <a:buSzPct val="85000"/>
              <a:buFont typeface="Arial" panose="020B0604020202020204" pitchFamily="34" charset="0"/>
              <a:buChar char="•"/>
              <a:defRPr/>
            </a:pPr>
            <a:r>
              <a:rPr lang="en-US" dirty="0">
                <a:solidFill>
                  <a:srgbClr val="B94D4F"/>
                </a:solidFill>
                <a:hlinkClick r:id="rId4">
                  <a:extLst>
                    <a:ext uri="{A12FA001-AC4F-418D-AE19-62706E023703}">
                      <ahyp:hlinkClr xmlns:ahyp="http://schemas.microsoft.com/office/drawing/2018/hyperlinkcolor" val="tx"/>
                    </a:ext>
                  </a:extLst>
                </a:hlinkClick>
              </a:rPr>
              <a:t>Gene editing: should we be worried?</a:t>
            </a:r>
            <a:r>
              <a:rPr lang="en-US" dirty="0">
                <a:solidFill>
                  <a:srgbClr val="B94D4F"/>
                </a:solidFill>
              </a:rPr>
              <a:t> - </a:t>
            </a:r>
            <a:r>
              <a:rPr lang="nl-NL" dirty="0">
                <a:solidFill>
                  <a:prstClr val="black"/>
                </a:solidFill>
              </a:rPr>
              <a:t>The economist – 17 maart 2022 – 24:34 min – Engelstalig</a:t>
            </a:r>
          </a:p>
          <a:p>
            <a:pPr lvl="0" defTabSz="914400">
              <a:lnSpc>
                <a:spcPct val="90000"/>
              </a:lnSpc>
              <a:spcBef>
                <a:spcPts val="1000"/>
              </a:spcBef>
              <a:buClr>
                <a:srgbClr val="B94D4F"/>
              </a:buClr>
              <a:buSzPct val="85000"/>
              <a:defRPr/>
            </a:pPr>
            <a:endParaRPr lang="nl-NL" dirty="0">
              <a:solidFill>
                <a:prstClr val="black"/>
              </a:solidFill>
            </a:endParaRPr>
          </a:p>
          <a:p>
            <a:pPr lvl="0" defTabSz="914400">
              <a:lnSpc>
                <a:spcPct val="90000"/>
              </a:lnSpc>
              <a:spcBef>
                <a:spcPts val="1000"/>
              </a:spcBef>
              <a:buClr>
                <a:srgbClr val="B94D4F"/>
              </a:buClr>
              <a:buSzPct val="85000"/>
              <a:defRPr/>
            </a:pPr>
            <a:r>
              <a:rPr lang="nl-NL" b="1" dirty="0">
                <a:solidFill>
                  <a:prstClr val="black"/>
                </a:solidFill>
              </a:rPr>
              <a:t>Voorstander aan het woord</a:t>
            </a:r>
          </a:p>
          <a:p>
            <a:pPr marL="285750" lvl="0" indent="-285750" defTabSz="914400">
              <a:lnSpc>
                <a:spcPct val="90000"/>
              </a:lnSpc>
              <a:spcBef>
                <a:spcPts val="1000"/>
              </a:spcBef>
              <a:buClr>
                <a:srgbClr val="B94D4F"/>
              </a:buClr>
              <a:buSzPct val="85000"/>
              <a:buFont typeface="Arial" panose="020B0604020202020204" pitchFamily="34" charset="0"/>
              <a:buChar char="•"/>
              <a:defRPr/>
            </a:pPr>
            <a:r>
              <a:rPr lang="en-US" dirty="0">
                <a:solidFill>
                  <a:srgbClr val="B94D4F"/>
                </a:solidFill>
                <a:hlinkClick r:id="rId5">
                  <a:extLst>
                    <a:ext uri="{A12FA001-AC4F-418D-AE19-62706E023703}">
                      <ahyp:hlinkClr xmlns:ahyp="http://schemas.microsoft.com/office/drawing/2018/hyperlinkcolor" val="tx"/>
                    </a:ext>
                  </a:extLst>
                </a:hlinkClick>
              </a:rPr>
              <a:t>The case for engineering our food</a:t>
            </a:r>
            <a:r>
              <a:rPr lang="en-US" dirty="0">
                <a:solidFill>
                  <a:srgbClr val="B94D4F"/>
                </a:solidFill>
              </a:rPr>
              <a:t> </a:t>
            </a:r>
            <a:r>
              <a:rPr lang="nl-NL" dirty="0">
                <a:solidFill>
                  <a:prstClr val="black"/>
                </a:solidFill>
              </a:rPr>
              <a:t>TED Talk – Pamela Ronald – 4 mei 2015 – 17:49 min – Engelstalig</a:t>
            </a:r>
          </a:p>
          <a:p>
            <a:pPr lvl="0" defTabSz="914400">
              <a:lnSpc>
                <a:spcPct val="90000"/>
              </a:lnSpc>
              <a:spcBef>
                <a:spcPts val="1000"/>
              </a:spcBef>
              <a:buClr>
                <a:srgbClr val="B94D4F"/>
              </a:buClr>
              <a:buSzPct val="85000"/>
              <a:defRPr/>
            </a:pPr>
            <a:endParaRPr lang="nl-NL" dirty="0">
              <a:solidFill>
                <a:prstClr val="black"/>
              </a:solidFill>
            </a:endParaRPr>
          </a:p>
          <a:p>
            <a:pPr lvl="0" defTabSz="914400">
              <a:lnSpc>
                <a:spcPct val="90000"/>
              </a:lnSpc>
              <a:spcBef>
                <a:spcPts val="1000"/>
              </a:spcBef>
              <a:buClr>
                <a:srgbClr val="B94D4F"/>
              </a:buClr>
              <a:buSzPct val="85000"/>
              <a:defRPr/>
            </a:pPr>
            <a:r>
              <a:rPr lang="nl-NL" b="1" dirty="0">
                <a:solidFill>
                  <a:prstClr val="black"/>
                </a:solidFill>
              </a:rPr>
              <a:t>Negatieve kanten van GMO belicht</a:t>
            </a:r>
          </a:p>
          <a:p>
            <a:pPr marL="285750" lvl="0" indent="-285750" defTabSz="914400">
              <a:lnSpc>
                <a:spcPct val="90000"/>
              </a:lnSpc>
              <a:spcBef>
                <a:spcPts val="1000"/>
              </a:spcBef>
              <a:buClr>
                <a:srgbClr val="B94D4F"/>
              </a:buClr>
              <a:buSzPct val="85000"/>
              <a:buFont typeface="Arial" panose="020B0604020202020204" pitchFamily="34" charset="0"/>
              <a:buChar char="•"/>
              <a:defRPr/>
            </a:pPr>
            <a:r>
              <a:rPr lang="en-US" dirty="0">
                <a:solidFill>
                  <a:srgbClr val="B94D4F"/>
                </a:solidFill>
                <a:hlinkClick r:id="rId3">
                  <a:extLst>
                    <a:ext uri="{A12FA001-AC4F-418D-AE19-62706E023703}">
                      <ahyp:hlinkClr xmlns:ahyp="http://schemas.microsoft.com/office/drawing/2018/hyperlinkcolor" val="tx"/>
                    </a:ext>
                  </a:extLst>
                </a:hlinkClick>
              </a:rPr>
              <a:t>The real problem with GMO Food</a:t>
            </a:r>
            <a:r>
              <a:rPr lang="en-US" dirty="0">
                <a:solidFill>
                  <a:srgbClr val="B94D4F"/>
                </a:solidFill>
              </a:rPr>
              <a:t> </a:t>
            </a:r>
            <a:r>
              <a:rPr lang="nl-NL" dirty="0" err="1">
                <a:solidFill>
                  <a:prstClr val="black"/>
                </a:solidFill>
              </a:rPr>
              <a:t>Our</a:t>
            </a:r>
            <a:r>
              <a:rPr lang="nl-NL" dirty="0">
                <a:solidFill>
                  <a:prstClr val="black"/>
                </a:solidFill>
              </a:rPr>
              <a:t> </a:t>
            </a:r>
            <a:r>
              <a:rPr lang="nl-NL" dirty="0" err="1">
                <a:solidFill>
                  <a:prstClr val="black"/>
                </a:solidFill>
              </a:rPr>
              <a:t>Changing</a:t>
            </a:r>
            <a:r>
              <a:rPr lang="nl-NL" dirty="0">
                <a:solidFill>
                  <a:prstClr val="black"/>
                </a:solidFill>
              </a:rPr>
              <a:t> </a:t>
            </a:r>
            <a:r>
              <a:rPr lang="nl-NL" dirty="0" err="1">
                <a:solidFill>
                  <a:prstClr val="black"/>
                </a:solidFill>
              </a:rPr>
              <a:t>Climate</a:t>
            </a:r>
            <a:r>
              <a:rPr lang="nl-NL" dirty="0">
                <a:solidFill>
                  <a:prstClr val="black"/>
                </a:solidFill>
              </a:rPr>
              <a:t> - 9 oktober 2020 - 11:57 min – Engelstalig </a:t>
            </a:r>
          </a:p>
          <a:p>
            <a:pPr lvl="0" defTabSz="914400">
              <a:lnSpc>
                <a:spcPct val="90000"/>
              </a:lnSpc>
              <a:spcBef>
                <a:spcPts val="1000"/>
              </a:spcBef>
              <a:buClr>
                <a:srgbClr val="B94D4F"/>
              </a:buClr>
              <a:buSzPct val="85000"/>
              <a:defRPr/>
            </a:pPr>
            <a:endParaRPr lang="nl-NL" dirty="0">
              <a:solidFill>
                <a:prstClr val="black"/>
              </a:solidFill>
            </a:endParaRPr>
          </a:p>
          <a:p>
            <a:pPr marL="285750" indent="-285750">
              <a:buClr>
                <a:srgbClr val="B94D4F"/>
              </a:buClr>
              <a:buSzPct val="85000"/>
              <a:buFont typeface="Arial" panose="020B0604020202020204" pitchFamily="34" charset="0"/>
              <a:buChar char="•"/>
            </a:pPr>
            <a:r>
              <a:rPr lang="nl-NL" dirty="0">
                <a:solidFill>
                  <a:srgbClr val="B94D4F"/>
                </a:solidFill>
                <a:hlinkClick r:id="rId6">
                  <a:extLst>
                    <a:ext uri="{A12FA001-AC4F-418D-AE19-62706E023703}">
                      <ahyp:hlinkClr xmlns:ahyp="http://schemas.microsoft.com/office/drawing/2018/hyperlinkcolor" val="tx"/>
                    </a:ext>
                  </a:extLst>
                </a:hlinkClick>
              </a:rPr>
              <a:t>Berucht bestrijdingsmiddel glyfosaat 2500 keer schadelijker dan gedacht</a:t>
            </a:r>
            <a:r>
              <a:rPr lang="nl-NL" dirty="0">
                <a:solidFill>
                  <a:srgbClr val="B94D4F"/>
                </a:solidFill>
              </a:rPr>
              <a:t> </a:t>
            </a:r>
            <a:r>
              <a:rPr lang="nl-NL" dirty="0"/>
              <a:t> - Zembla - 13 mei 2019 – 7:37 min – Nederlands</a:t>
            </a:r>
          </a:p>
          <a:p>
            <a:pPr>
              <a:buClr>
                <a:srgbClr val="B94D4F"/>
              </a:buClr>
              <a:buSzPct val="85000"/>
            </a:pPr>
            <a:endParaRPr lang="nl-NL" dirty="0">
              <a:solidFill>
                <a:srgbClr val="FF0000"/>
              </a:solidFill>
            </a:endParaRPr>
          </a:p>
          <a:p>
            <a:pPr lvl="0" defTabSz="914400">
              <a:lnSpc>
                <a:spcPct val="90000"/>
              </a:lnSpc>
              <a:spcBef>
                <a:spcPts val="1000"/>
              </a:spcBef>
              <a:buClr>
                <a:srgbClr val="B94D4F"/>
              </a:buClr>
              <a:buSzPct val="85000"/>
              <a:defRPr/>
            </a:pPr>
            <a:endParaRPr lang="nl-NL" dirty="0">
              <a:solidFill>
                <a:prstClr val="black"/>
              </a:solidFill>
            </a:endParaRPr>
          </a:p>
          <a:p>
            <a:pPr marL="285750" marR="0" lvl="0" indent="-285750" algn="l" defTabSz="914400" rtl="0" eaLnBrk="1" fontAlgn="auto" latinLnBrk="0" hangingPunct="1">
              <a:lnSpc>
                <a:spcPct val="90000"/>
              </a:lnSpc>
              <a:spcBef>
                <a:spcPts val="1000"/>
              </a:spcBef>
              <a:spcAft>
                <a:spcPts val="0"/>
              </a:spcAft>
              <a:buClr>
                <a:srgbClr val="B94D4F"/>
              </a:buClr>
              <a:buSzPct val="85000"/>
              <a:buFont typeface="Arial" panose="020B0604020202020204" pitchFamily="34" charset="0"/>
              <a:buChar char="•"/>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
                <a:srgbClr val="B94D4F"/>
              </a:buClr>
              <a:buSzPct val="85000"/>
              <a:buFont typeface="Arial" panose="020B0604020202020204" pitchFamily="34" charset="0"/>
              <a:buChar char="•"/>
              <a:tabLst/>
              <a:defRPr/>
            </a:pPr>
            <a:endParaRPr lang="nl-NL"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580"/>
              </a:spcBef>
              <a:spcAft>
                <a:spcPts val="0"/>
              </a:spcAft>
              <a:buClr>
                <a:srgbClr val="549E39"/>
              </a:buClr>
              <a:buSzPts val="2044"/>
              <a:buFont typeface="Noto Sans Symbols"/>
              <a:buNone/>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 name="Tekstvak 4">
            <a:extLst>
              <a:ext uri="{FF2B5EF4-FFF2-40B4-BE49-F238E27FC236}">
                <a16:creationId xmlns:a16="http://schemas.microsoft.com/office/drawing/2014/main" id="{34162567-1759-9846-DF74-396C92179804}"/>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Moderne veredeling</a:t>
            </a:r>
          </a:p>
        </p:txBody>
      </p:sp>
    </p:spTree>
    <p:extLst>
      <p:ext uri="{BB962C8B-B14F-4D97-AF65-F5344CB8AC3E}">
        <p14:creationId xmlns:p14="http://schemas.microsoft.com/office/powerpoint/2010/main" val="707010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11" name="Google Shape;211;p11"/>
          <p:cNvSpPr txBox="1"/>
          <p:nvPr/>
        </p:nvSpPr>
        <p:spPr>
          <a:xfrm>
            <a:off x="352423" y="707764"/>
            <a:ext cx="8439154" cy="762000"/>
          </a:xfrm>
          <a:prstGeom prst="rect">
            <a:avLst/>
          </a:prstGeom>
          <a:noFill/>
          <a:ln>
            <a:noFill/>
          </a:ln>
        </p:spPr>
        <p:txBody>
          <a:bodyPr spcFirstLastPara="1" wrap="square" lIns="91425" tIns="45700" rIns="91425" bIns="45700" anchor="t" anchorCtr="0">
            <a:normAutofit/>
          </a:bodyPr>
          <a:lstStyle/>
          <a:p>
            <a:pPr marL="0" marR="0" lvl="0" indent="0" algn="ctr" defTabSz="914400" rtl="0" eaLnBrk="1" fontAlgn="auto" latinLnBrk="0" hangingPunct="1">
              <a:lnSpc>
                <a:spcPct val="100000"/>
              </a:lnSpc>
              <a:spcBef>
                <a:spcPts val="0"/>
              </a:spcBef>
              <a:spcAft>
                <a:spcPts val="0"/>
              </a:spcAft>
              <a:buClr>
                <a:srgbClr val="549E39"/>
              </a:buClr>
              <a:buSzPts val="3774"/>
              <a:buFont typeface="Noto Sans Symbols"/>
              <a:buNone/>
              <a:tabLst/>
              <a:defRPr/>
            </a:pPr>
            <a:r>
              <a:rPr lang="nl-NL" sz="4000" dirty="0">
                <a:ea typeface="+mj-ea"/>
                <a:cs typeface="+mj-cs"/>
                <a:sym typeface="Calibri"/>
              </a:rPr>
              <a:t>GMO, wat vind jij?</a:t>
            </a:r>
            <a:endParaRPr sz="4000" dirty="0">
              <a:ea typeface="+mj-ea"/>
              <a:cs typeface="+mj-cs"/>
              <a:sym typeface="Calibri"/>
            </a:endParaRPr>
          </a:p>
          <a:p>
            <a:pPr marL="822960" marR="0" lvl="2" indent="-128746" algn="l" defTabSz="914400" rtl="0" eaLnBrk="1" fontAlgn="auto" latinLnBrk="0" hangingPunct="1">
              <a:lnSpc>
                <a:spcPct val="100000"/>
              </a:lnSpc>
              <a:spcBef>
                <a:spcPts val="370"/>
              </a:spcBef>
              <a:spcAft>
                <a:spcPts val="0"/>
              </a:spcAft>
              <a:buClr>
                <a:srgbClr val="B2CCAC"/>
              </a:buClr>
              <a:buSzPts val="1573"/>
              <a:buFont typeface="Noto Sans Symbols"/>
              <a:buNone/>
              <a:tabLst/>
              <a:defRPr/>
            </a:pPr>
            <a:endParaRPr sz="4000" dirty="0">
              <a:ea typeface="+mj-ea"/>
              <a:cs typeface="+mj-cs"/>
              <a:sym typeface="Calibri"/>
            </a:endParaRPr>
          </a:p>
          <a:p>
            <a:pPr marL="822960" marR="0" lvl="2" indent="-128746" algn="l" defTabSz="914400" rtl="0" eaLnBrk="1" fontAlgn="auto" latinLnBrk="0" hangingPunct="1">
              <a:lnSpc>
                <a:spcPct val="100000"/>
              </a:lnSpc>
              <a:spcBef>
                <a:spcPts val="370"/>
              </a:spcBef>
              <a:spcAft>
                <a:spcPts val="0"/>
              </a:spcAft>
              <a:buClr>
                <a:srgbClr val="B2CCAC"/>
              </a:buClr>
              <a:buSzPts val="1573"/>
              <a:buFont typeface="Noto Sans Symbols"/>
              <a:buNone/>
              <a:tabLst/>
              <a:defRPr/>
            </a:pPr>
            <a:endParaRPr kumimoji="0" sz="1850" b="0" i="0" u="none" strike="noStrike" kern="0" cap="none" spc="0" normalizeH="0" baseline="0" noProof="0" dirty="0">
              <a:ln>
                <a:noFill/>
              </a:ln>
              <a:solidFill>
                <a:srgbClr val="FF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580"/>
              </a:spcBef>
              <a:spcAft>
                <a:spcPts val="0"/>
              </a:spcAft>
              <a:buClr>
                <a:srgbClr val="549E39"/>
              </a:buClr>
              <a:buSzPts val="2044"/>
              <a:buFont typeface="Noto Sans Symbols"/>
              <a:buNone/>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 name="Google Shape;105;p2">
            <a:extLst>
              <a:ext uri="{FF2B5EF4-FFF2-40B4-BE49-F238E27FC236}">
                <a16:creationId xmlns:a16="http://schemas.microsoft.com/office/drawing/2014/main" id="{335B97AE-DB19-493C-89E4-D254F31A2DBF}"/>
              </a:ext>
            </a:extLst>
          </p:cNvPr>
          <p:cNvSpPr txBox="1"/>
          <p:nvPr/>
        </p:nvSpPr>
        <p:spPr>
          <a:xfrm>
            <a:off x="3962400" y="74891"/>
            <a:ext cx="2286000"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800" b="1" i="0" u="none" strike="noStrike" kern="0" cap="none" spc="0" normalizeH="0" baseline="0" noProof="0" dirty="0">
                <a:ln>
                  <a:noFill/>
                </a:ln>
                <a:solidFill>
                  <a:srgbClr val="FFFFFF"/>
                </a:solidFill>
                <a:effectLst/>
                <a:uLnTx/>
                <a:uFillTx/>
                <a:latin typeface="Calibri"/>
                <a:ea typeface="Calibri"/>
                <a:cs typeface="Calibri"/>
                <a:sym typeface="Calibri"/>
              </a:rPr>
              <a:t>De Kas</a:t>
            </a:r>
            <a:endParaRPr kumimoji="0" lang="nl-NL"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Google Shape;106;p2">
            <a:extLst>
              <a:ext uri="{FF2B5EF4-FFF2-40B4-BE49-F238E27FC236}">
                <a16:creationId xmlns:a16="http://schemas.microsoft.com/office/drawing/2014/main" id="{5E26C79D-311F-F9C6-9D3D-17CA57C13C66}"/>
              </a:ext>
            </a:extLst>
          </p:cNvPr>
          <p:cNvSpPr txBox="1"/>
          <p:nvPr/>
        </p:nvSpPr>
        <p:spPr>
          <a:xfrm>
            <a:off x="685800" y="1922186"/>
            <a:ext cx="7772400" cy="4339191"/>
          </a:xfrm>
          <a:prstGeom prst="rect">
            <a:avLst/>
          </a:prstGeom>
          <a:noFill/>
          <a:ln>
            <a:noFill/>
          </a:ln>
        </p:spPr>
        <p:txBody>
          <a:bodyPr spcFirstLastPara="1" wrap="square" lIns="91425" tIns="45700" rIns="91425" bIns="45700" anchor="t" anchorCtr="0">
            <a:normAutofit/>
          </a:bodyPr>
          <a:lstStyle/>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Mogen mensen DNA van andere organismen veranderen?</a:t>
            </a: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Is er een verschil tussen het DNA van dieren en planten?</a:t>
            </a: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Is de uitkomst van de verandering leidend voor toestemming?</a:t>
            </a: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Kunnen mensen op aarde leven zonder GMO?</a:t>
            </a: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Zou jij willen dat je je eigen DNA kon veranderen?</a:t>
            </a: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580"/>
              </a:spcBef>
              <a:spcAft>
                <a:spcPts val="0"/>
              </a:spcAft>
              <a:buClr>
                <a:srgbClr val="549E39"/>
              </a:buClr>
              <a:buSzPts val="2044"/>
              <a:buFont typeface="Noto Sans Symbols"/>
              <a:buNone/>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 name="Tekstvak 4">
            <a:extLst>
              <a:ext uri="{FF2B5EF4-FFF2-40B4-BE49-F238E27FC236}">
                <a16:creationId xmlns:a16="http://schemas.microsoft.com/office/drawing/2014/main" id="{34162567-1759-9846-DF74-396C92179804}"/>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Moderne veredeling</a:t>
            </a:r>
          </a:p>
        </p:txBody>
      </p:sp>
    </p:spTree>
    <p:extLst>
      <p:ext uri="{BB962C8B-B14F-4D97-AF65-F5344CB8AC3E}">
        <p14:creationId xmlns:p14="http://schemas.microsoft.com/office/powerpoint/2010/main" val="1943547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11" name="Google Shape;211;p11"/>
          <p:cNvSpPr txBox="1"/>
          <p:nvPr/>
        </p:nvSpPr>
        <p:spPr>
          <a:xfrm>
            <a:off x="352423" y="707764"/>
            <a:ext cx="8439154" cy="762000"/>
          </a:xfrm>
          <a:prstGeom prst="rect">
            <a:avLst/>
          </a:prstGeom>
          <a:noFill/>
          <a:ln>
            <a:noFill/>
          </a:ln>
        </p:spPr>
        <p:txBody>
          <a:bodyPr spcFirstLastPara="1" wrap="square" lIns="91425" tIns="45700" rIns="91425" bIns="45700" anchor="t" anchorCtr="0">
            <a:normAutofit/>
          </a:bodyPr>
          <a:lstStyle/>
          <a:p>
            <a:pPr marL="0" marR="0" lvl="0" indent="0" algn="ctr" defTabSz="914400" rtl="0" eaLnBrk="1" fontAlgn="auto" latinLnBrk="0" hangingPunct="1">
              <a:lnSpc>
                <a:spcPct val="100000"/>
              </a:lnSpc>
              <a:spcBef>
                <a:spcPts val="0"/>
              </a:spcBef>
              <a:spcAft>
                <a:spcPts val="0"/>
              </a:spcAft>
              <a:buClr>
                <a:srgbClr val="549E39"/>
              </a:buClr>
              <a:buSzPts val="3774"/>
              <a:buFont typeface="Noto Sans Symbols"/>
              <a:buNone/>
              <a:tabLst/>
              <a:defRPr/>
            </a:pPr>
            <a:r>
              <a:rPr lang="nl-NL" sz="4000" dirty="0">
                <a:ea typeface="+mj-ea"/>
                <a:cs typeface="+mj-cs"/>
                <a:sym typeface="Calibri"/>
              </a:rPr>
              <a:t>GMO, wat vind jij?</a:t>
            </a:r>
            <a:endParaRPr sz="4000" dirty="0">
              <a:ea typeface="+mj-ea"/>
              <a:cs typeface="+mj-cs"/>
              <a:sym typeface="Calibri"/>
            </a:endParaRPr>
          </a:p>
          <a:p>
            <a:pPr marL="822960" marR="0" lvl="2" indent="-128746" algn="l" defTabSz="914400" rtl="0" eaLnBrk="1" fontAlgn="auto" latinLnBrk="0" hangingPunct="1">
              <a:lnSpc>
                <a:spcPct val="100000"/>
              </a:lnSpc>
              <a:spcBef>
                <a:spcPts val="370"/>
              </a:spcBef>
              <a:spcAft>
                <a:spcPts val="0"/>
              </a:spcAft>
              <a:buClr>
                <a:srgbClr val="B2CCAC"/>
              </a:buClr>
              <a:buSzPts val="1573"/>
              <a:buFont typeface="Noto Sans Symbols"/>
              <a:buNone/>
              <a:tabLst/>
              <a:defRPr/>
            </a:pPr>
            <a:endParaRPr sz="4000" dirty="0">
              <a:ea typeface="+mj-ea"/>
              <a:cs typeface="+mj-cs"/>
              <a:sym typeface="Calibri"/>
            </a:endParaRPr>
          </a:p>
          <a:p>
            <a:pPr marL="822960" marR="0" lvl="2" indent="-128746" algn="l" defTabSz="914400" rtl="0" eaLnBrk="1" fontAlgn="auto" latinLnBrk="0" hangingPunct="1">
              <a:lnSpc>
                <a:spcPct val="100000"/>
              </a:lnSpc>
              <a:spcBef>
                <a:spcPts val="370"/>
              </a:spcBef>
              <a:spcAft>
                <a:spcPts val="0"/>
              </a:spcAft>
              <a:buClr>
                <a:srgbClr val="B2CCAC"/>
              </a:buClr>
              <a:buSzPts val="1573"/>
              <a:buFont typeface="Noto Sans Symbols"/>
              <a:buNone/>
              <a:tabLst/>
              <a:defRPr/>
            </a:pPr>
            <a:endParaRPr kumimoji="0" sz="1850" b="0" i="0" u="none" strike="noStrike" kern="0" cap="none" spc="0" normalizeH="0" baseline="0" noProof="0" dirty="0">
              <a:ln>
                <a:noFill/>
              </a:ln>
              <a:solidFill>
                <a:srgbClr val="FF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580"/>
              </a:spcBef>
              <a:spcAft>
                <a:spcPts val="0"/>
              </a:spcAft>
              <a:buClr>
                <a:srgbClr val="549E39"/>
              </a:buClr>
              <a:buSzPts val="2044"/>
              <a:buFont typeface="Noto Sans Symbols"/>
              <a:buNone/>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 name="Google Shape;105;p2">
            <a:extLst>
              <a:ext uri="{FF2B5EF4-FFF2-40B4-BE49-F238E27FC236}">
                <a16:creationId xmlns:a16="http://schemas.microsoft.com/office/drawing/2014/main" id="{335B97AE-DB19-493C-89E4-D254F31A2DBF}"/>
              </a:ext>
            </a:extLst>
          </p:cNvPr>
          <p:cNvSpPr txBox="1"/>
          <p:nvPr/>
        </p:nvSpPr>
        <p:spPr>
          <a:xfrm>
            <a:off x="3962400" y="74891"/>
            <a:ext cx="2286000"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800" b="1" i="0" u="none" strike="noStrike" kern="0" cap="none" spc="0" normalizeH="0" baseline="0" noProof="0" dirty="0">
                <a:ln>
                  <a:noFill/>
                </a:ln>
                <a:solidFill>
                  <a:srgbClr val="FFFFFF"/>
                </a:solidFill>
                <a:effectLst/>
                <a:uLnTx/>
                <a:uFillTx/>
                <a:latin typeface="Calibri"/>
                <a:ea typeface="Calibri"/>
                <a:cs typeface="Calibri"/>
                <a:sym typeface="Calibri"/>
              </a:rPr>
              <a:t>De Kas</a:t>
            </a:r>
            <a:endParaRPr kumimoji="0" lang="nl-NL"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Google Shape;106;p2">
            <a:extLst>
              <a:ext uri="{FF2B5EF4-FFF2-40B4-BE49-F238E27FC236}">
                <a16:creationId xmlns:a16="http://schemas.microsoft.com/office/drawing/2014/main" id="{5E26C79D-311F-F9C6-9D3D-17CA57C13C66}"/>
              </a:ext>
            </a:extLst>
          </p:cNvPr>
          <p:cNvSpPr txBox="1"/>
          <p:nvPr/>
        </p:nvSpPr>
        <p:spPr>
          <a:xfrm>
            <a:off x="685800" y="1922186"/>
            <a:ext cx="7772400" cy="4339191"/>
          </a:xfrm>
          <a:prstGeom prst="rect">
            <a:avLst/>
          </a:prstGeom>
          <a:noFill/>
          <a:ln>
            <a:noFill/>
          </a:ln>
        </p:spPr>
        <p:txBody>
          <a:bodyPr spcFirstLastPara="1" wrap="square" lIns="91425" tIns="45700" rIns="91425" bIns="45700" anchor="t" anchorCtr="0">
            <a:normAutofit/>
          </a:bodyPr>
          <a:lstStyle/>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580"/>
              </a:spcBef>
              <a:spcAft>
                <a:spcPts val="0"/>
              </a:spcAft>
              <a:buClr>
                <a:srgbClr val="549E39"/>
              </a:buClr>
              <a:buSzPts val="2044"/>
              <a:buFont typeface="Noto Sans Symbols"/>
              <a:buNone/>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 name="Tekstvak 4">
            <a:extLst>
              <a:ext uri="{FF2B5EF4-FFF2-40B4-BE49-F238E27FC236}">
                <a16:creationId xmlns:a16="http://schemas.microsoft.com/office/drawing/2014/main" id="{34162567-1759-9846-DF74-396C92179804}"/>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Moderne veredeling</a:t>
            </a:r>
          </a:p>
        </p:txBody>
      </p:sp>
      <p:pic>
        <p:nvPicPr>
          <p:cNvPr id="2" name="Afbeelding 1">
            <a:extLst>
              <a:ext uri="{FF2B5EF4-FFF2-40B4-BE49-F238E27FC236}">
                <a16:creationId xmlns:a16="http://schemas.microsoft.com/office/drawing/2014/main" id="{73A0DC41-5DA1-49B5-2C7B-F1172649087F}"/>
              </a:ext>
            </a:extLst>
          </p:cNvPr>
          <p:cNvPicPr>
            <a:picLocks noChangeAspect="1"/>
          </p:cNvPicPr>
          <p:nvPr/>
        </p:nvPicPr>
        <p:blipFill>
          <a:blip r:embed="rId3"/>
          <a:stretch>
            <a:fillRect/>
          </a:stretch>
        </p:blipFill>
        <p:spPr>
          <a:xfrm>
            <a:off x="1447800" y="1676400"/>
            <a:ext cx="6619875" cy="4860361"/>
          </a:xfrm>
          <a:prstGeom prst="rect">
            <a:avLst/>
          </a:prstGeom>
        </p:spPr>
      </p:pic>
    </p:spTree>
    <p:extLst>
      <p:ext uri="{BB962C8B-B14F-4D97-AF65-F5344CB8AC3E}">
        <p14:creationId xmlns:p14="http://schemas.microsoft.com/office/powerpoint/2010/main" val="200464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AF45E-38BE-4A65-869E-3EA3A204E027}"/>
              </a:ext>
            </a:extLst>
          </p:cNvPr>
          <p:cNvSpPr>
            <a:spLocks noGrp="1"/>
          </p:cNvSpPr>
          <p:nvPr>
            <p:ph type="title"/>
          </p:nvPr>
        </p:nvSpPr>
        <p:spPr>
          <a:xfrm>
            <a:off x="0" y="713820"/>
            <a:ext cx="9144000" cy="1325563"/>
          </a:xfrm>
        </p:spPr>
        <p:txBody>
          <a:bodyPr/>
          <a:lstStyle/>
          <a:p>
            <a:pPr algn="ctr"/>
            <a:r>
              <a:rPr lang="nl-NL" sz="4000" dirty="0">
                <a:latin typeface="+mn-lt"/>
              </a:rPr>
              <a:t>Een veredelaar aan het werk</a:t>
            </a:r>
          </a:p>
        </p:txBody>
      </p:sp>
      <p:sp>
        <p:nvSpPr>
          <p:cNvPr id="5" name="Tijdelijke aanduiding voor inhoud 2">
            <a:extLst>
              <a:ext uri="{FF2B5EF4-FFF2-40B4-BE49-F238E27FC236}">
                <a16:creationId xmlns:a16="http://schemas.microsoft.com/office/drawing/2014/main" id="{7F0D0B50-C55B-4506-8B2C-5A1D4854B687}"/>
              </a:ext>
            </a:extLst>
          </p:cNvPr>
          <p:cNvSpPr txBox="1">
            <a:spLocks/>
          </p:cNvSpPr>
          <p:nvPr/>
        </p:nvSpPr>
        <p:spPr>
          <a:xfrm>
            <a:off x="914400" y="1447800"/>
            <a:ext cx="7772400"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nl-NL" dirty="0"/>
          </a:p>
          <a:p>
            <a:pPr marL="0" indent="0">
              <a:buFont typeface="Wingdings 2"/>
              <a:buNone/>
            </a:pPr>
            <a:endParaRPr lang="nl-NL" dirty="0"/>
          </a:p>
        </p:txBody>
      </p:sp>
      <p:sp>
        <p:nvSpPr>
          <p:cNvPr id="11" name="Tekstvak 10">
            <a:extLst>
              <a:ext uri="{FF2B5EF4-FFF2-40B4-BE49-F238E27FC236}">
                <a16:creationId xmlns:a16="http://schemas.microsoft.com/office/drawing/2014/main" id="{BCF857B7-12BE-4A39-AEBE-FF4DD368515B}"/>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pic>
        <p:nvPicPr>
          <p:cNvPr id="3" name="Onlinemedia 2" title="Waarom verschijnen er elk jaar nieuwe gerbera's?">
            <a:hlinkClick r:id="" action="ppaction://media"/>
            <a:extLst>
              <a:ext uri="{FF2B5EF4-FFF2-40B4-BE49-F238E27FC236}">
                <a16:creationId xmlns:a16="http://schemas.microsoft.com/office/drawing/2014/main" id="{21D9AF69-5F7B-7115-14C3-C397577377A9}"/>
              </a:ext>
            </a:extLst>
          </p:cNvPr>
          <p:cNvPicPr>
            <a:picLocks noRot="1" noChangeAspect="1"/>
          </p:cNvPicPr>
          <p:nvPr>
            <a:videoFile r:link="rId1"/>
          </p:nvPr>
        </p:nvPicPr>
        <p:blipFill>
          <a:blip r:embed="rId4"/>
          <a:stretch>
            <a:fillRect/>
          </a:stretch>
        </p:blipFill>
        <p:spPr>
          <a:xfrm>
            <a:off x="1022838" y="2129011"/>
            <a:ext cx="4630863" cy="2616438"/>
          </a:xfrm>
          <a:prstGeom prst="rect">
            <a:avLst/>
          </a:prstGeom>
        </p:spPr>
      </p:pic>
      <p:sp>
        <p:nvSpPr>
          <p:cNvPr id="4" name="Tijdelijke aanduiding voor inhoud 2">
            <a:extLst>
              <a:ext uri="{FF2B5EF4-FFF2-40B4-BE49-F238E27FC236}">
                <a16:creationId xmlns:a16="http://schemas.microsoft.com/office/drawing/2014/main" id="{DBB86FFF-A61D-0ED7-9512-D11B7730473D}"/>
              </a:ext>
            </a:extLst>
          </p:cNvPr>
          <p:cNvSpPr txBox="1">
            <a:spLocks/>
          </p:cNvSpPr>
          <p:nvPr/>
        </p:nvSpPr>
        <p:spPr>
          <a:xfrm>
            <a:off x="1022838" y="5112439"/>
            <a:ext cx="7772400" cy="1210206"/>
          </a:xfrm>
          <a:prstGeom prst="rect">
            <a:avLst/>
          </a:prstGeom>
        </p:spPr>
        <p:txBody>
          <a:bodyPr vert="horz">
            <a:normAutofit fontScale="925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Clr>
                <a:srgbClr val="80674C"/>
              </a:buClr>
              <a:buNone/>
            </a:pPr>
            <a:r>
              <a:rPr lang="nl-NL" sz="2000" dirty="0"/>
              <a:t>Kijkvragen:</a:t>
            </a:r>
          </a:p>
          <a:p>
            <a:pPr>
              <a:buClr>
                <a:srgbClr val="80674C"/>
              </a:buClr>
              <a:buFont typeface="Arial" panose="020B0604020202020204" pitchFamily="34" charset="0"/>
              <a:buChar char="•"/>
            </a:pPr>
            <a:r>
              <a:rPr lang="nl-NL" sz="2000" dirty="0"/>
              <a:t>Hoe werkt Martin als hij nieuwe bloemsoorten wil ontwikkelen?</a:t>
            </a:r>
          </a:p>
          <a:p>
            <a:pPr>
              <a:buClr>
                <a:srgbClr val="80674C"/>
              </a:buClr>
              <a:buFont typeface="Arial" panose="020B0604020202020204" pitchFamily="34" charset="0"/>
              <a:buChar char="•"/>
            </a:pPr>
            <a:r>
              <a:rPr lang="nl-NL" sz="2000" dirty="0"/>
              <a:t>Welke andere eigenschappen zijn belangrijk in de teelt van de Gerbera?</a:t>
            </a:r>
          </a:p>
          <a:p>
            <a:endParaRPr lang="nl-NL" dirty="0"/>
          </a:p>
          <a:p>
            <a:endParaRPr lang="nl-NL" dirty="0"/>
          </a:p>
          <a:p>
            <a:pPr marL="0" indent="0">
              <a:buFont typeface="Wingdings 2"/>
              <a:buNone/>
            </a:pPr>
            <a:endParaRPr lang="nl-NL" dirty="0"/>
          </a:p>
        </p:txBody>
      </p:sp>
      <p:sp>
        <p:nvSpPr>
          <p:cNvPr id="9" name="Tekstvak 8">
            <a:extLst>
              <a:ext uri="{FF2B5EF4-FFF2-40B4-BE49-F238E27FC236}">
                <a16:creationId xmlns:a16="http://schemas.microsoft.com/office/drawing/2014/main" id="{10FFA6BB-8E3F-D83B-4167-24FDDF49C7D7}"/>
              </a:ext>
            </a:extLst>
          </p:cNvPr>
          <p:cNvSpPr txBox="1"/>
          <p:nvPr/>
        </p:nvSpPr>
        <p:spPr>
          <a:xfrm>
            <a:off x="5784434" y="3618289"/>
            <a:ext cx="2535012" cy="1200329"/>
          </a:xfrm>
          <a:prstGeom prst="rect">
            <a:avLst/>
          </a:prstGeom>
          <a:noFill/>
        </p:spPr>
        <p:txBody>
          <a:bodyPr wrap="square">
            <a:spAutoFit/>
          </a:bodyPr>
          <a:lstStyle/>
          <a:p>
            <a:r>
              <a:rPr lang="nl-NL" dirty="0">
                <a:solidFill>
                  <a:srgbClr val="B94D4F"/>
                </a:solidFill>
                <a:hlinkClick r:id="rId5">
                  <a:extLst>
                    <a:ext uri="{A12FA001-AC4F-418D-AE19-62706E023703}">
                      <ahyp:hlinkClr xmlns:ahyp="http://schemas.microsoft.com/office/drawing/2018/hyperlinkcolor" val="tx"/>
                    </a:ext>
                  </a:extLst>
                </a:hlinkClick>
              </a:rPr>
              <a:t>Waarom verschijnen elk jaar nieuwe gerbera’s?</a:t>
            </a:r>
            <a:endParaRPr lang="nl-NL" dirty="0">
              <a:solidFill>
                <a:srgbClr val="B94D4F"/>
              </a:solidFill>
            </a:endParaRPr>
          </a:p>
          <a:p>
            <a:r>
              <a:rPr lang="nl-NL" dirty="0"/>
              <a:t>Holstein </a:t>
            </a:r>
            <a:r>
              <a:rPr lang="nl-NL" dirty="0" err="1"/>
              <a:t>Flowers</a:t>
            </a:r>
            <a:endParaRPr lang="nl-NL" dirty="0"/>
          </a:p>
          <a:p>
            <a:r>
              <a:rPr lang="nl-NL" dirty="0"/>
              <a:t>16 sept 2021 – 3:12 min</a:t>
            </a:r>
          </a:p>
        </p:txBody>
      </p:sp>
    </p:spTree>
    <p:extLst>
      <p:ext uri="{BB962C8B-B14F-4D97-AF65-F5344CB8AC3E}">
        <p14:creationId xmlns:p14="http://schemas.microsoft.com/office/powerpoint/2010/main" val="360998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AF45E-38BE-4A65-869E-3EA3A204E027}"/>
              </a:ext>
            </a:extLst>
          </p:cNvPr>
          <p:cNvSpPr>
            <a:spLocks noGrp="1"/>
          </p:cNvSpPr>
          <p:nvPr>
            <p:ph type="title"/>
          </p:nvPr>
        </p:nvSpPr>
        <p:spPr>
          <a:xfrm>
            <a:off x="628650" y="668234"/>
            <a:ext cx="7886700" cy="1325563"/>
          </a:xfrm>
        </p:spPr>
        <p:txBody>
          <a:bodyPr/>
          <a:lstStyle/>
          <a:p>
            <a:pPr algn="ctr"/>
            <a:r>
              <a:rPr lang="nl-NL" sz="4000" dirty="0">
                <a:latin typeface="+mn-lt"/>
              </a:rPr>
              <a:t>Klassieke</a:t>
            </a:r>
            <a:r>
              <a:rPr lang="nl-NL" dirty="0"/>
              <a:t> </a:t>
            </a:r>
            <a:r>
              <a:rPr lang="nl-NL" sz="4000" dirty="0">
                <a:latin typeface="+mn-lt"/>
              </a:rPr>
              <a:t>veredeling</a:t>
            </a:r>
          </a:p>
        </p:txBody>
      </p:sp>
      <p:sp>
        <p:nvSpPr>
          <p:cNvPr id="5" name="Tijdelijke aanduiding voor inhoud 2">
            <a:extLst>
              <a:ext uri="{FF2B5EF4-FFF2-40B4-BE49-F238E27FC236}">
                <a16:creationId xmlns:a16="http://schemas.microsoft.com/office/drawing/2014/main" id="{7F0D0B50-C55B-4506-8B2C-5A1D4854B687}"/>
              </a:ext>
            </a:extLst>
          </p:cNvPr>
          <p:cNvSpPr txBox="1">
            <a:spLocks/>
          </p:cNvSpPr>
          <p:nvPr/>
        </p:nvSpPr>
        <p:spPr>
          <a:xfrm>
            <a:off x="380541" y="2281399"/>
            <a:ext cx="8686800" cy="3738401"/>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nl-NL" dirty="0"/>
              <a:t>De klassieke veredeling heeft altijd meerdere kruisingen nodig voor er planten ontstaan met de gewenste eigenschappen</a:t>
            </a:r>
          </a:p>
          <a:p>
            <a:pPr marL="0" indent="0">
              <a:buFont typeface="Wingdings 2"/>
              <a:buNone/>
            </a:pPr>
            <a:endParaRPr lang="nl-NL" dirty="0"/>
          </a:p>
        </p:txBody>
      </p:sp>
      <p:sp>
        <p:nvSpPr>
          <p:cNvPr id="13" name="Tekstvak 12">
            <a:extLst>
              <a:ext uri="{FF2B5EF4-FFF2-40B4-BE49-F238E27FC236}">
                <a16:creationId xmlns:a16="http://schemas.microsoft.com/office/drawing/2014/main" id="{1361C7AF-2A9D-495B-9E0E-2D79FCEB084B}"/>
              </a:ext>
            </a:extLst>
          </p:cNvPr>
          <p:cNvSpPr txBox="1"/>
          <p:nvPr/>
        </p:nvSpPr>
        <p:spPr>
          <a:xfrm>
            <a:off x="44239" y="6320957"/>
            <a:ext cx="8946443" cy="461665"/>
          </a:xfrm>
          <a:prstGeom prst="rect">
            <a:avLst/>
          </a:prstGeom>
          <a:noFill/>
        </p:spPr>
        <p:txBody>
          <a:bodyPr wrap="square">
            <a:spAutoFit/>
          </a:bodyPr>
          <a:lstStyle/>
          <a:p>
            <a:r>
              <a:rPr lang="nl-NL" sz="1200" dirty="0"/>
              <a:t>Schematische weergave van het overplaatsen van een eigenschap van plant 1 naar plant 2 door middel van klassieke genetica.</a:t>
            </a:r>
          </a:p>
          <a:p>
            <a:r>
              <a:rPr lang="nl-NL" sz="1200" dirty="0"/>
              <a:t>Bron: </a:t>
            </a:r>
            <a:r>
              <a:rPr lang="nl-NL" sz="1200" dirty="0">
                <a:solidFill>
                  <a:srgbClr val="B94D4F"/>
                </a:solidFill>
                <a:hlinkClick r:id="rId3">
                  <a:extLst>
                    <a:ext uri="{A12FA001-AC4F-418D-AE19-62706E023703}">
                      <ahyp:hlinkClr xmlns:ahyp="http://schemas.microsoft.com/office/drawing/2018/hyperlinkcolor" val="tx"/>
                    </a:ext>
                  </a:extLst>
                </a:hlinkClick>
              </a:rPr>
              <a:t>Studio Biologie</a:t>
            </a:r>
            <a:endParaRPr lang="nl-NL" sz="1200" dirty="0">
              <a:solidFill>
                <a:srgbClr val="B94D4F"/>
              </a:solidFill>
            </a:endParaRPr>
          </a:p>
        </p:txBody>
      </p:sp>
      <p:pic>
        <p:nvPicPr>
          <p:cNvPr id="14" name="Afbeelding 13">
            <a:extLst>
              <a:ext uri="{FF2B5EF4-FFF2-40B4-BE49-F238E27FC236}">
                <a16:creationId xmlns:a16="http://schemas.microsoft.com/office/drawing/2014/main" id="{DA788A42-7A97-4096-9C3C-FF819053D7CE}"/>
              </a:ext>
            </a:extLst>
          </p:cNvPr>
          <p:cNvPicPr>
            <a:picLocks noChangeAspect="1"/>
          </p:cNvPicPr>
          <p:nvPr/>
        </p:nvPicPr>
        <p:blipFill rotWithShape="1">
          <a:blip r:embed="rId4"/>
          <a:srcRect l="2323"/>
          <a:stretch/>
        </p:blipFill>
        <p:spPr>
          <a:xfrm>
            <a:off x="120898" y="3733800"/>
            <a:ext cx="9023102" cy="2133600"/>
          </a:xfrm>
          <a:prstGeom prst="rect">
            <a:avLst/>
          </a:prstGeom>
        </p:spPr>
      </p:pic>
      <p:sp>
        <p:nvSpPr>
          <p:cNvPr id="10" name="Tekstvak 9">
            <a:extLst>
              <a:ext uri="{FF2B5EF4-FFF2-40B4-BE49-F238E27FC236}">
                <a16:creationId xmlns:a16="http://schemas.microsoft.com/office/drawing/2014/main" id="{2DEA6A96-33F4-4E48-8ADB-DF01A2EE4A81}"/>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1339471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99548CB-5841-4209-B109-54FCF6082049}"/>
              </a:ext>
            </a:extLst>
          </p:cNvPr>
          <p:cNvSpPr>
            <a:spLocks noGrp="1"/>
          </p:cNvSpPr>
          <p:nvPr>
            <p:ph idx="1"/>
          </p:nvPr>
        </p:nvSpPr>
        <p:spPr>
          <a:xfrm>
            <a:off x="76200" y="6553200"/>
            <a:ext cx="8610600" cy="376996"/>
          </a:xfrm>
        </p:spPr>
        <p:txBody>
          <a:bodyPr>
            <a:normAutofit/>
          </a:bodyPr>
          <a:lstStyle/>
          <a:p>
            <a:pPr marL="0" indent="0">
              <a:buNone/>
            </a:pPr>
            <a:r>
              <a:rPr lang="nl-NL" sz="1200" dirty="0"/>
              <a:t>De wilde kool is in het verleden met behulp van klassieke veredeling verdeeld in allerlei verschillende koolsoorten. Bron: </a:t>
            </a:r>
            <a:r>
              <a:rPr lang="nl-NL" sz="1200" dirty="0">
                <a:solidFill>
                  <a:srgbClr val="B94D4F"/>
                </a:solidFill>
                <a:hlinkClick r:id="rId3">
                  <a:extLst>
                    <a:ext uri="{A12FA001-AC4F-418D-AE19-62706E023703}">
                      <ahyp:hlinkClr xmlns:ahyp="http://schemas.microsoft.com/office/drawing/2018/hyperlinkcolor" val="tx"/>
                    </a:ext>
                  </a:extLst>
                </a:hlinkClick>
              </a:rPr>
              <a:t>Studio Biologie</a:t>
            </a:r>
            <a:endParaRPr lang="nl-NL" sz="1200" dirty="0">
              <a:solidFill>
                <a:srgbClr val="B94D4F"/>
              </a:solidFill>
            </a:endParaRPr>
          </a:p>
        </p:txBody>
      </p:sp>
      <p:pic>
        <p:nvPicPr>
          <p:cNvPr id="2050" name="Picture 2" descr="Kennisbank Biologie">
            <a:extLst>
              <a:ext uri="{FF2B5EF4-FFF2-40B4-BE49-F238E27FC236}">
                <a16:creationId xmlns:a16="http://schemas.microsoft.com/office/drawing/2014/main" id="{356B7375-F47E-497D-A66A-6B5E6A7C82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37" y="2151185"/>
            <a:ext cx="6715125" cy="3581400"/>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inhoud 2">
            <a:extLst>
              <a:ext uri="{FF2B5EF4-FFF2-40B4-BE49-F238E27FC236}">
                <a16:creationId xmlns:a16="http://schemas.microsoft.com/office/drawing/2014/main" id="{DEE402B8-82F1-4F4F-A745-05555CBA2953}"/>
              </a:ext>
            </a:extLst>
          </p:cNvPr>
          <p:cNvSpPr txBox="1">
            <a:spLocks/>
          </p:cNvSpPr>
          <p:nvPr/>
        </p:nvSpPr>
        <p:spPr>
          <a:xfrm>
            <a:off x="914400" y="1143000"/>
            <a:ext cx="7772400" cy="4137457"/>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nl-NL" dirty="0"/>
              <a:t>Een ander bekend voorbeeld uit de klassieke veredeling </a:t>
            </a:r>
          </a:p>
          <a:p>
            <a:pPr marL="0" indent="0" algn="ctr">
              <a:buNone/>
            </a:pPr>
            <a:endParaRPr lang="nl-NL" dirty="0"/>
          </a:p>
          <a:p>
            <a:pPr marL="0" indent="0" algn="ctr">
              <a:buFont typeface="Wingdings 2"/>
              <a:buNone/>
            </a:pPr>
            <a:endParaRPr lang="nl-NL" dirty="0"/>
          </a:p>
        </p:txBody>
      </p:sp>
      <p:sp>
        <p:nvSpPr>
          <p:cNvPr id="11" name="Tekstvak 10">
            <a:extLst>
              <a:ext uri="{FF2B5EF4-FFF2-40B4-BE49-F238E27FC236}">
                <a16:creationId xmlns:a16="http://schemas.microsoft.com/office/drawing/2014/main" id="{3DE0C2F7-D3B4-4FAA-B2FC-9285E1743459}"/>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3131407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11" name="Google Shape;211;p11"/>
          <p:cNvSpPr txBox="1"/>
          <p:nvPr/>
        </p:nvSpPr>
        <p:spPr>
          <a:xfrm>
            <a:off x="352423" y="707764"/>
            <a:ext cx="8439154" cy="762000"/>
          </a:xfrm>
          <a:prstGeom prst="rect">
            <a:avLst/>
          </a:prstGeom>
          <a:noFill/>
          <a:ln>
            <a:noFill/>
          </a:ln>
        </p:spPr>
        <p:txBody>
          <a:bodyPr spcFirstLastPara="1" wrap="square" lIns="91425" tIns="45700" rIns="91425" bIns="45700" anchor="t" anchorCtr="0">
            <a:normAutofit/>
          </a:bodyPr>
          <a:lstStyle/>
          <a:p>
            <a:pPr marL="0" marR="0" lvl="0" indent="0" algn="ctr" defTabSz="914400" rtl="0" eaLnBrk="1" fontAlgn="auto" latinLnBrk="0" hangingPunct="1">
              <a:lnSpc>
                <a:spcPct val="100000"/>
              </a:lnSpc>
              <a:spcBef>
                <a:spcPts val="0"/>
              </a:spcBef>
              <a:spcAft>
                <a:spcPts val="0"/>
              </a:spcAft>
              <a:buClr>
                <a:srgbClr val="549E39"/>
              </a:buClr>
              <a:buSzPts val="3774"/>
              <a:buFont typeface="Noto Sans Symbols"/>
              <a:buNone/>
              <a:tabLst/>
              <a:defRPr/>
            </a:pPr>
            <a:r>
              <a:rPr lang="nl-NL" sz="4000" dirty="0">
                <a:ea typeface="+mj-ea"/>
                <a:cs typeface="+mj-cs"/>
                <a:sym typeface="Calibri"/>
              </a:rPr>
              <a:t>Wat vind jij?</a:t>
            </a:r>
            <a:endParaRPr sz="4000" dirty="0">
              <a:ea typeface="+mj-ea"/>
              <a:cs typeface="+mj-cs"/>
              <a:sym typeface="Calibri"/>
            </a:endParaRPr>
          </a:p>
          <a:p>
            <a:pPr marL="822960" marR="0" lvl="2" indent="-128746" algn="l" defTabSz="914400" rtl="0" eaLnBrk="1" fontAlgn="auto" latinLnBrk="0" hangingPunct="1">
              <a:lnSpc>
                <a:spcPct val="100000"/>
              </a:lnSpc>
              <a:spcBef>
                <a:spcPts val="370"/>
              </a:spcBef>
              <a:spcAft>
                <a:spcPts val="0"/>
              </a:spcAft>
              <a:buClr>
                <a:srgbClr val="B2CCAC"/>
              </a:buClr>
              <a:buSzPts val="1573"/>
              <a:buFont typeface="Noto Sans Symbols"/>
              <a:buNone/>
              <a:tabLst/>
              <a:defRPr/>
            </a:pPr>
            <a:endParaRPr sz="4000" dirty="0">
              <a:ea typeface="+mj-ea"/>
              <a:cs typeface="+mj-cs"/>
              <a:sym typeface="Calibri"/>
            </a:endParaRPr>
          </a:p>
          <a:p>
            <a:pPr marL="822960" marR="0" lvl="2" indent="-128746" algn="l" defTabSz="914400" rtl="0" eaLnBrk="1" fontAlgn="auto" latinLnBrk="0" hangingPunct="1">
              <a:lnSpc>
                <a:spcPct val="100000"/>
              </a:lnSpc>
              <a:spcBef>
                <a:spcPts val="370"/>
              </a:spcBef>
              <a:spcAft>
                <a:spcPts val="0"/>
              </a:spcAft>
              <a:buClr>
                <a:srgbClr val="B2CCAC"/>
              </a:buClr>
              <a:buSzPts val="1573"/>
              <a:buFont typeface="Noto Sans Symbols"/>
              <a:buNone/>
              <a:tabLst/>
              <a:defRPr/>
            </a:pPr>
            <a:endParaRPr kumimoji="0" sz="1850" b="0" i="0" u="none" strike="noStrike" kern="0" cap="none" spc="0" normalizeH="0" baseline="0" noProof="0" dirty="0">
              <a:ln>
                <a:noFill/>
              </a:ln>
              <a:solidFill>
                <a:srgbClr val="FF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580"/>
              </a:spcBef>
              <a:spcAft>
                <a:spcPts val="0"/>
              </a:spcAft>
              <a:buClr>
                <a:srgbClr val="549E39"/>
              </a:buClr>
              <a:buSzPts val="2044"/>
              <a:buFont typeface="Noto Sans Symbols"/>
              <a:buNone/>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 name="Google Shape;105;p2">
            <a:extLst>
              <a:ext uri="{FF2B5EF4-FFF2-40B4-BE49-F238E27FC236}">
                <a16:creationId xmlns:a16="http://schemas.microsoft.com/office/drawing/2014/main" id="{335B97AE-DB19-493C-89E4-D254F31A2DBF}"/>
              </a:ext>
            </a:extLst>
          </p:cNvPr>
          <p:cNvSpPr txBox="1"/>
          <p:nvPr/>
        </p:nvSpPr>
        <p:spPr>
          <a:xfrm>
            <a:off x="3962400" y="74891"/>
            <a:ext cx="2286000"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800" b="1" i="0" u="none" strike="noStrike" kern="0" cap="none" spc="0" normalizeH="0" baseline="0" noProof="0" dirty="0">
                <a:ln>
                  <a:noFill/>
                </a:ln>
                <a:solidFill>
                  <a:srgbClr val="FFFFFF"/>
                </a:solidFill>
                <a:effectLst/>
                <a:uLnTx/>
                <a:uFillTx/>
                <a:latin typeface="Calibri"/>
                <a:ea typeface="Calibri"/>
                <a:cs typeface="Calibri"/>
                <a:sym typeface="Calibri"/>
              </a:rPr>
              <a:t>De Kas</a:t>
            </a:r>
            <a:endParaRPr kumimoji="0" lang="nl-NL"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Google Shape;106;p2">
            <a:extLst>
              <a:ext uri="{FF2B5EF4-FFF2-40B4-BE49-F238E27FC236}">
                <a16:creationId xmlns:a16="http://schemas.microsoft.com/office/drawing/2014/main" id="{5E26C79D-311F-F9C6-9D3D-17CA57C13C66}"/>
              </a:ext>
            </a:extLst>
          </p:cNvPr>
          <p:cNvSpPr txBox="1"/>
          <p:nvPr/>
        </p:nvSpPr>
        <p:spPr>
          <a:xfrm>
            <a:off x="685800" y="1922186"/>
            <a:ext cx="7772400" cy="4339191"/>
          </a:xfrm>
          <a:prstGeom prst="rect">
            <a:avLst/>
          </a:prstGeom>
          <a:noFill/>
          <a:ln>
            <a:noFill/>
          </a:ln>
        </p:spPr>
        <p:txBody>
          <a:bodyPr spcFirstLastPara="1" wrap="square" lIns="91425" tIns="45700" rIns="91425" bIns="45700" anchor="t" anchorCtr="0">
            <a:normAutofit/>
          </a:bodyPr>
          <a:lstStyle/>
          <a:p>
            <a:pPr marR="0" lvl="0" algn="l" defTabSz="457200" rtl="0" eaLnBrk="1" fontAlgn="auto" latinLnBrk="0" hangingPunct="1">
              <a:lnSpc>
                <a:spcPct val="100000"/>
              </a:lnSpc>
              <a:spcBef>
                <a:spcPts val="0"/>
              </a:spcBef>
              <a:spcAft>
                <a:spcPts val="0"/>
              </a:spcAft>
              <a:buClr>
                <a:srgbClr val="7030A0"/>
              </a:buClr>
              <a:buSzPct val="85000"/>
              <a:tabLst/>
              <a:defRPr/>
            </a:pPr>
            <a:r>
              <a:rPr lang="nl-NL" sz="2000" dirty="0">
                <a:solidFill>
                  <a:srgbClr val="000000"/>
                </a:solidFill>
                <a:latin typeface="Calibri" panose="020F0502020204030204" pitchFamily="34" charset="0"/>
                <a:cs typeface="Calibri" panose="020F0502020204030204" pitchFamily="34" charset="0"/>
                <a:sym typeface="Calibri"/>
              </a:rPr>
              <a:t>Vind jij dat er verschil zit in de volgende voorbeelden van bewuste kruisingen? Waarom wel/waarom niet?</a:t>
            </a: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endParaRPr lang="nl-NL" sz="2000" dirty="0">
              <a:solidFill>
                <a:srgbClr val="000000"/>
              </a:solidFill>
              <a:latin typeface="Calibri" panose="020F0502020204030204" pitchFamily="34" charset="0"/>
              <a:cs typeface="Calibri" panose="020F0502020204030204" pitchFamily="34" charset="0"/>
              <a:sym typeface="Calibri"/>
            </a:endParaRP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r>
              <a:rPr lang="nl-NL" sz="2000" dirty="0">
                <a:solidFill>
                  <a:srgbClr val="000000"/>
                </a:solidFill>
                <a:latin typeface="Calibri" panose="020F0502020204030204" pitchFamily="34" charset="0"/>
                <a:cs typeface="Calibri" panose="020F0502020204030204" pitchFamily="34" charset="0"/>
                <a:sym typeface="Calibri"/>
              </a:rPr>
              <a:t>K</a:t>
            </a:r>
            <a:r>
              <a:rPr kumimoji="0" lang="nl-NL"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Calibri"/>
              </a:rPr>
              <a:t>oeien</a:t>
            </a: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 die extra veel melk produceren</a:t>
            </a: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Grote tomaten telen</a:t>
            </a: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Hondenrassen met stompe snuiten, omdat mensen dat mooi vinden</a:t>
            </a: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Mensen met een verstandelijke handicap verplichten tot anticonceptie</a:t>
            </a:r>
          </a:p>
          <a:p>
            <a:pPr marR="0" lvl="0" algn="l" defTabSz="457200" rtl="0" eaLnBrk="1" fontAlgn="auto" latinLnBrk="0" hangingPunct="1">
              <a:lnSpc>
                <a:spcPct val="100000"/>
              </a:lnSpc>
              <a:spcBef>
                <a:spcPts val="0"/>
              </a:spcBef>
              <a:spcAft>
                <a:spcPts val="0"/>
              </a:spcAft>
              <a:buClr>
                <a:srgbClr val="B94D4F"/>
              </a:buClr>
              <a:buSzPct val="85000"/>
              <a:tabLst/>
              <a:defRPr/>
            </a:pPr>
            <a:endParaRPr lang="nl-NL" sz="2000" noProof="0" dirty="0">
              <a:solidFill>
                <a:srgbClr val="000000"/>
              </a:solidFill>
              <a:latin typeface="Calibri" panose="020F0502020204030204" pitchFamily="34" charset="0"/>
              <a:cs typeface="Calibri" panose="020F0502020204030204" pitchFamily="34" charset="0"/>
              <a:sym typeface="Calibri"/>
            </a:endParaRPr>
          </a:p>
          <a:p>
            <a:pPr marR="0" lvl="0" algn="l" defTabSz="457200" rtl="0" eaLnBrk="1" fontAlgn="auto" latinLnBrk="0" hangingPunct="1">
              <a:lnSpc>
                <a:spcPct val="100000"/>
              </a:lnSpc>
              <a:spcBef>
                <a:spcPts val="0"/>
              </a:spcBef>
              <a:spcAft>
                <a:spcPts val="0"/>
              </a:spcAft>
              <a:buClr>
                <a:srgbClr val="B94D4F"/>
              </a:buClr>
              <a:buSzPct val="85000"/>
              <a:tabLst/>
              <a:defRPr/>
            </a:pP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Weet je zelf nog voorbeelden?</a:t>
            </a: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580"/>
              </a:spcBef>
              <a:spcAft>
                <a:spcPts val="0"/>
              </a:spcAft>
              <a:buClr>
                <a:srgbClr val="549E39"/>
              </a:buClr>
              <a:buSzPts val="2044"/>
              <a:buFont typeface="Noto Sans Symbols"/>
              <a:buNone/>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 name="Tekstvak 4">
            <a:extLst>
              <a:ext uri="{FF2B5EF4-FFF2-40B4-BE49-F238E27FC236}">
                <a16:creationId xmlns:a16="http://schemas.microsoft.com/office/drawing/2014/main" id="{34162567-1759-9846-DF74-396C92179804}"/>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1484588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0C9ECC1-C92D-4860-B5DA-CD262F860D8B}"/>
              </a:ext>
            </a:extLst>
          </p:cNvPr>
          <p:cNvPicPr/>
          <p:nvPr/>
        </p:nvPicPr>
        <p:blipFill>
          <a:blip r:embed="rId3" cstate="print">
            <a:duotone>
              <a:prstClr val="black"/>
              <a:srgbClr val="FF800D">
                <a:tint val="45000"/>
                <a:satMod val="400000"/>
              </a:srgbClr>
            </a:duotone>
          </a:blip>
          <a:srcRect/>
          <a:stretch>
            <a:fillRect/>
          </a:stretch>
        </p:blipFill>
        <p:spPr bwMode="auto">
          <a:xfrm>
            <a:off x="914400" y="2293937"/>
            <a:ext cx="1600200" cy="1600200"/>
          </a:xfrm>
          <a:prstGeom prst="rect">
            <a:avLst/>
          </a:prstGeom>
          <a:noFill/>
          <a:ln w="9525">
            <a:noFill/>
            <a:miter lim="800000"/>
            <a:headEnd/>
            <a:tailEnd/>
          </a:ln>
        </p:spPr>
      </p:pic>
      <p:pic>
        <p:nvPicPr>
          <p:cNvPr id="6" name="Afbeelding 5">
            <a:extLst>
              <a:ext uri="{FF2B5EF4-FFF2-40B4-BE49-F238E27FC236}">
                <a16:creationId xmlns:a16="http://schemas.microsoft.com/office/drawing/2014/main" id="{0FB1E2DA-CA24-4BBC-ABC7-893B5E3C7324}"/>
              </a:ext>
            </a:extLst>
          </p:cNvPr>
          <p:cNvPicPr/>
          <p:nvPr/>
        </p:nvPicPr>
        <p:blipFill>
          <a:blip r:embed="rId3" cstate="print">
            <a:duotone>
              <a:prstClr val="black"/>
              <a:srgbClr val="FF0000">
                <a:tint val="45000"/>
                <a:satMod val="400000"/>
              </a:srgbClr>
            </a:duotone>
          </a:blip>
          <a:srcRect/>
          <a:stretch>
            <a:fillRect/>
          </a:stretch>
        </p:blipFill>
        <p:spPr bwMode="auto">
          <a:xfrm>
            <a:off x="2911720" y="2299797"/>
            <a:ext cx="1600199" cy="1600199"/>
          </a:xfrm>
          <a:prstGeom prst="rect">
            <a:avLst/>
          </a:prstGeom>
          <a:noFill/>
          <a:ln w="9525">
            <a:noFill/>
            <a:miter lim="800000"/>
            <a:headEnd/>
            <a:tailEnd/>
          </a:ln>
        </p:spPr>
      </p:pic>
      <p:pic>
        <p:nvPicPr>
          <p:cNvPr id="7" name="Afbeelding 6">
            <a:extLst>
              <a:ext uri="{FF2B5EF4-FFF2-40B4-BE49-F238E27FC236}">
                <a16:creationId xmlns:a16="http://schemas.microsoft.com/office/drawing/2014/main" id="{437074A5-0E25-4FAD-97E6-E1EBC548A27A}"/>
              </a:ext>
            </a:extLst>
          </p:cNvPr>
          <p:cNvPicPr/>
          <p:nvPr/>
        </p:nvPicPr>
        <p:blipFill>
          <a:blip r:embed="rId3" cstate="print">
            <a:duotone>
              <a:prstClr val="black"/>
              <a:srgbClr val="FFCC00">
                <a:tint val="45000"/>
                <a:satMod val="400000"/>
              </a:srgbClr>
            </a:duotone>
          </a:blip>
          <a:srcRect/>
          <a:stretch>
            <a:fillRect/>
          </a:stretch>
        </p:blipFill>
        <p:spPr bwMode="auto">
          <a:xfrm>
            <a:off x="4909039" y="2293938"/>
            <a:ext cx="1721642" cy="1600199"/>
          </a:xfrm>
          <a:prstGeom prst="rect">
            <a:avLst/>
          </a:prstGeom>
          <a:noFill/>
          <a:ln w="9525">
            <a:noFill/>
            <a:miter lim="800000"/>
            <a:headEnd/>
            <a:tailEnd/>
          </a:ln>
        </p:spPr>
      </p:pic>
      <p:pic>
        <p:nvPicPr>
          <p:cNvPr id="8" name="Afbeelding 7">
            <a:extLst>
              <a:ext uri="{FF2B5EF4-FFF2-40B4-BE49-F238E27FC236}">
                <a16:creationId xmlns:a16="http://schemas.microsoft.com/office/drawing/2014/main" id="{665A557A-40B2-45FD-82B8-8818E2C2B025}"/>
              </a:ext>
            </a:extLst>
          </p:cNvPr>
          <p:cNvPicPr/>
          <p:nvPr/>
        </p:nvPicPr>
        <p:blipFill>
          <a:blip r:embed="rId3" cstate="print"/>
          <a:srcRect/>
          <a:stretch>
            <a:fillRect/>
          </a:stretch>
        </p:blipFill>
        <p:spPr bwMode="auto">
          <a:xfrm>
            <a:off x="6906358" y="2293937"/>
            <a:ext cx="1721641" cy="1600199"/>
          </a:xfrm>
          <a:prstGeom prst="rect">
            <a:avLst/>
          </a:prstGeom>
          <a:noFill/>
          <a:ln w="9525">
            <a:noFill/>
            <a:miter lim="800000"/>
            <a:headEnd/>
            <a:tailEnd/>
          </a:ln>
        </p:spPr>
      </p:pic>
      <p:sp>
        <p:nvSpPr>
          <p:cNvPr id="11" name="Tekstvak 10">
            <a:extLst>
              <a:ext uri="{FF2B5EF4-FFF2-40B4-BE49-F238E27FC236}">
                <a16:creationId xmlns:a16="http://schemas.microsoft.com/office/drawing/2014/main" id="{5BBE0A73-A1FB-4AD5-982E-407FB5D757D0}"/>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Nabespreking opdracht bloemkleur</a:t>
            </a:r>
          </a:p>
        </p:txBody>
      </p:sp>
      <p:sp>
        <p:nvSpPr>
          <p:cNvPr id="12" name="Titel 11">
            <a:extLst>
              <a:ext uri="{FF2B5EF4-FFF2-40B4-BE49-F238E27FC236}">
                <a16:creationId xmlns:a16="http://schemas.microsoft.com/office/drawing/2014/main" id="{36C00F9B-9987-491E-88B7-4307B5F5B997}"/>
              </a:ext>
            </a:extLst>
          </p:cNvPr>
          <p:cNvSpPr>
            <a:spLocks noGrp="1"/>
          </p:cNvSpPr>
          <p:nvPr>
            <p:ph type="title"/>
          </p:nvPr>
        </p:nvSpPr>
        <p:spPr>
          <a:xfrm>
            <a:off x="552450" y="4160837"/>
            <a:ext cx="8286750" cy="1325563"/>
          </a:xfrm>
        </p:spPr>
        <p:txBody>
          <a:bodyPr>
            <a:normAutofit/>
          </a:bodyPr>
          <a:lstStyle/>
          <a:p>
            <a:pPr algn="ctr"/>
            <a:r>
              <a:rPr lang="nl-NL" sz="4000" dirty="0">
                <a:latin typeface="+mn-lt"/>
              </a:rPr>
              <a:t>Nabespreking opdracht bloemkleur</a:t>
            </a:r>
          </a:p>
        </p:txBody>
      </p:sp>
      <p:sp>
        <p:nvSpPr>
          <p:cNvPr id="13" name="Tekstvak 12">
            <a:extLst>
              <a:ext uri="{FF2B5EF4-FFF2-40B4-BE49-F238E27FC236}">
                <a16:creationId xmlns:a16="http://schemas.microsoft.com/office/drawing/2014/main" id="{06A1DEB6-84B8-4B84-8263-E802A793772B}"/>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1951427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E2DDB538-3F27-41E3-A8E7-F155F1B1110C}"/>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Opdracht bloemkleur</a:t>
            </a:r>
          </a:p>
        </p:txBody>
      </p:sp>
      <p:sp>
        <p:nvSpPr>
          <p:cNvPr id="17" name="Tijdelijke aanduiding voor inhoud 2">
            <a:extLst>
              <a:ext uri="{FF2B5EF4-FFF2-40B4-BE49-F238E27FC236}">
                <a16:creationId xmlns:a16="http://schemas.microsoft.com/office/drawing/2014/main" id="{60A9DC13-0538-4FB5-B564-A0408631C83D}"/>
              </a:ext>
            </a:extLst>
          </p:cNvPr>
          <p:cNvSpPr txBox="1">
            <a:spLocks/>
          </p:cNvSpPr>
          <p:nvPr/>
        </p:nvSpPr>
        <p:spPr>
          <a:xfrm>
            <a:off x="805222" y="806578"/>
            <a:ext cx="7271977" cy="55942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nl-NL" dirty="0"/>
          </a:p>
          <a:p>
            <a:pPr>
              <a:buClr>
                <a:srgbClr val="B94D4F"/>
              </a:buClr>
              <a:buFont typeface="Arial" panose="020B0604020202020204" pitchFamily="34" charset="0"/>
              <a:buChar char="•"/>
            </a:pPr>
            <a:r>
              <a:rPr lang="nl-NL" dirty="0"/>
              <a:t>Vraag 1</a:t>
            </a:r>
          </a:p>
          <a:p>
            <a:pPr marL="0" indent="0">
              <a:buNone/>
            </a:pPr>
            <a:r>
              <a:rPr lang="nl-NL" dirty="0"/>
              <a:t>Wat is een reciproke kruising?</a:t>
            </a:r>
          </a:p>
          <a:p>
            <a:endParaRPr lang="nl-NL" dirty="0"/>
          </a:p>
          <a:p>
            <a:pPr marL="0" indent="0">
              <a:buNone/>
            </a:pPr>
            <a:r>
              <a:rPr lang="nl-NL" dirty="0"/>
              <a:t>Voorbeeld: </a:t>
            </a:r>
          </a:p>
          <a:p>
            <a:endParaRPr lang="nl-NL" dirty="0"/>
          </a:p>
          <a:p>
            <a:pPr marL="0" indent="0">
              <a:buNone/>
            </a:pPr>
            <a:endParaRPr lang="nl-NL" dirty="0"/>
          </a:p>
          <a:p>
            <a:pPr lvl="1"/>
            <a:endParaRPr lang="nl-NL" dirty="0"/>
          </a:p>
          <a:p>
            <a:pPr marL="320040" lvl="1" indent="0">
              <a:buNone/>
            </a:pPr>
            <a:endParaRPr lang="nl-NL" dirty="0"/>
          </a:p>
          <a:p>
            <a:pPr marL="0" indent="0">
              <a:buNone/>
            </a:pPr>
            <a:endParaRPr lang="nl-NL" dirty="0"/>
          </a:p>
          <a:p>
            <a:pPr marL="0" indent="0">
              <a:buFont typeface="Wingdings 2"/>
              <a:buNone/>
            </a:pPr>
            <a:endParaRPr lang="nl-NL" dirty="0"/>
          </a:p>
        </p:txBody>
      </p:sp>
      <p:pic>
        <p:nvPicPr>
          <p:cNvPr id="29" name="Afbeelding 28">
            <a:extLst>
              <a:ext uri="{FF2B5EF4-FFF2-40B4-BE49-F238E27FC236}">
                <a16:creationId xmlns:a16="http://schemas.microsoft.com/office/drawing/2014/main" id="{C2B2DC50-6FFD-4A7A-A36B-EEF83373CAAD}"/>
              </a:ext>
            </a:extLst>
          </p:cNvPr>
          <p:cNvPicPr>
            <a:picLocks noChangeAspect="1"/>
          </p:cNvPicPr>
          <p:nvPr/>
        </p:nvPicPr>
        <p:blipFill rotWithShape="1">
          <a:blip r:embed="rId3"/>
          <a:srcRect l="28333" t="24155" r="57675" b="54444"/>
          <a:stretch/>
        </p:blipFill>
        <p:spPr>
          <a:xfrm>
            <a:off x="1037423" y="3451034"/>
            <a:ext cx="3048000" cy="2622422"/>
          </a:xfrm>
          <a:prstGeom prst="rect">
            <a:avLst/>
          </a:prstGeom>
        </p:spPr>
      </p:pic>
      <p:pic>
        <p:nvPicPr>
          <p:cNvPr id="31" name="Afbeelding 30">
            <a:extLst>
              <a:ext uri="{FF2B5EF4-FFF2-40B4-BE49-F238E27FC236}">
                <a16:creationId xmlns:a16="http://schemas.microsoft.com/office/drawing/2014/main" id="{33F02492-6C57-4249-AD4D-E01B92C94689}"/>
              </a:ext>
            </a:extLst>
          </p:cNvPr>
          <p:cNvPicPr>
            <a:picLocks noChangeAspect="1"/>
          </p:cNvPicPr>
          <p:nvPr/>
        </p:nvPicPr>
        <p:blipFill rotWithShape="1">
          <a:blip r:embed="rId3"/>
          <a:srcRect l="28333" t="24155" r="57675" b="54444"/>
          <a:stretch/>
        </p:blipFill>
        <p:spPr>
          <a:xfrm flipH="1">
            <a:off x="4800600" y="3451034"/>
            <a:ext cx="3048000" cy="2622422"/>
          </a:xfrm>
          <a:prstGeom prst="rect">
            <a:avLst/>
          </a:prstGeom>
        </p:spPr>
      </p:pic>
      <p:sp>
        <p:nvSpPr>
          <p:cNvPr id="9" name="Tekstvak 8">
            <a:extLst>
              <a:ext uri="{FF2B5EF4-FFF2-40B4-BE49-F238E27FC236}">
                <a16:creationId xmlns:a16="http://schemas.microsoft.com/office/drawing/2014/main" id="{09E250CF-9274-4C8D-8D79-310BFDEDCCC0}"/>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275377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Gro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o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5113</TotalTime>
  <Words>2515</Words>
  <Application>Microsoft Office PowerPoint</Application>
  <PresentationFormat>Diavoorstelling (4:3)</PresentationFormat>
  <Paragraphs>514</Paragraphs>
  <Slides>34</Slides>
  <Notes>34</Notes>
  <HiddenSlides>0</HiddenSlides>
  <MMClips>2</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34</vt:i4>
      </vt:variant>
    </vt:vector>
  </HeadingPairs>
  <TitlesOfParts>
    <vt:vector size="43" baseType="lpstr">
      <vt:lpstr>Arial</vt:lpstr>
      <vt:lpstr>Brioni</vt:lpstr>
      <vt:lpstr>Calibri</vt:lpstr>
      <vt:lpstr>Calibri Light</vt:lpstr>
      <vt:lpstr>Noto Sans Symbols</vt:lpstr>
      <vt:lpstr>Times New Roman</vt:lpstr>
      <vt:lpstr>Wingdings 2</vt:lpstr>
      <vt:lpstr>Office Theme</vt:lpstr>
      <vt:lpstr>1_Office Theme</vt:lpstr>
      <vt:lpstr>PlantKracht</vt:lpstr>
      <vt:lpstr>Inhoud van deze presentatie</vt:lpstr>
      <vt:lpstr>Klassieke veredeling</vt:lpstr>
      <vt:lpstr>Een veredelaar aan het werk</vt:lpstr>
      <vt:lpstr>Klassieke veredeling</vt:lpstr>
      <vt:lpstr>PowerPoint-presentatie</vt:lpstr>
      <vt:lpstr>PowerPoint-presentatie</vt:lpstr>
      <vt:lpstr>Nabespreking opdracht bloemkleur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Nabespreking practicum tomaten op de tekentafel</vt:lpstr>
      <vt:lpstr>PowerPoint-presentatie</vt:lpstr>
      <vt:lpstr>PowerPoint-presentatie</vt:lpstr>
      <vt:lpstr>Ingevulde tabel </vt:lpstr>
      <vt:lpstr>PowerPoint-presentatie</vt:lpstr>
      <vt:lpstr>Moderne veredeling</vt:lpstr>
      <vt:lpstr>Genetische modificatie (GM)</vt:lpstr>
      <vt:lpstr>Crispr-cas9</vt:lpstr>
      <vt:lpstr>PowerPoint-presentatie</vt:lpstr>
      <vt:lpstr>Genetische modificatie van organismen (GMO)</vt:lpstr>
      <vt:lpstr>Genetische modificatie bij organismen (GMO) </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Inleiding in de biologie</dc:title>
  <dc:creator>Martine Kalisvaart</dc:creator>
  <cp:lastModifiedBy>Martine Kalisvaart</cp:lastModifiedBy>
  <cp:revision>282</cp:revision>
  <dcterms:created xsi:type="dcterms:W3CDTF">2015-08-29T10:20:49Z</dcterms:created>
  <dcterms:modified xsi:type="dcterms:W3CDTF">2022-11-18T12:58:13Z</dcterms:modified>
</cp:coreProperties>
</file>