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E6D"/>
    <a:srgbClr val="003A71"/>
    <a:srgbClr val="164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4E846-59BF-4DE9-8EC3-100A110642B5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79566-45AB-4B5C-B612-42900964A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93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79566-45AB-4B5C-B612-42900964A76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2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79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01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0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54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7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64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27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93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5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99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71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25C3-78B0-43E0-B862-B2EE6CD2FEE8}" type="datetimeFigureOut">
              <a:rPr lang="nl-NL" smtClean="0"/>
              <a:t>12-1-2017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7B01-ADA4-4E39-B357-BDD8C43E7B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38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.ardesch@osghengelo.n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.duijvestijn@osghengelo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326821" y="4384221"/>
            <a:ext cx="5412922" cy="134710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894114" y="4016829"/>
            <a:ext cx="6588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NIBI 2017 – </a:t>
            </a:r>
            <a:r>
              <a:rPr lang="nl-NL" sz="3200" dirty="0" err="1" smtClean="0"/>
              <a:t>Eiwitsynthekenen</a:t>
            </a:r>
            <a:endParaRPr lang="nl-NL" sz="3200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/>
              <a:t>Jentina </a:t>
            </a:r>
            <a:r>
              <a:rPr lang="nl-NL" dirty="0" err="1" smtClean="0"/>
              <a:t>Ardesch</a:t>
            </a:r>
            <a:r>
              <a:rPr lang="nl-NL" dirty="0" smtClean="0"/>
              <a:t> &amp; Joanne Duijvestijn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45" y="5731012"/>
            <a:ext cx="1924474" cy="3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transcriptie 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Aan de hand van de voorbeelden van leerlingen bespreken in kleine groepjes hoe dit als PO beoordeeld kan worden</a:t>
            </a:r>
          </a:p>
        </p:txBody>
      </p:sp>
    </p:spTree>
    <p:extLst>
      <p:ext uri="{BB962C8B-B14F-4D97-AF65-F5344CB8AC3E}">
        <p14:creationId xmlns:p14="http://schemas.microsoft.com/office/powerpoint/2010/main" val="29084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translatie 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Door ons gebruikte beoordelingsmodel</a:t>
            </a:r>
          </a:p>
          <a:p>
            <a:endParaRPr lang="nl-NL" sz="2400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0997"/>
              </p:ext>
            </p:extLst>
          </p:nvPr>
        </p:nvGraphicFramePr>
        <p:xfrm>
          <a:off x="1275443" y="2572544"/>
          <a:ext cx="3378835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725"/>
                <a:gridCol w="697865"/>
                <a:gridCol w="944245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Max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score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Netheid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Originaliteit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Dynamisch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Compleet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Correct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Duidelijk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Bonus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10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Totaal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100</a:t>
                      </a:r>
                      <a:endParaRPr lang="nl-N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leuke ideeën? 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2228671"/>
            <a:ext cx="707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Suggesties voor verbetering?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Ook bruikbaar op andere manieren?</a:t>
            </a:r>
          </a:p>
        </p:txBody>
      </p:sp>
    </p:spTree>
    <p:extLst>
      <p:ext uri="{BB962C8B-B14F-4D97-AF65-F5344CB8AC3E}">
        <p14:creationId xmlns:p14="http://schemas.microsoft.com/office/powerpoint/2010/main" val="34035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214359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Verloting gebruikte boeken</a:t>
            </a:r>
            <a:r>
              <a:rPr lang="nl-NL" sz="3200" dirty="0" smtClean="0">
                <a:solidFill>
                  <a:srgbClr val="003A71"/>
                </a:solidFill>
              </a:rPr>
              <a:t> </a:t>
            </a:r>
            <a:endParaRPr lang="nl-NL" sz="3200" dirty="0" smtClean="0">
              <a:solidFill>
                <a:srgbClr val="003A71"/>
              </a:solidFill>
            </a:endParaRP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03993" y="2489928"/>
            <a:ext cx="707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Beschikbaar gesteld door </a:t>
            </a:r>
          </a:p>
          <a:p>
            <a:pPr algn="ctr"/>
            <a:r>
              <a:rPr lang="nl-NL" sz="2400" dirty="0" smtClean="0"/>
              <a:t>Petra van der Zanden, uitgever van Nectar</a:t>
            </a:r>
          </a:p>
          <a:p>
            <a:pPr algn="ctr"/>
            <a:r>
              <a:rPr lang="nl-NL" sz="2400" dirty="0" smtClean="0"/>
              <a:t>Oud-leerling Bataafs Lyceum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21475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83872" y="1840664"/>
            <a:ext cx="54374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/>
              <a:t>Dank voor jullie aandacht!</a:t>
            </a:r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Vragen/leuke ideeën zijn altijd welkom:</a:t>
            </a:r>
            <a:endParaRPr lang="nl-NL" dirty="0"/>
          </a:p>
          <a:p>
            <a:pPr algn="ctr"/>
            <a:r>
              <a:rPr lang="nl-NL" dirty="0" smtClean="0">
                <a:hlinkClick r:id="rId3"/>
              </a:rPr>
              <a:t>j.ardesch@osghengelo.nl</a:t>
            </a:r>
            <a:endParaRPr lang="nl-NL" dirty="0" smtClean="0"/>
          </a:p>
          <a:p>
            <a:pPr algn="ctr"/>
            <a:r>
              <a:rPr lang="nl-NL" dirty="0" smtClean="0">
                <a:hlinkClick r:id="rId4"/>
              </a:rPr>
              <a:t>j.duijvestijn@osghengelo.nl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2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559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Hoe het zo kwam…</a:t>
            </a:r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Zij-instromers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Creatieve collega scheikunde Benno Hams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Onderzoek met de UT (Wout </a:t>
            </a:r>
            <a:r>
              <a:rPr lang="nl-NL" sz="2400" dirty="0" err="1" smtClean="0"/>
              <a:t>Kenbeek</a:t>
            </a:r>
            <a:r>
              <a:rPr lang="nl-NL" sz="2400" dirty="0" smtClean="0"/>
              <a:t>, Wouter van </a:t>
            </a:r>
            <a:r>
              <a:rPr lang="nl-NL" sz="2400" dirty="0" err="1" smtClean="0"/>
              <a:t>Joolingen</a:t>
            </a:r>
            <a:r>
              <a:rPr lang="nl-NL" sz="2400" dirty="0"/>
              <a:t> </a:t>
            </a:r>
            <a:r>
              <a:rPr lang="nl-NL" sz="2400" dirty="0" smtClean="0"/>
              <a:t>en Kim Schildkamp)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Ervaring met knutselen modellen eiwitsynthese (artikel Niche): begrip prima, onvrede over benodigde tijd en meeliftgedrag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Kan het anders?</a:t>
            </a:r>
          </a:p>
        </p:txBody>
      </p:sp>
    </p:spTree>
    <p:extLst>
      <p:ext uri="{BB962C8B-B14F-4D97-AF65-F5344CB8AC3E}">
        <p14:creationId xmlns:p14="http://schemas.microsoft.com/office/powerpoint/2010/main" val="41905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5596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</a:t>
            </a:r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Gebruikt bij scheikunde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Zie Leraar24: Beeldsamenvatting van Frits Pals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/>
              <a:t>een </a:t>
            </a:r>
            <a:r>
              <a:rPr lang="nl-NL" sz="2400" dirty="0"/>
              <a:t>tekening van een leerling waarin de leerstof wordt weergegeven. Deze helpt de leerling om de stof makkelijker te onthouden.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/>
              <a:t>een </a:t>
            </a:r>
            <a:r>
              <a:rPr lang="nl-NL" sz="2400" dirty="0"/>
              <a:t>contactmoment tussen leraar en leerling waarbij de tekening gebruikt wordt als medium. </a:t>
            </a:r>
            <a:r>
              <a:rPr lang="nl-NL" sz="2400" dirty="0" smtClean="0"/>
              <a:t>‘Een </a:t>
            </a:r>
            <a:r>
              <a:rPr lang="nl-NL" sz="2400" dirty="0"/>
              <a:t>plaatje met een praatje</a:t>
            </a:r>
            <a:r>
              <a:rPr lang="nl-NL" sz="2400" dirty="0" smtClean="0"/>
              <a:t>.’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5438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eiwitsynthese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Een model van een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Dwingt leerlingen goed te kijken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Maakt goed zichtbaar of proces begrepen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Relatief snel na te kijken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Goede resultaten bij 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9146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eisen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Geef proces weer in beelden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Zo min mogelijk woorden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Duidelijk voor een leeftijdsgenoot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‘Beweging’ zichtbaar in 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A3 (eventueel 2x A3)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Binnen 1 lesuur (50 minuten)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Gebruik </a:t>
            </a:r>
            <a:r>
              <a:rPr lang="nl-NL" sz="2400" dirty="0" err="1" smtClean="0"/>
              <a:t>Binas</a:t>
            </a:r>
            <a:r>
              <a:rPr lang="nl-NL" sz="2400" dirty="0" smtClean="0"/>
              <a:t>/boek toegestaan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6248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in drie delen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 smtClean="0"/>
              <a:t>DNA replicatie (oefening, klassikale bespreking)</a:t>
            </a:r>
          </a:p>
          <a:p>
            <a:pPr marL="457200" indent="-457200">
              <a:buAutoNum type="arabicPeriod"/>
            </a:pPr>
            <a:r>
              <a:rPr lang="nl-NL" sz="2400" dirty="0" smtClean="0"/>
              <a:t>Transcriptie (oefening, individuele feedback)</a:t>
            </a:r>
          </a:p>
          <a:p>
            <a:pPr marL="457200" indent="-457200">
              <a:buAutoNum type="arabicPeriod"/>
            </a:pPr>
            <a:r>
              <a:rPr lang="nl-NL" sz="2400" dirty="0" smtClean="0"/>
              <a:t>Translatie (PO)</a:t>
            </a:r>
          </a:p>
        </p:txBody>
      </p:sp>
    </p:spTree>
    <p:extLst>
      <p:ext uri="{BB962C8B-B14F-4D97-AF65-F5344CB8AC3E}">
        <p14:creationId xmlns:p14="http://schemas.microsoft.com/office/powerpoint/2010/main" val="35511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voorbeeld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828110"/>
            <a:ext cx="707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Voorbeeld DNA replicatie tekening: Wat </a:t>
            </a:r>
            <a:r>
              <a:rPr lang="nl-NL" sz="2400" dirty="0" smtClean="0"/>
              <a:t>valt je </a:t>
            </a:r>
            <a:r>
              <a:rPr lang="nl-NL" sz="2400" dirty="0" smtClean="0"/>
              <a:t>op?</a:t>
            </a: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37" y="2348863"/>
            <a:ext cx="5731328" cy="354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537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zelf oefenen in 25’ 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Maak een beeldsamenvatting van de transcriptie. Je mag je boek/BINAS gebruiken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Laat in ieder geval de volgende onderdelen zien: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/>
              <a:t>RNA basen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 smtClean="0"/>
              <a:t>Enkele losse nucleotiden (die ingebouwd worden)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 err="1"/>
              <a:t>dsDNA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/>
              <a:t>5</a:t>
            </a:r>
            <a:r>
              <a:rPr lang="nl-NL" sz="2000" b="1" dirty="0" smtClean="0"/>
              <a:t>’ en </a:t>
            </a:r>
            <a:r>
              <a:rPr lang="nl-NL" sz="2000" b="1" dirty="0"/>
              <a:t>3</a:t>
            </a:r>
            <a:r>
              <a:rPr lang="nl-NL" sz="2000" b="1" dirty="0" smtClean="0"/>
              <a:t>’ uiteinden van DNA en RNA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/>
              <a:t>RNA polymerase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 err="1"/>
              <a:t>Exon</a:t>
            </a:r>
            <a:r>
              <a:rPr lang="nl-NL" sz="2000" b="1" dirty="0"/>
              <a:t> en intron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 err="1"/>
              <a:t>Splicing</a:t>
            </a:r>
            <a:endParaRPr lang="nl-NL" sz="2000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2000" b="1" dirty="0" smtClean="0"/>
              <a:t>mRNA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26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93800" y="1083731"/>
            <a:ext cx="619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3A71"/>
                </a:solidFill>
              </a:rPr>
              <a:t>Beeldsamenvatting transcriptie </a:t>
            </a:r>
          </a:p>
          <a:p>
            <a:endParaRPr lang="nl-NL" sz="3200" dirty="0">
              <a:solidFill>
                <a:srgbClr val="003A7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93800" y="1973307"/>
            <a:ext cx="7076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Aan de hand van enkele voorbeelden van leerlingen bespreken in kleine groepjes wat wel en niet goed is</a:t>
            </a:r>
          </a:p>
          <a:p>
            <a:endParaRPr lang="nl-NL" sz="2400" dirty="0"/>
          </a:p>
          <a:p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5807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</TotalTime>
  <Words>369</Words>
  <Application>Microsoft Office PowerPoint</Application>
  <PresentationFormat>Diavoorstelling (4:3)</PresentationFormat>
  <Paragraphs>102</Paragraphs>
  <Slides>14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Michelle</dc:creator>
  <cp:lastModifiedBy>Jan</cp:lastModifiedBy>
  <cp:revision>20</cp:revision>
  <dcterms:created xsi:type="dcterms:W3CDTF">2015-12-10T10:08:50Z</dcterms:created>
  <dcterms:modified xsi:type="dcterms:W3CDTF">2017-01-12T20:07:27Z</dcterms:modified>
</cp:coreProperties>
</file>