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16" r:id="rId2"/>
    <p:sldId id="257" r:id="rId3"/>
    <p:sldId id="310" r:id="rId4"/>
    <p:sldId id="306" r:id="rId5"/>
    <p:sldId id="303" r:id="rId6"/>
    <p:sldId id="291" r:id="rId7"/>
    <p:sldId id="304" r:id="rId8"/>
    <p:sldId id="307" r:id="rId9"/>
    <p:sldId id="294" r:id="rId10"/>
    <p:sldId id="308" r:id="rId11"/>
    <p:sldId id="258" r:id="rId12"/>
    <p:sldId id="309" r:id="rId13"/>
    <p:sldId id="312" r:id="rId14"/>
    <p:sldId id="286" r:id="rId15"/>
    <p:sldId id="314" r:id="rId16"/>
    <p:sldId id="271" r:id="rId17"/>
    <p:sldId id="320" r:id="rId18"/>
    <p:sldId id="272" r:id="rId19"/>
    <p:sldId id="311" r:id="rId20"/>
    <p:sldId id="260" r:id="rId21"/>
    <p:sldId id="273" r:id="rId22"/>
    <p:sldId id="288" r:id="rId23"/>
    <p:sldId id="287" r:id="rId24"/>
    <p:sldId id="319" r:id="rId25"/>
    <p:sldId id="313" r:id="rId26"/>
    <p:sldId id="280" r:id="rId27"/>
    <p:sldId id="259" r:id="rId28"/>
    <p:sldId id="282" r:id="rId29"/>
    <p:sldId id="305" r:id="rId30"/>
    <p:sldId id="318" r:id="rId31"/>
    <p:sldId id="295" r:id="rId32"/>
    <p:sldId id="297" r:id="rId33"/>
    <p:sldId id="298" r:id="rId34"/>
    <p:sldId id="299" r:id="rId35"/>
    <p:sldId id="261" r:id="rId36"/>
    <p:sldId id="300" r:id="rId37"/>
    <p:sldId id="321" r:id="rId38"/>
    <p:sldId id="301" r:id="rId39"/>
    <p:sldId id="302" r:id="rId40"/>
    <p:sldId id="262" r:id="rId41"/>
    <p:sldId id="325" r:id="rId42"/>
    <p:sldId id="263" r:id="rId43"/>
    <p:sldId id="324" r:id="rId44"/>
    <p:sldId id="323" r:id="rId45"/>
    <p:sldId id="322" r:id="rId46"/>
    <p:sldId id="31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17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B161B-416C-F34E-9DDC-196A38BA3BB9}" type="datetimeFigureOut">
              <a:rPr lang="fr-FR" smtClean="0"/>
              <a:t>12/01/13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819D-C31E-2D46-A1FD-B032D9BB2E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44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5D749-9D56-F04D-939B-544180735EB3}" type="slidenum">
              <a:rPr lang="en-US"/>
              <a:pPr/>
              <a:t>26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D0ACC-E9FE-5C44-B058-92568894035B}" type="slidenum">
              <a:rPr lang="en-US"/>
              <a:pPr/>
              <a:t>28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DFA34-0101-3F42-B483-7EB96EA6EECA}" type="slidenum">
              <a:rPr lang="en-US"/>
              <a:pPr/>
              <a:t>31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565A2-FA74-AD4D-80AA-EC516AE730F4}" type="slidenum">
              <a:rPr lang="en-US"/>
              <a:pPr/>
              <a:t>32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522C34-B4BD-BA4F-B2E9-714CE8073613}" type="slidenum">
              <a:rPr lang="en-US"/>
              <a:pPr/>
              <a:t>33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873AC-48C2-6F4A-879C-66DC31DFF04C}" type="slidenum">
              <a:rPr lang="en-US"/>
              <a:pPr/>
              <a:t>34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06D01-66D9-0F4C-B399-62241FCC7385}" type="slidenum">
              <a:rPr lang="en-US"/>
              <a:pPr/>
              <a:t>36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94304-FEDE-F148-8605-AA344ABCFAC2}" type="slidenum">
              <a:rPr lang="en-US"/>
              <a:pPr/>
              <a:t>38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4A605-6F99-1241-B725-EB523775C0AC}" type="slidenum">
              <a:rPr lang="en-US"/>
              <a:pPr/>
              <a:t>39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1F7C0-C109-174E-B6D7-5DADDE0BCEDD}" type="slidenum">
              <a:rPr lang="en-US"/>
              <a:pPr/>
              <a:t>6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88746-9E68-DF40-AB34-E513154C7F1E}" type="slidenum">
              <a:rPr lang="en-US"/>
              <a:pPr/>
              <a:t>9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40FDD-7FD9-0A41-B12A-F1ADE6C5ECA0}" type="slidenum">
              <a:rPr lang="en-US"/>
              <a:pPr/>
              <a:t>14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B647F-D6B5-9942-A85B-2DB565FD678B}" type="slidenum">
              <a:rPr lang="en-US"/>
              <a:pPr/>
              <a:t>16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0FC06-E115-0943-8295-ECE7F3DDA291}" type="slidenum">
              <a:rPr lang="en-US"/>
              <a:pPr/>
              <a:t>18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9482B-C697-8348-A775-6391D18BF04F}" type="slidenum">
              <a:rPr lang="en-US"/>
              <a:pPr/>
              <a:t>21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1DEB5-A287-5B43-9B64-9C09C4C20F86}" type="slidenum">
              <a:rPr lang="en-US"/>
              <a:pPr/>
              <a:t>22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B7F99-83BF-5E49-9C22-C11645966289}" type="slidenum">
              <a:rPr lang="en-US"/>
              <a:pPr/>
              <a:t>23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12/01/13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12/01/13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12/01/13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12/01/13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12/01/13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12/01/13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12/01/13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9659600" y="5830669"/>
            <a:ext cx="14936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fr-FR" sz="3600" b="1" i="0" spc="120" smtClean="0">
                <a:solidFill>
                  <a:schemeClr val="bg1"/>
                </a:solidFill>
                <a:latin typeface="Gill Sans MT"/>
                <a:ea typeface="+mn-ea"/>
                <a:cs typeface="+mn-cs"/>
              </a:rPr>
              <a:t>Défilement du texte se répétant jusqu’à la fin de la diapositive • </a:t>
            </a:r>
            <a:endParaRPr lang="fr-FR" sz="3600" b="1" i="0" spc="120">
              <a:solidFill>
                <a:schemeClr val="bg1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9644099" y="5830669"/>
            <a:ext cx="14936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fr-FR" sz="3600" b="1" i="0" spc="120" smtClean="0">
                <a:solidFill>
                  <a:schemeClr val="bg1"/>
                </a:solidFill>
                <a:latin typeface="Gill Sans MT"/>
                <a:ea typeface="+mn-ea"/>
                <a:cs typeface="+mn-cs"/>
              </a:rPr>
              <a:t>Défilement du texte se répétant jusqu’à la fin de la diapositive • </a:t>
            </a:r>
            <a:endParaRPr lang="fr-FR" sz="3600" b="1" i="0" spc="120">
              <a:solidFill>
                <a:schemeClr val="bg1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28800" y="1143000"/>
            <a:ext cx="50527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 err="1">
                <a:solidFill>
                  <a:srgbClr val="FFFF00"/>
                </a:solidFill>
              </a:rPr>
              <a:t>Evenwicht</a:t>
            </a:r>
            <a:r>
              <a:rPr lang="fr-FR" sz="4400" dirty="0">
                <a:solidFill>
                  <a:srgbClr val="FFFF00"/>
                </a:solidFill>
              </a:rPr>
              <a:t> i n </a:t>
            </a:r>
            <a:r>
              <a:rPr lang="fr-FR" sz="4400" dirty="0" err="1">
                <a:solidFill>
                  <a:srgbClr val="FFFF00"/>
                </a:solidFill>
              </a:rPr>
              <a:t>het</a:t>
            </a:r>
            <a:r>
              <a:rPr lang="fr-FR" sz="4400" dirty="0">
                <a:solidFill>
                  <a:srgbClr val="FFFF00"/>
                </a:solidFill>
              </a:rPr>
              <a:t> </a:t>
            </a:r>
            <a:endParaRPr lang="fr-FR" sz="4400" dirty="0" smtClean="0">
              <a:solidFill>
                <a:srgbClr val="FFFF00"/>
              </a:solidFill>
            </a:endParaRPr>
          </a:p>
          <a:p>
            <a:pPr algn="ctr"/>
            <a:r>
              <a:rPr lang="fr-FR" sz="4400" dirty="0" err="1" smtClean="0">
                <a:solidFill>
                  <a:srgbClr val="FFFF00"/>
                </a:solidFill>
              </a:rPr>
              <a:t>tropisch</a:t>
            </a:r>
            <a:r>
              <a:rPr lang="fr-FR" sz="4400" dirty="0" smtClean="0">
                <a:solidFill>
                  <a:srgbClr val="FFFF00"/>
                </a:solidFill>
              </a:rPr>
              <a:t> </a:t>
            </a:r>
            <a:r>
              <a:rPr lang="fr-FR" sz="4400" dirty="0" err="1">
                <a:solidFill>
                  <a:srgbClr val="FFFF00"/>
                </a:solidFill>
              </a:rPr>
              <a:t>regenwoud</a:t>
            </a:r>
            <a:r>
              <a:rPr lang="fr-FR" sz="4400" dirty="0">
                <a:solidFill>
                  <a:srgbClr val="FFFF00"/>
                </a:solidFill>
              </a:rPr>
              <a:t>?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81200" y="3810000"/>
            <a:ext cx="5086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err="1">
                <a:solidFill>
                  <a:srgbClr val="CCFFCC"/>
                </a:solidFill>
              </a:rPr>
              <a:t>Theorie</a:t>
            </a:r>
            <a:r>
              <a:rPr lang="fr-FR" sz="3600" dirty="0">
                <a:solidFill>
                  <a:srgbClr val="CCFFCC"/>
                </a:solidFill>
              </a:rPr>
              <a:t> en </a:t>
            </a:r>
            <a:r>
              <a:rPr lang="fr-FR" sz="3600" dirty="0" err="1">
                <a:solidFill>
                  <a:srgbClr val="CCFFCC"/>
                </a:solidFill>
              </a:rPr>
              <a:t>achtergronden</a:t>
            </a:r>
            <a:endParaRPr lang="fr-FR" sz="3600" dirty="0">
              <a:solidFill>
                <a:srgbClr val="CCFFCC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38598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 komt </a:t>
            </a:r>
            <a:r>
              <a:rPr lang="nl-NL" dirty="0" smtClean="0"/>
              <a:t>diversiteit </a:t>
            </a:r>
            <a:r>
              <a:rPr lang="nl-NL" dirty="0"/>
              <a:t>tot stand?</a:t>
            </a:r>
            <a:br>
              <a:rPr lang="nl-NL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Ontstaan</a:t>
            </a:r>
            <a:r>
              <a:rPr lang="fr-FR" dirty="0" smtClean="0"/>
              <a:t> van </a:t>
            </a:r>
            <a:r>
              <a:rPr lang="fr-FR" dirty="0" err="1" smtClean="0"/>
              <a:t>nieuwe</a:t>
            </a:r>
            <a:r>
              <a:rPr lang="fr-FR" dirty="0" smtClean="0"/>
              <a:t> </a:t>
            </a:r>
            <a:r>
              <a:rPr lang="fr-FR" dirty="0" err="1" smtClean="0"/>
              <a:t>soorten</a:t>
            </a:r>
            <a:endParaRPr lang="fr-FR" dirty="0" smtClean="0"/>
          </a:p>
          <a:p>
            <a:r>
              <a:rPr lang="fr-FR" dirty="0" err="1" smtClean="0"/>
              <a:t>Immigratie</a:t>
            </a:r>
            <a:r>
              <a:rPr lang="fr-FR" dirty="0" smtClean="0"/>
              <a:t> van </a:t>
            </a:r>
            <a:r>
              <a:rPr lang="fr-FR" dirty="0" err="1" smtClean="0"/>
              <a:t>soorten</a:t>
            </a:r>
            <a:r>
              <a:rPr lang="fr-FR" dirty="0" smtClean="0"/>
              <a:t> van </a:t>
            </a:r>
            <a:r>
              <a:rPr lang="fr-FR" dirty="0" err="1" smtClean="0"/>
              <a:t>elders</a:t>
            </a:r>
            <a:endParaRPr lang="fr-FR" dirty="0" smtClean="0"/>
          </a:p>
          <a:p>
            <a:r>
              <a:rPr lang="fr-FR" dirty="0" smtClean="0"/>
              <a:t>(</a:t>
            </a:r>
            <a:r>
              <a:rPr lang="fr-FR" dirty="0" err="1" smtClean="0"/>
              <a:t>Lokaal</a:t>
            </a:r>
            <a:r>
              <a:rPr lang="fr-FR" dirty="0" smtClean="0"/>
              <a:t>) </a:t>
            </a:r>
            <a:r>
              <a:rPr lang="fr-FR" dirty="0" err="1"/>
              <a:t>u</a:t>
            </a:r>
            <a:r>
              <a:rPr lang="fr-FR" dirty="0" err="1" smtClean="0"/>
              <a:t>itsterven</a:t>
            </a:r>
            <a:r>
              <a:rPr lang="fr-FR" dirty="0" smtClean="0"/>
              <a:t> van </a:t>
            </a:r>
            <a:r>
              <a:rPr lang="fr-FR" dirty="0" err="1" smtClean="0"/>
              <a:t>soorten</a:t>
            </a:r>
            <a:endParaRPr lang="fr-FR" dirty="0" smtClean="0"/>
          </a:p>
          <a:p>
            <a:r>
              <a:rPr lang="fr-FR" dirty="0" smtClean="0">
                <a:solidFill>
                  <a:srgbClr val="FFFF00"/>
                </a:solidFill>
              </a:rPr>
              <a:t>Is er </a:t>
            </a:r>
            <a:r>
              <a:rPr lang="fr-FR" dirty="0" err="1" smtClean="0">
                <a:solidFill>
                  <a:srgbClr val="FFFF00"/>
                </a:solidFill>
              </a:rPr>
              <a:t>een</a:t>
            </a:r>
            <a:r>
              <a:rPr lang="fr-FR" dirty="0" smtClean="0">
                <a:solidFill>
                  <a:srgbClr val="FFFF00"/>
                </a:solidFill>
              </a:rPr>
              <a:t> plafond </a:t>
            </a:r>
            <a:r>
              <a:rPr lang="fr-FR" dirty="0" err="1" smtClean="0">
                <a:solidFill>
                  <a:srgbClr val="FFFF00"/>
                </a:solidFill>
              </a:rPr>
              <a:t>voor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het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aantal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soorten</a:t>
            </a:r>
            <a:r>
              <a:rPr lang="fr-FR" dirty="0" smtClean="0">
                <a:solidFill>
                  <a:srgbClr val="FFFF00"/>
                </a:solidFill>
              </a:rPr>
              <a:t>?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1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Is er </a:t>
            </a:r>
            <a:r>
              <a:rPr lang="fr-FR" sz="3600" dirty="0" err="1" smtClean="0"/>
              <a:t>een</a:t>
            </a:r>
            <a:r>
              <a:rPr lang="fr-FR" sz="3600" dirty="0" smtClean="0"/>
              <a:t> plafond </a:t>
            </a:r>
            <a:r>
              <a:rPr lang="fr-FR" sz="3600" dirty="0" err="1" smtClean="0"/>
              <a:t>voor</a:t>
            </a:r>
            <a:r>
              <a:rPr lang="fr-FR" sz="3600" dirty="0" smtClean="0"/>
              <a:t> </a:t>
            </a:r>
            <a:r>
              <a:rPr lang="fr-FR" sz="3600" dirty="0" err="1" smtClean="0"/>
              <a:t>het</a:t>
            </a:r>
            <a:r>
              <a:rPr lang="fr-FR" sz="3600" dirty="0" smtClean="0"/>
              <a:t> </a:t>
            </a:r>
            <a:r>
              <a:rPr lang="fr-FR" sz="3600" dirty="0" err="1" smtClean="0"/>
              <a:t>aantal</a:t>
            </a:r>
            <a:r>
              <a:rPr lang="fr-FR" sz="3600" dirty="0" smtClean="0"/>
              <a:t> </a:t>
            </a:r>
            <a:r>
              <a:rPr lang="fr-FR" sz="3600" dirty="0" err="1" smtClean="0"/>
              <a:t>soorten</a:t>
            </a:r>
            <a:r>
              <a:rPr lang="fr-FR" sz="3600" dirty="0" smtClean="0"/>
              <a:t>?</a:t>
            </a:r>
            <a:br>
              <a:rPr lang="fr-FR" sz="3600" dirty="0" smtClean="0"/>
            </a:br>
            <a:r>
              <a:rPr lang="fr-FR" sz="3200" dirty="0" err="1" smtClean="0">
                <a:solidFill>
                  <a:srgbClr val="FFFF00"/>
                </a:solidFill>
              </a:rPr>
              <a:t>Klassieke</a:t>
            </a:r>
            <a:r>
              <a:rPr lang="fr-FR" sz="3200" dirty="0" smtClean="0">
                <a:solidFill>
                  <a:srgbClr val="FFFF00"/>
                </a:solidFill>
              </a:rPr>
              <a:t> </a:t>
            </a:r>
            <a:r>
              <a:rPr lang="fr-FR" sz="3200" dirty="0" err="1" smtClean="0">
                <a:solidFill>
                  <a:srgbClr val="FFFF00"/>
                </a:solidFill>
              </a:rPr>
              <a:t>theorie</a:t>
            </a:r>
            <a:r>
              <a:rPr lang="fr-FR" sz="3600" dirty="0" smtClean="0"/>
              <a:t>: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/>
              <a:t>aantal</a:t>
            </a:r>
            <a:r>
              <a:rPr lang="fr-FR" dirty="0"/>
              <a:t> </a:t>
            </a:r>
            <a:r>
              <a:rPr lang="fr-FR" dirty="0" err="1"/>
              <a:t>soorten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beperkt</a:t>
            </a:r>
            <a:r>
              <a:rPr lang="fr-FR" dirty="0"/>
              <a:t> </a:t>
            </a:r>
            <a:r>
              <a:rPr lang="fr-FR" dirty="0" err="1"/>
              <a:t>door</a:t>
            </a:r>
            <a:r>
              <a:rPr lang="fr-FR" dirty="0"/>
              <a:t> </a:t>
            </a:r>
            <a:r>
              <a:rPr lang="fr-FR" dirty="0" err="1"/>
              <a:t>Interspecifieke</a:t>
            </a:r>
            <a:r>
              <a:rPr lang="fr-FR" dirty="0"/>
              <a:t> </a:t>
            </a:r>
            <a:r>
              <a:rPr lang="fr-FR" dirty="0" err="1" smtClean="0"/>
              <a:t>concurrentie</a:t>
            </a:r>
            <a:r>
              <a:rPr lang="fr-FR" dirty="0" smtClean="0"/>
              <a:t> (</a:t>
            </a:r>
            <a:r>
              <a:rPr lang="fr-FR" dirty="0" err="1" smtClean="0"/>
              <a:t>Bijvoorbeeld</a:t>
            </a:r>
            <a:r>
              <a:rPr lang="fr-FR" dirty="0" smtClean="0"/>
              <a:t>: </a:t>
            </a:r>
            <a:r>
              <a:rPr lang="fr-FR" dirty="0" err="1" smtClean="0"/>
              <a:t>Bomen</a:t>
            </a:r>
            <a:r>
              <a:rPr lang="fr-FR" dirty="0" smtClean="0"/>
              <a:t> </a:t>
            </a:r>
            <a:r>
              <a:rPr lang="fr-FR" dirty="0" err="1" smtClean="0"/>
              <a:t>concurreren</a:t>
            </a:r>
            <a:r>
              <a:rPr lang="fr-FR" dirty="0" smtClean="0"/>
              <a:t> </a:t>
            </a:r>
            <a:r>
              <a:rPr lang="fr-FR" dirty="0" err="1" smtClean="0"/>
              <a:t>o.a</a:t>
            </a:r>
            <a:r>
              <a:rPr lang="fr-FR" dirty="0" smtClean="0"/>
              <a:t>. om </a:t>
            </a:r>
            <a:r>
              <a:rPr lang="fr-FR" dirty="0" err="1" smtClean="0"/>
              <a:t>licht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Aantallen</a:t>
            </a:r>
            <a:r>
              <a:rPr lang="fr-FR" dirty="0" smtClean="0"/>
              <a:t> per </a:t>
            </a:r>
            <a:r>
              <a:rPr lang="fr-FR" dirty="0" err="1" smtClean="0"/>
              <a:t>soort</a:t>
            </a:r>
            <a:r>
              <a:rPr lang="fr-FR" dirty="0" smtClean="0"/>
              <a:t> </a:t>
            </a:r>
            <a:r>
              <a:rPr lang="fr-FR" dirty="0" err="1" smtClean="0"/>
              <a:t>beperkt</a:t>
            </a:r>
            <a:r>
              <a:rPr lang="fr-FR" dirty="0" smtClean="0"/>
              <a:t> </a:t>
            </a:r>
            <a:r>
              <a:rPr lang="fr-FR" dirty="0" err="1" smtClean="0"/>
              <a:t>door</a:t>
            </a:r>
            <a:r>
              <a:rPr lang="fr-FR" dirty="0" smtClean="0"/>
              <a:t> </a:t>
            </a:r>
            <a:r>
              <a:rPr lang="fr-FR" dirty="0" err="1" smtClean="0"/>
              <a:t>predatoren</a:t>
            </a:r>
            <a:r>
              <a:rPr lang="fr-FR" dirty="0" smtClean="0"/>
              <a:t> (</a:t>
            </a:r>
            <a:r>
              <a:rPr lang="fr-FR" dirty="0" err="1" smtClean="0"/>
              <a:t>bij</a:t>
            </a:r>
            <a:r>
              <a:rPr lang="fr-FR" dirty="0" smtClean="0"/>
              <a:t> </a:t>
            </a:r>
            <a:r>
              <a:rPr lang="fr-FR" dirty="0" err="1" smtClean="0"/>
              <a:t>planten</a:t>
            </a:r>
            <a:r>
              <a:rPr lang="fr-FR" dirty="0" smtClean="0"/>
              <a:t>: </a:t>
            </a:r>
            <a:r>
              <a:rPr lang="fr-FR" dirty="0" err="1" smtClean="0"/>
              <a:t>herbivoren</a:t>
            </a:r>
            <a:r>
              <a:rPr lang="fr-FR" dirty="0" smtClean="0"/>
              <a:t>) , en </a:t>
            </a:r>
            <a:r>
              <a:rPr lang="fr-FR" dirty="0" err="1" smtClean="0"/>
              <a:t>parasieten</a:t>
            </a:r>
            <a:r>
              <a:rPr lang="fr-FR" dirty="0" smtClean="0"/>
              <a:t>, </a:t>
            </a:r>
            <a:r>
              <a:rPr lang="fr-FR" dirty="0" err="1" smtClean="0"/>
              <a:t>daarom</a:t>
            </a:r>
            <a:r>
              <a:rPr lang="fr-FR" dirty="0" smtClean="0"/>
              <a:t> </a:t>
            </a:r>
            <a:r>
              <a:rPr lang="fr-FR" dirty="0" err="1" smtClean="0"/>
              <a:t>minder</a:t>
            </a:r>
            <a:r>
              <a:rPr lang="fr-FR" dirty="0" smtClean="0"/>
              <a:t>  </a:t>
            </a:r>
            <a:r>
              <a:rPr lang="fr-FR" dirty="0" err="1" smtClean="0"/>
              <a:t>effect</a:t>
            </a:r>
            <a:r>
              <a:rPr lang="fr-FR" dirty="0" smtClean="0"/>
              <a:t> van </a:t>
            </a:r>
            <a:r>
              <a:rPr lang="fr-FR" dirty="0" err="1" smtClean="0"/>
              <a:t>interspeciefieke</a:t>
            </a:r>
            <a:r>
              <a:rPr lang="fr-FR" dirty="0" smtClean="0"/>
              <a:t> </a:t>
            </a:r>
            <a:r>
              <a:rPr lang="fr-FR" dirty="0" err="1" smtClean="0"/>
              <a:t>concurrentie</a:t>
            </a:r>
            <a:r>
              <a:rPr lang="fr-FR" dirty="0" smtClean="0"/>
              <a:t> op </a:t>
            </a:r>
            <a:r>
              <a:rPr lang="fr-FR" dirty="0" err="1" smtClean="0"/>
              <a:t>diversiteit</a:t>
            </a:r>
            <a:endParaRPr lang="fr-FR" dirty="0" smtClean="0"/>
          </a:p>
          <a:p>
            <a:r>
              <a:rPr lang="fr-FR" dirty="0" err="1" smtClean="0"/>
              <a:t>Beperkingen</a:t>
            </a:r>
            <a:r>
              <a:rPr lang="fr-FR" dirty="0" smtClean="0"/>
              <a:t> </a:t>
            </a:r>
            <a:r>
              <a:rPr lang="fr-FR" dirty="0" err="1" smtClean="0"/>
              <a:t>moeten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FF00"/>
                </a:solidFill>
              </a:rPr>
              <a:t>dichtheidsafhankelijk</a:t>
            </a:r>
            <a:r>
              <a:rPr lang="fr-FR" dirty="0" smtClean="0"/>
              <a:t> </a:t>
            </a:r>
            <a:r>
              <a:rPr lang="fr-FR" dirty="0" err="1" smtClean="0"/>
              <a:t>zijn</a:t>
            </a:r>
            <a:r>
              <a:rPr lang="fr-FR" dirty="0" smtClean="0"/>
              <a:t> om </a:t>
            </a:r>
            <a:r>
              <a:rPr lang="fr-FR" dirty="0" err="1" smtClean="0"/>
              <a:t>bij</a:t>
            </a:r>
            <a:r>
              <a:rPr lang="fr-FR" dirty="0" smtClean="0"/>
              <a:t> te </a:t>
            </a:r>
            <a:r>
              <a:rPr lang="fr-FR" dirty="0" err="1" smtClean="0"/>
              <a:t>dragen</a:t>
            </a:r>
            <a:r>
              <a:rPr lang="fr-FR" dirty="0" smtClean="0"/>
              <a:t> </a:t>
            </a:r>
            <a:r>
              <a:rPr lang="fr-FR" dirty="0" err="1" smtClean="0"/>
              <a:t>aan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FF00"/>
                </a:solidFill>
              </a:rPr>
              <a:t>stabiliteit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6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Zijn</a:t>
            </a:r>
            <a:r>
              <a:rPr lang="fr-FR" dirty="0" smtClean="0"/>
              <a:t> </a:t>
            </a:r>
            <a:r>
              <a:rPr lang="fr-FR" dirty="0" err="1" smtClean="0"/>
              <a:t>tropische</a:t>
            </a:r>
            <a:r>
              <a:rPr lang="fr-FR" dirty="0" smtClean="0"/>
              <a:t> </a:t>
            </a:r>
            <a:r>
              <a:rPr lang="fr-FR" dirty="0" err="1" smtClean="0"/>
              <a:t>regenwouden</a:t>
            </a:r>
            <a:r>
              <a:rPr lang="fr-FR" dirty="0" smtClean="0"/>
              <a:t> in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stabiel</a:t>
            </a:r>
            <a:r>
              <a:rPr lang="fr-FR" dirty="0" smtClean="0"/>
              <a:t> </a:t>
            </a:r>
            <a:r>
              <a:rPr lang="fr-FR" dirty="0" err="1" smtClean="0"/>
              <a:t>evenwicht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3" name="Image 2" descr="stabiel evenwic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96" y="2654300"/>
            <a:ext cx="5756452" cy="24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9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 smtClean="0"/>
              <a:t>Dichtheidsafhankelijke</a:t>
            </a:r>
            <a:r>
              <a:rPr lang="fr-FR" sz="3600" dirty="0" smtClean="0"/>
              <a:t> </a:t>
            </a:r>
            <a:r>
              <a:rPr lang="fr-FR" sz="3600" dirty="0" err="1" smtClean="0"/>
              <a:t>populatiegroei</a:t>
            </a:r>
            <a:endParaRPr lang="fr-FR" sz="3600" dirty="0"/>
          </a:p>
        </p:txBody>
      </p:sp>
      <p:pic>
        <p:nvPicPr>
          <p:cNvPr id="4" name="Image 3" descr="sigmoid grow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273394"/>
            <a:ext cx="62611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9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relatie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stabiliteit</a:t>
            </a:r>
            <a:r>
              <a:rPr lang="en-US" dirty="0" smtClean="0"/>
              <a:t> en </a:t>
            </a:r>
            <a:r>
              <a:rPr lang="en-US" dirty="0" err="1" smtClean="0"/>
              <a:t>diversiteit</a:t>
            </a:r>
            <a:endParaRPr lang="en-US" dirty="0"/>
          </a:p>
        </p:txBody>
      </p:sp>
      <p:pic>
        <p:nvPicPr>
          <p:cNvPr id="24580" name="Picture 4" descr="food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14" y="2673765"/>
            <a:ext cx="5593735" cy="418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7200" y="2246823"/>
            <a:ext cx="85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kwantitatief</a:t>
            </a:r>
            <a:r>
              <a:rPr lang="en-US" dirty="0"/>
              <a:t> </a:t>
            </a:r>
            <a:r>
              <a:rPr lang="en-US" dirty="0" err="1"/>
              <a:t>voedselweb</a:t>
            </a:r>
            <a:r>
              <a:rPr lang="en-US" dirty="0"/>
              <a:t>: </a:t>
            </a:r>
            <a:r>
              <a:rPr lang="en-US" dirty="0" err="1"/>
              <a:t>bladminerende</a:t>
            </a:r>
            <a:r>
              <a:rPr lang="en-US" dirty="0"/>
              <a:t> </a:t>
            </a:r>
            <a:r>
              <a:rPr lang="en-US" dirty="0" err="1"/>
              <a:t>insecten</a:t>
            </a:r>
            <a:r>
              <a:rPr lang="en-US" dirty="0"/>
              <a:t> en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sluipwespen</a:t>
            </a:r>
            <a:r>
              <a:rPr lang="en-US" dirty="0"/>
              <a:t> in Costa Rica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Relatie</a:t>
            </a:r>
            <a:r>
              <a:rPr lang="fr-FR" dirty="0" smtClean="0"/>
              <a:t> </a:t>
            </a:r>
            <a:r>
              <a:rPr lang="fr-FR" dirty="0" err="1" smtClean="0"/>
              <a:t>diversiteit-stabiliteit</a:t>
            </a:r>
            <a:r>
              <a:rPr lang="fr-FR" dirty="0" smtClean="0"/>
              <a:t> </a:t>
            </a:r>
            <a:r>
              <a:rPr lang="fr-FR" dirty="0" err="1" smtClean="0"/>
              <a:t>ecosysteem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7200" y="3003905"/>
            <a:ext cx="67890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71600" lvl="2" indent="-457200">
              <a:buFont typeface="Arial"/>
              <a:buChar char="•"/>
            </a:pPr>
            <a:r>
              <a:rPr lang="fr-FR" sz="3200" dirty="0" err="1" smtClean="0"/>
              <a:t>Diversere</a:t>
            </a:r>
            <a:r>
              <a:rPr lang="fr-FR" sz="3200" dirty="0" smtClean="0"/>
              <a:t> </a:t>
            </a:r>
            <a:r>
              <a:rPr lang="fr-FR" sz="3200" dirty="0" err="1" smtClean="0"/>
              <a:t>ecosystemen</a:t>
            </a:r>
            <a:r>
              <a:rPr lang="fr-FR" sz="3200" dirty="0" smtClean="0"/>
              <a:t> </a:t>
            </a:r>
            <a:r>
              <a:rPr lang="fr-FR" sz="3200" dirty="0" err="1" smtClean="0"/>
              <a:t>zijn</a:t>
            </a:r>
            <a:r>
              <a:rPr lang="fr-FR" sz="3200" dirty="0" smtClean="0"/>
              <a:t> </a:t>
            </a:r>
            <a:r>
              <a:rPr lang="fr-FR" sz="3200" dirty="0" err="1" smtClean="0"/>
              <a:t>stabieler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1560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Competitieve</a:t>
            </a:r>
            <a:r>
              <a:rPr lang="en-US" dirty="0" smtClean="0"/>
              <a:t> </a:t>
            </a:r>
            <a:r>
              <a:rPr lang="en-US" dirty="0" err="1" smtClean="0"/>
              <a:t>Uitsluiting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ompetitive exclusion parameciu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17889"/>
            <a:ext cx="8518948" cy="4538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Nichedifferentiatie</a:t>
            </a:r>
            <a:endParaRPr lang="fr-FR" dirty="0"/>
          </a:p>
        </p:txBody>
      </p:sp>
      <p:pic>
        <p:nvPicPr>
          <p:cNvPr id="4" name="Espace réservé du contenu 3" descr="niche differenti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4" b="13374"/>
          <a:stretch>
            <a:fillRect/>
          </a:stretch>
        </p:blipFill>
        <p:spPr>
          <a:xfrm>
            <a:off x="457200" y="15113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05143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3200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/>
              <a:t>Selectie door interspecifieke</a:t>
            </a:r>
            <a:br>
              <a:rPr lang="en-US" sz="3200"/>
            </a:br>
            <a:r>
              <a:rPr lang="en-US" sz="3200"/>
              <a:t>concurrentie:</a:t>
            </a:r>
            <a:br>
              <a:rPr lang="en-US" sz="3200"/>
            </a:br>
            <a:r>
              <a:rPr lang="en-US" sz="3200"/>
              <a:t>Character displacement</a:t>
            </a:r>
            <a:br>
              <a:rPr lang="en-US" sz="3200"/>
            </a:br>
            <a:r>
              <a:rPr lang="en-US" sz="3200"/>
              <a:t>kan gezien worden </a:t>
            </a:r>
            <a:br>
              <a:rPr lang="en-US" sz="3200"/>
            </a:br>
            <a:r>
              <a:rPr lang="en-US" sz="3200"/>
              <a:t>als </a:t>
            </a:r>
            <a:r>
              <a:rPr lang="ja-JP" altLang="en-US" sz="3200">
                <a:latin typeface="Arial"/>
              </a:rPr>
              <a:t>“</a:t>
            </a:r>
            <a:r>
              <a:rPr lang="en-US" sz="3200"/>
              <a:t>the ghost of</a:t>
            </a:r>
            <a:br>
              <a:rPr lang="en-US" sz="3200"/>
            </a:br>
            <a:r>
              <a:rPr lang="en-US" sz="3200"/>
              <a:t>competition past</a:t>
            </a:r>
            <a:r>
              <a:rPr lang="ja-JP" altLang="en-US" sz="3200">
                <a:latin typeface="Arial"/>
              </a:rPr>
              <a:t>”</a:t>
            </a:r>
            <a:r>
              <a:rPr lang="en-US" sz="3200"/>
              <a:t>,</a:t>
            </a:r>
            <a:br>
              <a:rPr lang="en-US" sz="3200"/>
            </a:br>
            <a:r>
              <a:rPr lang="en-US" sz="3200"/>
              <a:t>de uitkomst van </a:t>
            </a:r>
            <a:br>
              <a:rPr lang="en-US" sz="3200"/>
            </a:br>
            <a:r>
              <a:rPr lang="en-US" sz="3200"/>
              <a:t>concurrentie in het</a:t>
            </a:r>
            <a:br>
              <a:rPr lang="en-US" sz="3200"/>
            </a:br>
            <a:r>
              <a:rPr lang="en-US" sz="3200"/>
              <a:t>verleden</a:t>
            </a:r>
            <a:endParaRPr lang="en-US"/>
          </a:p>
        </p:txBody>
      </p:sp>
      <p:pic>
        <p:nvPicPr>
          <p:cNvPr id="29699" name="Picture 3" descr="character displac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3929063" cy="658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Niche-</a:t>
            </a:r>
            <a:r>
              <a:rPr lang="fr-FR" dirty="0" err="1"/>
              <a:t>differentiatie</a:t>
            </a:r>
            <a:r>
              <a:rPr lang="fr-FR" dirty="0"/>
              <a:t> met </a:t>
            </a:r>
            <a:r>
              <a:rPr lang="fr-FR" dirty="0" err="1"/>
              <a:t>betrekking</a:t>
            </a:r>
            <a:r>
              <a:rPr lang="fr-FR" dirty="0"/>
              <a:t> </a:t>
            </a:r>
            <a:r>
              <a:rPr lang="fr-FR" dirty="0" err="1"/>
              <a:t>tot</a:t>
            </a:r>
            <a:r>
              <a:rPr lang="fr-FR" dirty="0"/>
              <a:t> </a:t>
            </a:r>
            <a:r>
              <a:rPr lang="fr-FR" dirty="0" err="1"/>
              <a:t>voedsel</a:t>
            </a:r>
            <a:r>
              <a:rPr lang="fr-FR" dirty="0"/>
              <a:t> of </a:t>
            </a:r>
            <a:r>
              <a:rPr lang="fr-FR" dirty="0" err="1"/>
              <a:t>andere</a:t>
            </a:r>
            <a:r>
              <a:rPr lang="fr-FR" dirty="0"/>
              <a:t> </a:t>
            </a:r>
            <a:r>
              <a:rPr lang="fr-FR" dirty="0" err="1"/>
              <a:t>hulpbronnen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8" name="Espace réservé du contenu 7" descr="warble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244767" y="2571913"/>
            <a:ext cx="6462724" cy="3554249"/>
          </a:xfrm>
        </p:spPr>
      </p:pic>
    </p:spTree>
    <p:extLst>
      <p:ext uri="{BB962C8B-B14F-4D97-AF65-F5344CB8AC3E}">
        <p14:creationId xmlns:p14="http://schemas.microsoft.com/office/powerpoint/2010/main" val="102767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Tropische</a:t>
            </a:r>
            <a:r>
              <a:rPr lang="fr-FR" dirty="0" smtClean="0"/>
              <a:t> </a:t>
            </a:r>
            <a:r>
              <a:rPr lang="fr-FR" dirty="0" err="1" smtClean="0"/>
              <a:t>bossen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6998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2400" dirty="0" smtClean="0"/>
              <a:t>Enorme diversiteit (bijvoorbeeld: &gt; 300 soorten bomen op </a:t>
            </a:r>
            <a:r>
              <a:rPr lang="nl-NL" sz="2400" dirty="0" err="1" smtClean="0"/>
              <a:t>Barro</a:t>
            </a:r>
            <a:r>
              <a:rPr lang="nl-NL" sz="2400" dirty="0" smtClean="0"/>
              <a:t> Colorado Island, Panama (een eiland van slechts 1560 ha)</a:t>
            </a:r>
          </a:p>
        </p:txBody>
      </p:sp>
      <p:pic>
        <p:nvPicPr>
          <p:cNvPr id="4" name="Image 3" descr="Barro-Colorado-Island-Panama-Canal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2288061"/>
            <a:ext cx="66040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Habitat </a:t>
            </a:r>
            <a:r>
              <a:rPr lang="fr-FR" smtClean="0"/>
              <a:t>specialisatie</a:t>
            </a:r>
            <a:endParaRPr lang="fr-FR" dirty="0"/>
          </a:p>
        </p:txBody>
      </p:sp>
      <p:pic>
        <p:nvPicPr>
          <p:cNvPr id="4" name="Espace réservé du contenu 3" descr="Benthic &amp; limneti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7875"/>
          <a:stretch>
            <a:fillRect/>
          </a:stretch>
        </p:blipFill>
        <p:spPr>
          <a:xfrm>
            <a:off x="959910" y="1600200"/>
            <a:ext cx="7104059" cy="3906959"/>
          </a:xfrm>
        </p:spPr>
      </p:pic>
      <p:sp>
        <p:nvSpPr>
          <p:cNvPr id="5" name="ZoneTexte 4"/>
          <p:cNvSpPr txBox="1"/>
          <p:nvPr/>
        </p:nvSpPr>
        <p:spPr>
          <a:xfrm>
            <a:off x="959910" y="5946755"/>
            <a:ext cx="778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Benthische</a:t>
            </a:r>
            <a:r>
              <a:rPr lang="fr-FR" dirty="0" smtClean="0"/>
              <a:t> en </a:t>
            </a:r>
            <a:r>
              <a:rPr lang="fr-FR" dirty="0" err="1" smtClean="0"/>
              <a:t>limnetische</a:t>
            </a:r>
            <a:r>
              <a:rPr lang="fr-FR" dirty="0" smtClean="0"/>
              <a:t> </a:t>
            </a:r>
            <a:r>
              <a:rPr lang="fr-FR" dirty="0" err="1" smtClean="0"/>
              <a:t>vormen</a:t>
            </a:r>
            <a:r>
              <a:rPr lang="fr-FR" dirty="0" smtClean="0"/>
              <a:t> van </a:t>
            </a:r>
            <a:r>
              <a:rPr lang="fr-FR" dirty="0" err="1" smtClean="0"/>
              <a:t>Driedoornige</a:t>
            </a:r>
            <a:r>
              <a:rPr lang="fr-FR" dirty="0" smtClean="0"/>
              <a:t> </a:t>
            </a:r>
            <a:r>
              <a:rPr lang="fr-FR" dirty="0" err="1" smtClean="0"/>
              <a:t>stekelbaarsjes</a:t>
            </a:r>
            <a:r>
              <a:rPr lang="fr-FR" dirty="0" smtClean="0"/>
              <a:t> </a:t>
            </a:r>
            <a:r>
              <a:rPr lang="fr-FR" dirty="0" err="1" smtClean="0"/>
              <a:t>uit</a:t>
            </a:r>
            <a:r>
              <a:rPr lang="fr-FR" dirty="0" smtClean="0"/>
              <a:t> </a:t>
            </a:r>
            <a:r>
              <a:rPr lang="fr-FR" dirty="0" err="1" smtClean="0"/>
              <a:t>één</a:t>
            </a:r>
            <a:r>
              <a:rPr lang="fr-FR" dirty="0" smtClean="0"/>
              <a:t> </a:t>
            </a:r>
            <a:r>
              <a:rPr lang="fr-FR" dirty="0" err="1" smtClean="0"/>
              <a:t>meer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09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Fundamentele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dirty="0" err="1" smtClean="0"/>
              <a:t>gerealiseerde</a:t>
            </a:r>
            <a:r>
              <a:rPr lang="en-US" sz="3200" dirty="0" smtClean="0"/>
              <a:t> </a:t>
            </a:r>
            <a:r>
              <a:rPr lang="en-US" sz="3200" dirty="0"/>
              <a:t>Niche: </a:t>
            </a:r>
            <a:r>
              <a:rPr lang="en-US" sz="3200" dirty="0" err="1" smtClean="0"/>
              <a:t>competitieve</a:t>
            </a:r>
            <a:r>
              <a:rPr lang="en-US" sz="3200" dirty="0" smtClean="0"/>
              <a:t> </a:t>
            </a:r>
            <a:r>
              <a:rPr lang="en-US" sz="3200" dirty="0" err="1" smtClean="0"/>
              <a:t>exclusionuitsluiting</a:t>
            </a:r>
            <a:r>
              <a:rPr lang="en-US" sz="3200" dirty="0" smtClean="0"/>
              <a:t>  van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deel</a:t>
            </a:r>
            <a:r>
              <a:rPr lang="en-US" sz="3200" dirty="0" smtClean="0"/>
              <a:t>  van de niche</a:t>
            </a:r>
            <a:endParaRPr lang="en-US" sz="3200" dirty="0"/>
          </a:p>
        </p:txBody>
      </p:sp>
      <p:pic>
        <p:nvPicPr>
          <p:cNvPr id="30723" name="Picture 3" descr="fundamental-realised ni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97062"/>
            <a:ext cx="6629400" cy="49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Successie</a:t>
            </a:r>
            <a:endParaRPr lang="en-US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57200" y="1409238"/>
            <a:ext cx="54358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 err="1" smtClean="0">
                <a:latin typeface="Arial" charset="0"/>
              </a:rPr>
              <a:t>Lokale</a:t>
            </a:r>
            <a:r>
              <a:rPr lang="en-US" sz="1800" i="1" dirty="0" smtClean="0">
                <a:latin typeface="Arial" charset="0"/>
              </a:rPr>
              <a:t> </a:t>
            </a:r>
            <a:r>
              <a:rPr lang="en-US" sz="1800" i="1" dirty="0" err="1" smtClean="0">
                <a:latin typeface="Arial" charset="0"/>
              </a:rPr>
              <a:t>verstoring</a:t>
            </a:r>
            <a:r>
              <a:rPr lang="en-US" sz="1800" i="1" dirty="0" smtClean="0">
                <a:latin typeface="Arial" charset="0"/>
              </a:rPr>
              <a:t> </a:t>
            </a:r>
            <a:r>
              <a:rPr lang="en-US" sz="1800" i="1" dirty="0" err="1" smtClean="0">
                <a:latin typeface="Arial" charset="0"/>
              </a:rPr>
              <a:t>kan</a:t>
            </a:r>
            <a:r>
              <a:rPr lang="en-US" sz="1800" i="1" dirty="0" smtClean="0">
                <a:latin typeface="Arial" charset="0"/>
              </a:rPr>
              <a:t> </a:t>
            </a:r>
            <a:r>
              <a:rPr lang="en-US" sz="1800" i="1" dirty="0" err="1" smtClean="0">
                <a:latin typeface="Arial" charset="0"/>
              </a:rPr>
              <a:t>bijdragen</a:t>
            </a:r>
            <a:r>
              <a:rPr lang="en-US" sz="1800" i="1" dirty="0" smtClean="0">
                <a:latin typeface="Arial" charset="0"/>
              </a:rPr>
              <a:t> </a:t>
            </a:r>
            <a:r>
              <a:rPr lang="en-US" sz="1800" i="1" dirty="0" err="1" smtClean="0">
                <a:latin typeface="Arial" charset="0"/>
              </a:rPr>
              <a:t>aan</a:t>
            </a:r>
            <a:r>
              <a:rPr lang="en-US" sz="1800" i="1" dirty="0" smtClean="0">
                <a:latin typeface="Arial" charset="0"/>
              </a:rPr>
              <a:t> de </a:t>
            </a:r>
            <a:r>
              <a:rPr lang="en-US" sz="1800" i="1" dirty="0" err="1" smtClean="0">
                <a:latin typeface="Arial" charset="0"/>
              </a:rPr>
              <a:t>diversiteit</a:t>
            </a:r>
            <a:r>
              <a:rPr lang="en-US" sz="1800" i="1" dirty="0" smtClean="0">
                <a:latin typeface="Arial" charset="0"/>
              </a:rPr>
              <a:t> </a:t>
            </a:r>
          </a:p>
          <a:p>
            <a:r>
              <a:rPr lang="en-US" sz="1800" i="1" dirty="0" smtClean="0">
                <a:latin typeface="Arial" charset="0"/>
              </a:rPr>
              <a:t>door </a:t>
            </a:r>
            <a:r>
              <a:rPr lang="en-US" sz="1800" i="1" dirty="0" err="1" smtClean="0">
                <a:latin typeface="Arial" charset="0"/>
              </a:rPr>
              <a:t>dat</a:t>
            </a:r>
            <a:r>
              <a:rPr lang="en-US" sz="1800" i="1" dirty="0" smtClean="0">
                <a:latin typeface="Arial" charset="0"/>
              </a:rPr>
              <a:t> </a:t>
            </a:r>
            <a:r>
              <a:rPr lang="en-US" sz="1800" i="1" dirty="0" err="1" smtClean="0">
                <a:latin typeface="Arial" charset="0"/>
              </a:rPr>
              <a:t>plaatselijk</a:t>
            </a:r>
            <a:r>
              <a:rPr lang="en-US" sz="1800" i="1" dirty="0" smtClean="0">
                <a:latin typeface="Arial" charset="0"/>
              </a:rPr>
              <a:t> de </a:t>
            </a:r>
            <a:r>
              <a:rPr lang="en-US" sz="1800" i="1" dirty="0" err="1" smtClean="0">
                <a:latin typeface="Arial" charset="0"/>
              </a:rPr>
              <a:t>successie</a:t>
            </a:r>
            <a:r>
              <a:rPr lang="en-US" sz="1800" i="1" dirty="0" smtClean="0">
                <a:latin typeface="Arial" charset="0"/>
              </a:rPr>
              <a:t> </a:t>
            </a:r>
            <a:r>
              <a:rPr lang="en-US" sz="1800" i="1" dirty="0" err="1" smtClean="0">
                <a:latin typeface="Arial" charset="0"/>
              </a:rPr>
              <a:t>overnieuw</a:t>
            </a:r>
            <a:r>
              <a:rPr lang="en-US" sz="1800" i="1" dirty="0" smtClean="0">
                <a:latin typeface="Arial" charset="0"/>
              </a:rPr>
              <a:t> </a:t>
            </a:r>
            <a:r>
              <a:rPr lang="en-US" sz="1800" i="1" dirty="0" err="1" smtClean="0">
                <a:latin typeface="Arial" charset="0"/>
              </a:rPr>
              <a:t>begint</a:t>
            </a:r>
            <a:r>
              <a:rPr lang="en-US" sz="1800" i="1" dirty="0" smtClean="0">
                <a:latin typeface="Arial" charset="0"/>
              </a:rPr>
              <a:t>, </a:t>
            </a:r>
          </a:p>
          <a:p>
            <a:r>
              <a:rPr lang="en-US" sz="1800" i="1" dirty="0" err="1" smtClean="0">
                <a:latin typeface="Arial" charset="0"/>
              </a:rPr>
              <a:t>waardoor</a:t>
            </a:r>
            <a:r>
              <a:rPr lang="en-US" sz="1800" i="1" dirty="0" smtClean="0">
                <a:latin typeface="Arial" charset="0"/>
              </a:rPr>
              <a:t> </a:t>
            </a:r>
            <a:r>
              <a:rPr lang="en-US" sz="1800" i="1" dirty="0" err="1" smtClean="0">
                <a:latin typeface="Arial" charset="0"/>
              </a:rPr>
              <a:t>koloniserende</a:t>
            </a:r>
            <a:r>
              <a:rPr lang="en-US" sz="1800" i="1" dirty="0" smtClean="0">
                <a:latin typeface="Arial" charset="0"/>
              </a:rPr>
              <a:t> </a:t>
            </a:r>
            <a:r>
              <a:rPr lang="en-US" sz="1800" i="1" dirty="0" err="1" smtClean="0">
                <a:latin typeface="Arial" charset="0"/>
              </a:rPr>
              <a:t>soorten</a:t>
            </a:r>
            <a:r>
              <a:rPr lang="en-US" sz="1800" i="1" dirty="0" smtClean="0">
                <a:latin typeface="Arial" charset="0"/>
              </a:rPr>
              <a:t> </a:t>
            </a:r>
            <a:r>
              <a:rPr lang="en-US" sz="1800" i="1" dirty="0" err="1" smtClean="0">
                <a:latin typeface="Arial" charset="0"/>
              </a:rPr>
              <a:t>niet</a:t>
            </a:r>
            <a:r>
              <a:rPr lang="en-US" sz="1800" i="1" dirty="0" smtClean="0">
                <a:latin typeface="Arial" charset="0"/>
              </a:rPr>
              <a:t> </a:t>
            </a:r>
            <a:r>
              <a:rPr lang="en-US" sz="1800" i="1" dirty="0" err="1" smtClean="0">
                <a:latin typeface="Arial" charset="0"/>
              </a:rPr>
              <a:t>uitsterven</a:t>
            </a:r>
            <a:endParaRPr lang="en-US" sz="1800" i="1" dirty="0">
              <a:latin typeface="Arial" charset="0"/>
            </a:endParaRPr>
          </a:p>
        </p:txBody>
      </p:sp>
      <p:pic>
        <p:nvPicPr>
          <p:cNvPr id="2" name="Image 1" descr="success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9" y="2473636"/>
            <a:ext cx="6913026" cy="4181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Successie</a:t>
            </a:r>
            <a:r>
              <a:rPr lang="en-US" dirty="0" smtClean="0"/>
              <a:t> in </a:t>
            </a:r>
            <a:r>
              <a:rPr lang="en-US" dirty="0" err="1" smtClean="0"/>
              <a:t>Amerikaanse</a:t>
            </a:r>
            <a:r>
              <a:rPr lang="en-US" dirty="0" smtClean="0"/>
              <a:t> </a:t>
            </a:r>
            <a:r>
              <a:rPr lang="en-US" dirty="0" err="1" smtClean="0"/>
              <a:t>bossen</a:t>
            </a:r>
            <a:endParaRPr lang="en-US" dirty="0"/>
          </a:p>
        </p:txBody>
      </p:sp>
      <p:pic>
        <p:nvPicPr>
          <p:cNvPr id="18435" name="Picture 3" descr="success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943100"/>
            <a:ext cx="42862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Verstoring</a:t>
            </a:r>
            <a:r>
              <a:rPr lang="fr-FR" dirty="0" smtClean="0"/>
              <a:t> en </a:t>
            </a:r>
            <a:r>
              <a:rPr lang="fr-FR" dirty="0" err="1" smtClean="0"/>
              <a:t>diversiteit</a:t>
            </a:r>
            <a:endParaRPr lang="fr-FR" dirty="0"/>
          </a:p>
        </p:txBody>
      </p:sp>
      <p:pic>
        <p:nvPicPr>
          <p:cNvPr id="3" name="Image 2" descr="disturb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4" y="1891677"/>
            <a:ext cx="8147046" cy="42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0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Regulatie</a:t>
            </a:r>
            <a:r>
              <a:rPr lang="fr-FR" dirty="0" smtClean="0"/>
              <a:t> </a:t>
            </a:r>
            <a:r>
              <a:rPr lang="fr-FR" dirty="0" err="1" smtClean="0"/>
              <a:t>door</a:t>
            </a:r>
            <a:r>
              <a:rPr lang="fr-FR" dirty="0" smtClean="0"/>
              <a:t> </a:t>
            </a:r>
            <a:r>
              <a:rPr lang="fr-FR" dirty="0" err="1" smtClean="0"/>
              <a:t>predatoren</a:t>
            </a:r>
            <a:endParaRPr lang="fr-FR" dirty="0"/>
          </a:p>
        </p:txBody>
      </p:sp>
      <p:pic>
        <p:nvPicPr>
          <p:cNvPr id="3" name="Image 2" descr="pred-prey.gph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00" y="1976294"/>
            <a:ext cx="6011260" cy="459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8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Predator-Prooi Interacties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6" name="Picture 4" descr="1pr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67818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Herbivorie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/>
              <a:t>Janzen</a:t>
            </a:r>
            <a:r>
              <a:rPr lang="fr-FR" dirty="0"/>
              <a:t>–</a:t>
            </a:r>
            <a:r>
              <a:rPr lang="fr-FR" dirty="0" err="1"/>
              <a:t>Connell</a:t>
            </a:r>
            <a:r>
              <a:rPr lang="fr-FR" dirty="0"/>
              <a:t> </a:t>
            </a:r>
            <a:r>
              <a:rPr lang="fr-FR" dirty="0" err="1" smtClean="0"/>
              <a:t>hypothese</a:t>
            </a:r>
            <a:endParaRPr lang="fr-FR" dirty="0" smtClean="0"/>
          </a:p>
          <a:p>
            <a:pPr marL="457200" lvl="1" indent="0">
              <a:buNone/>
            </a:pPr>
            <a:endParaRPr lang="fr-FR" sz="1800" dirty="0" smtClean="0">
              <a:solidFill>
                <a:srgbClr val="FFFF00"/>
              </a:solidFill>
            </a:endParaRPr>
          </a:p>
          <a:p>
            <a:pPr lvl="1"/>
            <a:r>
              <a:rPr lang="fr-FR" sz="1800" dirty="0" err="1" smtClean="0">
                <a:solidFill>
                  <a:srgbClr val="FFFF00"/>
                </a:solidFill>
              </a:rPr>
              <a:t>Het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aantal</a:t>
            </a:r>
            <a:r>
              <a:rPr lang="fr-FR" sz="1800" dirty="0" smtClean="0">
                <a:solidFill>
                  <a:srgbClr val="FFFF00"/>
                </a:solidFill>
              </a:rPr>
              <a:t>  </a:t>
            </a:r>
            <a:r>
              <a:rPr lang="fr-FR" sz="1800" dirty="0" err="1" smtClean="0">
                <a:solidFill>
                  <a:srgbClr val="FFFF00"/>
                </a:solidFill>
              </a:rPr>
              <a:t>zaden</a:t>
            </a:r>
            <a:r>
              <a:rPr lang="fr-FR" sz="1800" dirty="0" smtClean="0">
                <a:solidFill>
                  <a:srgbClr val="FFFF00"/>
                </a:solidFill>
              </a:rPr>
              <a:t> op de </a:t>
            </a:r>
            <a:r>
              <a:rPr lang="fr-FR" sz="1800" dirty="0" err="1" smtClean="0">
                <a:solidFill>
                  <a:srgbClr val="FFFF00"/>
                </a:solidFill>
              </a:rPr>
              <a:t>grond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neemt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af</a:t>
            </a:r>
            <a:r>
              <a:rPr lang="fr-FR" sz="1800" dirty="0" smtClean="0">
                <a:solidFill>
                  <a:srgbClr val="FFFF00"/>
                </a:solidFill>
              </a:rPr>
              <a:t> met de </a:t>
            </a:r>
            <a:r>
              <a:rPr lang="fr-FR" sz="1800" dirty="0" err="1" smtClean="0">
                <a:solidFill>
                  <a:srgbClr val="FFFF00"/>
                </a:solidFill>
              </a:rPr>
              <a:t>afstand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tot</a:t>
            </a:r>
            <a:r>
              <a:rPr lang="fr-FR" sz="1800" dirty="0" smtClean="0">
                <a:solidFill>
                  <a:srgbClr val="FFFF00"/>
                </a:solidFill>
              </a:rPr>
              <a:t> de </a:t>
            </a:r>
            <a:r>
              <a:rPr lang="fr-FR" sz="1800" dirty="0" err="1" smtClean="0">
                <a:solidFill>
                  <a:srgbClr val="FFFF00"/>
                </a:solidFill>
              </a:rPr>
              <a:t>ouderboom</a:t>
            </a:r>
            <a:endParaRPr lang="fr-FR" sz="1800" dirty="0" smtClean="0">
              <a:solidFill>
                <a:srgbClr val="FFFF00"/>
              </a:solidFill>
            </a:endParaRPr>
          </a:p>
          <a:p>
            <a:pPr lvl="1"/>
            <a:r>
              <a:rPr lang="fr-FR" sz="1800" dirty="0" smtClean="0">
                <a:solidFill>
                  <a:srgbClr val="FFFF00"/>
                </a:solidFill>
              </a:rPr>
              <a:t>De </a:t>
            </a:r>
            <a:r>
              <a:rPr lang="fr-FR" sz="1800" dirty="0" err="1" smtClean="0">
                <a:solidFill>
                  <a:srgbClr val="FFFF00"/>
                </a:solidFill>
              </a:rPr>
              <a:t>ouderboom</a:t>
            </a:r>
            <a:r>
              <a:rPr lang="fr-FR" sz="1800" dirty="0" smtClean="0">
                <a:solidFill>
                  <a:srgbClr val="FFFF00"/>
                </a:solidFill>
              </a:rPr>
              <a:t>, de </a:t>
            </a:r>
            <a:r>
              <a:rPr lang="fr-FR" sz="1800" dirty="0" err="1" smtClean="0">
                <a:solidFill>
                  <a:srgbClr val="FFFF00"/>
                </a:solidFill>
              </a:rPr>
              <a:t>zaden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ervan</a:t>
            </a:r>
            <a:r>
              <a:rPr lang="fr-FR" sz="1800" dirty="0" smtClean="0">
                <a:solidFill>
                  <a:srgbClr val="FFFF00"/>
                </a:solidFill>
              </a:rPr>
              <a:t> en de  </a:t>
            </a:r>
            <a:r>
              <a:rPr lang="fr-FR" sz="1800" dirty="0" err="1" smtClean="0">
                <a:solidFill>
                  <a:srgbClr val="FFFF00"/>
                </a:solidFill>
              </a:rPr>
              <a:t>zaailingen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zijn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een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voedselbron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voor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specifieke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parasieten</a:t>
            </a:r>
            <a:r>
              <a:rPr lang="fr-FR" sz="1800" dirty="0" smtClean="0">
                <a:solidFill>
                  <a:srgbClr val="FFFF00"/>
                </a:solidFill>
              </a:rPr>
              <a:t> en </a:t>
            </a:r>
            <a:r>
              <a:rPr lang="fr-FR" sz="1800" dirty="0" err="1" smtClean="0">
                <a:solidFill>
                  <a:srgbClr val="FFFF00"/>
                </a:solidFill>
              </a:rPr>
              <a:t>ziekten</a:t>
            </a:r>
            <a:endParaRPr lang="fr-FR" sz="1800" dirty="0" smtClean="0">
              <a:solidFill>
                <a:srgbClr val="FFFF00"/>
              </a:solidFill>
            </a:endParaRPr>
          </a:p>
          <a:p>
            <a:pPr lvl="1"/>
            <a:r>
              <a:rPr lang="fr-FR" sz="1800" dirty="0" err="1" smtClean="0">
                <a:solidFill>
                  <a:srgbClr val="FFFF00"/>
                </a:solidFill>
              </a:rPr>
              <a:t>Daardoor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is</a:t>
            </a:r>
            <a:r>
              <a:rPr lang="fr-FR" sz="1800" dirty="0" smtClean="0">
                <a:solidFill>
                  <a:srgbClr val="FFFF00"/>
                </a:solidFill>
              </a:rPr>
              <a:t> de </a:t>
            </a:r>
            <a:r>
              <a:rPr lang="fr-FR" sz="1800" dirty="0" err="1" smtClean="0">
                <a:solidFill>
                  <a:srgbClr val="FFFF00"/>
                </a:solidFill>
              </a:rPr>
              <a:t>mortaliteit</a:t>
            </a:r>
            <a:r>
              <a:rPr lang="fr-FR" sz="1800" dirty="0" smtClean="0">
                <a:solidFill>
                  <a:srgbClr val="FFFF00"/>
                </a:solidFill>
              </a:rPr>
              <a:t> van </a:t>
            </a:r>
            <a:r>
              <a:rPr lang="fr-FR" sz="1800" dirty="0" err="1" smtClean="0">
                <a:solidFill>
                  <a:srgbClr val="FFFF00"/>
                </a:solidFill>
              </a:rPr>
              <a:t>zaden</a:t>
            </a:r>
            <a:r>
              <a:rPr lang="fr-FR" sz="1800" dirty="0" smtClean="0">
                <a:solidFill>
                  <a:srgbClr val="FFFF00"/>
                </a:solidFill>
              </a:rPr>
              <a:t> en </a:t>
            </a:r>
            <a:r>
              <a:rPr lang="fr-FR" sz="1800" dirty="0" err="1" smtClean="0">
                <a:solidFill>
                  <a:srgbClr val="FFFF00"/>
                </a:solidFill>
              </a:rPr>
              <a:t>zaailingen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dicht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bij</a:t>
            </a:r>
            <a:r>
              <a:rPr lang="fr-FR" sz="1800" dirty="0" smtClean="0">
                <a:solidFill>
                  <a:srgbClr val="FFFF00"/>
                </a:solidFill>
              </a:rPr>
              <a:t> de </a:t>
            </a:r>
            <a:r>
              <a:rPr lang="fr-FR" sz="1800" dirty="0" err="1" smtClean="0">
                <a:solidFill>
                  <a:srgbClr val="FFFF00"/>
                </a:solidFill>
              </a:rPr>
              <a:t>ouderboom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groter</a:t>
            </a:r>
            <a:endParaRPr lang="fr-FR" sz="1800" dirty="0" smtClean="0">
              <a:solidFill>
                <a:srgbClr val="FFFF00"/>
              </a:solidFill>
            </a:endParaRPr>
          </a:p>
          <a:p>
            <a:pPr lvl="1"/>
            <a:r>
              <a:rPr lang="fr-FR" sz="1800" dirty="0" err="1" smtClean="0">
                <a:solidFill>
                  <a:srgbClr val="FFFF00"/>
                </a:solidFill>
              </a:rPr>
              <a:t>Volwassen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bomen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hebben</a:t>
            </a:r>
            <a:r>
              <a:rPr lang="fr-FR" sz="1800" dirty="0" smtClean="0">
                <a:solidFill>
                  <a:srgbClr val="FFFF00"/>
                </a:solidFill>
              </a:rPr>
              <a:t> dus </a:t>
            </a:r>
            <a:r>
              <a:rPr lang="fr-FR" sz="1800" dirty="0" err="1" smtClean="0">
                <a:solidFill>
                  <a:srgbClr val="FFFF00"/>
                </a:solidFill>
              </a:rPr>
              <a:t>een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negatief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effect</a:t>
            </a:r>
            <a:r>
              <a:rPr lang="fr-FR" sz="1800" dirty="0" smtClean="0">
                <a:solidFill>
                  <a:srgbClr val="FFFF00"/>
                </a:solidFill>
              </a:rPr>
              <a:t> op </a:t>
            </a:r>
            <a:r>
              <a:rPr lang="fr-FR" sz="1800" dirty="0" err="1" smtClean="0">
                <a:solidFill>
                  <a:srgbClr val="FFFF00"/>
                </a:solidFill>
              </a:rPr>
              <a:t>kleinere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bomen</a:t>
            </a:r>
            <a:r>
              <a:rPr lang="fr-FR" sz="1800" dirty="0" smtClean="0">
                <a:solidFill>
                  <a:srgbClr val="FFFF00"/>
                </a:solidFill>
              </a:rPr>
              <a:t> van de </a:t>
            </a:r>
            <a:r>
              <a:rPr lang="fr-FR" sz="1800" dirty="0" err="1" smtClean="0">
                <a:solidFill>
                  <a:srgbClr val="FFFF00"/>
                </a:solidFill>
              </a:rPr>
              <a:t>zelfde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soort</a:t>
            </a:r>
            <a:endParaRPr lang="fr-FR" sz="1800" dirty="0" smtClean="0">
              <a:solidFill>
                <a:srgbClr val="FFFF00"/>
              </a:solidFill>
            </a:endParaRPr>
          </a:p>
          <a:p>
            <a:pPr lvl="1"/>
            <a:r>
              <a:rPr lang="fr-FR" sz="1800" dirty="0" err="1" smtClean="0">
                <a:solidFill>
                  <a:srgbClr val="FFFF00"/>
                </a:solidFill>
              </a:rPr>
              <a:t>Daardoor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groeien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volwassen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bomen</a:t>
            </a:r>
            <a:r>
              <a:rPr lang="fr-FR" sz="1800" dirty="0" smtClean="0">
                <a:solidFill>
                  <a:srgbClr val="FFFF00"/>
                </a:solidFill>
              </a:rPr>
              <a:t> van </a:t>
            </a:r>
            <a:r>
              <a:rPr lang="fr-FR" sz="1800" dirty="0" err="1" smtClean="0">
                <a:solidFill>
                  <a:srgbClr val="FFFF00"/>
                </a:solidFill>
              </a:rPr>
              <a:t>dezelfde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soort</a:t>
            </a:r>
            <a:r>
              <a:rPr lang="fr-FR" sz="1800" dirty="0" smtClean="0">
                <a:solidFill>
                  <a:srgbClr val="FFFF00"/>
                </a:solidFill>
              </a:rPr>
              <a:t> op </a:t>
            </a:r>
            <a:r>
              <a:rPr lang="fr-FR" sz="1800" dirty="0" err="1" smtClean="0">
                <a:solidFill>
                  <a:srgbClr val="FFFF00"/>
                </a:solidFill>
              </a:rPr>
              <a:t>afstand</a:t>
            </a:r>
            <a:r>
              <a:rPr lang="fr-FR" sz="1800" dirty="0" smtClean="0">
                <a:solidFill>
                  <a:srgbClr val="FFFF00"/>
                </a:solidFill>
              </a:rPr>
              <a:t> van </a:t>
            </a:r>
            <a:r>
              <a:rPr lang="fr-FR" sz="1800" dirty="0" err="1" smtClean="0">
                <a:solidFill>
                  <a:srgbClr val="FFFF00"/>
                </a:solidFill>
              </a:rPr>
              <a:t>elkaar</a:t>
            </a:r>
            <a:r>
              <a:rPr lang="fr-FR" sz="1800" dirty="0" smtClean="0">
                <a:solidFill>
                  <a:srgbClr val="FFFF00"/>
                </a:solidFill>
              </a:rPr>
              <a:t> en </a:t>
            </a:r>
            <a:r>
              <a:rPr lang="fr-FR" sz="1800" dirty="0" err="1" smtClean="0">
                <a:solidFill>
                  <a:srgbClr val="FFFF00"/>
                </a:solidFill>
              </a:rPr>
              <a:t>is</a:t>
            </a:r>
            <a:r>
              <a:rPr lang="fr-FR" sz="1800" dirty="0" smtClean="0">
                <a:solidFill>
                  <a:srgbClr val="FFFF00"/>
                </a:solidFill>
              </a:rPr>
              <a:t> er </a:t>
            </a:r>
            <a:r>
              <a:rPr lang="fr-FR" sz="1800" dirty="0" err="1" smtClean="0">
                <a:solidFill>
                  <a:srgbClr val="FFFF00"/>
                </a:solidFill>
              </a:rPr>
              <a:t>plaats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voor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andere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</a:rPr>
              <a:t>soorten</a:t>
            </a:r>
            <a:endParaRPr lang="fr-FR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Apparent Competition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909" y="743884"/>
            <a:ext cx="8229600" cy="2345391"/>
          </a:xfrm>
        </p:spPr>
        <p:txBody>
          <a:bodyPr/>
          <a:lstStyle/>
          <a:p>
            <a:r>
              <a:rPr lang="en-US" dirty="0" err="1"/>
              <a:t>Predatie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leiden</a:t>
            </a:r>
            <a:r>
              <a:rPr lang="en-US" dirty="0"/>
              <a:t> tot </a:t>
            </a:r>
            <a:r>
              <a:rPr lang="en-US" dirty="0" err="1"/>
              <a:t>coexistentie</a:t>
            </a:r>
            <a:r>
              <a:rPr lang="en-US" dirty="0"/>
              <a:t> maar </a:t>
            </a:r>
            <a:r>
              <a:rPr lang="en-US" dirty="0" err="1"/>
              <a:t>ook</a:t>
            </a:r>
            <a:r>
              <a:rPr lang="en-US" dirty="0"/>
              <a:t> tot </a:t>
            </a:r>
            <a:r>
              <a:rPr lang="en-US" dirty="0" err="1"/>
              <a:t>uitsterven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van de </a:t>
            </a:r>
            <a:r>
              <a:rPr lang="en-US" dirty="0" err="1"/>
              <a:t>prooisoorten</a:t>
            </a:r>
            <a:r>
              <a:rPr lang="en-US" dirty="0"/>
              <a:t> 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200400" y="4267200"/>
            <a:ext cx="1981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3200400" y="3276600"/>
            <a:ext cx="1752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736725" y="4003675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predator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165725" y="3089275"/>
            <a:ext cx="168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Prooisoort 1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318125" y="4918075"/>
            <a:ext cx="168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Prooisoort 2</a:t>
            </a: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V="1">
            <a:off x="5791200" y="35814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6172200" y="3657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>
            <a:off x="3581400" y="3581400"/>
            <a:ext cx="1447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 flipV="1">
            <a:off x="3810000" y="4267200"/>
            <a:ext cx="1447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Stabilisatie</a:t>
            </a:r>
            <a:r>
              <a:rPr lang="fr-FR" dirty="0" smtClean="0"/>
              <a:t> </a:t>
            </a:r>
            <a:r>
              <a:rPr lang="fr-FR" dirty="0" err="1" smtClean="0"/>
              <a:t>door</a:t>
            </a:r>
            <a:r>
              <a:rPr lang="fr-FR" dirty="0" smtClean="0"/>
              <a:t> </a:t>
            </a:r>
            <a:r>
              <a:rPr lang="fr-FR" dirty="0" err="1" smtClean="0"/>
              <a:t>dichtheidsafhankeijke</a:t>
            </a:r>
            <a:r>
              <a:rPr lang="fr-FR" dirty="0" smtClean="0"/>
              <a:t> </a:t>
            </a:r>
            <a:r>
              <a:rPr lang="fr-FR" dirty="0" err="1" smtClean="0"/>
              <a:t>processen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 </a:t>
            </a:r>
            <a:r>
              <a:rPr lang="fr-FR" dirty="0" err="1" smtClean="0"/>
              <a:t>Janzen</a:t>
            </a:r>
            <a:r>
              <a:rPr lang="fr-FR" dirty="0" err="1"/>
              <a:t>-</a:t>
            </a:r>
            <a:r>
              <a:rPr lang="fr-FR" dirty="0" err="1" smtClean="0"/>
              <a:t>Connell</a:t>
            </a:r>
            <a:r>
              <a:rPr lang="fr-FR" dirty="0" smtClean="0"/>
              <a:t> </a:t>
            </a:r>
            <a:r>
              <a:rPr lang="fr-FR" dirty="0" err="1" smtClean="0"/>
              <a:t>hypothese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voorbeeld</a:t>
            </a:r>
            <a:r>
              <a:rPr lang="fr-FR" dirty="0" smtClean="0"/>
              <a:t> van </a:t>
            </a:r>
            <a:r>
              <a:rPr lang="fr-FR" dirty="0" err="1" smtClean="0"/>
              <a:t>dichtheidsafhankelijke</a:t>
            </a:r>
            <a:r>
              <a:rPr lang="fr-FR" dirty="0" smtClean="0"/>
              <a:t> </a:t>
            </a:r>
            <a:r>
              <a:rPr lang="fr-FR" dirty="0" err="1" smtClean="0"/>
              <a:t>regulatie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657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Tropisch</a:t>
            </a:r>
            <a:r>
              <a:rPr lang="fr-FR" dirty="0" smtClean="0"/>
              <a:t> </a:t>
            </a:r>
            <a:r>
              <a:rPr lang="fr-FR" dirty="0" err="1" smtClean="0"/>
              <a:t>Regenwoud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Waarom zo’n grote diversiteit in de tropen?</a:t>
            </a:r>
          </a:p>
          <a:p>
            <a:r>
              <a:rPr lang="nl-NL" dirty="0"/>
              <a:t>Hoe komt deze diversiteit tot stand?</a:t>
            </a:r>
          </a:p>
          <a:p>
            <a:r>
              <a:rPr lang="nl-NL" dirty="0"/>
              <a:t>Hoe wordt deze diversiteit gehandhaafd/ blijft stabiel?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673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 komt </a:t>
            </a:r>
            <a:r>
              <a:rPr lang="nl-NL" dirty="0" smtClean="0"/>
              <a:t>diversiteit </a:t>
            </a:r>
            <a:r>
              <a:rPr lang="nl-NL" dirty="0"/>
              <a:t>tot stand?</a:t>
            </a:r>
            <a:br>
              <a:rPr lang="nl-NL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FFFF00"/>
                </a:solidFill>
              </a:rPr>
              <a:t>Ontstaan</a:t>
            </a:r>
            <a:r>
              <a:rPr lang="fr-FR" dirty="0" smtClean="0">
                <a:solidFill>
                  <a:srgbClr val="FFFF00"/>
                </a:solidFill>
              </a:rPr>
              <a:t> van </a:t>
            </a:r>
            <a:r>
              <a:rPr lang="fr-FR" dirty="0" err="1" smtClean="0">
                <a:solidFill>
                  <a:srgbClr val="FFFF00"/>
                </a:solidFill>
              </a:rPr>
              <a:t>nieuwe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soorten</a:t>
            </a:r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err="1" smtClean="0">
                <a:solidFill>
                  <a:srgbClr val="FFFF00"/>
                </a:solidFill>
              </a:rPr>
              <a:t>Immigratie</a:t>
            </a:r>
            <a:r>
              <a:rPr lang="fr-FR" dirty="0" smtClean="0">
                <a:solidFill>
                  <a:srgbClr val="FFFF00"/>
                </a:solidFill>
              </a:rPr>
              <a:t> van </a:t>
            </a:r>
            <a:r>
              <a:rPr lang="fr-FR" dirty="0" err="1" smtClean="0">
                <a:solidFill>
                  <a:srgbClr val="FFFF00"/>
                </a:solidFill>
              </a:rPr>
              <a:t>soorten</a:t>
            </a:r>
            <a:r>
              <a:rPr lang="fr-FR" dirty="0" smtClean="0">
                <a:solidFill>
                  <a:srgbClr val="FFFF00"/>
                </a:solidFill>
              </a:rPr>
              <a:t> van </a:t>
            </a:r>
            <a:r>
              <a:rPr lang="fr-FR" dirty="0" err="1" smtClean="0">
                <a:solidFill>
                  <a:srgbClr val="FFFF00"/>
                </a:solidFill>
              </a:rPr>
              <a:t>elders</a:t>
            </a:r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(</a:t>
            </a:r>
            <a:r>
              <a:rPr lang="fr-FR" dirty="0" err="1" smtClean="0">
                <a:solidFill>
                  <a:srgbClr val="FFFF00"/>
                </a:solidFill>
              </a:rPr>
              <a:t>Lokaal</a:t>
            </a:r>
            <a:r>
              <a:rPr lang="fr-FR" dirty="0" smtClean="0">
                <a:solidFill>
                  <a:srgbClr val="FFFF00"/>
                </a:solidFill>
              </a:rPr>
              <a:t>) </a:t>
            </a:r>
            <a:r>
              <a:rPr lang="fr-FR" dirty="0" err="1">
                <a:solidFill>
                  <a:srgbClr val="FFFF00"/>
                </a:solidFill>
              </a:rPr>
              <a:t>u</a:t>
            </a:r>
            <a:r>
              <a:rPr lang="fr-FR" dirty="0" err="1" smtClean="0">
                <a:solidFill>
                  <a:srgbClr val="FFFF00"/>
                </a:solidFill>
              </a:rPr>
              <a:t>itsterven</a:t>
            </a:r>
            <a:r>
              <a:rPr lang="fr-FR" dirty="0" smtClean="0">
                <a:solidFill>
                  <a:srgbClr val="FFFF00"/>
                </a:solidFill>
              </a:rPr>
              <a:t> van </a:t>
            </a:r>
            <a:r>
              <a:rPr lang="fr-FR" dirty="0" err="1" smtClean="0">
                <a:solidFill>
                  <a:srgbClr val="FFFF00"/>
                </a:solidFill>
              </a:rPr>
              <a:t>soorten</a:t>
            </a:r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smtClean="0"/>
              <a:t>Is er </a:t>
            </a:r>
            <a:r>
              <a:rPr lang="fr-FR" dirty="0" err="1" smtClean="0"/>
              <a:t>een</a:t>
            </a:r>
            <a:r>
              <a:rPr lang="fr-FR" dirty="0" smtClean="0"/>
              <a:t> plafond </a:t>
            </a:r>
            <a:r>
              <a:rPr lang="fr-FR" dirty="0" err="1" smtClean="0"/>
              <a:t>voor</a:t>
            </a:r>
            <a:r>
              <a:rPr lang="fr-FR" dirty="0" smtClean="0"/>
              <a:t>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aantal</a:t>
            </a:r>
            <a:r>
              <a:rPr lang="fr-FR" dirty="0" smtClean="0"/>
              <a:t> </a:t>
            </a:r>
            <a:r>
              <a:rPr lang="fr-FR" dirty="0" err="1" smtClean="0"/>
              <a:t>soorten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502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Eiland</a:t>
            </a:r>
            <a:r>
              <a:rPr lang="en-US" sz="3200" dirty="0" smtClean="0"/>
              <a:t> </a:t>
            </a:r>
            <a:r>
              <a:rPr lang="en-US" sz="3200" dirty="0" err="1" smtClean="0"/>
              <a:t>Biogeografie</a:t>
            </a:r>
            <a:endParaRPr lang="en-US" dirty="0"/>
          </a:p>
        </p:txBody>
      </p:sp>
      <p:pic>
        <p:nvPicPr>
          <p:cNvPr id="3075" name="Picture 3" descr="island-bi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264" y="1412993"/>
            <a:ext cx="5562600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Island </a:t>
            </a:r>
            <a:r>
              <a:rPr lang="en-US" dirty="0" err="1" smtClean="0"/>
              <a:t>Biogeografie</a:t>
            </a:r>
            <a:endParaRPr lang="en-US" dirty="0"/>
          </a:p>
        </p:txBody>
      </p:sp>
      <p:pic>
        <p:nvPicPr>
          <p:cNvPr id="16388" name="Picture 4" descr="islandbi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Eiland</a:t>
            </a:r>
            <a:r>
              <a:rPr lang="en-US" dirty="0" smtClean="0"/>
              <a:t> </a:t>
            </a:r>
            <a:r>
              <a:rPr lang="en-US" dirty="0" err="1" smtClean="0"/>
              <a:t>Biogeografie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De theorie is een neutrale theorie, dus een theorie zonder interacties tussen soorten</a:t>
            </a:r>
          </a:p>
          <a:p>
            <a:r>
              <a:rPr lang="en-US"/>
              <a:t>Het voorspelde evenwicht is tussen aantallen soorten, de aantallen per soort zitten niet in de theorie</a:t>
            </a:r>
          </a:p>
          <a:p>
            <a:r>
              <a:rPr lang="en-US"/>
              <a:t>Er wordt dus geen rekening gehouden met het feit dat zeldzame soorten eerder uitsterven en een kleinere kans op immigratie hebben.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Neutrale</a:t>
            </a:r>
            <a:r>
              <a:rPr lang="en-US" dirty="0" smtClean="0"/>
              <a:t> </a:t>
            </a:r>
            <a:r>
              <a:rPr lang="en-US" dirty="0" err="1" smtClean="0"/>
              <a:t>Theorie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Biogeografie</a:t>
            </a:r>
            <a:endParaRPr lang="en-US" dirty="0"/>
          </a:p>
        </p:txBody>
      </p:sp>
      <p:pic>
        <p:nvPicPr>
          <p:cNvPr id="6147" name="Picture 3" descr="Hubbell's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0"/>
            <a:ext cx="4435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Neutrale</a:t>
            </a:r>
            <a:r>
              <a:rPr lang="fr-FR" dirty="0" smtClean="0"/>
              <a:t> </a:t>
            </a:r>
            <a:r>
              <a:rPr lang="fr-FR" dirty="0" err="1" smtClean="0"/>
              <a:t>theorie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theorie</a:t>
            </a:r>
            <a:r>
              <a:rPr lang="fr-FR" dirty="0" smtClean="0"/>
              <a:t> </a:t>
            </a:r>
            <a:r>
              <a:rPr lang="fr-FR" dirty="0" err="1" smtClean="0"/>
              <a:t>zonder</a:t>
            </a:r>
            <a:r>
              <a:rPr lang="fr-FR" dirty="0" smtClean="0"/>
              <a:t>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mechanisme</a:t>
            </a:r>
            <a:r>
              <a:rPr lang="fr-FR" dirty="0" smtClean="0"/>
              <a:t> om de </a:t>
            </a:r>
            <a:r>
              <a:rPr lang="fr-FR" dirty="0" err="1" smtClean="0"/>
              <a:t>aantallen</a:t>
            </a:r>
            <a:r>
              <a:rPr lang="fr-FR" dirty="0" smtClean="0"/>
              <a:t> </a:t>
            </a:r>
            <a:r>
              <a:rPr lang="fr-FR" dirty="0" err="1" smtClean="0"/>
              <a:t>soorten</a:t>
            </a:r>
            <a:r>
              <a:rPr lang="fr-FR" dirty="0" smtClean="0"/>
              <a:t> te </a:t>
            </a:r>
            <a:r>
              <a:rPr lang="fr-FR" dirty="0" err="1" smtClean="0"/>
              <a:t>stabilizeren</a:t>
            </a:r>
            <a:r>
              <a:rPr lang="fr-FR" dirty="0" smtClean="0"/>
              <a:t>!</a:t>
            </a:r>
          </a:p>
          <a:p>
            <a:r>
              <a:rPr lang="fr-FR" dirty="0" err="1" smtClean="0"/>
              <a:t>Neutrale</a:t>
            </a:r>
            <a:r>
              <a:rPr lang="fr-FR" dirty="0" smtClean="0"/>
              <a:t> </a:t>
            </a:r>
            <a:r>
              <a:rPr lang="fr-FR" dirty="0" err="1" smtClean="0"/>
              <a:t>theorie</a:t>
            </a:r>
            <a:r>
              <a:rPr lang="fr-FR" dirty="0" smtClean="0"/>
              <a:t> </a:t>
            </a:r>
            <a:r>
              <a:rPr lang="fr-FR" dirty="0" err="1" smtClean="0"/>
              <a:t>gebaseerd</a:t>
            </a:r>
            <a:r>
              <a:rPr lang="fr-FR" dirty="0" smtClean="0"/>
              <a:t> op de </a:t>
            </a:r>
            <a:r>
              <a:rPr lang="fr-FR" dirty="0" err="1" smtClean="0"/>
              <a:t>aanname</a:t>
            </a:r>
            <a:r>
              <a:rPr lang="fr-FR" dirty="0" smtClean="0"/>
              <a:t> </a:t>
            </a:r>
            <a:r>
              <a:rPr lang="fr-FR" dirty="0" err="1" smtClean="0"/>
              <a:t>dat</a:t>
            </a:r>
            <a:r>
              <a:rPr lang="fr-FR" dirty="0" smtClean="0"/>
              <a:t> de kans van </a:t>
            </a:r>
            <a:r>
              <a:rPr lang="fr-FR" dirty="0" err="1" smtClean="0"/>
              <a:t>een</a:t>
            </a:r>
            <a:r>
              <a:rPr lang="fr-FR" dirty="0" smtClean="0"/>
              <a:t> individu om te </a:t>
            </a:r>
            <a:r>
              <a:rPr lang="fr-FR" dirty="0" err="1" smtClean="0"/>
              <a:t>sterven</a:t>
            </a:r>
            <a:r>
              <a:rPr lang="fr-FR" dirty="0" smtClean="0"/>
              <a:t> of te </a:t>
            </a:r>
            <a:r>
              <a:rPr lang="fr-FR" dirty="0" err="1" smtClean="0"/>
              <a:t>reproduceren</a:t>
            </a:r>
            <a:r>
              <a:rPr lang="fr-FR" dirty="0" smtClean="0"/>
              <a:t> </a:t>
            </a:r>
            <a:r>
              <a:rPr lang="fr-FR" dirty="0" err="1" smtClean="0"/>
              <a:t>onafhankelijk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van de </a:t>
            </a:r>
            <a:r>
              <a:rPr lang="fr-FR" dirty="0" err="1" smtClean="0"/>
              <a:t>soort</a:t>
            </a:r>
            <a:r>
              <a:rPr lang="fr-FR" dirty="0" smtClean="0"/>
              <a:t> en van </a:t>
            </a:r>
            <a:r>
              <a:rPr lang="fr-FR" dirty="0" err="1" smtClean="0"/>
              <a:t>welke</a:t>
            </a:r>
            <a:r>
              <a:rPr lang="fr-FR" dirty="0" smtClean="0"/>
              <a:t> </a:t>
            </a:r>
            <a:r>
              <a:rPr lang="fr-FR" dirty="0" err="1" smtClean="0"/>
              <a:t>soort</a:t>
            </a:r>
            <a:r>
              <a:rPr lang="fr-FR" dirty="0" smtClean="0"/>
              <a:t> </a:t>
            </a:r>
            <a:r>
              <a:rPr lang="fr-FR" dirty="0" err="1" smtClean="0"/>
              <a:t>zijn</a:t>
            </a:r>
            <a:r>
              <a:rPr lang="fr-FR" dirty="0" smtClean="0"/>
              <a:t> directe </a:t>
            </a:r>
            <a:r>
              <a:rPr lang="fr-FR" dirty="0" err="1" smtClean="0"/>
              <a:t>buren</a:t>
            </a:r>
            <a:r>
              <a:rPr lang="fr-FR" dirty="0" smtClean="0"/>
              <a:t> </a:t>
            </a:r>
            <a:r>
              <a:rPr lang="fr-FR" dirty="0" err="1" smtClean="0"/>
              <a:t>zijn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Meestal</a:t>
            </a:r>
            <a:r>
              <a:rPr lang="fr-FR" dirty="0" smtClean="0"/>
              <a:t> </a:t>
            </a:r>
            <a:r>
              <a:rPr lang="fr-FR" dirty="0" err="1" smtClean="0"/>
              <a:t>toegepast</a:t>
            </a:r>
            <a:r>
              <a:rPr lang="fr-FR" dirty="0" smtClean="0"/>
              <a:t> </a:t>
            </a:r>
            <a:r>
              <a:rPr lang="fr-FR" dirty="0" err="1" smtClean="0"/>
              <a:t>voor</a:t>
            </a:r>
            <a:r>
              <a:rPr lang="fr-FR" dirty="0" smtClean="0"/>
              <a:t>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bepaalde</a:t>
            </a:r>
            <a:r>
              <a:rPr lang="fr-FR" dirty="0" smtClean="0"/>
              <a:t> </a:t>
            </a:r>
            <a:r>
              <a:rPr lang="fr-FR" dirty="0" err="1" smtClean="0"/>
              <a:t>groep</a:t>
            </a:r>
            <a:r>
              <a:rPr lang="fr-FR" dirty="0" smtClean="0"/>
              <a:t> van </a:t>
            </a:r>
            <a:r>
              <a:rPr lang="fr-FR" dirty="0" err="1" smtClean="0"/>
              <a:t>organismen</a:t>
            </a:r>
            <a:r>
              <a:rPr lang="fr-FR" dirty="0" smtClean="0"/>
              <a:t>, </a:t>
            </a:r>
            <a:r>
              <a:rPr lang="fr-FR" dirty="0" err="1" smtClean="0"/>
              <a:t>bijvoorbeeld</a:t>
            </a:r>
            <a:r>
              <a:rPr lang="fr-FR" dirty="0" smtClean="0"/>
              <a:t> </a:t>
            </a:r>
            <a:r>
              <a:rPr lang="fr-FR" dirty="0" err="1" smtClean="0"/>
              <a:t>bomen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82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Unified </a:t>
            </a:r>
            <a:br>
              <a:rPr lang="en-US" sz="3200"/>
            </a:br>
            <a:r>
              <a:rPr lang="en-US" sz="3200"/>
              <a:t>neutral theory</a:t>
            </a:r>
            <a:endParaRPr lang="en-US"/>
          </a:p>
        </p:txBody>
      </p:sp>
      <p:pic>
        <p:nvPicPr>
          <p:cNvPr id="7171" name="Picture 3" descr="FI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28600"/>
            <a:ext cx="59055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Soorten-Aantallen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endParaRPr lang="fr-FR" dirty="0"/>
          </a:p>
        </p:txBody>
      </p:sp>
      <p:pic>
        <p:nvPicPr>
          <p:cNvPr id="4" name="Espace réservé du contenu 3" descr="Species abundance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r="12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3866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Unified </a:t>
            </a:r>
            <a:r>
              <a:rPr lang="en-US" sz="3200" dirty="0" smtClean="0"/>
              <a:t>Neutral Theory</a:t>
            </a:r>
            <a:endParaRPr lang="en-US" dirty="0"/>
          </a:p>
        </p:txBody>
      </p:sp>
      <p:pic>
        <p:nvPicPr>
          <p:cNvPr id="9219" name="Picture 3" descr="fi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82" y="1447800"/>
            <a:ext cx="512127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Unified </a:t>
            </a:r>
            <a:br>
              <a:rPr lang="en-US" sz="3200"/>
            </a:br>
            <a:r>
              <a:rPr lang="en-US" sz="3200"/>
              <a:t>neutral theory</a:t>
            </a:r>
            <a:endParaRPr lang="en-US"/>
          </a:p>
        </p:txBody>
      </p:sp>
      <p:pic>
        <p:nvPicPr>
          <p:cNvPr id="38915" name="Picture 3" descr="FIG2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80" y="1600200"/>
            <a:ext cx="60198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Waarom </a:t>
            </a:r>
            <a:r>
              <a:rPr lang="nl-NL" dirty="0" smtClean="0"/>
              <a:t>is de diversiteit </a:t>
            </a:r>
            <a:r>
              <a:rPr lang="nl-NL" dirty="0"/>
              <a:t>in de </a:t>
            </a:r>
            <a:r>
              <a:rPr lang="nl-NL" dirty="0" smtClean="0"/>
              <a:t>tropen groter?</a:t>
            </a:r>
            <a:endParaRPr lang="nl-NL" dirty="0"/>
          </a:p>
        </p:txBody>
      </p:sp>
      <p:pic>
        <p:nvPicPr>
          <p:cNvPr id="4" name="Espace réservé du contenu 3" descr="Canop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4" b="9954"/>
          <a:stretch>
            <a:fillRect/>
          </a:stretch>
        </p:blipFill>
        <p:spPr>
          <a:xfrm>
            <a:off x="457200" y="206421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023712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Neutrale</a:t>
            </a:r>
            <a:r>
              <a:rPr lang="fr-FR" dirty="0" smtClean="0"/>
              <a:t> </a:t>
            </a:r>
            <a:r>
              <a:rPr lang="fr-FR" dirty="0" err="1" smtClean="0"/>
              <a:t>theorie</a:t>
            </a:r>
            <a:r>
              <a:rPr lang="fr-FR" dirty="0" smtClean="0"/>
              <a:t>  </a:t>
            </a:r>
            <a:r>
              <a:rPr lang="fr-FR" dirty="0" err="1" smtClean="0"/>
              <a:t>als</a:t>
            </a:r>
            <a:r>
              <a:rPr lang="fr-FR" dirty="0" smtClean="0"/>
              <a:t>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/>
              <a:t>null</a:t>
            </a:r>
            <a:r>
              <a:rPr lang="fr-FR" dirty="0"/>
              <a:t> </a:t>
            </a:r>
            <a:r>
              <a:rPr lang="fr-FR" dirty="0" err="1" smtClean="0"/>
              <a:t>hypothese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 smtClean="0"/>
              <a:t>Ocotea</a:t>
            </a:r>
            <a:r>
              <a:rPr lang="fr-FR" dirty="0" smtClean="0"/>
              <a:t>: </a:t>
            </a:r>
            <a:r>
              <a:rPr lang="fr-FR" dirty="0" err="1" smtClean="0"/>
              <a:t>koloniseerde</a:t>
            </a:r>
            <a:r>
              <a:rPr lang="fr-FR" dirty="0" smtClean="0"/>
              <a:t> </a:t>
            </a:r>
            <a:r>
              <a:rPr lang="fr-FR" dirty="0" err="1" smtClean="0"/>
              <a:t>Zuid</a:t>
            </a:r>
            <a:r>
              <a:rPr lang="fr-FR" dirty="0" smtClean="0"/>
              <a:t> </a:t>
            </a:r>
            <a:r>
              <a:rPr lang="fr-FR" dirty="0" err="1" smtClean="0"/>
              <a:t>Amerika</a:t>
            </a:r>
            <a:r>
              <a:rPr lang="fr-FR" dirty="0" smtClean="0"/>
              <a:t> 20.000.000 </a:t>
            </a:r>
            <a:r>
              <a:rPr lang="fr-FR" dirty="0" err="1" smtClean="0"/>
              <a:t>jaar</a:t>
            </a:r>
            <a:r>
              <a:rPr lang="fr-FR" dirty="0" smtClean="0"/>
              <a:t> </a:t>
            </a:r>
            <a:r>
              <a:rPr lang="fr-FR" dirty="0" err="1" smtClean="0"/>
              <a:t>geleden</a:t>
            </a:r>
            <a:r>
              <a:rPr lang="fr-FR" dirty="0" smtClean="0"/>
              <a:t> en </a:t>
            </a:r>
            <a:r>
              <a:rPr lang="fr-FR" dirty="0" err="1" smtClean="0"/>
              <a:t>komt</a:t>
            </a:r>
            <a:r>
              <a:rPr lang="fr-FR" dirty="0" smtClean="0"/>
              <a:t> nu over 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hele</a:t>
            </a:r>
            <a:r>
              <a:rPr lang="fr-FR" dirty="0" smtClean="0"/>
              <a:t> continent </a:t>
            </a:r>
            <a:r>
              <a:rPr lang="fr-FR" dirty="0" err="1" smtClean="0"/>
              <a:t>voor</a:t>
            </a:r>
            <a:endParaRPr lang="fr-FR" dirty="0" smtClean="0"/>
          </a:p>
          <a:p>
            <a:r>
              <a:rPr lang="fr-FR" dirty="0" smtClean="0"/>
              <a:t>Om dit te </a:t>
            </a:r>
            <a:r>
              <a:rPr lang="fr-FR" dirty="0" err="1" smtClean="0"/>
              <a:t>bereiken</a:t>
            </a:r>
            <a:r>
              <a:rPr lang="fr-FR" dirty="0" smtClean="0"/>
              <a:t> </a:t>
            </a:r>
            <a:r>
              <a:rPr lang="fr-FR" dirty="0" err="1" smtClean="0"/>
              <a:t>moet</a:t>
            </a:r>
            <a:r>
              <a:rPr lang="fr-FR" dirty="0" smtClean="0"/>
              <a:t> de </a:t>
            </a:r>
            <a:r>
              <a:rPr lang="fr-FR" dirty="0" err="1" smtClean="0"/>
              <a:t>reproductiesnelheid</a:t>
            </a:r>
            <a:r>
              <a:rPr lang="fr-FR" dirty="0" smtClean="0"/>
              <a:t> </a:t>
            </a:r>
            <a:r>
              <a:rPr lang="fr-FR" dirty="0" err="1" smtClean="0"/>
              <a:t>veel</a:t>
            </a:r>
            <a:r>
              <a:rPr lang="fr-FR" dirty="0" smtClean="0"/>
              <a:t> </a:t>
            </a:r>
            <a:r>
              <a:rPr lang="fr-FR" dirty="0" err="1" smtClean="0"/>
              <a:t>groter</a:t>
            </a:r>
            <a:r>
              <a:rPr lang="fr-FR" dirty="0" smtClean="0"/>
              <a:t> </a:t>
            </a:r>
            <a:r>
              <a:rPr lang="fr-FR" dirty="0" err="1" smtClean="0"/>
              <a:t>zijn</a:t>
            </a:r>
            <a:r>
              <a:rPr lang="fr-FR" dirty="0" smtClean="0"/>
              <a:t> </a:t>
            </a:r>
            <a:r>
              <a:rPr lang="fr-FR" dirty="0" err="1" smtClean="0"/>
              <a:t>geweest</a:t>
            </a:r>
            <a:r>
              <a:rPr lang="fr-FR" dirty="0" smtClean="0"/>
              <a:t>, dan </a:t>
            </a:r>
            <a:r>
              <a:rPr lang="fr-FR" dirty="0" err="1" smtClean="0"/>
              <a:t>voorspeld</a:t>
            </a:r>
            <a:r>
              <a:rPr lang="fr-FR" dirty="0" smtClean="0"/>
              <a:t> </a:t>
            </a:r>
            <a:r>
              <a:rPr lang="fr-FR" dirty="0" err="1" smtClean="0"/>
              <a:t>bij</a:t>
            </a:r>
            <a:r>
              <a:rPr lang="fr-FR" dirty="0" smtClean="0"/>
              <a:t> de </a:t>
            </a:r>
            <a:r>
              <a:rPr lang="fr-FR" dirty="0" err="1" smtClean="0"/>
              <a:t>neutrale</a:t>
            </a:r>
            <a:r>
              <a:rPr lang="fr-FR" dirty="0" smtClean="0"/>
              <a:t> </a:t>
            </a:r>
            <a:r>
              <a:rPr lang="fr-FR" dirty="0" err="1" smtClean="0"/>
              <a:t>theorie</a:t>
            </a:r>
            <a:endParaRPr lang="fr-FR" dirty="0" smtClean="0"/>
          </a:p>
          <a:p>
            <a:r>
              <a:rPr lang="fr-FR" dirty="0" smtClean="0"/>
              <a:t>Met d </a:t>
            </a:r>
            <a:r>
              <a:rPr lang="fr-FR" dirty="0" err="1" smtClean="0"/>
              <a:t>zo’n</a:t>
            </a:r>
            <a:r>
              <a:rPr lang="fr-FR" dirty="0" smtClean="0"/>
              <a:t> </a:t>
            </a:r>
            <a:r>
              <a:rPr lang="fr-FR" dirty="0" err="1" smtClean="0"/>
              <a:t>reproductiesnelheid</a:t>
            </a:r>
            <a:r>
              <a:rPr lang="fr-FR" dirty="0" smtClean="0"/>
              <a:t> zou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alle</a:t>
            </a:r>
            <a:r>
              <a:rPr lang="fr-FR" dirty="0" smtClean="0"/>
              <a:t> </a:t>
            </a:r>
            <a:r>
              <a:rPr lang="fr-FR" dirty="0" err="1" smtClean="0"/>
              <a:t>andere</a:t>
            </a:r>
            <a:r>
              <a:rPr lang="fr-FR" dirty="0" smtClean="0"/>
              <a:t> </a:t>
            </a:r>
            <a:r>
              <a:rPr lang="fr-FR" dirty="0" err="1" smtClean="0"/>
              <a:t>boomsoorten</a:t>
            </a:r>
            <a:r>
              <a:rPr lang="fr-FR" dirty="0" smtClean="0"/>
              <a:t> op </a:t>
            </a:r>
            <a:r>
              <a:rPr lang="fr-FR" dirty="0" err="1" smtClean="0"/>
              <a:t>het</a:t>
            </a:r>
            <a:r>
              <a:rPr lang="fr-FR" dirty="0" smtClean="0"/>
              <a:t> continent </a:t>
            </a:r>
            <a:r>
              <a:rPr lang="fr-FR" dirty="0" err="1" smtClean="0"/>
              <a:t>verdrongen</a:t>
            </a:r>
            <a:r>
              <a:rPr lang="fr-FR" dirty="0" smtClean="0"/>
              <a:t> </a:t>
            </a:r>
            <a:r>
              <a:rPr lang="fr-FR" dirty="0" err="1" smtClean="0"/>
              <a:t>moeten</a:t>
            </a:r>
            <a:r>
              <a:rPr lang="fr-FR" dirty="0" smtClean="0"/>
              <a:t> </a:t>
            </a:r>
            <a:r>
              <a:rPr lang="fr-FR" dirty="0" err="1" smtClean="0"/>
              <a:t>hebben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439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Uitsterven</a:t>
            </a:r>
            <a:r>
              <a:rPr lang="fr-FR" dirty="0" smtClean="0"/>
              <a:t> van </a:t>
            </a:r>
            <a:r>
              <a:rPr lang="fr-FR" dirty="0" err="1" smtClean="0"/>
              <a:t>vogels</a:t>
            </a:r>
            <a:r>
              <a:rPr lang="fr-FR" dirty="0" smtClean="0"/>
              <a:t> </a:t>
            </a:r>
            <a:r>
              <a:rPr lang="fr-FR" dirty="0" err="1" smtClean="0"/>
              <a:t>door</a:t>
            </a:r>
            <a:r>
              <a:rPr lang="fr-FR" dirty="0" smtClean="0"/>
              <a:t> </a:t>
            </a:r>
            <a:r>
              <a:rPr lang="fr-FR" dirty="0" err="1" smtClean="0"/>
              <a:t>fragmentatie</a:t>
            </a:r>
            <a:r>
              <a:rPr lang="fr-FR" dirty="0" smtClean="0"/>
              <a:t> van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regenwoud</a:t>
            </a:r>
            <a:endParaRPr lang="fr-FR" dirty="0"/>
          </a:p>
        </p:txBody>
      </p:sp>
      <p:pic>
        <p:nvPicPr>
          <p:cNvPr id="3" name="Image 2" descr="half life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23" y="2032000"/>
            <a:ext cx="6491339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592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Neutrale</a:t>
            </a:r>
            <a:r>
              <a:rPr lang="fr-FR" dirty="0" smtClean="0"/>
              <a:t> </a:t>
            </a:r>
            <a:r>
              <a:rPr lang="fr-FR" dirty="0" err="1" smtClean="0"/>
              <a:t>theorie</a:t>
            </a:r>
            <a:r>
              <a:rPr lang="fr-FR" dirty="0" smtClean="0"/>
              <a:t> en </a:t>
            </a:r>
            <a:r>
              <a:rPr lang="fr-FR" dirty="0" err="1" smtClean="0"/>
              <a:t>biologische</a:t>
            </a:r>
            <a:r>
              <a:rPr lang="fr-FR" dirty="0" smtClean="0"/>
              <a:t> </a:t>
            </a:r>
            <a:r>
              <a:rPr lang="fr-FR" dirty="0" err="1" smtClean="0"/>
              <a:t>realiteit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 smtClean="0"/>
              <a:t>Verschillende</a:t>
            </a:r>
            <a:r>
              <a:rPr lang="fr-FR" dirty="0" smtClean="0"/>
              <a:t> </a:t>
            </a:r>
            <a:r>
              <a:rPr lang="fr-FR" dirty="0" err="1" smtClean="0"/>
              <a:t>processen</a:t>
            </a:r>
            <a:r>
              <a:rPr lang="fr-FR" dirty="0" smtClean="0"/>
              <a:t> </a:t>
            </a:r>
            <a:r>
              <a:rPr lang="fr-FR" dirty="0" err="1" smtClean="0"/>
              <a:t>leiden</a:t>
            </a:r>
            <a:r>
              <a:rPr lang="fr-FR" dirty="0" smtClean="0"/>
              <a:t> </a:t>
            </a:r>
            <a:r>
              <a:rPr lang="fr-FR" dirty="0" err="1" smtClean="0"/>
              <a:t>tot</a:t>
            </a:r>
            <a:r>
              <a:rPr lang="fr-FR" dirty="0" smtClean="0"/>
              <a:t> </a:t>
            </a:r>
            <a:r>
              <a:rPr lang="fr-FR" dirty="0" err="1" smtClean="0"/>
              <a:t>dezelfde</a:t>
            </a:r>
            <a:r>
              <a:rPr lang="fr-FR" dirty="0" smtClean="0"/>
              <a:t> </a:t>
            </a:r>
            <a:r>
              <a:rPr lang="fr-FR" dirty="0" err="1" smtClean="0"/>
              <a:t>verdeling</a:t>
            </a:r>
            <a:r>
              <a:rPr lang="fr-FR" dirty="0" smtClean="0"/>
              <a:t> van </a:t>
            </a:r>
            <a:r>
              <a:rPr lang="fr-FR" dirty="0" err="1" smtClean="0"/>
              <a:t>soorten</a:t>
            </a:r>
            <a:r>
              <a:rPr lang="fr-FR" dirty="0" smtClean="0"/>
              <a:t> en </a:t>
            </a:r>
            <a:r>
              <a:rPr lang="fr-FR" dirty="0" err="1" smtClean="0"/>
              <a:t>aantallen</a:t>
            </a:r>
            <a:r>
              <a:rPr lang="fr-FR" dirty="0" smtClean="0"/>
              <a:t> per </a:t>
            </a:r>
            <a:r>
              <a:rPr lang="fr-FR" dirty="0" err="1" smtClean="0"/>
              <a:t>soort</a:t>
            </a:r>
            <a:endParaRPr lang="fr-FR" dirty="0" smtClean="0"/>
          </a:p>
          <a:p>
            <a:r>
              <a:rPr lang="fr-FR" dirty="0" err="1" smtClean="0"/>
              <a:t>mortaliteit</a:t>
            </a:r>
            <a:r>
              <a:rPr lang="fr-FR" dirty="0" smtClean="0"/>
              <a:t> en </a:t>
            </a:r>
            <a:r>
              <a:rPr lang="fr-FR" dirty="0" err="1" smtClean="0"/>
              <a:t>vestiging</a:t>
            </a:r>
            <a:r>
              <a:rPr lang="fr-FR" dirty="0" smtClean="0"/>
              <a:t> van de 20 </a:t>
            </a:r>
            <a:r>
              <a:rPr lang="fr-FR" dirty="0" err="1" smtClean="0"/>
              <a:t>algemeenste</a:t>
            </a:r>
            <a:r>
              <a:rPr lang="fr-FR" dirty="0" smtClean="0"/>
              <a:t> </a:t>
            </a:r>
            <a:r>
              <a:rPr lang="fr-FR" dirty="0" err="1" smtClean="0"/>
              <a:t>boomsoorten</a:t>
            </a:r>
            <a:r>
              <a:rPr lang="fr-FR" dirty="0" smtClean="0"/>
              <a:t> op Barro Colorado-</a:t>
            </a:r>
            <a:r>
              <a:rPr lang="fr-FR" dirty="0" err="1" smtClean="0"/>
              <a:t>eiland</a:t>
            </a:r>
            <a:r>
              <a:rPr lang="fr-FR" dirty="0" smtClean="0"/>
              <a:t> </a:t>
            </a:r>
            <a:r>
              <a:rPr lang="fr-FR" dirty="0" err="1" smtClean="0"/>
              <a:t>zijn</a:t>
            </a:r>
            <a:r>
              <a:rPr lang="fr-FR" dirty="0" smtClean="0"/>
              <a:t> niet in </a:t>
            </a:r>
            <a:r>
              <a:rPr lang="fr-FR" dirty="0" err="1" smtClean="0"/>
              <a:t>evenwicht</a:t>
            </a:r>
            <a:r>
              <a:rPr lang="fr-FR" dirty="0" smtClean="0"/>
              <a:t>, Dat </a:t>
            </a:r>
            <a:r>
              <a:rPr lang="fr-FR" dirty="0" err="1" smtClean="0"/>
              <a:t>toont</a:t>
            </a:r>
            <a:r>
              <a:rPr lang="fr-FR" dirty="0" smtClean="0"/>
              <a:t> </a:t>
            </a:r>
            <a:r>
              <a:rPr lang="fr-FR" dirty="0" err="1" smtClean="0"/>
              <a:t>aan</a:t>
            </a:r>
            <a:r>
              <a:rPr lang="fr-FR" dirty="0" smtClean="0"/>
              <a:t> </a:t>
            </a:r>
            <a:r>
              <a:rPr lang="fr-FR" dirty="0" err="1" smtClean="0"/>
              <a:t>dat</a:t>
            </a:r>
            <a:r>
              <a:rPr lang="fr-FR" dirty="0" smtClean="0"/>
              <a:t>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goede</a:t>
            </a:r>
            <a:r>
              <a:rPr lang="fr-FR" dirty="0" smtClean="0"/>
              <a:t> fit met </a:t>
            </a:r>
            <a:r>
              <a:rPr lang="fr-FR" dirty="0" err="1" smtClean="0"/>
              <a:t>het</a:t>
            </a:r>
            <a:r>
              <a:rPr lang="fr-FR" dirty="0" smtClean="0"/>
              <a:t> model </a:t>
            </a:r>
            <a:r>
              <a:rPr lang="fr-FR" dirty="0" err="1" smtClean="0"/>
              <a:t>nog</a:t>
            </a:r>
            <a:r>
              <a:rPr lang="fr-FR" dirty="0" smtClean="0"/>
              <a:t> </a:t>
            </a:r>
            <a:r>
              <a:rPr lang="fr-FR" dirty="0" err="1" smtClean="0"/>
              <a:t>geen</a:t>
            </a:r>
            <a:r>
              <a:rPr lang="fr-FR" dirty="0" smtClean="0"/>
              <a:t> </a:t>
            </a:r>
            <a:r>
              <a:rPr lang="fr-FR" dirty="0" err="1" smtClean="0"/>
              <a:t>bewijs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voor</a:t>
            </a:r>
            <a:r>
              <a:rPr lang="fr-FR" dirty="0" smtClean="0"/>
              <a:t> </a:t>
            </a:r>
            <a:r>
              <a:rPr lang="fr-FR" dirty="0" err="1" smtClean="0"/>
              <a:t>neutrale</a:t>
            </a:r>
            <a:r>
              <a:rPr lang="fr-FR" dirty="0" smtClean="0"/>
              <a:t> </a:t>
            </a:r>
            <a:r>
              <a:rPr lang="fr-FR" dirty="0" err="1" smtClean="0"/>
              <a:t>processen</a:t>
            </a:r>
            <a:endParaRPr lang="fr-FR" dirty="0" smtClean="0"/>
          </a:p>
          <a:p>
            <a:r>
              <a:rPr lang="fr-FR" dirty="0" err="1" smtClean="0"/>
              <a:t>Algemene</a:t>
            </a:r>
            <a:r>
              <a:rPr lang="fr-FR" dirty="0" smtClean="0"/>
              <a:t> </a:t>
            </a:r>
            <a:r>
              <a:rPr lang="fr-FR" dirty="0" err="1" smtClean="0"/>
              <a:t>soorten</a:t>
            </a:r>
            <a:r>
              <a:rPr lang="fr-FR" dirty="0" smtClean="0"/>
              <a:t> </a:t>
            </a:r>
            <a:r>
              <a:rPr lang="fr-FR" dirty="0" err="1" smtClean="0"/>
              <a:t>sterven</a:t>
            </a:r>
            <a:r>
              <a:rPr lang="fr-FR" dirty="0" smtClean="0"/>
              <a:t> </a:t>
            </a:r>
            <a:r>
              <a:rPr lang="fr-FR" dirty="0" err="1" smtClean="0"/>
              <a:t>veel</a:t>
            </a:r>
            <a:r>
              <a:rPr lang="fr-FR" dirty="0" smtClean="0"/>
              <a:t> </a:t>
            </a:r>
            <a:r>
              <a:rPr lang="fr-FR" dirty="0" err="1" smtClean="0"/>
              <a:t>vlugger</a:t>
            </a:r>
            <a:r>
              <a:rPr lang="fr-FR" dirty="0" smtClean="0"/>
              <a:t> </a:t>
            </a:r>
            <a:r>
              <a:rPr lang="fr-FR" dirty="0" err="1" smtClean="0"/>
              <a:t>lokaal</a:t>
            </a:r>
            <a:r>
              <a:rPr lang="fr-FR" dirty="0" smtClean="0"/>
              <a:t> </a:t>
            </a:r>
            <a:r>
              <a:rPr lang="fr-FR" dirty="0" err="1" smtClean="0"/>
              <a:t>uit</a:t>
            </a:r>
            <a:r>
              <a:rPr lang="fr-FR" dirty="0" smtClean="0"/>
              <a:t> dan </a:t>
            </a:r>
            <a:r>
              <a:rPr lang="fr-FR" dirty="0" err="1" smtClean="0"/>
              <a:t>het</a:t>
            </a:r>
            <a:r>
              <a:rPr lang="fr-FR" dirty="0" smtClean="0"/>
              <a:t> model </a:t>
            </a:r>
            <a:r>
              <a:rPr lang="fr-FR" dirty="0" err="1" smtClean="0"/>
              <a:t>voorspelt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271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Test </a:t>
            </a:r>
            <a:r>
              <a:rPr lang="fr-FR" dirty="0" err="1" smtClean="0"/>
              <a:t>Connell-Janzen</a:t>
            </a:r>
            <a:r>
              <a:rPr lang="fr-FR" dirty="0" smtClean="0"/>
              <a:t> </a:t>
            </a:r>
            <a:r>
              <a:rPr lang="fr-FR" dirty="0" err="1" smtClean="0"/>
              <a:t>hypothese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03442" y="2604550"/>
            <a:ext cx="71427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Mangan</a:t>
            </a:r>
            <a:r>
              <a:rPr lang="fr-FR" sz="2800" dirty="0" smtClean="0"/>
              <a:t> et al 2010 </a:t>
            </a:r>
            <a:r>
              <a:rPr lang="fr-FR" sz="2800" dirty="0" err="1" smtClean="0"/>
              <a:t>keken</a:t>
            </a:r>
            <a:r>
              <a:rPr lang="fr-FR" sz="2800" dirty="0" smtClean="0"/>
              <a:t> </a:t>
            </a:r>
            <a:r>
              <a:rPr lang="fr-FR" sz="2800" dirty="0" err="1" smtClean="0"/>
              <a:t>naar</a:t>
            </a:r>
            <a:r>
              <a:rPr lang="fr-FR" sz="2800" dirty="0" smtClean="0"/>
              <a:t> </a:t>
            </a:r>
            <a:r>
              <a:rPr lang="fr-FR" sz="2800" dirty="0" err="1" smtClean="0"/>
              <a:t>het</a:t>
            </a:r>
            <a:r>
              <a:rPr lang="fr-FR" sz="2800" dirty="0" smtClean="0"/>
              <a:t> </a:t>
            </a:r>
            <a:r>
              <a:rPr lang="fr-FR" sz="2800" dirty="0" err="1" smtClean="0"/>
              <a:t>effect</a:t>
            </a:r>
            <a:r>
              <a:rPr lang="fr-FR" sz="2800" dirty="0" smtClean="0"/>
              <a:t> van</a:t>
            </a:r>
          </a:p>
          <a:p>
            <a:r>
              <a:rPr lang="fr-FR" sz="2800" dirty="0" smtClean="0"/>
              <a:t> </a:t>
            </a:r>
            <a:r>
              <a:rPr lang="fr-FR" sz="2800" dirty="0" err="1"/>
              <a:t>b</a:t>
            </a:r>
            <a:r>
              <a:rPr lang="fr-FR" sz="2800" dirty="0" err="1" smtClean="0"/>
              <a:t>odempathogenen</a:t>
            </a:r>
            <a:r>
              <a:rPr lang="fr-FR" sz="2800" dirty="0" smtClean="0"/>
              <a:t> (</a:t>
            </a:r>
            <a:r>
              <a:rPr lang="fr-FR" sz="2800" dirty="0" err="1" smtClean="0"/>
              <a:t>schimmells</a:t>
            </a:r>
            <a:r>
              <a:rPr lang="fr-FR" sz="2800" dirty="0" smtClean="0"/>
              <a:t> en </a:t>
            </a:r>
            <a:r>
              <a:rPr lang="fr-FR" sz="2800" dirty="0" err="1" smtClean="0"/>
              <a:t>bacterieën</a:t>
            </a:r>
            <a:r>
              <a:rPr lang="fr-FR" sz="2800" dirty="0" smtClean="0"/>
              <a:t>) </a:t>
            </a:r>
          </a:p>
          <a:p>
            <a:r>
              <a:rPr lang="fr-FR" sz="2800" dirty="0" smtClean="0"/>
              <a:t>en </a:t>
            </a:r>
            <a:r>
              <a:rPr lang="fr-FR" sz="2800" dirty="0" err="1" smtClean="0"/>
              <a:t>testte</a:t>
            </a:r>
            <a:r>
              <a:rPr lang="fr-FR" sz="2800" dirty="0" smtClean="0"/>
              <a:t> </a:t>
            </a:r>
            <a:r>
              <a:rPr lang="fr-FR" sz="2800" dirty="0" err="1" smtClean="0"/>
              <a:t>zo</a:t>
            </a:r>
            <a:r>
              <a:rPr lang="fr-FR" sz="2800" dirty="0" smtClean="0"/>
              <a:t> de </a:t>
            </a:r>
            <a:r>
              <a:rPr lang="fr-FR" sz="2800" dirty="0" err="1" smtClean="0"/>
              <a:t>hypothese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672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Negatieve</a:t>
            </a:r>
            <a:r>
              <a:rPr lang="fr-FR" dirty="0" smtClean="0"/>
              <a:t> </a:t>
            </a:r>
            <a:r>
              <a:rPr lang="fr-FR" dirty="0" err="1" smtClean="0"/>
              <a:t>effecten</a:t>
            </a:r>
            <a:r>
              <a:rPr lang="fr-FR" dirty="0" smtClean="0"/>
              <a:t> van </a:t>
            </a:r>
            <a:r>
              <a:rPr lang="fr-FR" dirty="0" err="1" smtClean="0"/>
              <a:t>bodempathogenen</a:t>
            </a:r>
            <a:r>
              <a:rPr lang="fr-FR" dirty="0" smtClean="0"/>
              <a:t> </a:t>
            </a:r>
            <a:r>
              <a:rPr lang="fr-FR" dirty="0" err="1" smtClean="0"/>
              <a:t>beinvloeden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 err="1" smtClean="0"/>
              <a:t>aantallen</a:t>
            </a:r>
            <a:r>
              <a:rPr lang="fr-FR" dirty="0" smtClean="0"/>
              <a:t> per </a:t>
            </a:r>
            <a:r>
              <a:rPr lang="fr-FR" dirty="0" err="1" smtClean="0"/>
              <a:t>soort</a:t>
            </a:r>
            <a:endParaRPr lang="fr-FR" dirty="0"/>
          </a:p>
        </p:txBody>
      </p:sp>
      <p:pic>
        <p:nvPicPr>
          <p:cNvPr id="3" name="Image 2" descr="Screen shot 2013-01-11 at 10.02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9" y="2844422"/>
            <a:ext cx="74803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319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Negatieve</a:t>
            </a:r>
            <a:r>
              <a:rPr lang="fr-FR" dirty="0" smtClean="0"/>
              <a:t> </a:t>
            </a:r>
            <a:r>
              <a:rPr lang="fr-FR" dirty="0" err="1" smtClean="0"/>
              <a:t>effecten</a:t>
            </a:r>
            <a:r>
              <a:rPr lang="fr-FR" dirty="0" smtClean="0"/>
              <a:t> </a:t>
            </a:r>
            <a:r>
              <a:rPr lang="fr-FR" dirty="0" err="1" smtClean="0"/>
              <a:t>beïnvloeden</a:t>
            </a:r>
            <a:r>
              <a:rPr lang="fr-FR" dirty="0" smtClean="0"/>
              <a:t> de </a:t>
            </a:r>
            <a:r>
              <a:rPr lang="fr-FR" dirty="0" err="1" smtClean="0"/>
              <a:t>soortenrijkdom</a:t>
            </a:r>
            <a:r>
              <a:rPr lang="fr-FR" dirty="0" smtClean="0"/>
              <a:t>! </a:t>
            </a:r>
            <a:endParaRPr lang="fr-FR" dirty="0"/>
          </a:p>
        </p:txBody>
      </p:sp>
      <p:pic>
        <p:nvPicPr>
          <p:cNvPr id="3" name="Image 2" descr="Screen shot 2013-01-11 at 10.10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75" y="1965810"/>
            <a:ext cx="5326846" cy="48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537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9659600" y="5830669"/>
            <a:ext cx="14936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fr-FR" sz="3600" b="1" i="0" spc="120" smtClean="0">
                <a:solidFill>
                  <a:schemeClr val="bg1"/>
                </a:solidFill>
                <a:latin typeface="Gill Sans MT"/>
                <a:ea typeface="+mn-ea"/>
                <a:cs typeface="+mn-cs"/>
              </a:rPr>
              <a:t>Défilement du texte se répétant jusqu’à la fin de la diapositive • </a:t>
            </a:r>
            <a:endParaRPr lang="fr-FR" sz="3600" b="1" i="0" spc="120">
              <a:solidFill>
                <a:schemeClr val="bg1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9644099" y="5830669"/>
            <a:ext cx="14936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fr-FR" sz="3600" b="1" i="0" spc="120" smtClean="0">
                <a:solidFill>
                  <a:schemeClr val="bg1"/>
                </a:solidFill>
                <a:latin typeface="Gill Sans MT"/>
                <a:ea typeface="+mn-ea"/>
                <a:cs typeface="+mn-cs"/>
              </a:rPr>
              <a:t>Défilement du texte se répétant jusqu’à la fin de la diapositive • </a:t>
            </a:r>
            <a:endParaRPr lang="fr-FR" sz="3600" b="1" i="0" spc="120">
              <a:solidFill>
                <a:schemeClr val="bg1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28800" y="1143000"/>
            <a:ext cx="50527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 err="1">
                <a:solidFill>
                  <a:srgbClr val="FFFF00"/>
                </a:solidFill>
              </a:rPr>
              <a:t>Evenwicht</a:t>
            </a:r>
            <a:r>
              <a:rPr lang="fr-FR" sz="4400" dirty="0">
                <a:solidFill>
                  <a:srgbClr val="FFFF00"/>
                </a:solidFill>
              </a:rPr>
              <a:t> i n </a:t>
            </a:r>
            <a:r>
              <a:rPr lang="fr-FR" sz="4400" dirty="0" err="1">
                <a:solidFill>
                  <a:srgbClr val="FFFF00"/>
                </a:solidFill>
              </a:rPr>
              <a:t>het</a:t>
            </a:r>
            <a:r>
              <a:rPr lang="fr-FR" sz="4400" dirty="0">
                <a:solidFill>
                  <a:srgbClr val="FFFF00"/>
                </a:solidFill>
              </a:rPr>
              <a:t> </a:t>
            </a:r>
            <a:endParaRPr lang="fr-FR" sz="4400" dirty="0" smtClean="0">
              <a:solidFill>
                <a:srgbClr val="FFFF00"/>
              </a:solidFill>
            </a:endParaRPr>
          </a:p>
          <a:p>
            <a:pPr algn="ctr"/>
            <a:r>
              <a:rPr lang="fr-FR" sz="4400" dirty="0" err="1" smtClean="0">
                <a:solidFill>
                  <a:srgbClr val="FFFF00"/>
                </a:solidFill>
              </a:rPr>
              <a:t>tropisch</a:t>
            </a:r>
            <a:r>
              <a:rPr lang="fr-FR" sz="4400" dirty="0" smtClean="0">
                <a:solidFill>
                  <a:srgbClr val="FFFF00"/>
                </a:solidFill>
              </a:rPr>
              <a:t> </a:t>
            </a:r>
            <a:r>
              <a:rPr lang="fr-FR" sz="4400" dirty="0" err="1">
                <a:solidFill>
                  <a:srgbClr val="FFFF00"/>
                </a:solidFill>
              </a:rPr>
              <a:t>regenwoud</a:t>
            </a:r>
            <a:r>
              <a:rPr lang="fr-FR" sz="4400" dirty="0">
                <a:solidFill>
                  <a:srgbClr val="FFFF00"/>
                </a:solidFill>
              </a:rPr>
              <a:t>?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3784676"/>
            <a:ext cx="873688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>
                <a:solidFill>
                  <a:srgbClr val="CCFFCC"/>
                </a:solidFill>
              </a:rPr>
              <a:t>Biodiversiteit</a:t>
            </a:r>
            <a:r>
              <a:rPr lang="fr-FR" sz="3200" dirty="0" smtClean="0">
                <a:solidFill>
                  <a:srgbClr val="CCFFCC"/>
                </a:solidFill>
              </a:rPr>
              <a:t> </a:t>
            </a:r>
            <a:r>
              <a:rPr lang="fr-FR" sz="3200" dirty="0" err="1" smtClean="0">
                <a:solidFill>
                  <a:srgbClr val="CCFFCC"/>
                </a:solidFill>
              </a:rPr>
              <a:t>wordt</a:t>
            </a:r>
            <a:r>
              <a:rPr lang="fr-FR" sz="3200" dirty="0" smtClean="0">
                <a:solidFill>
                  <a:srgbClr val="CCFFCC"/>
                </a:solidFill>
              </a:rPr>
              <a:t> </a:t>
            </a:r>
            <a:r>
              <a:rPr lang="fr-FR" sz="3200" dirty="0" err="1" smtClean="0">
                <a:solidFill>
                  <a:srgbClr val="CCFFCC"/>
                </a:solidFill>
              </a:rPr>
              <a:t>bepaald</a:t>
            </a:r>
            <a:endParaRPr lang="fr-FR" sz="3200" dirty="0" smtClean="0">
              <a:solidFill>
                <a:srgbClr val="CCFFCC"/>
              </a:solidFill>
            </a:endParaRPr>
          </a:p>
          <a:p>
            <a:r>
              <a:rPr lang="fr-FR" sz="3200" dirty="0" smtClean="0">
                <a:solidFill>
                  <a:srgbClr val="CCFFCC"/>
                </a:solidFill>
              </a:rPr>
              <a:t> </a:t>
            </a:r>
            <a:r>
              <a:rPr lang="fr-FR" sz="3200" dirty="0" err="1" smtClean="0">
                <a:solidFill>
                  <a:srgbClr val="CCFFCC"/>
                </a:solidFill>
              </a:rPr>
              <a:t>door</a:t>
            </a:r>
            <a:r>
              <a:rPr lang="fr-FR" sz="3200" dirty="0" smtClean="0">
                <a:solidFill>
                  <a:srgbClr val="CCFFCC"/>
                </a:solidFill>
              </a:rPr>
              <a:t> </a:t>
            </a:r>
            <a:r>
              <a:rPr lang="fr-FR" sz="3200" dirty="0" err="1" smtClean="0">
                <a:solidFill>
                  <a:srgbClr val="CCFFCC"/>
                </a:solidFill>
              </a:rPr>
              <a:t>neutrale</a:t>
            </a:r>
            <a:r>
              <a:rPr lang="fr-FR" sz="3200" dirty="0" smtClean="0">
                <a:solidFill>
                  <a:srgbClr val="CCFFCC"/>
                </a:solidFill>
              </a:rPr>
              <a:t> </a:t>
            </a:r>
            <a:r>
              <a:rPr lang="fr-FR" sz="3200" dirty="0" err="1" smtClean="0">
                <a:solidFill>
                  <a:srgbClr val="CCFFCC"/>
                </a:solidFill>
              </a:rPr>
              <a:t>èn</a:t>
            </a:r>
            <a:r>
              <a:rPr lang="fr-FR" sz="3200" dirty="0" smtClean="0">
                <a:solidFill>
                  <a:srgbClr val="CCFFCC"/>
                </a:solidFill>
              </a:rPr>
              <a:t> </a:t>
            </a:r>
            <a:r>
              <a:rPr lang="fr-FR" sz="3200" dirty="0" err="1" smtClean="0">
                <a:solidFill>
                  <a:srgbClr val="CCFFCC"/>
                </a:solidFill>
              </a:rPr>
              <a:t>dichtheidsafhankelijke</a:t>
            </a:r>
            <a:r>
              <a:rPr lang="fr-FR" sz="3200" dirty="0" smtClean="0">
                <a:solidFill>
                  <a:srgbClr val="CCFFCC"/>
                </a:solidFill>
              </a:rPr>
              <a:t> </a:t>
            </a:r>
            <a:r>
              <a:rPr lang="fr-FR" sz="3200" dirty="0" err="1" smtClean="0">
                <a:solidFill>
                  <a:srgbClr val="CCFFCC"/>
                </a:solidFill>
              </a:rPr>
              <a:t>processen</a:t>
            </a:r>
            <a:endParaRPr lang="fr-FR" sz="3200" dirty="0">
              <a:solidFill>
                <a:srgbClr val="CCFFCC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9349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Diversiteit</a:t>
            </a:r>
            <a:r>
              <a:rPr lang="en-US" dirty="0" smtClean="0"/>
              <a:t>: Species </a:t>
            </a:r>
            <a:r>
              <a:rPr lang="en-US" dirty="0"/>
              <a:t>Area Relation</a:t>
            </a:r>
          </a:p>
        </p:txBody>
      </p:sp>
      <p:pic>
        <p:nvPicPr>
          <p:cNvPr id="39939" name="Picture 3" descr="D:\My Documents\eerstejaars colleges\species-area curv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" y="1981200"/>
            <a:ext cx="4393428" cy="326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165826" y="3553400"/>
            <a:ext cx="372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Grootste</a:t>
            </a:r>
            <a:r>
              <a:rPr lang="fr-FR" dirty="0" smtClean="0"/>
              <a:t> </a:t>
            </a:r>
            <a:r>
              <a:rPr lang="fr-FR" dirty="0" err="1" smtClean="0"/>
              <a:t>landopvlak</a:t>
            </a:r>
            <a:r>
              <a:rPr lang="fr-FR" dirty="0" smtClean="0"/>
              <a:t> </a:t>
            </a:r>
            <a:r>
              <a:rPr lang="fr-FR" dirty="0" err="1" smtClean="0"/>
              <a:t>ligt</a:t>
            </a:r>
            <a:r>
              <a:rPr lang="fr-FR" dirty="0" smtClean="0"/>
              <a:t> in de </a:t>
            </a:r>
            <a:r>
              <a:rPr lang="fr-FR" dirty="0" err="1" smtClean="0"/>
              <a:t>tropen</a:t>
            </a:r>
            <a:r>
              <a:rPr lang="fr-FR" dirty="0" smtClean="0"/>
              <a:t>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914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Soortenrijkdom</a:t>
            </a:r>
            <a:r>
              <a:rPr lang="en-US" sz="3200" dirty="0" smtClean="0"/>
              <a:t> </a:t>
            </a:r>
            <a:r>
              <a:rPr lang="en-US" sz="3200" dirty="0" err="1" smtClean="0"/>
              <a:t>neemt</a:t>
            </a:r>
            <a:r>
              <a:rPr lang="en-US" sz="3200" dirty="0" smtClean="0"/>
              <a:t> toe met </a:t>
            </a:r>
            <a:r>
              <a:rPr lang="en-US" sz="3200" dirty="0" err="1" smtClean="0"/>
              <a:t>beschikbare</a:t>
            </a:r>
            <a:r>
              <a:rPr lang="en-US" sz="3200" dirty="0" smtClean="0"/>
              <a:t> </a:t>
            </a:r>
            <a:r>
              <a:rPr lang="en-US" sz="3200" dirty="0" err="1" smtClean="0"/>
              <a:t>energie</a:t>
            </a:r>
            <a:r>
              <a:rPr lang="en-US" sz="3200" dirty="0" smtClean="0"/>
              <a:t> : </a:t>
            </a:r>
            <a:r>
              <a:rPr lang="en-US" sz="3200" dirty="0" err="1" smtClean="0"/>
              <a:t>vlinders</a:t>
            </a:r>
            <a:r>
              <a:rPr lang="en-US" sz="3200" dirty="0" smtClean="0"/>
              <a:t> </a:t>
            </a:r>
            <a:r>
              <a:rPr lang="en-US" sz="3200" dirty="0"/>
              <a:t>in Canada</a:t>
            </a:r>
            <a:endParaRPr lang="en-US" dirty="0"/>
          </a:p>
        </p:txBody>
      </p:sp>
      <p:pic>
        <p:nvPicPr>
          <p:cNvPr id="11267" name="Picture 3" descr="energy &amp; buuterfy-rich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5924550" cy="48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Diversiteit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Aziatische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vogels</a:t>
            </a:r>
            <a:endParaRPr lang="en-US" dirty="0"/>
          </a:p>
        </p:txBody>
      </p:sp>
      <p:pic>
        <p:nvPicPr>
          <p:cNvPr id="37891" name="Picture 3" descr="D:\My Documents\eerstejaars colleges\avian species rich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0"/>
            <a:ext cx="514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7200" y="3248125"/>
            <a:ext cx="322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Minder</a:t>
            </a:r>
            <a:r>
              <a:rPr lang="fr-FR" dirty="0" smtClean="0"/>
              <a:t> </a:t>
            </a:r>
            <a:r>
              <a:rPr lang="fr-FR" dirty="0" err="1" smtClean="0"/>
              <a:t>catastrofes</a:t>
            </a:r>
            <a:r>
              <a:rPr lang="fr-FR" dirty="0" smtClean="0"/>
              <a:t> in de </a:t>
            </a:r>
            <a:r>
              <a:rPr lang="fr-FR" dirty="0" err="1" smtClean="0"/>
              <a:t>tropen</a:t>
            </a:r>
            <a:r>
              <a:rPr lang="fr-FR" dirty="0" smtClean="0"/>
              <a:t>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076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Meer niches door complexe structuur </a:t>
            </a:r>
            <a:endParaRPr lang="nl-NL" dirty="0"/>
          </a:p>
        </p:txBody>
      </p:sp>
      <p:pic>
        <p:nvPicPr>
          <p:cNvPr id="3" name="Image 2" descr="epiphy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75" y="2161346"/>
            <a:ext cx="5933933" cy="44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Waarom</a:t>
            </a:r>
            <a:r>
              <a:rPr lang="en-US" dirty="0"/>
              <a:t> is de </a:t>
            </a:r>
            <a:r>
              <a:rPr lang="en-US" dirty="0" err="1"/>
              <a:t>diversiteit</a:t>
            </a:r>
            <a:r>
              <a:rPr lang="en-US" dirty="0"/>
              <a:t> </a:t>
            </a:r>
            <a:r>
              <a:rPr lang="en-US" dirty="0" err="1"/>
              <a:t>groter</a:t>
            </a:r>
            <a:r>
              <a:rPr lang="en-US" dirty="0"/>
              <a:t> in de </a:t>
            </a:r>
            <a:r>
              <a:rPr lang="en-US" dirty="0" err="1"/>
              <a:t>tropen</a:t>
            </a:r>
            <a:r>
              <a:rPr lang="en-US" dirty="0" smtClean="0"/>
              <a:t>? - </a:t>
            </a:r>
            <a:r>
              <a:rPr lang="en-US" dirty="0" err="1" smtClean="0"/>
              <a:t>Samenvatting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999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Area effect: </a:t>
            </a:r>
            <a:r>
              <a:rPr lang="en-US" dirty="0" err="1"/>
              <a:t>grootste</a:t>
            </a:r>
            <a:r>
              <a:rPr lang="en-US" dirty="0"/>
              <a:t> </a:t>
            </a:r>
            <a:r>
              <a:rPr lang="en-US" dirty="0" err="1"/>
              <a:t>landmassa</a:t>
            </a:r>
            <a:r>
              <a:rPr lang="en-US" dirty="0"/>
              <a:t> in de </a:t>
            </a:r>
            <a:r>
              <a:rPr lang="en-US" dirty="0" err="1"/>
              <a:t>tropen</a:t>
            </a:r>
            <a:endParaRPr lang="en-US" dirty="0"/>
          </a:p>
          <a:p>
            <a:r>
              <a:rPr lang="en-US" dirty="0"/>
              <a:t>In het </a:t>
            </a:r>
            <a:r>
              <a:rPr lang="en-US" dirty="0" err="1"/>
              <a:t>verleden</a:t>
            </a:r>
            <a:r>
              <a:rPr lang="en-US" dirty="0"/>
              <a:t> minder </a:t>
            </a:r>
            <a:r>
              <a:rPr lang="en-US" dirty="0" err="1"/>
              <a:t>verstoring</a:t>
            </a:r>
            <a:r>
              <a:rPr lang="en-US" dirty="0"/>
              <a:t> en </a:t>
            </a:r>
            <a:r>
              <a:rPr lang="en-US" dirty="0" err="1"/>
              <a:t>daarmee</a:t>
            </a:r>
            <a:r>
              <a:rPr lang="en-US" dirty="0"/>
              <a:t> </a:t>
            </a:r>
            <a:r>
              <a:rPr lang="en-US" dirty="0" err="1"/>
              <a:t>samenhangende</a:t>
            </a:r>
            <a:r>
              <a:rPr lang="en-US" dirty="0"/>
              <a:t> </a:t>
            </a:r>
            <a:r>
              <a:rPr lang="en-US" dirty="0" err="1"/>
              <a:t>extincties</a:t>
            </a:r>
            <a:r>
              <a:rPr lang="en-US" dirty="0"/>
              <a:t> (</a:t>
            </a: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ijstijden</a:t>
            </a:r>
            <a:r>
              <a:rPr lang="en-US" dirty="0"/>
              <a:t>)</a:t>
            </a:r>
          </a:p>
          <a:p>
            <a:r>
              <a:rPr lang="en-US" dirty="0" err="1"/>
              <a:t>Hogere</a:t>
            </a:r>
            <a:r>
              <a:rPr lang="en-US" dirty="0"/>
              <a:t> </a:t>
            </a:r>
            <a:r>
              <a:rPr lang="en-US" dirty="0" err="1"/>
              <a:t>temperatuur</a:t>
            </a:r>
            <a:r>
              <a:rPr lang="en-US" dirty="0"/>
              <a:t> </a:t>
            </a:r>
            <a:r>
              <a:rPr lang="en-US" dirty="0" err="1"/>
              <a:t>faciliteert</a:t>
            </a:r>
            <a:r>
              <a:rPr lang="en-US" dirty="0"/>
              <a:t> </a:t>
            </a:r>
            <a:r>
              <a:rPr lang="en-US" dirty="0" err="1"/>
              <a:t>snellere</a:t>
            </a:r>
            <a:r>
              <a:rPr lang="en-US" dirty="0"/>
              <a:t> </a:t>
            </a:r>
            <a:r>
              <a:rPr lang="en-US" dirty="0" err="1"/>
              <a:t>evolutie</a:t>
            </a:r>
            <a:endParaRPr lang="en-US" dirty="0"/>
          </a:p>
          <a:p>
            <a:r>
              <a:rPr lang="en-US" dirty="0" err="1"/>
              <a:t>Struktuur</a:t>
            </a:r>
            <a:r>
              <a:rPr lang="en-US" dirty="0"/>
              <a:t> van </a:t>
            </a:r>
            <a:r>
              <a:rPr lang="en-US" dirty="0" err="1"/>
              <a:t>tropische</a:t>
            </a:r>
            <a:r>
              <a:rPr lang="en-US" dirty="0"/>
              <a:t> </a:t>
            </a:r>
            <a:r>
              <a:rPr lang="en-US" dirty="0" err="1"/>
              <a:t>bossen</a:t>
            </a:r>
            <a:r>
              <a:rPr lang="en-US" dirty="0"/>
              <a:t> </a:t>
            </a:r>
            <a:r>
              <a:rPr lang="en-US" dirty="0" err="1"/>
              <a:t>voorziet</a:t>
            </a:r>
            <a:r>
              <a:rPr lang="en-US" dirty="0"/>
              <a:t> in </a:t>
            </a:r>
            <a:r>
              <a:rPr lang="en-US" dirty="0" err="1"/>
              <a:t>meer</a:t>
            </a:r>
            <a:r>
              <a:rPr lang="en-US" dirty="0"/>
              <a:t> niches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ube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Aube.thmx</Template>
  <TotalTime>1544</TotalTime>
  <Words>873</Words>
  <Application>Microsoft Macintosh PowerPoint</Application>
  <PresentationFormat>Présentation à l'écran (4:3)</PresentationFormat>
  <Paragraphs>127</Paragraphs>
  <Slides>46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Aube</vt:lpstr>
      <vt:lpstr>Présentation PowerPoint</vt:lpstr>
      <vt:lpstr>Tropische bossen</vt:lpstr>
      <vt:lpstr>Tropisch Regenwoud</vt:lpstr>
      <vt:lpstr>Waarom is de diversiteit in de tropen groter?</vt:lpstr>
      <vt:lpstr>Diversiteit: Species Area Relation</vt:lpstr>
      <vt:lpstr>Soortenrijkdom neemt toe met beschikbare energie : vlinders in Canada</vt:lpstr>
      <vt:lpstr>Diversiteit  Aziatische  vogels</vt:lpstr>
      <vt:lpstr>Meer niches door complexe structuur </vt:lpstr>
      <vt:lpstr>Waarom is de diversiteit groter in de tropen? - Samenvatting</vt:lpstr>
      <vt:lpstr>Hoe komt diversiteit tot stand? </vt:lpstr>
      <vt:lpstr>Is er een plafond voor het aantal soorten? Klassieke theorie:</vt:lpstr>
      <vt:lpstr>Zijn tropische regenwouden in een stabiel evenwicht?</vt:lpstr>
      <vt:lpstr>Dichtheidsafhankelijke populatiegroei</vt:lpstr>
      <vt:lpstr>De relatie tussen stabiliteit en diversiteit</vt:lpstr>
      <vt:lpstr>Relatie diversiteit-stabiliteit ecosysteem</vt:lpstr>
      <vt:lpstr>Competitieve Uitsluiting</vt:lpstr>
      <vt:lpstr>Nichedifferentiatie</vt:lpstr>
      <vt:lpstr>Selectie door interspecifieke concurrentie: Character displacement kan gezien worden  als “the ghost of competition past”, de uitkomst van  concurrentie in het verleden</vt:lpstr>
      <vt:lpstr>Niche-differentiatie met betrekking tot voedsel of andere hulpbronnen </vt:lpstr>
      <vt:lpstr>Habitat specialisatie</vt:lpstr>
      <vt:lpstr>Fundamentele and gerealiseerde Niche: competitieve exclusionuitsluiting  van een deel  van de niche</vt:lpstr>
      <vt:lpstr>Successie</vt:lpstr>
      <vt:lpstr>Successie in Amerikaanse bossen</vt:lpstr>
      <vt:lpstr>Verstoring en diversiteit</vt:lpstr>
      <vt:lpstr>Regulatie door predatoren</vt:lpstr>
      <vt:lpstr>Predator-Prooi Interacties</vt:lpstr>
      <vt:lpstr>Herbivorie</vt:lpstr>
      <vt:lpstr>Apparent Competition</vt:lpstr>
      <vt:lpstr>Stabilisatie door dichtheidsafhankeijke processen</vt:lpstr>
      <vt:lpstr>Hoe komt diversiteit tot stand? </vt:lpstr>
      <vt:lpstr>Eiland Biogeografie</vt:lpstr>
      <vt:lpstr>Island Biogeografie</vt:lpstr>
      <vt:lpstr>Eiland Biogeografie</vt:lpstr>
      <vt:lpstr>Neutrale Theorie  Biogeografie</vt:lpstr>
      <vt:lpstr>Neutrale theorie</vt:lpstr>
      <vt:lpstr>Unified  neutral theory</vt:lpstr>
      <vt:lpstr>Soorten-Aantallen curve</vt:lpstr>
      <vt:lpstr>Unified Neutral Theory</vt:lpstr>
      <vt:lpstr>Unified  neutral theory</vt:lpstr>
      <vt:lpstr>Neutrale theorie  als een null hypothese</vt:lpstr>
      <vt:lpstr>Uitsterven van vogels door fragmentatie van het regenwoud</vt:lpstr>
      <vt:lpstr>Neutrale theorie en biologische realiteit</vt:lpstr>
      <vt:lpstr>Test Connell-Janzen hypothese</vt:lpstr>
      <vt:lpstr>Negatieve effecten van bodempathogenen beinvloeden de aantallen per soort</vt:lpstr>
      <vt:lpstr>Negatieve effecten beïnvloeden de soortenrijkdom! </vt:lpstr>
      <vt:lpstr>Présentation PowerPoint</vt:lpstr>
    </vt:vector>
  </TitlesOfParts>
  <Company>Naturalis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Soortenrijkdom </dc:title>
  <dc:creator>Jacques van Alphen</dc:creator>
  <cp:lastModifiedBy>Jacques van Alphen</cp:lastModifiedBy>
  <cp:revision>63</cp:revision>
  <cp:lastPrinted>2013-01-09T14:59:43Z</cp:lastPrinted>
  <dcterms:created xsi:type="dcterms:W3CDTF">2012-12-18T09:10:55Z</dcterms:created>
  <dcterms:modified xsi:type="dcterms:W3CDTF">2013-01-12T08:14:17Z</dcterms:modified>
</cp:coreProperties>
</file>