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1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7CB3-68F3-4713-B4B4-3FD1793B99E3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DE8-1471-4B25-B218-C28C3E6D4D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1648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7CB3-68F3-4713-B4B4-3FD1793B99E3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DE8-1471-4B25-B218-C28C3E6D4D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8087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7CB3-68F3-4713-B4B4-3FD1793B99E3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DE8-1471-4B25-B218-C28C3E6D4D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63996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7CB3-68F3-4713-B4B4-3FD1793B99E3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DE8-1471-4B25-B218-C28C3E6D4D44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0380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7CB3-68F3-4713-B4B4-3FD1793B99E3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DE8-1471-4B25-B218-C28C3E6D4D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25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7CB3-68F3-4713-B4B4-3FD1793B99E3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DE8-1471-4B25-B218-C28C3E6D4D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89539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7CB3-68F3-4713-B4B4-3FD1793B99E3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DE8-1471-4B25-B218-C28C3E6D4D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33292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7CB3-68F3-4713-B4B4-3FD1793B99E3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DE8-1471-4B25-B218-C28C3E6D4D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511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7CB3-68F3-4713-B4B4-3FD1793B99E3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DE8-1471-4B25-B218-C28C3E6D4D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8202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7CB3-68F3-4713-B4B4-3FD1793B99E3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DE8-1471-4B25-B218-C28C3E6D4D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8954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7CB3-68F3-4713-B4B4-3FD1793B99E3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DE8-1471-4B25-B218-C28C3E6D4D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7579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7CB3-68F3-4713-B4B4-3FD1793B99E3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DE8-1471-4B25-B218-C28C3E6D4D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3711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7CB3-68F3-4713-B4B4-3FD1793B99E3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DE8-1471-4B25-B218-C28C3E6D4D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2582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7CB3-68F3-4713-B4B4-3FD1793B99E3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DE8-1471-4B25-B218-C28C3E6D4D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3705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7CB3-68F3-4713-B4B4-3FD1793B99E3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DE8-1471-4B25-B218-C28C3E6D4D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527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7CB3-68F3-4713-B4B4-3FD1793B99E3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DE8-1471-4B25-B218-C28C3E6D4D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838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7CB3-68F3-4713-B4B4-3FD1793B99E3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DE8-1471-4B25-B218-C28C3E6D4D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6452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5BA7CB3-68F3-4713-B4B4-3FD1793B99E3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35DE8-1471-4B25-B218-C28C3E6D4D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24759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essonup.com/nl/lesson/uDuAeW5wcCJ8GDNKM?utm_source=app&amp;utm_campaign=shared-lesson-app&amp;utm_content=1731573778890&amp;utm_medium=shared-link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nalabs.nl/crisprcas9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94B0CC-C8B9-46BE-9874-00E9BFE2DD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0"/>
            <a:ext cx="9882090" cy="3329581"/>
          </a:xfrm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chemeClr val="tx1"/>
                </a:solidFill>
              </a:rPr>
              <a:t>Workshop Crispr-Cas9</a:t>
            </a:r>
            <a:br>
              <a:rPr lang="nl-NL" dirty="0">
                <a:solidFill>
                  <a:schemeClr val="tx1"/>
                </a:solidFill>
              </a:rPr>
            </a:br>
            <a:r>
              <a:rPr lang="nl-NL" dirty="0">
                <a:solidFill>
                  <a:schemeClr val="tx1"/>
                </a:solidFill>
              </a:rPr>
              <a:t>Ethische </a:t>
            </a:r>
            <a:r>
              <a:rPr lang="nl-NL">
                <a:solidFill>
                  <a:schemeClr val="tx1"/>
                </a:solidFill>
              </a:rPr>
              <a:t>dillemma’s</a:t>
            </a:r>
            <a:br>
              <a:rPr lang="nl-NL" dirty="0">
                <a:solidFill>
                  <a:srgbClr val="008F89"/>
                </a:solidFill>
              </a:rPr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B836A01-340D-4DF4-A0AA-C2A3EC5069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66040" y="5622390"/>
            <a:ext cx="8825658" cy="861420"/>
          </a:xfrm>
        </p:spPr>
        <p:txBody>
          <a:bodyPr/>
          <a:lstStyle/>
          <a:p>
            <a:pPr algn="ctr"/>
            <a:r>
              <a:rPr lang="nl-NL" dirty="0"/>
              <a:t>Hans Mulder – Jan Tinbergen College </a:t>
            </a:r>
          </a:p>
          <a:p>
            <a:pPr algn="ctr"/>
            <a:r>
              <a:rPr lang="nl-NL" dirty="0"/>
              <a:t>Ivo Langes – </a:t>
            </a:r>
            <a:r>
              <a:rPr lang="nl-NL" dirty="0" err="1"/>
              <a:t>Isendoorn</a:t>
            </a:r>
            <a:r>
              <a:rPr lang="nl-NL" dirty="0"/>
              <a:t> College</a:t>
            </a:r>
          </a:p>
        </p:txBody>
      </p:sp>
      <p:pic>
        <p:nvPicPr>
          <p:cNvPr id="4" name="Afbeelding 3" descr="Afbeelding met bal, bol, kunst, glas&#10;&#10;Automatisch gegenereerde beschrijving">
            <a:extLst>
              <a:ext uri="{FF2B5EF4-FFF2-40B4-BE49-F238E27FC236}">
                <a16:creationId xmlns:a16="http://schemas.microsoft.com/office/drawing/2014/main" id="{8F82E4D9-DDD8-4F32-8159-20A7ACB33C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08"/>
          <a:stretch/>
        </p:blipFill>
        <p:spPr bwMode="auto">
          <a:xfrm>
            <a:off x="8196794" y="2328459"/>
            <a:ext cx="3312368" cy="29742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Afbeelding 4" descr="Afbeelding met tekst, Lettertype, typografie, logo&#10;&#10;Automatisch gegenereerde beschrijving">
            <a:extLst>
              <a:ext uri="{FF2B5EF4-FFF2-40B4-BE49-F238E27FC236}">
                <a16:creationId xmlns:a16="http://schemas.microsoft.com/office/drawing/2014/main" id="{311727F6-A321-4223-A1AE-9777D4FA5C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90" y="2530220"/>
            <a:ext cx="2426819" cy="1220460"/>
          </a:xfrm>
          <a:prstGeom prst="rect">
            <a:avLst/>
          </a:prstGeom>
        </p:spPr>
      </p:pic>
      <p:pic>
        <p:nvPicPr>
          <p:cNvPr id="6" name="Afbeelding 5" descr="Afbeelding met ogen, wimper, close-up, Iris&#10;&#10;Automatisch gegenereerde beschrijving">
            <a:extLst>
              <a:ext uri="{FF2B5EF4-FFF2-40B4-BE49-F238E27FC236}">
                <a16:creationId xmlns:a16="http://schemas.microsoft.com/office/drawing/2014/main" id="{04E64CE5-FD32-4D3C-A444-11CC9E7811A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76" r="2508" b="9850"/>
          <a:stretch/>
        </p:blipFill>
        <p:spPr bwMode="auto">
          <a:xfrm>
            <a:off x="4016263" y="3428999"/>
            <a:ext cx="3169285" cy="15539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039773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F1F7D3-350A-4D75-8116-7CE96CCA2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Casus: </a:t>
            </a:r>
            <a:r>
              <a:rPr lang="nl-NL" dirty="0" err="1"/>
              <a:t>Usher</a:t>
            </a:r>
            <a:r>
              <a:rPr lang="nl-NL" dirty="0"/>
              <a:t>-syndroom</a:t>
            </a:r>
            <a:br>
              <a:rPr lang="nl-NL" dirty="0"/>
            </a:br>
            <a:r>
              <a:rPr lang="nl-NL" dirty="0"/>
              <a:t>(Bron: reizende DNA-labs)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1F6D0DDD-EDE8-4501-BBCF-5BC81A884B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6192" y="2052638"/>
            <a:ext cx="8121392" cy="41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397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D70363-9834-4C13-ADAC-F80ACB746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Bio-ethiek en burgerschap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C14B67C-0BC5-4D8F-AE49-844CFA5048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De </a:t>
            </a:r>
            <a:r>
              <a:rPr lang="nl-NL" sz="2400" i="1" dirty="0"/>
              <a:t>bio-ethiek </a:t>
            </a:r>
            <a:r>
              <a:rPr lang="nl-NL" sz="2400" dirty="0"/>
              <a:t>houdt zich daarbij bezig met vragen ten aanzien van nieuwe wetenschappelijke ontwikkelingen op het gebied van leven. </a:t>
            </a:r>
          </a:p>
          <a:p>
            <a:r>
              <a:rPr lang="nl-NL" sz="2400" dirty="0"/>
              <a:t>Wat moeten we doen? </a:t>
            </a:r>
          </a:p>
          <a:p>
            <a:r>
              <a:rPr lang="nl-NL" sz="2400" dirty="0"/>
              <a:t>Wat is goed of fout? </a:t>
            </a:r>
          </a:p>
          <a:p>
            <a:r>
              <a:rPr lang="nl-NL" sz="2400" dirty="0"/>
              <a:t>Mag alles wat technisch haalbaar is gedaan worden?</a:t>
            </a:r>
          </a:p>
        </p:txBody>
      </p:sp>
    </p:spTree>
    <p:extLst>
      <p:ext uri="{BB962C8B-B14F-4D97-AF65-F5344CB8AC3E}">
        <p14:creationId xmlns:p14="http://schemas.microsoft.com/office/powerpoint/2010/main" val="3497289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397B9E-1075-4CE9-81B8-776775527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Werkvorm bio-ethiek bij Crispr-Cas9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74D1FF-3321-4A5E-9F43-A323B818A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9839008" cy="4195481"/>
          </a:xfrm>
        </p:spPr>
        <p:txBody>
          <a:bodyPr/>
          <a:lstStyle/>
          <a:p>
            <a:r>
              <a:rPr lang="nl-NL" sz="2400" dirty="0"/>
              <a:t>Leerlingen bekijken de techniek Crispr-Cas9 in verschillende contexten vanuit drie verschillende ethische stromingen.</a:t>
            </a:r>
          </a:p>
          <a:p>
            <a:endParaRPr lang="nl-NL" sz="2400" dirty="0"/>
          </a:p>
          <a:p>
            <a:r>
              <a:rPr lang="nl-NL" sz="2400" dirty="0"/>
              <a:t>Leerdoel: Ik weet hoe verschillende groepen in de samenleving aankijken tegen genetische modificatie en kan uitleggen wat mijn eigen standpunt hierin is.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026" name="Picture 2" descr="bio-ethiek debat vector icoon ontwerp 15333998 Vectorkunst bij Vecteezy">
            <a:extLst>
              <a:ext uri="{FF2B5EF4-FFF2-40B4-BE49-F238E27FC236}">
                <a16:creationId xmlns:a16="http://schemas.microsoft.com/office/drawing/2014/main" id="{ABAB63BB-F02F-4913-BBB0-519AB2CB2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400" y="4431648"/>
            <a:ext cx="2126034" cy="2126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348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461903-F45C-4114-BD8F-10B31C112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Werkvorm bio-ethiek bij Crispr-Cas9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BEFC88-9F99-4EF4-9FF8-B8FA12C57F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Casussen:</a:t>
            </a:r>
          </a:p>
          <a:p>
            <a:pPr marL="0" indent="0">
              <a:buNone/>
            </a:pPr>
            <a:r>
              <a:rPr lang="nl-NL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A: Syndroom van </a:t>
            </a:r>
            <a:r>
              <a:rPr lang="nl-NL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Usher</a:t>
            </a:r>
            <a:r>
              <a:rPr lang="nl-NL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; symptoombestrijding</a:t>
            </a:r>
          </a:p>
          <a:p>
            <a:pPr marL="0" indent="0">
              <a:buNone/>
            </a:pPr>
            <a:r>
              <a:rPr lang="nl-NL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B: Syndroom van </a:t>
            </a:r>
            <a:r>
              <a:rPr lang="nl-NL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Usher</a:t>
            </a:r>
            <a:r>
              <a:rPr lang="nl-NL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; de oorzaak wegnemen</a:t>
            </a:r>
          </a:p>
          <a:p>
            <a:pPr marL="0" indent="0">
              <a:buNone/>
            </a:pPr>
            <a:r>
              <a:rPr lang="nl-NL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C: Sportprestaties verbeteren</a:t>
            </a:r>
          </a:p>
          <a:p>
            <a:pPr marL="0" indent="0">
              <a:buNone/>
            </a:pPr>
            <a:r>
              <a:rPr lang="nl-NL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D: Risico op borstkanker wegnemen</a:t>
            </a:r>
          </a:p>
          <a:p>
            <a:pPr marL="0" indent="0">
              <a:buNone/>
            </a:pPr>
            <a:r>
              <a:rPr lang="nl-NL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E: Experimenteel onderzoek</a:t>
            </a:r>
          </a:p>
          <a:p>
            <a:endParaRPr lang="nl-NL" sz="24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nl-NL" sz="2400" b="1" i="1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nl-NL" sz="2400" b="1" i="1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23061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A2F676-DA64-4C00-B2F9-D850BB6EC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Werkvorm bio-ethiek bij Crispr-Cas9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76C24C-2ECA-4CF9-8040-F8C0CFD172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Ethische stromingen</a:t>
            </a:r>
          </a:p>
          <a:p>
            <a:pPr marL="0" indent="0">
              <a:buNone/>
            </a:pPr>
            <a:r>
              <a:rPr lang="nl-NL" sz="2400" dirty="0"/>
              <a:t>	1. Morele plicht</a:t>
            </a:r>
          </a:p>
          <a:p>
            <a:pPr marL="0" indent="0">
              <a:buNone/>
            </a:pPr>
            <a:r>
              <a:rPr lang="nl-NL" sz="2400" dirty="0"/>
              <a:t>	2. Utilisme</a:t>
            </a:r>
          </a:p>
          <a:p>
            <a:pPr marL="0" indent="0">
              <a:buNone/>
            </a:pPr>
            <a:r>
              <a:rPr lang="nl-NL" sz="2400" dirty="0"/>
              <a:t>	3. Deugdethiek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D73C2064-EA72-4278-B206-253EA2872FD7}"/>
              </a:ext>
            </a:extLst>
          </p:cNvPr>
          <p:cNvSpPr/>
          <p:nvPr/>
        </p:nvSpPr>
        <p:spPr>
          <a:xfrm>
            <a:off x="3718560" y="4417536"/>
            <a:ext cx="73701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hlinkClick r:id="rId2"/>
              </a:rPr>
              <a:t>https://www.lessonup.com/nl/lesson/uDuAeW5wcCJ8GDNKM?utm_source=app&amp;utm_campaign=shared-lesson-app&amp;utm_content=1731573778890&amp;utm_medium=shared-link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6928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22B80A-C38B-44EB-97D3-E0AE6F7A2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Gebruik werkvorm bij andere concepten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4CB74B4-79B0-4CA4-A07E-3A5869D66F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Embryoselectie: Mag je, via een ivf-traject, embryo’s screenen op genetische aandoening om alleen de “gezonde” terug te plaatsen?</a:t>
            </a:r>
          </a:p>
          <a:p>
            <a:r>
              <a:rPr lang="nl-NL" sz="2400" dirty="0"/>
              <a:t>Abortus: Mag je, als uit </a:t>
            </a:r>
            <a:r>
              <a:rPr lang="nl-NL" sz="2400" dirty="0" err="1"/>
              <a:t>pre-nataal</a:t>
            </a:r>
            <a:r>
              <a:rPr lang="nl-NL" sz="2400" dirty="0"/>
              <a:t> onderzoek blijkt dat een foetus een afwijking heeft, overgaan tot abortus?</a:t>
            </a:r>
          </a:p>
          <a:p>
            <a:r>
              <a:rPr lang="nl-NL" sz="2400" dirty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41946310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1895ED-3B57-4080-B916-7B29780A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9D5424E-501F-4AB3-B1A0-579FFB802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571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458D65-C9B4-4323-BFCC-8AE50BCC7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F21C79-B892-4963-A365-C7A1EEDF52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Introductie Crispr-Cas9</a:t>
            </a:r>
          </a:p>
          <a:p>
            <a:r>
              <a:rPr lang="nl-NL" sz="2400" dirty="0"/>
              <a:t>Casus: Het </a:t>
            </a:r>
            <a:r>
              <a:rPr lang="nl-NL" sz="2400" dirty="0" err="1"/>
              <a:t>Ushersyndroom</a:t>
            </a:r>
            <a:endParaRPr lang="nl-NL" sz="2400" dirty="0"/>
          </a:p>
          <a:p>
            <a:r>
              <a:rPr lang="nl-NL" sz="2400" dirty="0"/>
              <a:t>Bio-Ethiek - Burgerschap</a:t>
            </a:r>
          </a:p>
          <a:p>
            <a:r>
              <a:rPr lang="nl-NL" sz="2400" dirty="0"/>
              <a:t>Voorbeeld werkvorm bio-ethiek rondom Crispr-Cas9</a:t>
            </a:r>
          </a:p>
          <a:p>
            <a:r>
              <a:rPr lang="nl-NL" sz="2400" dirty="0"/>
              <a:t>Gebruik werkvorm bij andere biologische concepten/contexten.</a:t>
            </a:r>
          </a:p>
        </p:txBody>
      </p:sp>
    </p:spTree>
    <p:extLst>
      <p:ext uri="{BB962C8B-B14F-4D97-AF65-F5344CB8AC3E}">
        <p14:creationId xmlns:p14="http://schemas.microsoft.com/office/powerpoint/2010/main" val="3534057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2A7230-6BFB-412C-B23C-B2B73568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Crispr-Cas9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F5BF8D-26B5-4B83-B8F1-1FBE6F359C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Bescherming bacteriën tegen bacteriofagen.</a:t>
            </a:r>
          </a:p>
        </p:txBody>
      </p:sp>
      <p:pic>
        <p:nvPicPr>
          <p:cNvPr id="4" name="Tijdelijke aanduiding voor inhoud 4">
            <a:extLst>
              <a:ext uri="{FF2B5EF4-FFF2-40B4-BE49-F238E27FC236}">
                <a16:creationId xmlns:a16="http://schemas.microsoft.com/office/drawing/2014/main" id="{0CFE9B99-C4D5-4F42-943D-F1BD19CB0C4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1788" y="2644527"/>
            <a:ext cx="3437119" cy="3728036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FBFDF939-B03E-4C5E-9AAE-CD2FC3DAAAC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40431" y="3169280"/>
            <a:ext cx="6779402" cy="196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042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FBF07E-368D-4AB9-82E6-98C7E1166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Crispr-Cas9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CC38B6-1307-4DEF-A4ED-D3229D1D04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5">
            <a:extLst>
              <a:ext uri="{FF2B5EF4-FFF2-40B4-BE49-F238E27FC236}">
                <a16:creationId xmlns:a16="http://schemas.microsoft.com/office/drawing/2014/main" id="{B49BB45A-FEBF-4B01-B07A-773BAF60DDA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8102" t="-574" r="4427" b="574"/>
          <a:stretch/>
        </p:blipFill>
        <p:spPr>
          <a:xfrm>
            <a:off x="1587776" y="2035174"/>
            <a:ext cx="6584336" cy="421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719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93BA63-6C7A-47BE-A550-3035613BD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Crispr-Cas9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170B26-35DB-4823-9242-43AEE57859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4195481"/>
          </a:xfrm>
        </p:spPr>
        <p:txBody>
          <a:bodyPr/>
          <a:lstStyle/>
          <a:p>
            <a:r>
              <a:rPr lang="nl-NL" dirty="0"/>
              <a:t>Specifieke mutaties maken </a:t>
            </a:r>
            <a:r>
              <a:rPr lang="nl-NL" dirty="0" err="1"/>
              <a:t>dmv</a:t>
            </a:r>
            <a:r>
              <a:rPr lang="nl-NL" dirty="0"/>
              <a:t>. Crispr-Cas9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157F3AA-2826-4B85-8416-137114CF38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6245" y="4701050"/>
            <a:ext cx="5616192" cy="1942875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8103A775-7216-4E30-B157-C6AADDE9DC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6852" y="2479469"/>
            <a:ext cx="3569193" cy="2121746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BFDED23F-245E-4437-8817-197710E0E1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9105" y="2448444"/>
            <a:ext cx="3974917" cy="212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192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5F156E-1B8A-4FB1-BF21-7C8C9998C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Crispr-Cas9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E5BD87-7A0C-466A-924C-146038335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293" y="2152376"/>
            <a:ext cx="8946541" cy="4195481"/>
          </a:xfrm>
        </p:spPr>
        <p:txBody>
          <a:bodyPr/>
          <a:lstStyle/>
          <a:p>
            <a:r>
              <a:rPr lang="nl-NL" dirty="0"/>
              <a:t>DNA aanpassen </a:t>
            </a:r>
            <a:r>
              <a:rPr lang="nl-NL" dirty="0" err="1"/>
              <a:t>dmv</a:t>
            </a:r>
            <a:r>
              <a:rPr lang="nl-NL" dirty="0"/>
              <a:t>. Crispr-Cas9</a:t>
            </a:r>
          </a:p>
        </p:txBody>
      </p:sp>
      <p:pic>
        <p:nvPicPr>
          <p:cNvPr id="4" name="Tijdelijke aanduiding voor inhoud 5">
            <a:extLst>
              <a:ext uri="{FF2B5EF4-FFF2-40B4-BE49-F238E27FC236}">
                <a16:creationId xmlns:a16="http://schemas.microsoft.com/office/drawing/2014/main" id="{1B11AB83-BFC0-4F8C-936C-1A9FC983D1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47" y="2718396"/>
            <a:ext cx="3138917" cy="1987228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107E5D6E-ABB6-465A-BE86-2F758FD440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9901" y="4830045"/>
            <a:ext cx="3288509" cy="1888481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42CA4A7E-7772-4953-AD50-2E93EB3015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2337" y="2523045"/>
            <a:ext cx="6309095" cy="2182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846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53B11-49F4-4681-8DF8-E5A8545DB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Casus: </a:t>
            </a:r>
            <a:r>
              <a:rPr lang="nl-NL" dirty="0" err="1"/>
              <a:t>Usher</a:t>
            </a:r>
            <a:r>
              <a:rPr lang="nl-NL" dirty="0"/>
              <a:t>-syndroom</a:t>
            </a:r>
            <a:br>
              <a:rPr lang="nl-NL" dirty="0"/>
            </a:br>
            <a:r>
              <a:rPr lang="nl-NL" dirty="0"/>
              <a:t>(Bron: reizende DNA-labs)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CAEDA77-CECF-4AFE-ACB2-1CA4FB10A0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4" t="2105" r="3527" b="3098"/>
          <a:stretch/>
        </p:blipFill>
        <p:spPr bwMode="auto">
          <a:xfrm>
            <a:off x="8690994" y="4393728"/>
            <a:ext cx="2891406" cy="2157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4107F844-3F19-4586-B35D-25A5124E7AD4}"/>
              </a:ext>
            </a:extLst>
          </p:cNvPr>
          <p:cNvSpPr txBox="1"/>
          <p:nvPr/>
        </p:nvSpPr>
        <p:spPr>
          <a:xfrm>
            <a:off x="1103312" y="2031939"/>
            <a:ext cx="894654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400" dirty="0"/>
              <a:t>Mensen met </a:t>
            </a:r>
            <a:r>
              <a:rPr lang="nl-NL" sz="2400" dirty="0" err="1"/>
              <a:t>Ushersyndroom</a:t>
            </a:r>
            <a:r>
              <a:rPr lang="nl-NL" sz="2400" dirty="0"/>
              <a:t> zijn doof of slechthorend geboren en gaan naarmate de tijd verstrijkt steeds slechter horen en zien. Soms zijn er ook evenwichtsproblemen. Uiteindelijk worden zij doof én blind.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D132C090-C7DD-4B99-8FC6-72233D9E32AD}"/>
              </a:ext>
            </a:extLst>
          </p:cNvPr>
          <p:cNvSpPr txBox="1"/>
          <p:nvPr/>
        </p:nvSpPr>
        <p:spPr>
          <a:xfrm>
            <a:off x="1103312" y="3815845"/>
            <a:ext cx="88738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400" dirty="0"/>
              <a:t>Het syndroom van </a:t>
            </a:r>
            <a:r>
              <a:rPr lang="nl-NL" sz="2400" dirty="0" err="1"/>
              <a:t>Usher</a:t>
            </a:r>
            <a:r>
              <a:rPr lang="nl-NL" sz="2400" dirty="0"/>
              <a:t> erft </a:t>
            </a:r>
            <a:r>
              <a:rPr lang="nl-NL" sz="2400" b="1" dirty="0"/>
              <a:t>autosomaal recessief </a:t>
            </a:r>
            <a:r>
              <a:rPr lang="nl-NL" sz="2400" dirty="0"/>
              <a:t>over</a:t>
            </a:r>
          </a:p>
        </p:txBody>
      </p:sp>
    </p:spTree>
    <p:extLst>
      <p:ext uri="{BB962C8B-B14F-4D97-AF65-F5344CB8AC3E}">
        <p14:creationId xmlns:p14="http://schemas.microsoft.com/office/powerpoint/2010/main" val="200841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7B6C98-30FF-4061-A317-8C821087C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Casus: </a:t>
            </a:r>
            <a:r>
              <a:rPr lang="nl-NL" dirty="0" err="1"/>
              <a:t>Usher</a:t>
            </a:r>
            <a:r>
              <a:rPr lang="nl-NL" dirty="0"/>
              <a:t>-syndroom</a:t>
            </a:r>
            <a:br>
              <a:rPr lang="nl-NL" dirty="0"/>
            </a:br>
            <a:r>
              <a:rPr lang="nl-NL" dirty="0"/>
              <a:t>(Bron: reizende DNA-labs)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82C13CF1-09B1-45DD-A394-E89C9342FD8F}"/>
              </a:ext>
            </a:extLst>
          </p:cNvPr>
          <p:cNvSpPr txBox="1">
            <a:spLocks/>
          </p:cNvSpPr>
          <p:nvPr/>
        </p:nvSpPr>
        <p:spPr>
          <a:xfrm>
            <a:off x="971232" y="2044658"/>
            <a:ext cx="7986533" cy="421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GB" sz="2600" dirty="0" err="1"/>
              <a:t>Nog</a:t>
            </a:r>
            <a:r>
              <a:rPr lang="en-GB" sz="2600" dirty="0"/>
              <a:t> </a:t>
            </a:r>
            <a:r>
              <a:rPr lang="en-GB" sz="2600" dirty="0" err="1"/>
              <a:t>geen</a:t>
            </a:r>
            <a:r>
              <a:rPr lang="en-GB" sz="2600" dirty="0"/>
              <a:t> </a:t>
            </a:r>
            <a:r>
              <a:rPr lang="en-GB" sz="2600" dirty="0" err="1"/>
              <a:t>behandeling</a:t>
            </a:r>
            <a:endParaRPr lang="en-GB" sz="2600" dirty="0"/>
          </a:p>
          <a:p>
            <a:r>
              <a:rPr lang="en-GB" sz="2600" dirty="0" err="1"/>
              <a:t>Mutatie</a:t>
            </a:r>
            <a:r>
              <a:rPr lang="en-GB" sz="2600" dirty="0"/>
              <a:t> in het USH2A gen -&gt; </a:t>
            </a:r>
            <a:r>
              <a:rPr lang="en-GB" sz="2600" dirty="0" err="1"/>
              <a:t>blindheid</a:t>
            </a:r>
            <a:endParaRPr lang="en-GB" sz="2600" dirty="0"/>
          </a:p>
          <a:p>
            <a:r>
              <a:rPr lang="en-GB" sz="2600" dirty="0" err="1"/>
              <a:t>Onderzoek</a:t>
            </a:r>
            <a:r>
              <a:rPr lang="en-GB" sz="2600" dirty="0"/>
              <a:t>: model </a:t>
            </a:r>
            <a:r>
              <a:rPr lang="en-GB" sz="2600" dirty="0" err="1"/>
              <a:t>maken</a:t>
            </a:r>
            <a:r>
              <a:rPr lang="en-GB" sz="2600" dirty="0"/>
              <a:t> </a:t>
            </a:r>
            <a:r>
              <a:rPr lang="en-GB" sz="2600" dirty="0" err="1"/>
              <a:t>voor</a:t>
            </a:r>
            <a:r>
              <a:rPr lang="en-GB" sz="2600" dirty="0"/>
              <a:t> </a:t>
            </a:r>
            <a:r>
              <a:rPr lang="en-GB" sz="2600" dirty="0" err="1"/>
              <a:t>Ushersyndroom</a:t>
            </a:r>
            <a:r>
              <a:rPr lang="en-GB" sz="2600" dirty="0"/>
              <a:t> in </a:t>
            </a:r>
            <a:r>
              <a:rPr lang="en-GB" sz="2600" dirty="0" err="1"/>
              <a:t>zebravis</a:t>
            </a:r>
            <a:endParaRPr lang="en-GB" sz="2600" dirty="0"/>
          </a:p>
          <a:p>
            <a:r>
              <a:rPr lang="en-GB" sz="2600" dirty="0"/>
              <a:t>De </a:t>
            </a:r>
            <a:r>
              <a:rPr lang="en-GB" sz="2600" dirty="0" err="1"/>
              <a:t>zebravis</a:t>
            </a:r>
            <a:r>
              <a:rPr lang="en-GB" sz="2600" dirty="0"/>
              <a:t> heft </a:t>
            </a:r>
            <a:r>
              <a:rPr lang="en-GB" sz="2600" dirty="0" err="1"/>
              <a:t>een</a:t>
            </a:r>
            <a:r>
              <a:rPr lang="en-GB" sz="2600" dirty="0"/>
              <a:t> USH2A gen!</a:t>
            </a:r>
          </a:p>
          <a:p>
            <a:r>
              <a:rPr lang="nl-NL" sz="2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 positie 132 van </a:t>
            </a:r>
            <a:r>
              <a:rPr lang="nl-NL" sz="26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exon</a:t>
            </a:r>
            <a:r>
              <a:rPr lang="nl-NL" sz="2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13 is bij het syndroom van </a:t>
            </a:r>
            <a:r>
              <a:rPr lang="nl-NL" sz="26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Usher</a:t>
            </a:r>
            <a:r>
              <a:rPr lang="nl-NL" sz="2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een deletie van de base G.</a:t>
            </a:r>
          </a:p>
          <a:p>
            <a:endParaRPr lang="nl-NL" sz="26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NL" sz="2400" dirty="0"/>
          </a:p>
          <a:p>
            <a:endParaRPr lang="en-GB" sz="2400" dirty="0"/>
          </a:p>
          <a:p>
            <a:pPr marL="0" indent="0">
              <a:buFont typeface="Wingdings 3" charset="2"/>
              <a:buNone/>
            </a:pPr>
            <a:endParaRPr lang="en-GB" sz="2400" dirty="0"/>
          </a:p>
          <a:p>
            <a:endParaRPr lang="en-NL" dirty="0"/>
          </a:p>
        </p:txBody>
      </p:sp>
      <p:pic>
        <p:nvPicPr>
          <p:cNvPr id="5" name="Afbeelding 4" descr="Afbeelding met vis, rif, verven, Vin&#10;&#10;Automatisch gegenereerde beschrijving">
            <a:extLst>
              <a:ext uri="{FF2B5EF4-FFF2-40B4-BE49-F238E27FC236}">
                <a16:creationId xmlns:a16="http://schemas.microsoft.com/office/drawing/2014/main" id="{91F1CA38-2453-4537-9013-F8B64B723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3632" y="2848204"/>
            <a:ext cx="3349168" cy="2604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010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D1B2EF-9045-4336-BB34-8BD286DE2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Casus: </a:t>
            </a:r>
            <a:r>
              <a:rPr lang="nl-NL" dirty="0" err="1"/>
              <a:t>Usher</a:t>
            </a:r>
            <a:r>
              <a:rPr lang="nl-NL" dirty="0"/>
              <a:t>-syndroom</a:t>
            </a:r>
            <a:br>
              <a:rPr lang="nl-NL" dirty="0"/>
            </a:br>
            <a:r>
              <a:rPr lang="nl-NL" dirty="0"/>
              <a:t>(Bron: reizende DNA-labs)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E8D493-F6EB-4EF2-8C46-AB2B392FA7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Doel van de workshop: leerlingen zoeken naar gen en zoeken naar een </a:t>
            </a:r>
            <a:r>
              <a:rPr lang="nl-NL" sz="2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sgRNA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om een zebravis met </a:t>
            </a:r>
            <a:r>
              <a:rPr lang="nl-NL" sz="2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Ushersyndroom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 maken. </a:t>
            </a:r>
            <a:r>
              <a:rPr lang="nl-NL" sz="24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nl-NL" sz="2400" i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silico</a:t>
            </a:r>
            <a:r>
              <a:rPr lang="nl-NL" sz="24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Leerlingen ervaren dat het dus eigenlijk heel simpel wordt om organismen genetisch te modificeren.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>
                <a:hlinkClick r:id="rId2"/>
              </a:rPr>
              <a:t>https://www.dnalabs.nl/crisprcas9/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8192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467</Words>
  <Application>Microsoft Office PowerPoint</Application>
  <PresentationFormat>Breedbeeld</PresentationFormat>
  <Paragraphs>65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Times New Roman</vt:lpstr>
      <vt:lpstr>Wingdings 3</vt:lpstr>
      <vt:lpstr>Ion</vt:lpstr>
      <vt:lpstr>Workshop Crispr-Cas9 Ethische dillemma’s </vt:lpstr>
      <vt:lpstr>Programma</vt:lpstr>
      <vt:lpstr>Crispr-Cas9</vt:lpstr>
      <vt:lpstr>Crispr-Cas9</vt:lpstr>
      <vt:lpstr>Crispr-Cas9</vt:lpstr>
      <vt:lpstr>Crispr-Cas9</vt:lpstr>
      <vt:lpstr>Casus: Usher-syndroom (Bron: reizende DNA-labs)</vt:lpstr>
      <vt:lpstr>Casus: Usher-syndroom (Bron: reizende DNA-labs)</vt:lpstr>
      <vt:lpstr>Casus: Usher-syndroom (Bron: reizende DNA-labs)</vt:lpstr>
      <vt:lpstr>Casus: Usher-syndroom (Bron: reizende DNA-labs)</vt:lpstr>
      <vt:lpstr>Bio-ethiek en burgerschap</vt:lpstr>
      <vt:lpstr>Werkvorm bio-ethiek bij Crispr-Cas9</vt:lpstr>
      <vt:lpstr>Werkvorm bio-ethiek bij Crispr-Cas9</vt:lpstr>
      <vt:lpstr>Werkvorm bio-ethiek bij Crispr-Cas9</vt:lpstr>
      <vt:lpstr>Gebruik werkvorm bij andere concepten</vt:lpstr>
      <vt:lpstr>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Crispr-Cas9 Ethische dillema’s</dc:title>
  <dc:creator>I.H.C. Langes</dc:creator>
  <cp:lastModifiedBy>I.H.C. Langes</cp:lastModifiedBy>
  <cp:revision>7</cp:revision>
  <dcterms:created xsi:type="dcterms:W3CDTF">2024-11-14T08:18:01Z</dcterms:created>
  <dcterms:modified xsi:type="dcterms:W3CDTF">2024-11-19T19:27:36Z</dcterms:modified>
</cp:coreProperties>
</file>