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5"/>
  </p:notesMasterIdLst>
  <p:sldIdLst>
    <p:sldId id="256" r:id="rId2"/>
    <p:sldId id="258" r:id="rId3"/>
    <p:sldId id="287" r:id="rId4"/>
    <p:sldId id="284" r:id="rId5"/>
    <p:sldId id="283" r:id="rId6"/>
    <p:sldId id="288" r:id="rId7"/>
    <p:sldId id="289" r:id="rId8"/>
    <p:sldId id="290" r:id="rId9"/>
    <p:sldId id="282" r:id="rId10"/>
    <p:sldId id="266" r:id="rId11"/>
    <p:sldId id="297" r:id="rId12"/>
    <p:sldId id="298" r:id="rId13"/>
    <p:sldId id="299" r:id="rId14"/>
    <p:sldId id="260" r:id="rId15"/>
    <p:sldId id="261" r:id="rId16"/>
    <p:sldId id="262" r:id="rId17"/>
    <p:sldId id="300" r:id="rId18"/>
    <p:sldId id="264" r:id="rId19"/>
    <p:sldId id="301" r:id="rId20"/>
    <p:sldId id="291" r:id="rId21"/>
    <p:sldId id="292" r:id="rId22"/>
    <p:sldId id="294" r:id="rId23"/>
    <p:sldId id="296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2F64"/>
    <a:srgbClr val="D63347"/>
    <a:srgbClr val="0076CF"/>
    <a:srgbClr val="E50039"/>
    <a:srgbClr val="D50032"/>
    <a:srgbClr val="0069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490"/>
    <p:restoredTop sz="94694"/>
  </p:normalViewPr>
  <p:slideViewPr>
    <p:cSldViewPr snapToGrid="0" snapToObjects="1">
      <p:cViewPr varScale="1">
        <p:scale>
          <a:sx n="104" d="100"/>
          <a:sy n="104" d="100"/>
        </p:scale>
        <p:origin x="156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90907D-373D-5845-B995-716B0BBEDFD6}" type="datetimeFigureOut">
              <a:rPr lang="nl-NL" smtClean="0"/>
              <a:t>11-11-2021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71AB65-9103-0447-82C2-9354C95702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8007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13D57144-5EAF-A848-ACFC-9A906C91FB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50"/>
            <a:ext cx="9144000" cy="6845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600200"/>
            <a:ext cx="7772400" cy="1655762"/>
          </a:xfrm>
        </p:spPr>
        <p:txBody>
          <a:bodyPr anchor="t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</a:t>
            </a:r>
            <a:br>
              <a:rPr lang="nl-NL" dirty="0"/>
            </a:br>
            <a:r>
              <a:rPr lang="nl-NL" dirty="0"/>
              <a:t>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677300"/>
            <a:ext cx="4281616" cy="150523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3355-CCE2-E548-8E94-5C450449A12C}" type="datetimeFigureOut">
              <a:rPr lang="nl-NL" smtClean="0"/>
              <a:t>11-11-2021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52F9-2288-6A4D-A2DE-C12493EF4877}" type="slidenum">
              <a:rPr lang="nl-NL" smtClean="0"/>
              <a:t>‹nr.›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9FAF079A-37DA-E74C-9724-A93BF5B93C9D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5709805" y="2318974"/>
            <a:ext cx="2805545" cy="290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998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bg>
      <p:bgPr>
        <a:solidFill>
          <a:schemeClr val="bg1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DD48A0B7-DA02-7D49-BB3D-66F1A7DBD7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2700"/>
            <a:ext cx="9144000" cy="6845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506" y="392558"/>
            <a:ext cx="5973318" cy="1325563"/>
          </a:xfrm>
        </p:spPr>
        <p:txBody>
          <a:bodyPr lIns="0" tIns="0" rIns="0" bIns="0" anchor="t"/>
          <a:lstStyle/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19506" y="1825625"/>
            <a:ext cx="7886700" cy="4351338"/>
          </a:xfrm>
        </p:spPr>
        <p:txBody>
          <a:bodyPr lIns="0" tIns="0" rIns="0" bIns="0">
            <a:normAutofit/>
          </a:bodyPr>
          <a:lstStyle>
            <a:lvl1pPr>
              <a:defRPr lang="nl-NL" sz="1400" smtClean="0">
                <a:effectLst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</a:lstStyle>
          <a:p>
            <a:pPr lvl="0"/>
            <a:r>
              <a:rPr lang="nl-NL" dirty="0"/>
              <a:t>Voorbeeld tekst: The </a:t>
            </a:r>
            <a:r>
              <a:rPr lang="nl-NL" dirty="0" err="1"/>
              <a:t>quick</a:t>
            </a:r>
            <a:r>
              <a:rPr lang="nl-NL" dirty="0"/>
              <a:t> </a:t>
            </a:r>
            <a:r>
              <a:rPr lang="nl-NL" dirty="0" err="1"/>
              <a:t>brown</a:t>
            </a:r>
            <a:r>
              <a:rPr lang="nl-NL" dirty="0"/>
              <a:t> fox </a:t>
            </a:r>
            <a:r>
              <a:rPr lang="nl-NL" dirty="0" err="1"/>
              <a:t>jumps</a:t>
            </a:r>
            <a:r>
              <a:rPr lang="nl-NL" dirty="0"/>
              <a:t> over a </a:t>
            </a:r>
            <a:r>
              <a:rPr lang="nl-NL" dirty="0" err="1"/>
              <a:t>lazy</a:t>
            </a:r>
            <a:r>
              <a:rPr lang="nl-NL" dirty="0"/>
              <a:t> dog.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3355-CCE2-E548-8E94-5C450449A12C}" type="datetimeFigureOut">
              <a:rPr lang="nl-NL" smtClean="0"/>
              <a:t>11-11-2021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52F9-2288-6A4D-A2DE-C12493EF4877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C93EA96-5FA6-2843-BDB5-10B391858287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6690976" y="404438"/>
            <a:ext cx="2100191" cy="55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8451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object">
    <p:bg>
      <p:bgPr>
        <a:solidFill>
          <a:schemeClr val="bg1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DD48A0B7-DA02-7D49-BB3D-66F1A7DBD7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50"/>
            <a:ext cx="9144000" cy="68453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3355-CCE2-E548-8E94-5C450449A12C}" type="datetimeFigureOut">
              <a:rPr lang="nl-NL" smtClean="0"/>
              <a:t>11-11-2021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52F9-2288-6A4D-A2DE-C12493EF4877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3B46A35-837C-9A4B-B7B9-9CFE4B9A8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506" y="392558"/>
            <a:ext cx="5973318" cy="1325563"/>
          </a:xfrm>
        </p:spPr>
        <p:txBody>
          <a:bodyPr lIns="0" tIns="0" rIns="0" bIns="0" anchor="t"/>
          <a:lstStyle/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357604A-7D27-7B47-85B6-A99D495E0D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19506" y="1825625"/>
            <a:ext cx="7886700" cy="4351338"/>
          </a:xfrm>
        </p:spPr>
        <p:txBody>
          <a:bodyPr lIns="0" tIns="0" rIns="0" bIns="0">
            <a:normAutofit/>
          </a:bodyPr>
          <a:lstStyle>
            <a:lvl1pPr>
              <a:defRPr lang="nl-NL" sz="1400" smtClean="0">
                <a:effectLst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</a:lstStyle>
          <a:p>
            <a:pPr lvl="0"/>
            <a:r>
              <a:rPr lang="nl-NL" dirty="0"/>
              <a:t>Voorbeeld tekst: The </a:t>
            </a:r>
            <a:r>
              <a:rPr lang="nl-NL" dirty="0" err="1"/>
              <a:t>quick</a:t>
            </a:r>
            <a:r>
              <a:rPr lang="nl-NL" dirty="0"/>
              <a:t> </a:t>
            </a:r>
            <a:r>
              <a:rPr lang="nl-NL" dirty="0" err="1"/>
              <a:t>brown</a:t>
            </a:r>
            <a:r>
              <a:rPr lang="nl-NL" dirty="0"/>
              <a:t> fox </a:t>
            </a:r>
            <a:r>
              <a:rPr lang="nl-NL" dirty="0" err="1"/>
              <a:t>jumps</a:t>
            </a:r>
            <a:r>
              <a:rPr lang="nl-NL" dirty="0"/>
              <a:t> over a </a:t>
            </a:r>
            <a:r>
              <a:rPr lang="nl-NL" dirty="0" err="1"/>
              <a:t>lazy</a:t>
            </a:r>
            <a:r>
              <a:rPr lang="nl-NL" dirty="0"/>
              <a:t> dog.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2BFA703E-86A8-954D-8D84-729488101230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6690976" y="404438"/>
            <a:ext cx="2100191" cy="55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115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en object">
    <p:bg>
      <p:bgPr>
        <a:solidFill>
          <a:schemeClr val="bg1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DD48A0B7-DA02-7D49-BB3D-66F1A7DBD7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2700"/>
            <a:ext cx="9144000" cy="68453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3355-CCE2-E548-8E94-5C450449A12C}" type="datetimeFigureOut">
              <a:rPr lang="nl-NL" smtClean="0"/>
              <a:t>11-11-2021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52F9-2288-6A4D-A2DE-C12493EF4877}" type="slidenum">
              <a:rPr lang="nl-NL" smtClean="0"/>
              <a:t>‹nr.›</a:t>
            </a:fld>
            <a:endParaRPr lang="nl-NL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94372DA-19FD-4544-AD61-31BC1514C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506" y="392558"/>
            <a:ext cx="5973318" cy="1325563"/>
          </a:xfrm>
        </p:spPr>
        <p:txBody>
          <a:bodyPr lIns="0" tIns="0" rIns="0" bIns="0" anchor="t"/>
          <a:lstStyle>
            <a:lvl1pPr>
              <a:defRPr>
                <a:solidFill>
                  <a:srgbClr val="0076CF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ED22BEB-9469-384D-9D90-BE3C7778E2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19506" y="1825625"/>
            <a:ext cx="7886700" cy="4351338"/>
          </a:xfrm>
        </p:spPr>
        <p:txBody>
          <a:bodyPr lIns="0" tIns="0" rIns="0" bIns="0">
            <a:normAutofit/>
          </a:bodyPr>
          <a:lstStyle>
            <a:lvl1pPr>
              <a:defRPr lang="nl-NL" sz="1400" smtClean="0">
                <a:effectLst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</a:lstStyle>
          <a:p>
            <a:pPr lvl="0"/>
            <a:r>
              <a:rPr lang="nl-NL" dirty="0"/>
              <a:t>Voorbeeld tekst: The </a:t>
            </a:r>
            <a:r>
              <a:rPr lang="nl-NL" dirty="0" err="1"/>
              <a:t>quick</a:t>
            </a:r>
            <a:r>
              <a:rPr lang="nl-NL" dirty="0"/>
              <a:t> </a:t>
            </a:r>
            <a:r>
              <a:rPr lang="nl-NL" dirty="0" err="1"/>
              <a:t>brown</a:t>
            </a:r>
            <a:r>
              <a:rPr lang="nl-NL" dirty="0"/>
              <a:t> fox </a:t>
            </a:r>
            <a:r>
              <a:rPr lang="nl-NL" dirty="0" err="1"/>
              <a:t>jumps</a:t>
            </a:r>
            <a:r>
              <a:rPr lang="nl-NL" dirty="0"/>
              <a:t> over a </a:t>
            </a:r>
            <a:r>
              <a:rPr lang="nl-NL" dirty="0" err="1"/>
              <a:t>lazy</a:t>
            </a:r>
            <a:r>
              <a:rPr lang="nl-NL" dirty="0"/>
              <a:t> dog.</a:t>
            </a:r>
          </a:p>
        </p:txBody>
      </p:sp>
    </p:spTree>
    <p:extLst>
      <p:ext uri="{BB962C8B-B14F-4D97-AF65-F5344CB8AC3E}">
        <p14:creationId xmlns:p14="http://schemas.microsoft.com/office/powerpoint/2010/main" val="727247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en object">
    <p:bg>
      <p:bgPr>
        <a:solidFill>
          <a:schemeClr val="bg1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DD48A0B7-DA02-7D49-BB3D-66F1A7DBD7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2700"/>
            <a:ext cx="9144000" cy="68453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3355-CCE2-E548-8E94-5C450449A12C}" type="datetimeFigureOut">
              <a:rPr lang="nl-NL" smtClean="0"/>
              <a:t>11-11-2021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52F9-2288-6A4D-A2DE-C12493EF4877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9BF904-136B-7249-8B2A-8CFA8EE06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506" y="392558"/>
            <a:ext cx="5973318" cy="1325563"/>
          </a:xfrm>
        </p:spPr>
        <p:txBody>
          <a:bodyPr lIns="0" tIns="0" rIns="0" bIns="0" anchor="t"/>
          <a:lstStyle>
            <a:lvl1pPr>
              <a:defRPr>
                <a:solidFill>
                  <a:srgbClr val="D50032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E0B973E-A2C7-F648-B60B-FC840C87E02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19506" y="1825625"/>
            <a:ext cx="7886700" cy="4351338"/>
          </a:xfrm>
        </p:spPr>
        <p:txBody>
          <a:bodyPr lIns="0" tIns="0" rIns="0" bIns="0">
            <a:normAutofit/>
          </a:bodyPr>
          <a:lstStyle>
            <a:lvl1pPr>
              <a:defRPr lang="nl-NL" sz="1400" smtClean="0">
                <a:effectLst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</a:lstStyle>
          <a:p>
            <a:pPr lvl="0"/>
            <a:r>
              <a:rPr lang="nl-NL" dirty="0"/>
              <a:t>Voorbeeld tekst: The </a:t>
            </a:r>
            <a:r>
              <a:rPr lang="nl-NL" dirty="0" err="1"/>
              <a:t>quick</a:t>
            </a:r>
            <a:r>
              <a:rPr lang="nl-NL" dirty="0"/>
              <a:t> </a:t>
            </a:r>
            <a:r>
              <a:rPr lang="nl-NL" dirty="0" err="1"/>
              <a:t>brown</a:t>
            </a:r>
            <a:r>
              <a:rPr lang="nl-NL" dirty="0"/>
              <a:t> fox </a:t>
            </a:r>
            <a:r>
              <a:rPr lang="nl-NL" dirty="0" err="1"/>
              <a:t>jumps</a:t>
            </a:r>
            <a:r>
              <a:rPr lang="nl-NL" dirty="0"/>
              <a:t> over a </a:t>
            </a:r>
            <a:r>
              <a:rPr lang="nl-NL" dirty="0" err="1"/>
              <a:t>lazy</a:t>
            </a:r>
            <a:r>
              <a:rPr lang="nl-NL" dirty="0"/>
              <a:t> dog.</a:t>
            </a:r>
          </a:p>
        </p:txBody>
      </p:sp>
    </p:spTree>
    <p:extLst>
      <p:ext uri="{BB962C8B-B14F-4D97-AF65-F5344CB8AC3E}">
        <p14:creationId xmlns:p14="http://schemas.microsoft.com/office/powerpoint/2010/main" val="2961126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3355-CCE2-E548-8E94-5C450449A12C}" type="datetimeFigureOut">
              <a:rPr lang="nl-NL" smtClean="0"/>
              <a:t>11-11-2021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52F9-2288-6A4D-A2DE-C12493EF487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5817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3355-CCE2-E548-8E94-5C450449A12C}" type="datetimeFigureOut">
              <a:rPr lang="nl-NL" smtClean="0"/>
              <a:t>11-11-2021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52F9-2288-6A4D-A2DE-C12493EF487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3779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3355-CCE2-E548-8E94-5C450449A12C}" type="datetimeFigureOut">
              <a:rPr lang="nl-NL" smtClean="0"/>
              <a:t>11-11-2021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52F9-2288-6A4D-A2DE-C12493EF487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6305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087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0"/>
            <a:r>
              <a:rPr lang="nl-NL" dirty="0"/>
              <a:t>Tweede niveau</a:t>
            </a:r>
          </a:p>
          <a:p>
            <a:pPr lvl="0"/>
            <a:r>
              <a:rPr lang="nl-NL" dirty="0"/>
              <a:t>Derde niveau</a:t>
            </a:r>
          </a:p>
          <a:p>
            <a:pPr lvl="0"/>
            <a:r>
              <a:rPr lang="nl-NL" dirty="0"/>
              <a:t>Vierde niveau</a:t>
            </a:r>
          </a:p>
          <a:p>
            <a:pPr lvl="0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2A4A3355-CCE2-E548-8E94-5C450449A12C}" type="datetimeFigureOut">
              <a:rPr lang="nl-NL" smtClean="0"/>
              <a:pPr/>
              <a:t>11-11-2021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660352F9-2288-6A4D-A2DE-C12493EF4877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10326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4" r:id="rId3"/>
    <p:sldLayoutId id="2147483686" r:id="rId4"/>
    <p:sldLayoutId id="2147483685" r:id="rId5"/>
    <p:sldLayoutId id="2147483675" r:id="rId6"/>
    <p:sldLayoutId id="2147483676" r:id="rId7"/>
    <p:sldLayoutId id="2147483677" r:id="rId8"/>
    <p:sldLayoutId id="214748368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14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575F52-E5EF-764D-9F85-090069C988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777893"/>
            <a:ext cx="7716794" cy="1505238"/>
          </a:xfrm>
        </p:spPr>
        <p:txBody>
          <a:bodyPr>
            <a:normAutofit/>
          </a:bodyPr>
          <a:lstStyle/>
          <a:p>
            <a:r>
              <a:rPr lang="nl-NL" sz="2000" dirty="0"/>
              <a:t> </a:t>
            </a:r>
            <a:r>
              <a:rPr lang="nl-NL" dirty="0"/>
              <a:t>Reanimatieonderwijs op school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CF302F7-7F83-954D-A08F-9E29A128FA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3677300"/>
            <a:ext cx="3760365" cy="1505238"/>
          </a:xfrm>
        </p:spPr>
        <p:txBody>
          <a:bodyPr>
            <a:normAutofit/>
          </a:bodyPr>
          <a:lstStyle/>
          <a:p>
            <a:r>
              <a:rPr lang="nl-NL" dirty="0"/>
              <a:t>Taskforce QRS</a:t>
            </a:r>
          </a:p>
          <a:p>
            <a:r>
              <a:rPr lang="nl-NL" dirty="0"/>
              <a:t>Monique Hol</a:t>
            </a:r>
          </a:p>
          <a:p>
            <a:r>
              <a:rPr lang="nl-NL" dirty="0"/>
              <a:t>Hans de Jong</a:t>
            </a:r>
          </a:p>
        </p:txBody>
      </p:sp>
    </p:spTree>
    <p:extLst>
      <p:ext uri="{BB962C8B-B14F-4D97-AF65-F5344CB8AC3E}">
        <p14:creationId xmlns:p14="http://schemas.microsoft.com/office/powerpoint/2010/main" val="2512265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587236-CE0B-43AD-BBD1-1EF4F3A88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PTSS voor biologen: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477529B-E346-486F-AB1B-0E89F4286C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Disregulatie van het </a:t>
            </a:r>
            <a:r>
              <a:rPr lang="nl-NL" sz="2400" dirty="0" err="1"/>
              <a:t>noradrenerge</a:t>
            </a:r>
            <a:r>
              <a:rPr lang="nl-NL" sz="2400" dirty="0"/>
              <a:t> systeem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Hypersensitiviteit van de </a:t>
            </a:r>
            <a:r>
              <a:rPr lang="nl-NL" sz="2400" dirty="0" err="1"/>
              <a:t>hpa</a:t>
            </a:r>
            <a:r>
              <a:rPr lang="nl-NL" sz="2400" dirty="0"/>
              <a:t>-as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Afname van het hippocampusvolume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Hyperperfusie van het limbische systeem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Hypoperfusie van de prefrontale cortex </a:t>
            </a:r>
          </a:p>
          <a:p>
            <a:pPr>
              <a:buFontTx/>
              <a:buChar char="-"/>
            </a:pPr>
            <a:endParaRPr lang="nl-NL" sz="2400" dirty="0"/>
          </a:p>
          <a:p>
            <a:r>
              <a:rPr lang="nl-NL" sz="1600" i="1" dirty="0"/>
              <a:t>(</a:t>
            </a:r>
            <a:r>
              <a:rPr lang="nl-NL" sz="1600" i="1" dirty="0" err="1"/>
              <a:t>Lindauer</a:t>
            </a:r>
            <a:r>
              <a:rPr lang="nl-NL" sz="1600" i="1" dirty="0"/>
              <a:t>, R.J.L., Carlier, I.V.E., &amp; </a:t>
            </a:r>
            <a:r>
              <a:rPr lang="nl-NL" sz="1600" i="1" dirty="0" err="1"/>
              <a:t>Gersons</a:t>
            </a:r>
            <a:r>
              <a:rPr lang="nl-NL" sz="1600" i="1" dirty="0"/>
              <a:t> B.P.R., Tijdschrift voor de psychiatrie, 2002)</a:t>
            </a:r>
          </a:p>
        </p:txBody>
      </p:sp>
    </p:spTree>
    <p:extLst>
      <p:ext uri="{BB962C8B-B14F-4D97-AF65-F5344CB8AC3E}">
        <p14:creationId xmlns:p14="http://schemas.microsoft.com/office/powerpoint/2010/main" val="1353720328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2202F3-D970-444C-A1B8-6B4937552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Traumatische ervaring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2B702A1-BCE2-473C-AE5B-F73DC212A6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400" dirty="0"/>
              <a:t>80 % komt over een traumatische ervaring heen op eigen kracht en hulp van zijn sociale netwerk</a:t>
            </a:r>
          </a:p>
          <a:p>
            <a:endParaRPr lang="nl-NL" sz="2400" dirty="0"/>
          </a:p>
          <a:p>
            <a:r>
              <a:rPr lang="nl-NL" sz="2400" dirty="0"/>
              <a:t>20% ervaart een vorm van stagnatie.</a:t>
            </a:r>
          </a:p>
          <a:p>
            <a:endParaRPr lang="nl-NL" sz="2400" dirty="0"/>
          </a:p>
          <a:p>
            <a:endParaRPr lang="nl-NL" sz="2400" dirty="0"/>
          </a:p>
          <a:p>
            <a:r>
              <a:rPr lang="nl-NL" sz="2400" dirty="0"/>
              <a:t>Hoe kan ik als docent/mentor zelf al inspelen op deze 20%?</a:t>
            </a:r>
          </a:p>
        </p:txBody>
      </p:sp>
    </p:spTree>
    <p:extLst>
      <p:ext uri="{BB962C8B-B14F-4D97-AF65-F5344CB8AC3E}">
        <p14:creationId xmlns:p14="http://schemas.microsoft.com/office/powerpoint/2010/main" val="879781335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EF85C5-4531-4821-B779-47B99DC95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Antwoord: Houd rekening met 6 factoren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E18451E-8565-4D38-8ABA-F8EFFF7CD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85763" indent="-385763">
              <a:buAutoNum type="arabicParenR"/>
            </a:pPr>
            <a:r>
              <a:rPr lang="nl-NL" sz="2400" dirty="0"/>
              <a:t>Ervaring van hulpeloosheid </a:t>
            </a:r>
          </a:p>
          <a:p>
            <a:pPr marL="385763" indent="-385763">
              <a:buAutoNum type="arabicParenR"/>
            </a:pPr>
            <a:r>
              <a:rPr lang="nl-NL" sz="2400" dirty="0"/>
              <a:t>Afwisseling ‘</a:t>
            </a:r>
            <a:r>
              <a:rPr lang="nl-NL" sz="2400" dirty="0" err="1"/>
              <a:t>denial</a:t>
            </a:r>
            <a:r>
              <a:rPr lang="nl-NL" sz="2400" dirty="0"/>
              <a:t>’ en ‘</a:t>
            </a:r>
            <a:r>
              <a:rPr lang="nl-NL" sz="2400" dirty="0" err="1"/>
              <a:t>intrusion</a:t>
            </a:r>
            <a:endParaRPr lang="nl-NL" sz="2400" dirty="0"/>
          </a:p>
          <a:p>
            <a:pPr marL="385763" indent="-385763">
              <a:buAutoNum type="arabicParenR"/>
            </a:pPr>
            <a:r>
              <a:rPr lang="nl-NL" sz="2400" dirty="0"/>
              <a:t>‘Gezonde’ </a:t>
            </a:r>
            <a:r>
              <a:rPr lang="nl-NL" sz="2400" dirty="0" err="1"/>
              <a:t>copingstijl</a:t>
            </a:r>
            <a:endParaRPr lang="nl-NL" sz="2400" dirty="0"/>
          </a:p>
          <a:p>
            <a:pPr marL="385763" indent="-385763">
              <a:buAutoNum type="arabicParenR"/>
            </a:pPr>
            <a:r>
              <a:rPr lang="nl-NL" sz="2400" dirty="0"/>
              <a:t>Vinden van betekenis</a:t>
            </a:r>
          </a:p>
          <a:p>
            <a:pPr marL="385763" indent="-385763">
              <a:buAutoNum type="arabicParenR"/>
            </a:pPr>
            <a:r>
              <a:rPr lang="nl-NL" sz="2400" dirty="0"/>
              <a:t>Symptomen bij extreme stress/trauma</a:t>
            </a:r>
          </a:p>
          <a:p>
            <a:pPr marL="385763" indent="-385763">
              <a:buAutoNum type="arabicParenR"/>
            </a:pPr>
            <a:r>
              <a:rPr lang="nl-NL" sz="2400" dirty="0"/>
              <a:t>Ten slotte: gebeurtenis, persoonlijke eigenschappen &amp; ervaringen en sociale situatie</a:t>
            </a:r>
          </a:p>
          <a:p>
            <a:pPr marL="385763" indent="-385763">
              <a:buAutoNum type="arabicParenR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94631281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DA70E1-D4E0-495B-BDDD-1798DB3CD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506" y="392558"/>
            <a:ext cx="5892505" cy="1325563"/>
          </a:xfrm>
        </p:spPr>
        <p:txBody>
          <a:bodyPr>
            <a:normAutofit fontScale="90000"/>
          </a:bodyPr>
          <a:lstStyle/>
          <a:p>
            <a:r>
              <a:rPr lang="nl-NL" sz="3600" dirty="0"/>
              <a:t>1) Ervaring van (aangeleerde) hulpeloosheid</a:t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5B14093-752F-40B8-B5D7-F5AA6A9524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sz="2400" dirty="0"/>
              <a:t>Meer stress bij: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Geen controle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Slechte ervaringen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Geen sociale back up</a:t>
            </a:r>
          </a:p>
          <a:p>
            <a:endParaRPr lang="nl-NL" sz="2400" b="1" dirty="0"/>
          </a:p>
          <a:p>
            <a:r>
              <a:rPr lang="nl-NL" sz="2400" b="1" dirty="0"/>
              <a:t>Dus: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Heb je een keuze om ‘nee’ te zeggen tegen (een gedeelte van) de cursus reanimeren?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Ervaar je meer stress dat je niet weet wat je moet doen óf door te handelen met een risico dat de persoon komt te overlijden? (casus Wilco)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Hoe geoefend ben je?</a:t>
            </a:r>
          </a:p>
          <a:p>
            <a:pPr>
              <a:buFontTx/>
              <a:buChar char="-"/>
            </a:pP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46484066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FF5CD6-26D6-465F-BEBB-F078D90F4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2) Afwisseling ‘</a:t>
            </a:r>
            <a:r>
              <a:rPr lang="nl-NL" dirty="0" err="1"/>
              <a:t>denial</a:t>
            </a:r>
            <a:r>
              <a:rPr lang="nl-NL" dirty="0"/>
              <a:t>’ en ‘</a:t>
            </a:r>
            <a:r>
              <a:rPr lang="nl-NL" dirty="0" err="1"/>
              <a:t>intrusion</a:t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97C817B-BD9C-4DD0-B5CA-53B8C831C2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400" dirty="0" err="1"/>
              <a:t>Denial</a:t>
            </a:r>
            <a:r>
              <a:rPr lang="nl-NL" sz="2400" dirty="0"/>
              <a:t> als ontkenning</a:t>
            </a:r>
          </a:p>
          <a:p>
            <a:r>
              <a:rPr lang="nl-NL" sz="2400" dirty="0" err="1"/>
              <a:t>Intrusion</a:t>
            </a:r>
            <a:r>
              <a:rPr lang="nl-NL" sz="2400" dirty="0"/>
              <a:t> als confrontatie</a:t>
            </a:r>
          </a:p>
          <a:p>
            <a:endParaRPr lang="nl-NL" sz="2400" dirty="0"/>
          </a:p>
          <a:p>
            <a:endParaRPr lang="nl-NL" sz="2400" dirty="0"/>
          </a:p>
          <a:p>
            <a:endParaRPr lang="nl-NL" sz="2400" dirty="0"/>
          </a:p>
          <a:p>
            <a:endParaRPr lang="nl-NL" sz="2400" dirty="0"/>
          </a:p>
          <a:p>
            <a:endParaRPr lang="nl-NL" sz="2400" dirty="0"/>
          </a:p>
          <a:p>
            <a:r>
              <a:rPr lang="nl-NL" sz="2400" i="1" dirty="0"/>
              <a:t>NB: dit is de insteek van begeleiding, een balans vinden</a:t>
            </a:r>
          </a:p>
        </p:txBody>
      </p:sp>
    </p:spTree>
    <p:extLst>
      <p:ext uri="{BB962C8B-B14F-4D97-AF65-F5344CB8AC3E}">
        <p14:creationId xmlns:p14="http://schemas.microsoft.com/office/powerpoint/2010/main" val="3940098649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23B820-F01E-45DE-AE2C-08C482E87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3) ‘Gezonde’ </a:t>
            </a:r>
            <a:r>
              <a:rPr lang="nl-NL" dirty="0" err="1"/>
              <a:t>copingstijl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631640B-D7F5-4DE2-86C9-835B3FA43F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Hoe gaat een leerling om met stressvolle gebeurtenis: actief, vermijdend, sociaal netwerk activeren, reactief of palliatief?</a:t>
            </a:r>
          </a:p>
          <a:p>
            <a:endParaRPr lang="nl-NL" sz="2400" dirty="0"/>
          </a:p>
          <a:p>
            <a:endParaRPr lang="nl-NL" sz="2400" dirty="0"/>
          </a:p>
          <a:p>
            <a:endParaRPr lang="nl-NL" sz="2400" dirty="0"/>
          </a:p>
          <a:p>
            <a:r>
              <a:rPr lang="nl-NL" sz="2400" dirty="0"/>
              <a:t>Een stressvolle reactie is zinvol</a:t>
            </a:r>
          </a:p>
          <a:p>
            <a:pPr marL="385763" indent="-385763">
              <a:buAutoNum type="alphaUcParenR"/>
            </a:pPr>
            <a:r>
              <a:rPr lang="nl-NL" sz="2400" dirty="0"/>
              <a:t>Beschermen tegen té intense gevoelens </a:t>
            </a:r>
            <a:br>
              <a:rPr lang="nl-NL" sz="2400" dirty="0"/>
            </a:br>
            <a:r>
              <a:rPr lang="nl-NL" sz="2400" dirty="0"/>
              <a:t>(ook biologisch)</a:t>
            </a:r>
          </a:p>
          <a:p>
            <a:pPr marL="385763" indent="-385763">
              <a:buAutoNum type="alphaUcParenR"/>
            </a:pPr>
            <a:r>
              <a:rPr lang="nl-NL" sz="2400" dirty="0"/>
              <a:t>Steun uitlokken van jouw sociale netwerk</a:t>
            </a:r>
          </a:p>
        </p:txBody>
      </p:sp>
    </p:spTree>
    <p:extLst>
      <p:ext uri="{BB962C8B-B14F-4D97-AF65-F5344CB8AC3E}">
        <p14:creationId xmlns:p14="http://schemas.microsoft.com/office/powerpoint/2010/main" val="2850278343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966744-1C8E-46BD-B475-65E94A87E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4) Vinden van betekenis, lukt dat?</a:t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D4B9584-CE84-486E-85D6-8DF57A6A5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400" dirty="0"/>
              <a:t>Waarom ik?</a:t>
            </a:r>
          </a:p>
          <a:p>
            <a:r>
              <a:rPr lang="nl-NL" sz="2400" dirty="0"/>
              <a:t>Hoe groot is de kans dat dit nog een keer gebeurt?</a:t>
            </a:r>
          </a:p>
          <a:p>
            <a:r>
              <a:rPr lang="nl-NL" sz="2400" dirty="0"/>
              <a:t>Hoeveel invloed had ik op de situatie?</a:t>
            </a:r>
          </a:p>
        </p:txBody>
      </p:sp>
    </p:spTree>
    <p:extLst>
      <p:ext uri="{BB962C8B-B14F-4D97-AF65-F5344CB8AC3E}">
        <p14:creationId xmlns:p14="http://schemas.microsoft.com/office/powerpoint/2010/main" val="343979375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78BDAC-9293-443E-91EE-5C6375815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5) Symptomen bij </a:t>
            </a:r>
            <a:br>
              <a:rPr lang="nl-NL" dirty="0"/>
            </a:br>
            <a:r>
              <a:rPr lang="nl-NL" dirty="0"/>
              <a:t>(post traumatische) stress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B909320-3E4E-4618-9906-409E67E34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400" dirty="0"/>
              <a:t>Depressie</a:t>
            </a:r>
          </a:p>
          <a:p>
            <a:r>
              <a:rPr lang="nl-NL" sz="2400" dirty="0"/>
              <a:t>Dissociatie</a:t>
            </a:r>
          </a:p>
          <a:p>
            <a:r>
              <a:rPr lang="nl-NL" sz="2400" dirty="0"/>
              <a:t>Psychotisch</a:t>
            </a:r>
          </a:p>
          <a:p>
            <a:endParaRPr lang="nl-NL" sz="2400" dirty="0"/>
          </a:p>
          <a:p>
            <a:endParaRPr lang="nl-NL" sz="2400" dirty="0"/>
          </a:p>
          <a:p>
            <a:endParaRPr lang="nl-NL" sz="2400" dirty="0"/>
          </a:p>
          <a:p>
            <a:endParaRPr lang="nl-NL" sz="2400" dirty="0"/>
          </a:p>
          <a:p>
            <a:r>
              <a:rPr lang="nl-NL" sz="2400" dirty="0"/>
              <a:t>Problematisch? </a:t>
            </a:r>
            <a:r>
              <a:rPr lang="nl-NL" sz="2400" b="1" dirty="0"/>
              <a:t>Duur en intensiteit</a:t>
            </a:r>
          </a:p>
        </p:txBody>
      </p:sp>
    </p:spTree>
    <p:extLst>
      <p:ext uri="{BB962C8B-B14F-4D97-AF65-F5344CB8AC3E}">
        <p14:creationId xmlns:p14="http://schemas.microsoft.com/office/powerpoint/2010/main" val="1986309232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58B377-D844-4F00-B2E1-A6FDB1D4A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6) Ten slotte</a:t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494E125-2005-47D1-BE5B-CCAAFBCA8D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85763" indent="-385763">
              <a:buAutoNum type="alphaUcParenR"/>
            </a:pPr>
            <a:r>
              <a:rPr lang="nl-NL" sz="2400" dirty="0"/>
              <a:t>Soort gebeurtenis</a:t>
            </a:r>
          </a:p>
          <a:p>
            <a:pPr marL="385763" indent="-385763">
              <a:buAutoNum type="alphaUcParenR"/>
            </a:pPr>
            <a:r>
              <a:rPr lang="nl-NL" sz="2400" dirty="0"/>
              <a:t>Persoonlijke eigenschappen &amp; persoonlijke ervaringen </a:t>
            </a:r>
          </a:p>
          <a:p>
            <a:pPr marL="385763" indent="-385763">
              <a:buAutoNum type="alphaUcParenR"/>
            </a:pPr>
            <a:r>
              <a:rPr lang="nl-NL" sz="2400" dirty="0"/>
              <a:t>Sociale situatie</a:t>
            </a:r>
          </a:p>
        </p:txBody>
      </p:sp>
    </p:spTree>
    <p:extLst>
      <p:ext uri="{BB962C8B-B14F-4D97-AF65-F5344CB8AC3E}">
        <p14:creationId xmlns:p14="http://schemas.microsoft.com/office/powerpoint/2010/main" val="3759417918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6BE610-EC0D-41A3-A19F-86FEDA369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Conclusie: Hoe kan ik als docent/mentor zelf al inspelen preventie PTSS?</a:t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6CE5F71-AD4C-4ED2-B25F-6D5704DCFF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85763" indent="-385763">
              <a:buAutoNum type="arabicParenR"/>
            </a:pPr>
            <a:r>
              <a:rPr lang="nl-NL" sz="2400" dirty="0"/>
              <a:t>Geef leerlingen een keuze. Een vervangende opdracht of puur informatief kan ook helpend zijn: wat kan ik wel doen, wat doen anderen of waar kan ik naartoe?</a:t>
            </a:r>
          </a:p>
          <a:p>
            <a:pPr marL="385763" indent="-385763">
              <a:buAutoNum type="arabicParenR"/>
            </a:pPr>
            <a:r>
              <a:rPr lang="nl-NL" sz="2400" dirty="0"/>
              <a:t>Controle neemt toe als je kan reanimeren en geoefend bent</a:t>
            </a:r>
          </a:p>
          <a:p>
            <a:pPr marL="385763" indent="-385763">
              <a:buAutoNum type="arabicParenR"/>
            </a:pPr>
            <a:r>
              <a:rPr lang="nl-NL" sz="2400" dirty="0"/>
              <a:t>Nazorg, sociaal netwerk is beschermend, richt dit in</a:t>
            </a:r>
          </a:p>
          <a:p>
            <a:pPr marL="385763" indent="-385763">
              <a:buAutoNum type="arabicParenR"/>
            </a:pPr>
            <a:r>
              <a:rPr lang="nl-NL" sz="2400" dirty="0"/>
              <a:t>Onderdeel van de cursus is ook als het ‘</a:t>
            </a:r>
            <a:r>
              <a:rPr lang="nl-NL" sz="2400" b="1" dirty="0"/>
              <a:t>de interventie niet het gewenste effect heeft (i.p.v. misgaat)</a:t>
            </a:r>
            <a:r>
              <a:rPr lang="nl-NL" sz="2400" dirty="0"/>
              <a:t>. Bereid de leerlingen voor. </a:t>
            </a:r>
          </a:p>
          <a:p>
            <a:pPr marL="385763" indent="-385763">
              <a:buAutoNum type="arabicParenR"/>
            </a:pPr>
            <a:r>
              <a:rPr lang="nl-NL" sz="2400" dirty="0"/>
              <a:t>Wees bewust hoe je er zelf als persoon in staat: je bent je eigen instrument</a:t>
            </a:r>
          </a:p>
        </p:txBody>
      </p:sp>
    </p:spTree>
    <p:extLst>
      <p:ext uri="{BB962C8B-B14F-4D97-AF65-F5344CB8AC3E}">
        <p14:creationId xmlns:p14="http://schemas.microsoft.com/office/powerpoint/2010/main" val="3515806751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5D11C6-D075-2648-A2FD-445445AB6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506" y="392558"/>
            <a:ext cx="5973317" cy="1325563"/>
          </a:xfrm>
        </p:spPr>
        <p:txBody>
          <a:bodyPr/>
          <a:lstStyle/>
          <a:p>
            <a:r>
              <a:rPr lang="nl-NL" dirty="0"/>
              <a:t>Aan het eind van de workshop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4E21BE6-3C9B-9747-BF18-28A7D7B03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506" y="2236573"/>
            <a:ext cx="7886699" cy="3940390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sz="2200" dirty="0">
                <a:solidFill>
                  <a:prstClr val="black"/>
                </a:solidFill>
                <a:cs typeface="Arial" panose="020B0604020202020204" pitchFamily="34" charset="0"/>
              </a:rPr>
              <a:t>Weet je waarom het zo belangrijk is dat ook leerlingen kunnen reanimeren.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sz="2200" dirty="0">
                <a:solidFill>
                  <a:prstClr val="black"/>
                </a:solidFill>
                <a:cs typeface="Arial" panose="020B0604020202020204" pitchFamily="34" charset="0"/>
              </a:rPr>
              <a:t>Heb je je eigen reanimatievaardigheden weer op orde.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sz="2200" dirty="0">
                <a:solidFill>
                  <a:prstClr val="black"/>
                </a:solidFill>
                <a:cs typeface="Arial" panose="020B0604020202020204" pitchFamily="34" charset="0"/>
              </a:rPr>
              <a:t>ken je verschillende manieren waarop je reanimatielessen binnen je school kunt geven.</a:t>
            </a:r>
          </a:p>
          <a:p>
            <a:pPr>
              <a:defRPr/>
            </a:pPr>
            <a:endParaRPr lang="nl-NL" sz="22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nl-NL" sz="2200" dirty="0">
                <a:solidFill>
                  <a:prstClr val="black"/>
                </a:solidFill>
                <a:cs typeface="Arial" panose="020B0604020202020204" pitchFamily="34" charset="0"/>
              </a:rPr>
              <a:t>Ga je zo snel mogelijk verkennen wat de mogelijkheden binnen je eigen school zijn om reanimatielessen aan te bieden aan jullie leerlingen (en collega’s en ouders en….).</a:t>
            </a:r>
          </a:p>
        </p:txBody>
      </p:sp>
    </p:spTree>
    <p:extLst>
      <p:ext uri="{BB962C8B-B14F-4D97-AF65-F5344CB8AC3E}">
        <p14:creationId xmlns:p14="http://schemas.microsoft.com/office/powerpoint/2010/main" val="21267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575F52-E5EF-764D-9F85-090069C988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123670" cy="1682931"/>
          </a:xfrm>
        </p:spPr>
        <p:txBody>
          <a:bodyPr>
            <a:normAutofit fontScale="90000"/>
          </a:bodyPr>
          <a:lstStyle/>
          <a:p>
            <a:r>
              <a:rPr lang="nl-NL" sz="2000" dirty="0"/>
              <a:t> </a:t>
            </a:r>
            <a:br>
              <a:rPr lang="nl-NL" dirty="0"/>
            </a:br>
            <a:r>
              <a:rPr lang="nl-NL" dirty="0"/>
              <a:t>Hoe kun je reanimatieonderwijs aanbieden bij jou op school?</a:t>
            </a:r>
          </a:p>
        </p:txBody>
      </p:sp>
      <p:sp>
        <p:nvSpPr>
          <p:cNvPr id="5" name="Ondertitel 4">
            <a:extLst>
              <a:ext uri="{FF2B5EF4-FFF2-40B4-BE49-F238E27FC236}">
                <a16:creationId xmlns:a16="http://schemas.microsoft.com/office/drawing/2014/main" id="{D6C803EE-3E95-EF47-98F8-B38EBC6BE1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237241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530DB8-6F4C-E346-85C6-DEC707A97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Taskforce QRS</a:t>
            </a:r>
          </a:p>
        </p:txBody>
      </p:sp>
      <p:pic>
        <p:nvPicPr>
          <p:cNvPr id="5" name="Picture 2" descr="Taskforce QRS - Reanimatiecursussen op middelbare scholen">
            <a:extLst>
              <a:ext uri="{FF2B5EF4-FFF2-40B4-BE49-F238E27FC236}">
                <a16:creationId xmlns:a16="http://schemas.microsoft.com/office/drawing/2014/main" id="{3DF01B90-7970-C24D-AA42-1893EB8C9E1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4132" y="1825625"/>
            <a:ext cx="3900718" cy="380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jdelijke aanduiding voor inhoud 3">
            <a:extLst>
              <a:ext uri="{FF2B5EF4-FFF2-40B4-BE49-F238E27FC236}">
                <a16:creationId xmlns:a16="http://schemas.microsoft.com/office/drawing/2014/main" id="{C318ADA0-51CD-7B46-9308-7C1D7A5A5169}"/>
              </a:ext>
            </a:extLst>
          </p:cNvPr>
          <p:cNvSpPr txBox="1">
            <a:spLocks/>
          </p:cNvSpPr>
          <p:nvPr/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Studenten staan dicht bij de leerlingen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Intensieve begeleiding van de leerlingen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Relatief goedkoop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Eigen materialen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6FD390BF-DDC5-8548-A398-E47DF5ECD571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nl-NL" sz="1400" b="0" i="0" kern="120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029671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530DB8-6F4C-E346-85C6-DEC707A97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 Save </a:t>
            </a:r>
            <a:r>
              <a:rPr lang="nl-NL" dirty="0" err="1"/>
              <a:t>Lives</a:t>
            </a:r>
            <a:endParaRPr lang="nl-NL" dirty="0"/>
          </a:p>
        </p:txBody>
      </p:sp>
      <p:sp>
        <p:nvSpPr>
          <p:cNvPr id="10" name="Tijdelijke aanduiding voor inhoud 3">
            <a:extLst>
              <a:ext uri="{FF2B5EF4-FFF2-40B4-BE49-F238E27FC236}">
                <a16:creationId xmlns:a16="http://schemas.microsoft.com/office/drawing/2014/main" id="{C318ADA0-51CD-7B46-9308-7C1D7A5A5169}"/>
              </a:ext>
            </a:extLst>
          </p:cNvPr>
          <p:cNvSpPr txBox="1">
            <a:spLocks/>
          </p:cNvSpPr>
          <p:nvPr/>
        </p:nvSpPr>
        <p:spPr>
          <a:xfrm>
            <a:off x="514183" y="4255293"/>
            <a:ext cx="8001167" cy="192166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 err="1"/>
              <a:t>Serious</a:t>
            </a:r>
            <a:r>
              <a:rPr lang="nl-NL" sz="2400" dirty="0"/>
              <a:t> Game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Leerlingen leren ‘zelfstandig’ reanimeren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Leuke, actieve en eigentijdse ‘</a:t>
            </a:r>
            <a:r>
              <a:rPr lang="nl-NL" sz="2400" dirty="0" err="1"/>
              <a:t>socials</a:t>
            </a:r>
            <a:r>
              <a:rPr lang="nl-NL" sz="2400" dirty="0"/>
              <a:t>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Veel leerstimuli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6FD390BF-DDC5-8548-A398-E47DF5ECD571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nl-NL" sz="1400" b="0" i="0" kern="120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E9BC9289-6F69-9141-A7A1-4D4A938A39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4183" y="1461294"/>
            <a:ext cx="6388100" cy="2794000"/>
          </a:xfrm>
        </p:spPr>
      </p:pic>
    </p:spTree>
    <p:extLst>
      <p:ext uri="{BB962C8B-B14F-4D97-AF65-F5344CB8AC3E}">
        <p14:creationId xmlns:p14="http://schemas.microsoft.com/office/powerpoint/2010/main" val="8094924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530DB8-6F4C-E346-85C6-DEC707A97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ROOS-project van de Hartstichting</a:t>
            </a:r>
          </a:p>
        </p:txBody>
      </p:sp>
      <p:sp>
        <p:nvSpPr>
          <p:cNvPr id="10" name="Tijdelijke aanduiding voor inhoud 3">
            <a:extLst>
              <a:ext uri="{FF2B5EF4-FFF2-40B4-BE49-F238E27FC236}">
                <a16:creationId xmlns:a16="http://schemas.microsoft.com/office/drawing/2014/main" id="{C318ADA0-51CD-7B46-9308-7C1D7A5A5169}"/>
              </a:ext>
            </a:extLst>
          </p:cNvPr>
          <p:cNvSpPr txBox="1">
            <a:spLocks/>
          </p:cNvSpPr>
          <p:nvPr/>
        </p:nvSpPr>
        <p:spPr>
          <a:xfrm>
            <a:off x="514183" y="4255293"/>
            <a:ext cx="8001167" cy="192166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Eigen docenten worden opgeleid tot reanimatie-instructeur.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Kant-en-klaar (online) lesmateriaal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Een volledig klassikaal en hybride lesprogramma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6FD390BF-DDC5-8548-A398-E47DF5ECD571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nl-NL" sz="1400" b="0" i="0" kern="120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dirty="0"/>
          </a:p>
        </p:txBody>
      </p:sp>
      <p:pic>
        <p:nvPicPr>
          <p:cNvPr id="7174" name="Picture 6" descr="Reanimatieonderwijs op school | Hartstichting">
            <a:extLst>
              <a:ext uri="{FF2B5EF4-FFF2-40B4-BE49-F238E27FC236}">
                <a16:creationId xmlns:a16="http://schemas.microsoft.com/office/drawing/2014/main" id="{070CC7C3-660F-C049-BB3E-D34F70FBA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501087"/>
            <a:ext cx="4896371" cy="275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042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5D11C6-D075-2648-A2FD-445445AB6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506" y="392558"/>
            <a:ext cx="5973317" cy="1325563"/>
          </a:xfrm>
        </p:spPr>
        <p:txBody>
          <a:bodyPr/>
          <a:lstStyle/>
          <a:p>
            <a:r>
              <a:rPr lang="nl-NL" dirty="0"/>
              <a:t>Waarom leren we leerlingen reanimeren?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4E21BE6-3C9B-9747-BF18-28A7D7B03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506" y="2236573"/>
            <a:ext cx="7886699" cy="3940390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prstClr val="black"/>
                </a:solidFill>
                <a:cs typeface="Arial" panose="020B0604020202020204" pitchFamily="34" charset="0"/>
              </a:rPr>
              <a:t>Meer dan </a:t>
            </a:r>
            <a:r>
              <a:rPr lang="nl-NL" sz="2400" b="1" dirty="0">
                <a:solidFill>
                  <a:prstClr val="black"/>
                </a:solidFill>
                <a:cs typeface="Arial" panose="020B0604020202020204" pitchFamily="34" charset="0"/>
              </a:rPr>
              <a:t>300 hartstilstanden </a:t>
            </a:r>
            <a:r>
              <a:rPr lang="nl-NL" sz="2400" dirty="0">
                <a:solidFill>
                  <a:prstClr val="black"/>
                </a:solidFill>
                <a:cs typeface="Arial" panose="020B0604020202020204" pitchFamily="34" charset="0"/>
              </a:rPr>
              <a:t>per week buiten het ziekenhuis. 80% thuis.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prstClr val="black"/>
                </a:solidFill>
                <a:cs typeface="Arial" panose="020B0604020202020204" pitchFamily="34" charset="0"/>
              </a:rPr>
              <a:t>Reanimatie en inzet AED binnen </a:t>
            </a:r>
            <a:r>
              <a:rPr lang="nl-NL" sz="2400" b="1" dirty="0">
                <a:solidFill>
                  <a:prstClr val="black"/>
                </a:solidFill>
                <a:cs typeface="Arial" panose="020B0604020202020204" pitchFamily="34" charset="0"/>
              </a:rPr>
              <a:t>6 minuten </a:t>
            </a:r>
            <a:r>
              <a:rPr lang="nl-NL" sz="2400" dirty="0">
                <a:solidFill>
                  <a:prstClr val="black"/>
                </a:solidFill>
                <a:cs typeface="Arial" panose="020B0604020202020204" pitchFamily="34" charset="0"/>
              </a:rPr>
              <a:t>vergroot de overlevingskans aanzienlijk (40-70%).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prstClr val="black"/>
                </a:solidFill>
                <a:cs typeface="Arial" panose="020B0604020202020204" pitchFamily="34" charset="0"/>
              </a:rPr>
              <a:t>Ambulances hebben gemiddeld een </a:t>
            </a:r>
            <a:r>
              <a:rPr lang="nl-NL" sz="2400" b="1" dirty="0">
                <a:solidFill>
                  <a:prstClr val="black"/>
                </a:solidFill>
                <a:cs typeface="Arial" panose="020B0604020202020204" pitchFamily="34" charset="0"/>
              </a:rPr>
              <a:t>langere aanrijtijd </a:t>
            </a:r>
            <a:r>
              <a:rPr lang="nl-NL" sz="2400" dirty="0">
                <a:solidFill>
                  <a:prstClr val="black"/>
                </a:solidFill>
                <a:cs typeface="Arial" panose="020B0604020202020204" pitchFamily="34" charset="0"/>
              </a:rPr>
              <a:t>dan 6 minuten (wettelijk 15 min.)</a:t>
            </a:r>
          </a:p>
          <a:p>
            <a:pPr>
              <a:defRPr/>
            </a:pPr>
            <a:endParaRPr lang="nl-NL" sz="24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nl-NL" sz="2400" dirty="0">
                <a:solidFill>
                  <a:prstClr val="black"/>
                </a:solidFill>
                <a:cs typeface="Arial" panose="020B0604020202020204" pitchFamily="34" charset="0"/>
              </a:rPr>
              <a:t>De </a:t>
            </a:r>
            <a:r>
              <a:rPr lang="nl-NL" sz="2400" b="1" dirty="0">
                <a:solidFill>
                  <a:prstClr val="black"/>
                </a:solidFill>
                <a:cs typeface="Arial" panose="020B0604020202020204" pitchFamily="34" charset="0"/>
              </a:rPr>
              <a:t>overlevingskans</a:t>
            </a:r>
            <a:r>
              <a:rPr lang="nl-NL" sz="2400" dirty="0">
                <a:solidFill>
                  <a:prstClr val="black"/>
                </a:solidFill>
                <a:cs typeface="Arial" panose="020B0604020202020204" pitchFamily="34" charset="0"/>
              </a:rPr>
              <a:t> groeit als meer mensen kunnen reanimeren. Dus moeten we investeren in de </a:t>
            </a:r>
            <a:r>
              <a:rPr lang="nl-NL" sz="2400" b="1" dirty="0">
                <a:solidFill>
                  <a:prstClr val="black"/>
                </a:solidFill>
                <a:cs typeface="Arial" panose="020B0604020202020204" pitchFamily="34" charset="0"/>
              </a:rPr>
              <a:t>aankomende generatie</a:t>
            </a:r>
            <a:r>
              <a:rPr lang="nl-NL" sz="2400" dirty="0">
                <a:solidFill>
                  <a:prstClr val="black"/>
                </a:solidFill>
                <a:cs typeface="Arial" panose="020B0604020202020204" pitchFamily="34" charset="0"/>
              </a:rPr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182514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F210E23-F657-3F4F-8C87-8C6871279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leren de leerlingen tijdens de reanimatielessen?</a:t>
            </a:r>
          </a:p>
        </p:txBody>
      </p:sp>
      <p:pic>
        <p:nvPicPr>
          <p:cNvPr id="9" name="Introductie Basiscursus BLS">
            <a:hlinkClick r:id="" action="ppaction://media"/>
            <a:extLst>
              <a:ext uri="{FF2B5EF4-FFF2-40B4-BE49-F238E27FC236}">
                <a16:creationId xmlns:a16="http://schemas.microsoft.com/office/drawing/2014/main" id="{BED5EC59-7E18-4847-AC55-9E6233BB651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4619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76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0316D2-850E-FB47-B48F-BC9A3DFE3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leren de leerlingen tijdens de reanimatielessen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D96A0C2-BCAE-0E47-85B2-A8BDFC318A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506" y="2236573"/>
            <a:ext cx="7886699" cy="3940390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prstClr val="black"/>
                </a:solidFill>
                <a:cs typeface="Arial" panose="020B0604020202020204" pitchFamily="34" charset="0"/>
              </a:rPr>
              <a:t>Wat te doen bij een hartstilstand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prstClr val="black"/>
                </a:solidFill>
                <a:cs typeface="Arial" panose="020B0604020202020204" pitchFamily="34" charset="0"/>
              </a:rPr>
              <a:t>Samenwerken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prstClr val="black"/>
                </a:solidFill>
                <a:cs typeface="Arial" panose="020B0604020202020204" pitchFamily="34" charset="0"/>
              </a:rPr>
              <a:t>Het effect van eigen handelen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prstClr val="black"/>
                </a:solidFill>
                <a:cs typeface="Arial" panose="020B0604020202020204" pitchFamily="34" charset="0"/>
              </a:rPr>
              <a:t>Hulp geven aan anderen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prstClr val="black"/>
                </a:solidFill>
                <a:cs typeface="Arial" panose="020B0604020202020204" pitchFamily="34" charset="0"/>
              </a:rPr>
              <a:t>Actief burgerschap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prstClr val="black"/>
                </a:solidFill>
                <a:cs typeface="Arial" panose="020B0604020202020204" pitchFamily="34" charset="0"/>
              </a:rPr>
              <a:t>Levensreddend handelen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sz="2400" dirty="0">
                <a:solidFill>
                  <a:prstClr val="black"/>
                </a:solidFill>
                <a:cs typeface="Arial" panose="020B0604020202020204" pitchFamily="34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19890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70A0AB-4218-4848-B923-03B4E6840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Daar doen we het voor!</a:t>
            </a:r>
          </a:p>
        </p:txBody>
      </p:sp>
      <p:pic>
        <p:nvPicPr>
          <p:cNvPr id="1026" name="Picture 2" descr="Ruben reanimeerde zijn vader Ron.">
            <a:extLst>
              <a:ext uri="{FF2B5EF4-FFF2-40B4-BE49-F238E27FC236}">
                <a16:creationId xmlns:a16="http://schemas.microsoft.com/office/drawing/2014/main" id="{C3957008-674B-7341-BBCB-C40B2F36F61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02" y="1835150"/>
            <a:ext cx="3106819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A4D99E5-5502-E644-844B-F7792576E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0483" y="1919371"/>
            <a:ext cx="4704682" cy="187143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85F14D1-4549-424F-BEAA-3E2B7E9C7C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7482" y="4568967"/>
            <a:ext cx="4896518" cy="161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23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FD9D04-B70D-D642-81D0-17933014D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Daar doen we het voor!</a:t>
            </a:r>
          </a:p>
        </p:txBody>
      </p:sp>
      <p:pic>
        <p:nvPicPr>
          <p:cNvPr id="2050" name="Picture 2" descr="Kautar Ettabachi leerde op school reanimeren en bracht dat snel in de praktijk.">
            <a:extLst>
              <a:ext uri="{FF2B5EF4-FFF2-40B4-BE49-F238E27FC236}">
                <a16:creationId xmlns:a16="http://schemas.microsoft.com/office/drawing/2014/main" id="{3FFF6B27-ABEF-AA47-9726-65D7EFFE333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05" y="1837657"/>
            <a:ext cx="5940477" cy="424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746F957-A945-C747-9448-BC1410D34E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6674" y="3966788"/>
            <a:ext cx="4935954" cy="211651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59B3256-6140-B543-A832-3CFDEE712E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9320" y="1837656"/>
            <a:ext cx="2724613" cy="221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870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CE2B19-4C56-C340-9BD5-686CABFF1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Daar doen we het voor!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38EEDC5A-8569-7E4A-84EA-B127133054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5375" y="2680494"/>
            <a:ext cx="6934200" cy="2641600"/>
          </a:xfrm>
        </p:spPr>
      </p:pic>
    </p:spTree>
    <p:extLst>
      <p:ext uri="{BB962C8B-B14F-4D97-AF65-F5344CB8AC3E}">
        <p14:creationId xmlns:p14="http://schemas.microsoft.com/office/powerpoint/2010/main" val="3283476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575F52-E5EF-764D-9F85-090069C988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173097" cy="1682931"/>
          </a:xfrm>
        </p:spPr>
        <p:txBody>
          <a:bodyPr>
            <a:normAutofit/>
          </a:bodyPr>
          <a:lstStyle/>
          <a:p>
            <a:r>
              <a:rPr lang="nl-NL" sz="2000" dirty="0"/>
              <a:t> </a:t>
            </a:r>
            <a:br>
              <a:rPr lang="nl-NL" dirty="0"/>
            </a:br>
            <a:r>
              <a:rPr lang="nl-NL" sz="2700" dirty="0"/>
              <a:t>Effect van reanimatietraining op </a:t>
            </a:r>
            <a:br>
              <a:rPr lang="nl-NL" sz="2700" dirty="0"/>
            </a:br>
            <a:r>
              <a:rPr lang="nl-NL" sz="2700" dirty="0"/>
              <a:t>PTSS-ontwikkeling na </a:t>
            </a:r>
            <a:br>
              <a:rPr lang="nl-NL" sz="2700" dirty="0"/>
            </a:br>
            <a:r>
              <a:rPr lang="nl-NL" sz="2700" dirty="0"/>
              <a:t>OHCA-ervaring(en) bij jongeren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CF302F7-7F83-954D-A08F-9E29A128FA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3677300"/>
            <a:ext cx="3760365" cy="1505238"/>
          </a:xfrm>
        </p:spPr>
        <p:txBody>
          <a:bodyPr>
            <a:normAutofit/>
          </a:bodyPr>
          <a:lstStyle/>
          <a:p>
            <a:r>
              <a:rPr lang="nl-NL" dirty="0"/>
              <a:t>Monique Hol</a:t>
            </a: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3275711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Blauw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765</Words>
  <Application>Microsoft Macintosh PowerPoint</Application>
  <PresentationFormat>Diavoorstelling (4:3)</PresentationFormat>
  <Paragraphs>118</Paragraphs>
  <Slides>23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23</vt:i4>
      </vt:variant>
    </vt:vector>
  </HeadingPairs>
  <TitlesOfParts>
    <vt:vector size="27" baseType="lpstr">
      <vt:lpstr>Arial</vt:lpstr>
      <vt:lpstr>Calibri</vt:lpstr>
      <vt:lpstr>Wingdings</vt:lpstr>
      <vt:lpstr>Kantoorthema</vt:lpstr>
      <vt:lpstr> Reanimatieonderwijs op school</vt:lpstr>
      <vt:lpstr>Aan het eind van de workshop</vt:lpstr>
      <vt:lpstr>Waarom leren we leerlingen reanimeren?</vt:lpstr>
      <vt:lpstr>Wat leren de leerlingen tijdens de reanimatielessen?</vt:lpstr>
      <vt:lpstr>Wat leren de leerlingen tijdens de reanimatielessen</vt:lpstr>
      <vt:lpstr>Daar doen we het voor!</vt:lpstr>
      <vt:lpstr>Daar doen we het voor!</vt:lpstr>
      <vt:lpstr>Daar doen we het voor!</vt:lpstr>
      <vt:lpstr>  Effect van reanimatietraining op  PTSS-ontwikkeling na  OHCA-ervaring(en) bij jongeren</vt:lpstr>
      <vt:lpstr>PTSS voor biologen:</vt:lpstr>
      <vt:lpstr>Traumatische ervaring</vt:lpstr>
      <vt:lpstr>Antwoord: Houd rekening met 6 factoren</vt:lpstr>
      <vt:lpstr>1) Ervaring van (aangeleerde) hulpeloosheid </vt:lpstr>
      <vt:lpstr>2) Afwisseling ‘denial’ en ‘intrusion </vt:lpstr>
      <vt:lpstr>3) ‘Gezonde’ copingstijl</vt:lpstr>
      <vt:lpstr>4) Vinden van betekenis, lukt dat? </vt:lpstr>
      <vt:lpstr>5) Symptomen bij  (post traumatische) stress</vt:lpstr>
      <vt:lpstr>6) Ten slotte </vt:lpstr>
      <vt:lpstr>Conclusie: Hoe kan ik als docent/mentor zelf al inspelen preventie PTSS? </vt:lpstr>
      <vt:lpstr>  Hoe kun je reanimatieonderwijs aanbieden bij jou op school?</vt:lpstr>
      <vt:lpstr>Taskforce QRS</vt:lpstr>
      <vt:lpstr>I Save Lives</vt:lpstr>
      <vt:lpstr>ROOS-project van de Hartstichting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Beademingen tijdens Reanimatie</dc:title>
  <dc:creator>Maas</dc:creator>
  <cp:lastModifiedBy>Hans de Jong</cp:lastModifiedBy>
  <cp:revision>7</cp:revision>
  <dcterms:created xsi:type="dcterms:W3CDTF">2020-01-10T12:47:27Z</dcterms:created>
  <dcterms:modified xsi:type="dcterms:W3CDTF">2021-11-11T15:21:15Z</dcterms:modified>
</cp:coreProperties>
</file>