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63" r:id="rId2"/>
    <p:sldId id="300" r:id="rId3"/>
    <p:sldId id="366" r:id="rId4"/>
    <p:sldId id="367" r:id="rId5"/>
    <p:sldId id="346" r:id="rId6"/>
    <p:sldId id="320" r:id="rId7"/>
    <p:sldId id="348" r:id="rId8"/>
    <p:sldId id="349" r:id="rId9"/>
    <p:sldId id="350" r:id="rId10"/>
    <p:sldId id="351" r:id="rId11"/>
    <p:sldId id="368" r:id="rId12"/>
    <p:sldId id="370" r:id="rId13"/>
    <p:sldId id="371" r:id="rId14"/>
    <p:sldId id="357" r:id="rId15"/>
    <p:sldId id="373" r:id="rId16"/>
    <p:sldId id="361" r:id="rId17"/>
    <p:sldId id="352" r:id="rId18"/>
    <p:sldId id="353" r:id="rId19"/>
    <p:sldId id="372" r:id="rId20"/>
    <p:sldId id="337" r:id="rId21"/>
    <p:sldId id="362" r:id="rId22"/>
    <p:sldId id="365" r:id="rId23"/>
    <p:sldId id="355" r:id="rId24"/>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68" autoAdjust="0"/>
  </p:normalViewPr>
  <p:slideViewPr>
    <p:cSldViewPr>
      <p:cViewPr varScale="1">
        <p:scale>
          <a:sx n="58" d="100"/>
          <a:sy n="58" d="100"/>
        </p:scale>
        <p:origin x="-117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B4601924-3B57-4325-9038-C8E2AF866832}" type="datetimeFigureOut">
              <a:rPr lang="en-US" smtClean="0"/>
              <a:pPr/>
              <a:t>5/15/2014</a:t>
            </a:fld>
            <a:endParaRPr lang="en-US"/>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416036AB-77BC-4E00-80F0-63158CC5B51F}" type="slidenum">
              <a:rPr lang="en-US" smtClean="0"/>
              <a:pPr/>
              <a:t>‹#›</a:t>
            </a:fld>
            <a:endParaRPr lang="en-US"/>
          </a:p>
        </p:txBody>
      </p:sp>
    </p:spTree>
    <p:extLst>
      <p:ext uri="{BB962C8B-B14F-4D97-AF65-F5344CB8AC3E}">
        <p14:creationId xmlns:p14="http://schemas.microsoft.com/office/powerpoint/2010/main" xmlns="" val="416026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416036AB-77BC-4E00-80F0-63158CC5B51F}" type="slidenum">
              <a:rPr lang="en-US" smtClean="0"/>
              <a:pPr/>
              <a:t>2</a:t>
            </a:fld>
            <a:endParaRPr lang="en-US"/>
          </a:p>
        </p:txBody>
      </p:sp>
    </p:spTree>
    <p:extLst>
      <p:ext uri="{BB962C8B-B14F-4D97-AF65-F5344CB8AC3E}">
        <p14:creationId xmlns:p14="http://schemas.microsoft.com/office/powerpoint/2010/main" xmlns="" val="183712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smtClean="0"/>
              <a:t>Laat</a:t>
            </a:r>
            <a:r>
              <a:rPr lang="en-US" dirty="0" smtClean="0"/>
              <a:t> </a:t>
            </a:r>
            <a:r>
              <a:rPr lang="en-US" dirty="0" err="1" smtClean="0"/>
              <a:t>deelnemers</a:t>
            </a:r>
            <a:r>
              <a:rPr lang="en-US" dirty="0" smtClean="0"/>
              <a:t> </a:t>
            </a:r>
            <a:r>
              <a:rPr lang="en-US" dirty="0" err="1" smtClean="0"/>
              <a:t>experimenten</a:t>
            </a:r>
            <a:r>
              <a:rPr lang="en-US" dirty="0" smtClean="0"/>
              <a:t> </a:t>
            </a:r>
            <a:r>
              <a:rPr lang="en-US" dirty="0" err="1" smtClean="0"/>
              <a:t>bedenken</a:t>
            </a:r>
            <a:r>
              <a:rPr lang="en-US" dirty="0" smtClean="0"/>
              <a:t> </a:t>
            </a:r>
            <a:r>
              <a:rPr lang="en-US" dirty="0" err="1" smtClean="0"/>
              <a:t>om</a:t>
            </a:r>
            <a:r>
              <a:rPr lang="en-US" dirty="0" smtClean="0"/>
              <a:t> </a:t>
            </a:r>
            <a:r>
              <a:rPr lang="en-US" dirty="0" err="1" smtClean="0"/>
              <a:t>dit</a:t>
            </a:r>
            <a:r>
              <a:rPr lang="en-US" dirty="0" smtClean="0"/>
              <a:t> </a:t>
            </a:r>
            <a:r>
              <a:rPr lang="en-US" dirty="0" err="1" smtClean="0"/>
              <a:t>verschijnsel</a:t>
            </a:r>
            <a:r>
              <a:rPr lang="en-US" dirty="0" smtClean="0"/>
              <a:t> </a:t>
            </a:r>
            <a:r>
              <a:rPr lang="en-US" dirty="0" err="1" smtClean="0"/>
              <a:t>nader</a:t>
            </a:r>
            <a:r>
              <a:rPr lang="en-US" dirty="0" smtClean="0"/>
              <a:t> </a:t>
            </a:r>
            <a:r>
              <a:rPr lang="en-US" dirty="0" err="1" smtClean="0"/>
              <a:t>te</a:t>
            </a:r>
            <a:r>
              <a:rPr lang="en-US" dirty="0" smtClean="0"/>
              <a:t> </a:t>
            </a:r>
            <a:r>
              <a:rPr lang="en-US" dirty="0" err="1" smtClean="0"/>
              <a:t>onderzoeken</a:t>
            </a:r>
            <a:r>
              <a:rPr lang="en-US" dirty="0" smtClean="0"/>
              <a:t>. </a:t>
            </a:r>
            <a:r>
              <a:rPr lang="en-US" dirty="0" err="1" smtClean="0"/>
              <a:t>Eventueel</a:t>
            </a:r>
            <a:r>
              <a:rPr lang="en-US" dirty="0" smtClean="0"/>
              <a:t> </a:t>
            </a:r>
            <a:r>
              <a:rPr lang="en-US" dirty="0" err="1" smtClean="0"/>
              <a:t>werkblad</a:t>
            </a:r>
            <a:r>
              <a:rPr lang="en-US" dirty="0" smtClean="0"/>
              <a:t> over planning </a:t>
            </a:r>
            <a:r>
              <a:rPr lang="en-US" dirty="0" err="1" smtClean="0"/>
              <a:t>gebruiken</a:t>
            </a:r>
            <a:r>
              <a:rPr lang="en-US" dirty="0" smtClean="0"/>
              <a:t> of het </a:t>
            </a:r>
            <a:r>
              <a:rPr lang="en-US" dirty="0" err="1" smtClean="0"/>
              <a:t>specifieke</a:t>
            </a:r>
            <a:r>
              <a:rPr lang="en-US" dirty="0" smtClean="0"/>
              <a:t> </a:t>
            </a:r>
            <a:r>
              <a:rPr lang="en-US" dirty="0" err="1" smtClean="0"/>
              <a:t>werkblad</a:t>
            </a:r>
            <a:r>
              <a:rPr lang="en-US" dirty="0" smtClean="0"/>
              <a:t> in het </a:t>
            </a:r>
            <a:r>
              <a:rPr lang="en-US" dirty="0" err="1" smtClean="0"/>
              <a:t>bestand</a:t>
            </a:r>
            <a:r>
              <a:rPr lang="en-US" dirty="0" smtClean="0"/>
              <a:t> </a:t>
            </a:r>
            <a:r>
              <a:rPr lang="en-US" dirty="0" err="1" smtClean="0"/>
              <a:t>NatteGlazenConceptCartoon</a:t>
            </a:r>
            <a:r>
              <a:rPr lang="en-US" dirty="0" smtClean="0"/>
              <a:t>. OF </a:t>
            </a:r>
            <a:r>
              <a:rPr lang="en-US" dirty="0" err="1" smtClean="0"/>
              <a:t>gebruik</a:t>
            </a:r>
            <a:r>
              <a:rPr lang="en-US" dirty="0" smtClean="0"/>
              <a:t> de </a:t>
            </a:r>
            <a:r>
              <a:rPr lang="en-US" dirty="0" err="1" smtClean="0"/>
              <a:t>hierna</a:t>
            </a:r>
            <a:r>
              <a:rPr lang="en-US" dirty="0" smtClean="0"/>
              <a:t> </a:t>
            </a:r>
            <a:r>
              <a:rPr lang="en-US" dirty="0" err="1" smtClean="0"/>
              <a:t>volgende</a:t>
            </a:r>
            <a:r>
              <a:rPr lang="en-US" dirty="0" smtClean="0"/>
              <a:t> dia.</a:t>
            </a:r>
          </a:p>
        </p:txBody>
      </p:sp>
      <p:sp>
        <p:nvSpPr>
          <p:cNvPr id="46084" name="Tijdelijke aanduiding voor dianumm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A06D2C0F-E732-4099-B0CE-7ACDEC4523A9}" type="slidenum">
              <a:rPr lang="en-US" sz="1200" smtClean="0">
                <a:latin typeface="Arial" charset="0"/>
              </a:rPr>
              <a:pPr eaLnBrk="1" hangingPunct="1"/>
              <a:t>11</a:t>
            </a:fld>
            <a:endParaRPr lang="en-US" sz="12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smtClean="0"/>
              <a:t>Vraag</a:t>
            </a:r>
            <a:r>
              <a:rPr lang="en-US" dirty="0" smtClean="0"/>
              <a:t> 3 is </a:t>
            </a:r>
            <a:r>
              <a:rPr lang="en-US" dirty="0" err="1" smtClean="0"/>
              <a:t>belangrijk</a:t>
            </a:r>
            <a:r>
              <a:rPr lang="en-US" dirty="0" smtClean="0"/>
              <a:t>,</a:t>
            </a:r>
            <a:r>
              <a:rPr lang="en-US" baseline="0" dirty="0" smtClean="0"/>
              <a:t> we </a:t>
            </a:r>
            <a:r>
              <a:rPr lang="en-US" baseline="0" dirty="0" err="1" smtClean="0"/>
              <a:t>willen</a:t>
            </a:r>
            <a:r>
              <a:rPr lang="en-US" baseline="0" dirty="0" smtClean="0"/>
              <a:t> </a:t>
            </a:r>
            <a:r>
              <a:rPr lang="en-US" baseline="0" dirty="0" err="1" smtClean="0"/>
              <a:t>dat</a:t>
            </a:r>
            <a:r>
              <a:rPr lang="en-US" baseline="0" dirty="0" smtClean="0"/>
              <a:t> </a:t>
            </a:r>
            <a:r>
              <a:rPr lang="en-US" baseline="0" dirty="0" err="1" smtClean="0"/>
              <a:t>deelnemers</a:t>
            </a:r>
            <a:r>
              <a:rPr lang="en-US" baseline="0" dirty="0" smtClean="0"/>
              <a:t> </a:t>
            </a:r>
            <a:r>
              <a:rPr lang="en-US" baseline="0" dirty="0" err="1" smtClean="0"/>
              <a:t>serieus</a:t>
            </a:r>
            <a:r>
              <a:rPr lang="en-US" baseline="0" dirty="0" smtClean="0"/>
              <a:t> </a:t>
            </a:r>
            <a:r>
              <a:rPr lang="en-US" baseline="0" dirty="0" err="1" smtClean="0"/>
              <a:t>nadenken</a:t>
            </a:r>
            <a:r>
              <a:rPr lang="en-US" baseline="0" dirty="0" smtClean="0"/>
              <a:t> over </a:t>
            </a:r>
            <a:r>
              <a:rPr lang="en-US" baseline="0" dirty="0" err="1" smtClean="0"/>
              <a:t>verschillende</a:t>
            </a:r>
            <a:r>
              <a:rPr lang="en-US" baseline="0" dirty="0" smtClean="0"/>
              <a:t> </a:t>
            </a:r>
            <a:r>
              <a:rPr lang="en-US" baseline="0" dirty="0" err="1" smtClean="0"/>
              <a:t>alternatieven</a:t>
            </a:r>
            <a:r>
              <a:rPr lang="en-US" baseline="0" dirty="0" smtClean="0"/>
              <a:t>.</a:t>
            </a:r>
            <a:endParaRPr lang="en-US" dirty="0" smtClean="0"/>
          </a:p>
        </p:txBody>
      </p:sp>
      <p:sp>
        <p:nvSpPr>
          <p:cNvPr id="47108" name="Tijdelijke aanduiding voor dianumm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EE324354-7FB9-4D2B-8986-6FCFE053FA7C}" type="slidenum">
              <a:rPr lang="en-US" sz="1200" smtClean="0">
                <a:latin typeface="Arial" charset="0"/>
              </a:rPr>
              <a:pPr eaLnBrk="1" hangingPunct="1"/>
              <a:t>12</a:t>
            </a:fld>
            <a:endParaRPr lang="en-US" sz="1200"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ln/>
        </p:spPr>
      </p:sp>
      <p:sp>
        <p:nvSpPr>
          <p:cNvPr id="48131" name="Tijdelijke aanduiding voor notities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smtClean="0"/>
              <a:t>Voor</a:t>
            </a:r>
            <a:r>
              <a:rPr lang="en-US" dirty="0" smtClean="0"/>
              <a:t> </a:t>
            </a:r>
            <a:r>
              <a:rPr lang="en-US" dirty="0" err="1" smtClean="0"/>
              <a:t>rapportering</a:t>
            </a:r>
            <a:r>
              <a:rPr lang="en-US" dirty="0" smtClean="0"/>
              <a:t> van het experiment en</a:t>
            </a:r>
            <a:r>
              <a:rPr lang="en-US" baseline="0" dirty="0" smtClean="0"/>
              <a:t> </a:t>
            </a:r>
            <a:r>
              <a:rPr lang="en-US" baseline="0" dirty="0" err="1" smtClean="0"/>
              <a:t>resultaten</a:t>
            </a:r>
            <a:r>
              <a:rPr lang="en-US" baseline="0" dirty="0" smtClean="0"/>
              <a:t>.</a:t>
            </a:r>
            <a:endParaRPr lang="en-US" dirty="0" smtClean="0"/>
          </a:p>
        </p:txBody>
      </p:sp>
      <p:sp>
        <p:nvSpPr>
          <p:cNvPr id="48132" name="Tijdelijke aanduiding voor dianumm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E4624BB3-1D21-4634-A718-D7948C189ECE}" type="slidenum">
              <a:rPr lang="en-US" sz="1200" smtClean="0">
                <a:latin typeface="Arial" charset="0"/>
              </a:rPr>
              <a:pPr eaLnBrk="1" hangingPunct="1"/>
              <a:t>13</a:t>
            </a:fld>
            <a:endParaRPr lang="en-US" sz="1200"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Verzin een experiment met uitkomst die zorgt dat uitspraak ontkracht of geverifieerd</a:t>
            </a:r>
            <a:r>
              <a:rPr lang="nl-NL" baseline="0" dirty="0" smtClean="0"/>
              <a:t> wordt.</a:t>
            </a:r>
            <a:endParaRPr lang="nl-NL"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Het idee is dat kinderen pas echt leren en tot nieuwe inzichten komen als zij er actief mee bezig zijn geweest en</a:t>
            </a:r>
            <a:r>
              <a:rPr lang="nl-NL" baseline="0" dirty="0" smtClean="0"/>
              <a:t> door hun ervaringen een begrip van het te leren concept opbouwen. Wanneer de ervaringen anders zijn dan wat zij eerst dachten, worden zij gedwongen om erover na te gaan denken en zoeken naar manieren om het wel kloppend te maken. Stel, je denkt dat schaduw donkerder wordt als twee schaduwen elkaar overlappen. Pas als je ervaart dat het niet zo is, moet je </a:t>
            </a:r>
            <a:r>
              <a:rPr lang="nl-NL" baseline="0" dirty="0" err="1" smtClean="0"/>
              <a:t>je</a:t>
            </a:r>
            <a:r>
              <a:rPr lang="nl-NL" baseline="0" dirty="0" smtClean="0"/>
              <a:t> idee over het concept schaduw bijstellen. Dat is wat concept cartoons een rol in kunnen vervullen.</a:t>
            </a:r>
            <a:endParaRPr lang="nl-NL"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12700" cap="sq">
            <a:miter lim="800000"/>
            <a:headEnd type="none" w="sm" len="sm"/>
            <a:tailEnd type="none" w="sm" len="sm"/>
          </a:ln>
        </p:spPr>
        <p:txBody>
          <a:bodyPr/>
          <a:lstStyle/>
          <a:p>
            <a:fld id="{06B0084B-E0E3-4A9D-8EF5-98D69E999847}" type="slidenum">
              <a:rPr lang="en-US" smtClean="0"/>
              <a:pPr/>
              <a:t>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nl-N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12700" cap="sq">
            <a:miter lim="800000"/>
            <a:headEnd type="none" w="sm" len="sm"/>
            <a:tailEnd type="none" w="sm" len="sm"/>
          </a:ln>
        </p:spPr>
        <p:txBody>
          <a:bodyPr/>
          <a:lstStyle/>
          <a:p>
            <a:fld id="{31D07272-840F-43E6-90AB-6E817A2B05D0}" type="slidenum">
              <a:rPr lang="en-US" smtClean="0"/>
              <a:pPr/>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nl-NL" dirty="0" smtClean="0"/>
              <a:t>De didactische uitdaging van practicum is om het niet alleen </a:t>
            </a:r>
            <a:r>
              <a:rPr lang="nl-NL" dirty="0" err="1" smtClean="0"/>
              <a:t>hands-on</a:t>
            </a:r>
            <a:r>
              <a:rPr lang="nl-NL" dirty="0" smtClean="0"/>
              <a:t> maar ook </a:t>
            </a:r>
            <a:r>
              <a:rPr lang="nl-NL" dirty="0" err="1" smtClean="0"/>
              <a:t>minds</a:t>
            </a:r>
            <a:r>
              <a:rPr lang="nl-NL" dirty="0" smtClean="0"/>
              <a:t>-on te laten zijn. Alle didactiek moet erop gericht zijn leerlingen</a:t>
            </a:r>
            <a:r>
              <a:rPr lang="nl-NL" baseline="0" dirty="0" smtClean="0"/>
              <a:t> aan het heen-en-weer denken te zetten tussen verschijnselen en theorie.</a:t>
            </a:r>
            <a:endParaRPr 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Het idee is dat kinderen pas echt leren en tot nieuwe inzichten komen als zij er actief mee bezig zijn geweest en</a:t>
            </a:r>
            <a:r>
              <a:rPr lang="nl-NL" baseline="0" dirty="0" smtClean="0"/>
              <a:t> door hun ervaringen een begrip van het te leren concept opbouwen. Wanneer de ervaringen anders zijn dan wat zij eerst dachten, worden zij gedwongen om erover na te gaan denken en zoeken naar manieren om het wel kloppend te maken. Stel, je denkt dat schaduw donkerder wordt als twee schaduwen elkaar overlappen. Pas als je ervaart dat het niet zo is, moet je </a:t>
            </a:r>
            <a:r>
              <a:rPr lang="nl-NL" baseline="0" dirty="0" err="1" smtClean="0"/>
              <a:t>je</a:t>
            </a:r>
            <a:r>
              <a:rPr lang="nl-NL" baseline="0" dirty="0" smtClean="0"/>
              <a:t> idee over het concept schaduw bijstellen. Dat is wat concept cartoons een rol in kunnen vervullen.</a:t>
            </a:r>
            <a:endParaRPr lang="nl-NL"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GB" sz="1000" kern="1200" dirty="0" smtClean="0">
                <a:solidFill>
                  <a:schemeClr val="tx1"/>
                </a:solidFill>
                <a:latin typeface="+mn-lt"/>
                <a:ea typeface="+mn-ea"/>
                <a:cs typeface="+mn-cs"/>
              </a:rPr>
              <a:t>They are based on everyday situations that don’t appear to be scientific, so students lacking in confidence are less likely to be intimidated by the science and more likely to engage with them.  These everyday situations appear to be effective across geographical and cultural boundaries, enabling </a:t>
            </a:r>
            <a:r>
              <a:rPr lang="en-US" sz="1000" kern="1200" dirty="0" smtClean="0">
                <a:solidFill>
                  <a:schemeClr val="tx1"/>
                </a:solidFill>
                <a:latin typeface="+mn-lt"/>
                <a:ea typeface="+mn-ea"/>
                <a:cs typeface="+mn-cs"/>
              </a:rPr>
              <a:t>Concept Cartoons to be used successfully in a wide range of countries.</a:t>
            </a:r>
          </a:p>
          <a:p>
            <a:pPr lvl="0"/>
            <a:r>
              <a:rPr lang="en-GB" sz="1000" kern="1200" dirty="0" smtClean="0">
                <a:solidFill>
                  <a:schemeClr val="tx1"/>
                </a:solidFill>
                <a:latin typeface="+mn-lt"/>
                <a:ea typeface="+mn-ea"/>
                <a:cs typeface="+mn-cs"/>
              </a:rPr>
              <a:t>They present alternative viewpoints on the situation, including the scientifically acceptable viewpoint(s).  Most of the </a:t>
            </a:r>
            <a:r>
              <a:rPr lang="en-US" sz="1000" kern="1200" dirty="0" smtClean="0">
                <a:solidFill>
                  <a:schemeClr val="tx1"/>
                </a:solidFill>
                <a:latin typeface="+mn-lt"/>
                <a:ea typeface="+mn-ea"/>
                <a:cs typeface="+mn-cs"/>
              </a:rPr>
              <a:t>Concept Cartoons </a:t>
            </a:r>
            <a:r>
              <a:rPr lang="en-GB" sz="1000" kern="1200" dirty="0" smtClean="0">
                <a:solidFill>
                  <a:schemeClr val="tx1"/>
                </a:solidFill>
                <a:latin typeface="+mn-lt"/>
                <a:ea typeface="+mn-ea"/>
                <a:cs typeface="+mn-cs"/>
              </a:rPr>
              <a:t>embed scientific ideas in everyday contexts, and the contextual features can influence how the problem is interpreted, so that in many cases there can be more than one scientifically acceptable alternative.  This presents an additional level of challenge to learners, especially to high achieving students.</a:t>
            </a:r>
            <a:endParaRPr lang="en-US" sz="1000" kern="1200" dirty="0" smtClean="0">
              <a:solidFill>
                <a:schemeClr val="tx1"/>
              </a:solidFill>
              <a:latin typeface="+mn-lt"/>
              <a:ea typeface="+mn-ea"/>
              <a:cs typeface="+mn-cs"/>
            </a:endParaRPr>
          </a:p>
          <a:p>
            <a:pPr lvl="0"/>
            <a:r>
              <a:rPr lang="en-GB" sz="1000" kern="1200" dirty="0" smtClean="0">
                <a:solidFill>
                  <a:schemeClr val="tx1"/>
                </a:solidFill>
                <a:latin typeface="+mn-lt"/>
                <a:ea typeface="+mn-ea"/>
                <a:cs typeface="+mn-cs"/>
              </a:rPr>
              <a:t>They have a blank speech bubble, to give a clear statement that there may be more ideas that are not yet included in the dialogue so that learners are encouraged to explore alternative ideas.</a:t>
            </a:r>
            <a:endParaRPr lang="en-US" sz="1000" kern="1200" dirty="0" smtClean="0">
              <a:solidFill>
                <a:schemeClr val="tx1"/>
              </a:solidFill>
              <a:latin typeface="+mn-lt"/>
              <a:ea typeface="+mn-ea"/>
              <a:cs typeface="+mn-cs"/>
            </a:endParaRPr>
          </a:p>
          <a:p>
            <a:pPr lvl="0"/>
            <a:r>
              <a:rPr lang="en-GB" sz="1000" kern="1200" dirty="0" smtClean="0">
                <a:solidFill>
                  <a:schemeClr val="tx1"/>
                </a:solidFill>
                <a:latin typeface="+mn-lt"/>
                <a:ea typeface="+mn-ea"/>
                <a:cs typeface="+mn-cs"/>
              </a:rPr>
              <a:t>The background text is written in students’ language, so they can be used independently by learners if the teacher feels that this is appropriate.  This extends the range of ways that teachers can choose to use Concept Cartoons in their classrooms.</a:t>
            </a:r>
            <a:endParaRPr lang="en-US" sz="1000" kern="1200" dirty="0" smtClean="0">
              <a:solidFill>
                <a:schemeClr val="tx1"/>
              </a:solidFill>
              <a:latin typeface="+mn-lt"/>
              <a:ea typeface="+mn-ea"/>
              <a:cs typeface="+mn-cs"/>
            </a:endParaRPr>
          </a:p>
          <a:p>
            <a:pPr lvl="0"/>
            <a:r>
              <a:rPr lang="en-GB" sz="1000" kern="1200" dirty="0" smtClean="0">
                <a:solidFill>
                  <a:schemeClr val="tx1"/>
                </a:solidFill>
                <a:latin typeface="+mn-lt"/>
                <a:ea typeface="+mn-ea"/>
                <a:cs typeface="+mn-cs"/>
              </a:rPr>
              <a:t>All the alternative viewpoints have equal status.  When the teacher presents a set of alternative viewpoints in a Concept Cartoon, all of these viewpoints are seen as legitimate.  This gives less confident students support in voicing what they think, because someone else has already articulated their ideas.  If their ideas are incorrect then they can put the blame on the </a:t>
            </a:r>
            <a:r>
              <a:rPr lang="en-US" sz="1000" kern="1200" dirty="0" smtClean="0">
                <a:solidFill>
                  <a:schemeClr val="tx1"/>
                </a:solidFill>
                <a:latin typeface="+mn-lt"/>
                <a:ea typeface="+mn-ea"/>
                <a:cs typeface="+mn-cs"/>
              </a:rPr>
              <a:t>Concept Cartoon character.  Keogh and Naylor’s early research indicated the need to minimize any contextual clues, such as those given by facial expressions or wording of statements, so that students cannot use these to attempt to work out their answer.</a:t>
            </a:r>
          </a:p>
          <a:p>
            <a:pPr lvl="0"/>
            <a:r>
              <a:rPr lang="en-GB" sz="1000" kern="1200" dirty="0" smtClean="0">
                <a:solidFill>
                  <a:schemeClr val="tx1"/>
                </a:solidFill>
                <a:latin typeface="+mn-lt"/>
                <a:ea typeface="+mn-ea"/>
                <a:cs typeface="+mn-cs"/>
              </a:rPr>
              <a:t>The speech bubbles include common misconceptions, so these can be recognised and addressed directly in the lesson. Some teachers are concerned that raising misconceptions may make students more likely to believe these, but research indicates that this does not happen in practice and that </a:t>
            </a:r>
            <a:r>
              <a:rPr lang="en-US" sz="1000" kern="1200" dirty="0" smtClean="0">
                <a:solidFill>
                  <a:schemeClr val="tx1"/>
                </a:solidFill>
                <a:latin typeface="+mn-lt"/>
                <a:ea typeface="+mn-ea"/>
                <a:cs typeface="+mn-cs"/>
              </a:rPr>
              <a:t>Concept Cartoons can be a very effective way to challenge misconceptions.</a:t>
            </a:r>
          </a:p>
          <a:p>
            <a:pPr lvl="0"/>
            <a:r>
              <a:rPr lang="en-GB" sz="1000" kern="1200" dirty="0" smtClean="0">
                <a:solidFill>
                  <a:schemeClr val="tx1"/>
                </a:solidFill>
                <a:latin typeface="+mn-lt"/>
                <a:ea typeface="+mn-ea"/>
                <a:cs typeface="+mn-cs"/>
              </a:rPr>
              <a:t>They present plausible alternatives that are based on research evidence about students’ ideas at different ages.</a:t>
            </a:r>
            <a:endParaRPr lang="en-US" sz="10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Mensen</a:t>
            </a:r>
            <a:r>
              <a:rPr lang="en-US" dirty="0" smtClean="0"/>
              <a:t> in </a:t>
            </a:r>
            <a:r>
              <a:rPr lang="en-US" dirty="0" err="1" smtClean="0"/>
              <a:t>groepjes</a:t>
            </a:r>
            <a:r>
              <a:rPr lang="en-US" dirty="0" smtClean="0"/>
              <a:t> </a:t>
            </a:r>
            <a:r>
              <a:rPr lang="en-US" dirty="0" err="1" smtClean="0"/>
              <a:t>gaan</a:t>
            </a:r>
            <a:r>
              <a:rPr lang="en-US" dirty="0" smtClean="0"/>
              <a:t> </a:t>
            </a:r>
            <a:r>
              <a:rPr lang="en-US" dirty="0" err="1" smtClean="0"/>
              <a:t>zitten</a:t>
            </a:r>
            <a:r>
              <a:rPr lang="en-US" dirty="0" smtClean="0"/>
              <a:t>, 4 of 5 </a:t>
            </a:r>
            <a:r>
              <a:rPr lang="en-US" dirty="0" err="1" smtClean="0"/>
              <a:t>mensen</a:t>
            </a:r>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Elke</a:t>
            </a:r>
            <a:r>
              <a:rPr lang="en-US" dirty="0" smtClean="0"/>
              <a:t> </a:t>
            </a:r>
            <a:r>
              <a:rPr lang="en-US" dirty="0" err="1" smtClean="0"/>
              <a:t>groep</a:t>
            </a:r>
            <a:r>
              <a:rPr lang="en-US" dirty="0" smtClean="0"/>
              <a:t> </a:t>
            </a:r>
            <a:r>
              <a:rPr lang="en-US" dirty="0" err="1" smtClean="0"/>
              <a:t>neemt</a:t>
            </a:r>
            <a:r>
              <a:rPr lang="en-US" dirty="0" smtClean="0"/>
              <a:t> </a:t>
            </a:r>
            <a:r>
              <a:rPr lang="en-US" dirty="0" err="1" smtClean="0"/>
              <a:t>een</a:t>
            </a:r>
            <a:r>
              <a:rPr lang="en-US" dirty="0" smtClean="0"/>
              <a:t> </a:t>
            </a:r>
            <a:r>
              <a:rPr lang="en-US" dirty="0" err="1" smtClean="0"/>
              <a:t>karakter</a:t>
            </a:r>
            <a:r>
              <a:rPr lang="en-US" dirty="0" smtClean="0"/>
              <a:t> en </a:t>
            </a:r>
            <a:r>
              <a:rPr lang="en-US" dirty="0" err="1" smtClean="0"/>
              <a:t>bespreekt</a:t>
            </a:r>
            <a:r>
              <a:rPr lang="en-US" dirty="0" smtClean="0"/>
              <a:t> </a:t>
            </a:r>
            <a:r>
              <a:rPr lang="en-US" dirty="0" err="1" smtClean="0"/>
              <a:t>wat</a:t>
            </a:r>
            <a:r>
              <a:rPr lang="en-US" dirty="0" smtClean="0"/>
              <a:t> de </a:t>
            </a:r>
            <a:r>
              <a:rPr lang="en-US" dirty="0" err="1" smtClean="0"/>
              <a:t>reden</a:t>
            </a:r>
            <a:r>
              <a:rPr lang="en-US" dirty="0" smtClean="0"/>
              <a:t> is </a:t>
            </a:r>
            <a:r>
              <a:rPr lang="en-US" dirty="0" err="1" smtClean="0"/>
              <a:t>dat</a:t>
            </a:r>
            <a:r>
              <a:rPr lang="en-US" dirty="0" smtClean="0"/>
              <a:t> </a:t>
            </a:r>
            <a:r>
              <a:rPr lang="en-US" dirty="0" err="1" smtClean="0"/>
              <a:t>deze</a:t>
            </a:r>
            <a:r>
              <a:rPr lang="en-US" dirty="0" smtClean="0"/>
              <a:t> </a:t>
            </a:r>
            <a:r>
              <a:rPr lang="en-US" dirty="0" err="1" smtClean="0"/>
              <a:t>karakter</a:t>
            </a:r>
            <a:r>
              <a:rPr lang="en-US" dirty="0" smtClean="0"/>
              <a:t> </a:t>
            </a:r>
            <a:r>
              <a:rPr lang="en-US" dirty="0" err="1" smtClean="0"/>
              <a:t>dit</a:t>
            </a:r>
            <a:r>
              <a:rPr lang="en-US" dirty="0" smtClean="0"/>
              <a:t> </a:t>
            </a:r>
            <a:r>
              <a:rPr lang="en-US" dirty="0" err="1" smtClean="0"/>
              <a:t>zegt</a:t>
            </a:r>
            <a:r>
              <a:rPr lang="en-US" dirty="0" smtClean="0"/>
              <a:t>.</a:t>
            </a:r>
          </a:p>
          <a:p>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Elke</a:t>
            </a:r>
            <a:r>
              <a:rPr lang="en-US" dirty="0" smtClean="0"/>
              <a:t> </a:t>
            </a:r>
            <a:r>
              <a:rPr lang="en-US" dirty="0" err="1" smtClean="0"/>
              <a:t>groep</a:t>
            </a:r>
            <a:r>
              <a:rPr lang="en-US" dirty="0" smtClean="0"/>
              <a:t> </a:t>
            </a:r>
            <a:r>
              <a:rPr lang="en-US" dirty="0" err="1" smtClean="0"/>
              <a:t>bedenkt</a:t>
            </a:r>
            <a:r>
              <a:rPr lang="en-US" dirty="0" smtClean="0"/>
              <a:t> of </a:t>
            </a:r>
            <a:r>
              <a:rPr lang="en-US" dirty="0" err="1" smtClean="0"/>
              <a:t>hun</a:t>
            </a:r>
            <a:r>
              <a:rPr lang="en-US" dirty="0" smtClean="0"/>
              <a:t> </a:t>
            </a:r>
            <a:r>
              <a:rPr lang="en-US" dirty="0" err="1" smtClean="0"/>
              <a:t>verklaring</a:t>
            </a:r>
            <a:r>
              <a:rPr lang="en-US" dirty="0" smtClean="0"/>
              <a:t> </a:t>
            </a:r>
            <a:r>
              <a:rPr lang="en-US" dirty="0" err="1" smtClean="0"/>
              <a:t>onder</a:t>
            </a:r>
            <a:r>
              <a:rPr lang="en-US" dirty="0" smtClean="0"/>
              <a:t> </a:t>
            </a:r>
            <a:r>
              <a:rPr lang="en-US" dirty="0" err="1" smtClean="0"/>
              <a:t>bepaalde</a:t>
            </a:r>
            <a:r>
              <a:rPr lang="en-US" dirty="0" smtClean="0"/>
              <a:t> </a:t>
            </a:r>
            <a:r>
              <a:rPr lang="en-US" dirty="0" err="1" smtClean="0"/>
              <a:t>omstandigheden</a:t>
            </a:r>
            <a:r>
              <a:rPr lang="en-US" dirty="0" smtClean="0"/>
              <a:t> </a:t>
            </a:r>
            <a:r>
              <a:rPr lang="en-US" dirty="0" err="1" smtClean="0"/>
              <a:t>wel</a:t>
            </a:r>
            <a:r>
              <a:rPr lang="en-US" dirty="0" smtClean="0"/>
              <a:t> </a:t>
            </a:r>
            <a:r>
              <a:rPr lang="en-US" dirty="0" err="1" smtClean="0"/>
              <a:t>goed</a:t>
            </a:r>
            <a:r>
              <a:rPr lang="en-US" dirty="0" smtClean="0"/>
              <a:t> </a:t>
            </a:r>
            <a:r>
              <a:rPr lang="en-US" dirty="0" err="1" smtClean="0"/>
              <a:t>zou</a:t>
            </a:r>
            <a:r>
              <a:rPr lang="en-US" dirty="0" smtClean="0"/>
              <a:t> </a:t>
            </a:r>
            <a:r>
              <a:rPr lang="en-US" dirty="0" err="1" smtClean="0"/>
              <a:t>kunnen</a:t>
            </a:r>
            <a:r>
              <a:rPr lang="en-US" dirty="0" smtClean="0"/>
              <a:t> </a:t>
            </a:r>
            <a:r>
              <a:rPr lang="en-US" dirty="0" err="1" smtClean="0"/>
              <a:t>zijn</a:t>
            </a:r>
            <a:r>
              <a:rPr lang="en-US" dirty="0" smtClean="0"/>
              <a:t>.</a:t>
            </a:r>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Elke</a:t>
            </a:r>
            <a:r>
              <a:rPr lang="en-US" baseline="0" dirty="0" smtClean="0"/>
              <a:t> </a:t>
            </a:r>
            <a:r>
              <a:rPr lang="en-US" baseline="0" dirty="0" err="1" smtClean="0"/>
              <a:t>groep</a:t>
            </a:r>
            <a:r>
              <a:rPr lang="en-US" baseline="0" dirty="0" smtClean="0"/>
              <a:t> </a:t>
            </a:r>
            <a:r>
              <a:rPr lang="en-US" baseline="0" dirty="0" err="1" smtClean="0"/>
              <a:t>probeert</a:t>
            </a:r>
            <a:r>
              <a:rPr lang="en-US" baseline="0" dirty="0" smtClean="0"/>
              <a:t> de </a:t>
            </a:r>
            <a:r>
              <a:rPr lang="en-US" baseline="0" dirty="0" err="1" smtClean="0"/>
              <a:t>verklaringen</a:t>
            </a:r>
            <a:r>
              <a:rPr lang="en-US" baseline="0" dirty="0" smtClean="0"/>
              <a:t> </a:t>
            </a:r>
            <a:r>
              <a:rPr lang="en-US" baseline="0" dirty="0" err="1" smtClean="0"/>
              <a:t>te</a:t>
            </a:r>
            <a:r>
              <a:rPr lang="en-US" baseline="0" dirty="0" smtClean="0"/>
              <a:t> </a:t>
            </a:r>
            <a:r>
              <a:rPr lang="en-US" baseline="0" dirty="0" err="1" smtClean="0"/>
              <a:t>verzinnen</a:t>
            </a:r>
            <a:r>
              <a:rPr lang="en-US" baseline="0" dirty="0" smtClean="0"/>
              <a:t> van de </a:t>
            </a:r>
            <a:r>
              <a:rPr lang="en-US" baseline="0" dirty="0" err="1" smtClean="0"/>
              <a:t>andere</a:t>
            </a:r>
            <a:r>
              <a:rPr lang="en-US" baseline="0" dirty="0" smtClean="0"/>
              <a:t> </a:t>
            </a:r>
            <a:r>
              <a:rPr lang="en-US" baseline="0" dirty="0" err="1" smtClean="0"/>
              <a:t>karakters</a:t>
            </a:r>
            <a:endParaRPr lang="en-US" dirty="0"/>
          </a:p>
        </p:txBody>
      </p:sp>
      <p:sp>
        <p:nvSpPr>
          <p:cNvPr id="4" name="Slide Number Placeholder 3"/>
          <p:cNvSpPr>
            <a:spLocks noGrp="1"/>
          </p:cNvSpPr>
          <p:nvPr>
            <p:ph type="sldNum" sz="quarter" idx="10"/>
          </p:nvPr>
        </p:nvSpPr>
        <p:spPr/>
        <p:txBody>
          <a:bodyPr/>
          <a:lstStyle/>
          <a:p>
            <a:fld id="{416036AB-77BC-4E00-80F0-63158CC5B51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13766-7D2B-4069-AEC9-E0BCD6F4E885}"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186676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3766-7D2B-4069-AEC9-E0BCD6F4E885}"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158310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3766-7D2B-4069-AEC9-E0BCD6F4E885}"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340362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3766-7D2B-4069-AEC9-E0BCD6F4E885}"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90807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13766-7D2B-4069-AEC9-E0BCD6F4E885}" type="datetimeFigureOut">
              <a:rPr lang="en-US" smtClean="0"/>
              <a:pPr/>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165629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13766-7D2B-4069-AEC9-E0BCD6F4E885}"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307752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13766-7D2B-4069-AEC9-E0BCD6F4E885}" type="datetimeFigureOut">
              <a:rPr lang="en-US" smtClean="0"/>
              <a:pPr/>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158288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13766-7D2B-4069-AEC9-E0BCD6F4E885}" type="datetimeFigureOut">
              <a:rPr lang="en-US" smtClean="0"/>
              <a:pPr/>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135319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13766-7D2B-4069-AEC9-E0BCD6F4E885}" type="datetimeFigureOut">
              <a:rPr lang="en-US" smtClean="0"/>
              <a:pPr/>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79247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13766-7D2B-4069-AEC9-E0BCD6F4E885}"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274264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13766-7D2B-4069-AEC9-E0BCD6F4E885}" type="datetimeFigureOut">
              <a:rPr lang="en-US" smtClean="0"/>
              <a:pPr/>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101672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13766-7D2B-4069-AEC9-E0BCD6F4E885}" type="datetimeFigureOut">
              <a:rPr lang="en-US" smtClean="0"/>
              <a:pPr/>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4D565-EFA5-4557-9661-DE2772F8EC66}" type="slidenum">
              <a:rPr lang="en-US" smtClean="0"/>
              <a:pPr/>
              <a:t>‹#›</a:t>
            </a:fld>
            <a:endParaRPr lang="en-US"/>
          </a:p>
        </p:txBody>
      </p:sp>
    </p:spTree>
    <p:extLst>
      <p:ext uri="{BB962C8B-B14F-4D97-AF65-F5344CB8AC3E}">
        <p14:creationId xmlns:p14="http://schemas.microsoft.com/office/powerpoint/2010/main" xmlns="" val="103838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iederkindeentalent.n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ecent.nl/artikel/2725/Concept+cartoons/view.do" TargetMode="External"/><Relationship Id="rId5" Type="http://schemas.openxmlformats.org/officeDocument/2006/relationships/hyperlink" Target="http://www.millgatehouse.co.uk/" TargetMode="External"/><Relationship Id="rId4" Type="http://schemas.openxmlformats.org/officeDocument/2006/relationships/hyperlink" Target="http://www.fisme.uu.nl/tdb/article.php?record=56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9524"/>
          <a:stretch>
            <a:fillRect/>
          </a:stretch>
        </p:blipFill>
        <p:spPr bwMode="auto">
          <a:xfrm>
            <a:off x="304800" y="457200"/>
            <a:ext cx="8534400" cy="57912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Falling"/>
          <p:cNvPicPr>
            <a:picLocks noChangeAspect="1" noChangeArrowheads="1"/>
          </p:cNvPicPr>
          <p:nvPr/>
        </p:nvPicPr>
        <p:blipFill>
          <a:blip r:embed="rId3" cstate="print"/>
          <a:srcRect b="8889"/>
          <a:stretch>
            <a:fillRect/>
          </a:stretch>
        </p:blipFill>
        <p:spPr bwMode="auto">
          <a:xfrm>
            <a:off x="0" y="0"/>
            <a:ext cx="9151144" cy="624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304800"/>
            <a:ext cx="9144000" cy="1295400"/>
          </a:xfrm>
        </p:spPr>
        <p:txBody>
          <a:bodyPr>
            <a:normAutofit fontScale="90000"/>
          </a:bodyPr>
          <a:lstStyle/>
          <a:p>
            <a:pPr algn="ctr" eaLnBrk="1" hangingPunct="1">
              <a:defRPr/>
            </a:pPr>
            <a:r>
              <a:rPr lang="en-US" sz="3200" dirty="0" err="1" smtClean="0">
                <a:solidFill>
                  <a:srgbClr val="FF0000"/>
                </a:solidFill>
              </a:rPr>
              <a:t>Opdracht</a:t>
            </a:r>
            <a:r>
              <a:rPr lang="en-US" sz="3200" dirty="0" smtClean="0"/>
              <a:t>: </a:t>
            </a:r>
            <a:br>
              <a:rPr lang="en-US" sz="3200" dirty="0" smtClean="0"/>
            </a:br>
            <a:r>
              <a:rPr lang="en-US" sz="3200" dirty="0" err="1" smtClean="0"/>
              <a:t>Bedenk</a:t>
            </a:r>
            <a:r>
              <a:rPr lang="en-US" sz="3200" dirty="0" smtClean="0"/>
              <a:t> </a:t>
            </a:r>
            <a:r>
              <a:rPr lang="en-US" sz="3200" dirty="0" err="1" smtClean="0"/>
              <a:t>een</a:t>
            </a:r>
            <a:r>
              <a:rPr lang="en-US" sz="3200" dirty="0" smtClean="0"/>
              <a:t> experiment om </a:t>
            </a:r>
            <a:r>
              <a:rPr lang="en-US" sz="3200" dirty="0" err="1" smtClean="0"/>
              <a:t>dit</a:t>
            </a:r>
            <a:r>
              <a:rPr lang="en-US" sz="3200" dirty="0" smtClean="0"/>
              <a:t> </a:t>
            </a:r>
            <a:r>
              <a:rPr lang="en-US" sz="3200" dirty="0" err="1" smtClean="0"/>
              <a:t>verschijnsel</a:t>
            </a:r>
            <a:r>
              <a:rPr lang="en-US" sz="3200" dirty="0" smtClean="0"/>
              <a:t> (</a:t>
            </a:r>
            <a:r>
              <a:rPr lang="en-US" sz="3200" dirty="0" err="1" smtClean="0"/>
              <a:t>nat</a:t>
            </a:r>
            <a:r>
              <a:rPr lang="en-US" sz="3200" dirty="0" smtClean="0"/>
              <a:t> </a:t>
            </a:r>
            <a:r>
              <a:rPr lang="en-US" sz="3200" dirty="0" err="1" smtClean="0"/>
              <a:t>worden</a:t>
            </a:r>
            <a:r>
              <a:rPr lang="en-US" sz="3200" dirty="0" smtClean="0"/>
              <a:t> van het </a:t>
            </a:r>
            <a:r>
              <a:rPr lang="en-US" sz="3200" dirty="0" err="1" smtClean="0"/>
              <a:t>glas</a:t>
            </a:r>
            <a:r>
              <a:rPr lang="en-US" sz="3200" dirty="0" smtClean="0"/>
              <a:t>) </a:t>
            </a:r>
            <a:r>
              <a:rPr lang="en-US" sz="3200" dirty="0" err="1" smtClean="0"/>
              <a:t>nader</a:t>
            </a:r>
            <a:r>
              <a:rPr lang="en-US" sz="3200" dirty="0" smtClean="0"/>
              <a:t> </a:t>
            </a:r>
            <a:r>
              <a:rPr lang="en-US" sz="3200" dirty="0" err="1" smtClean="0"/>
              <a:t>te</a:t>
            </a:r>
            <a:r>
              <a:rPr lang="en-US" sz="3200" dirty="0" smtClean="0"/>
              <a:t> </a:t>
            </a:r>
            <a:r>
              <a:rPr lang="en-US" sz="3200" dirty="0" err="1" smtClean="0"/>
              <a:t>onderzoeken</a:t>
            </a:r>
            <a:r>
              <a:rPr lang="en-US" sz="3200" dirty="0" smtClean="0"/>
              <a:t>.</a:t>
            </a:r>
          </a:p>
        </p:txBody>
      </p:sp>
      <p:pic>
        <p:nvPicPr>
          <p:cNvPr id="12291" name="Picture 1"/>
          <p:cNvPicPr>
            <a:picLocks noChangeAspect="1"/>
          </p:cNvPicPr>
          <p:nvPr/>
        </p:nvPicPr>
        <p:blipFill>
          <a:blip r:embed="rId3" cstate="print">
            <a:extLst>
              <a:ext uri="{28A0092B-C50C-407E-A947-70E740481C1C}">
                <a14:useLocalDpi xmlns="" xmlns:a14="http://schemas.microsoft.com/office/drawing/2010/main" val="0"/>
              </a:ext>
            </a:extLst>
          </a:blip>
          <a:srcRect b="10320"/>
          <a:stretch>
            <a:fillRect/>
          </a:stretch>
        </p:blipFill>
        <p:spPr bwMode="auto">
          <a:xfrm>
            <a:off x="1143000" y="1905000"/>
            <a:ext cx="71374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1021"/>
            <a:ext cx="5562600" cy="1431925"/>
          </a:xfrm>
        </p:spPr>
        <p:txBody>
          <a:bodyPr/>
          <a:lstStyle/>
          <a:p>
            <a:pPr>
              <a:defRPr/>
            </a:pPr>
            <a:r>
              <a:rPr lang="en-US" dirty="0" err="1" smtClean="0"/>
              <a:t>Werkblad</a:t>
            </a:r>
            <a:r>
              <a:rPr lang="en-US" dirty="0" smtClean="0"/>
              <a:t> Planning</a:t>
            </a:r>
            <a:endParaRPr lang="en-US" dirty="0"/>
          </a:p>
        </p:txBody>
      </p:sp>
      <p:sp>
        <p:nvSpPr>
          <p:cNvPr id="3" name="Tijdelijke aanduiding voor inhoud 2"/>
          <p:cNvSpPr>
            <a:spLocks noGrp="1"/>
          </p:cNvSpPr>
          <p:nvPr>
            <p:ph idx="1"/>
          </p:nvPr>
        </p:nvSpPr>
        <p:spPr>
          <a:xfrm>
            <a:off x="304800" y="3124200"/>
            <a:ext cx="8153400" cy="2895600"/>
          </a:xfrm>
        </p:spPr>
        <p:txBody>
          <a:bodyPr/>
          <a:lstStyle/>
          <a:p>
            <a:pPr marL="514350" indent="-514350">
              <a:buFont typeface="+mj-lt"/>
              <a:buAutoNum type="arabicPeriod"/>
              <a:defRPr/>
            </a:pPr>
            <a:r>
              <a:rPr lang="en-US" dirty="0" err="1" smtClean="0"/>
              <a:t>Wie</a:t>
            </a:r>
            <a:r>
              <a:rPr lang="en-US" dirty="0" smtClean="0"/>
              <a:t> </a:t>
            </a:r>
            <a:r>
              <a:rPr lang="en-US" dirty="0" err="1" smtClean="0"/>
              <a:t>denk</a:t>
            </a:r>
            <a:r>
              <a:rPr lang="en-US" dirty="0" smtClean="0"/>
              <a:t> je </a:t>
            </a:r>
            <a:r>
              <a:rPr lang="en-US" dirty="0" err="1" smtClean="0"/>
              <a:t>dat</a:t>
            </a:r>
            <a:r>
              <a:rPr lang="en-US" dirty="0" smtClean="0"/>
              <a:t> </a:t>
            </a:r>
            <a:r>
              <a:rPr lang="en-US" dirty="0" err="1" smtClean="0"/>
              <a:t>er</a:t>
            </a:r>
            <a:r>
              <a:rPr lang="en-US" dirty="0" smtClean="0"/>
              <a:t> </a:t>
            </a:r>
            <a:r>
              <a:rPr lang="en-US" dirty="0" err="1" smtClean="0"/>
              <a:t>gelijk</a:t>
            </a:r>
            <a:r>
              <a:rPr lang="en-US" dirty="0" smtClean="0"/>
              <a:t> </a:t>
            </a:r>
            <a:r>
              <a:rPr lang="en-US" dirty="0" err="1" smtClean="0"/>
              <a:t>heeft</a:t>
            </a:r>
            <a:r>
              <a:rPr lang="en-US" dirty="0" smtClean="0"/>
              <a:t>? </a:t>
            </a:r>
            <a:r>
              <a:rPr lang="en-US" dirty="0" err="1" smtClean="0"/>
              <a:t>Waarom</a:t>
            </a:r>
            <a:r>
              <a:rPr lang="en-US" dirty="0" smtClean="0"/>
              <a:t>?</a:t>
            </a:r>
          </a:p>
          <a:p>
            <a:pPr marL="514350" indent="-514350">
              <a:buFont typeface="+mj-lt"/>
              <a:buAutoNum type="arabicPeriod"/>
              <a:defRPr/>
            </a:pPr>
            <a:r>
              <a:rPr lang="en-US" dirty="0" err="1" smtClean="0"/>
              <a:t>Bedenk</a:t>
            </a:r>
            <a:r>
              <a:rPr lang="en-US" dirty="0" smtClean="0"/>
              <a:t> </a:t>
            </a:r>
            <a:r>
              <a:rPr lang="en-US" dirty="0" err="1" smtClean="0"/>
              <a:t>een</a:t>
            </a:r>
            <a:r>
              <a:rPr lang="en-US" dirty="0" smtClean="0"/>
              <a:t> experiment om het </a:t>
            </a:r>
            <a:r>
              <a:rPr lang="en-US" dirty="0" err="1" smtClean="0"/>
              <a:t>verschijnsel</a:t>
            </a:r>
            <a:r>
              <a:rPr lang="en-US" dirty="0" smtClean="0"/>
              <a:t> (</a:t>
            </a:r>
            <a:r>
              <a:rPr lang="en-US" dirty="0" err="1" smtClean="0"/>
              <a:t>nat</a:t>
            </a:r>
            <a:r>
              <a:rPr lang="en-US" dirty="0" smtClean="0"/>
              <a:t> </a:t>
            </a:r>
            <a:r>
              <a:rPr lang="en-US" dirty="0" err="1" smtClean="0"/>
              <a:t>worden</a:t>
            </a:r>
            <a:r>
              <a:rPr lang="en-US" dirty="0" smtClean="0"/>
              <a:t> van </a:t>
            </a:r>
            <a:r>
              <a:rPr lang="en-US" dirty="0" err="1" smtClean="0"/>
              <a:t>glas</a:t>
            </a:r>
            <a:r>
              <a:rPr lang="en-US" dirty="0" smtClean="0"/>
              <a:t>) </a:t>
            </a:r>
            <a:r>
              <a:rPr lang="en-US" dirty="0" err="1" smtClean="0"/>
              <a:t>nader</a:t>
            </a:r>
            <a:r>
              <a:rPr lang="en-US" dirty="0" smtClean="0"/>
              <a:t> </a:t>
            </a:r>
            <a:r>
              <a:rPr lang="en-US" dirty="0" err="1" smtClean="0"/>
              <a:t>te</a:t>
            </a:r>
            <a:r>
              <a:rPr lang="en-US" dirty="0" smtClean="0"/>
              <a:t> </a:t>
            </a:r>
            <a:r>
              <a:rPr lang="en-US" dirty="0" err="1" smtClean="0"/>
              <a:t>onderzoeken</a:t>
            </a:r>
            <a:r>
              <a:rPr lang="en-US" dirty="0" smtClean="0"/>
              <a:t>.</a:t>
            </a:r>
          </a:p>
          <a:p>
            <a:pPr marL="514350" indent="-514350">
              <a:buFont typeface="+mj-lt"/>
              <a:buAutoNum type="arabicPeriod"/>
              <a:defRPr/>
            </a:pPr>
            <a:r>
              <a:rPr lang="en-US" dirty="0" err="1" smtClean="0"/>
              <a:t>Beschrijf</a:t>
            </a:r>
            <a:r>
              <a:rPr lang="en-US" dirty="0" smtClean="0"/>
              <a:t> en </a:t>
            </a:r>
            <a:r>
              <a:rPr lang="en-US" dirty="0" err="1" smtClean="0"/>
              <a:t>maak</a:t>
            </a:r>
            <a:r>
              <a:rPr lang="en-US" dirty="0" smtClean="0"/>
              <a:t> </a:t>
            </a:r>
            <a:r>
              <a:rPr lang="en-US" dirty="0" err="1" smtClean="0"/>
              <a:t>een</a:t>
            </a:r>
            <a:r>
              <a:rPr lang="en-US" dirty="0" smtClean="0"/>
              <a:t> </a:t>
            </a:r>
            <a:r>
              <a:rPr lang="en-US" dirty="0" err="1" smtClean="0"/>
              <a:t>schets</a:t>
            </a:r>
            <a:endParaRPr lang="en-US" dirty="0" smtClean="0"/>
          </a:p>
          <a:p>
            <a:pPr marL="514350" indent="-514350">
              <a:buFont typeface="+mj-lt"/>
              <a:buAutoNum type="arabicPeriod"/>
              <a:defRPr/>
            </a:pPr>
            <a:r>
              <a:rPr lang="en-US" dirty="0" err="1" smtClean="0"/>
              <a:t>Wat</a:t>
            </a:r>
            <a:r>
              <a:rPr lang="en-US" dirty="0" smtClean="0"/>
              <a:t> </a:t>
            </a:r>
            <a:r>
              <a:rPr lang="en-US" dirty="0" err="1" smtClean="0"/>
              <a:t>verwacht</a:t>
            </a:r>
            <a:r>
              <a:rPr lang="en-US" dirty="0" smtClean="0"/>
              <a:t> je </a:t>
            </a:r>
            <a:r>
              <a:rPr lang="en-US" dirty="0" err="1" smtClean="0"/>
              <a:t>als</a:t>
            </a:r>
            <a:r>
              <a:rPr lang="en-US" dirty="0" smtClean="0"/>
              <a:t> </a:t>
            </a:r>
            <a:r>
              <a:rPr lang="en-US" dirty="0" err="1" smtClean="0"/>
              <a:t>uitkomst</a:t>
            </a:r>
            <a:r>
              <a:rPr lang="en-US" dirty="0" smtClean="0"/>
              <a:t>?</a:t>
            </a:r>
          </a:p>
          <a:p>
            <a:pPr marL="514350" indent="-514350">
              <a:buFont typeface="+mj-lt"/>
              <a:buAutoNum type="arabicPeriod"/>
              <a:defRPr/>
            </a:pPr>
            <a:endParaRPr lang="en-US" dirty="0" smtClean="0"/>
          </a:p>
          <a:p>
            <a:pPr marL="514350" indent="-514350">
              <a:buFont typeface="+mj-lt"/>
              <a:buAutoNum type="arabicPeriod"/>
              <a:defRPr/>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b="8333"/>
          <a:stretch>
            <a:fillRect/>
          </a:stretch>
        </p:blipFill>
        <p:spPr bwMode="auto">
          <a:xfrm>
            <a:off x="5376386" y="76200"/>
            <a:ext cx="3657334"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err="1" smtClean="0"/>
              <a:t>Werkblad</a:t>
            </a:r>
            <a:r>
              <a:rPr lang="en-US" dirty="0" smtClean="0"/>
              <a:t> </a:t>
            </a:r>
            <a:r>
              <a:rPr lang="en-US" dirty="0" err="1" smtClean="0"/>
              <a:t>uitvoering</a:t>
            </a:r>
            <a:endParaRPr lang="en-US" dirty="0"/>
          </a:p>
        </p:txBody>
      </p:sp>
      <p:sp>
        <p:nvSpPr>
          <p:cNvPr id="3" name="Tijdelijke aanduiding voor inhoud 2"/>
          <p:cNvSpPr>
            <a:spLocks noGrp="1"/>
          </p:cNvSpPr>
          <p:nvPr>
            <p:ph idx="1"/>
          </p:nvPr>
        </p:nvSpPr>
        <p:spPr/>
        <p:txBody>
          <a:bodyPr/>
          <a:lstStyle/>
          <a:p>
            <a:pPr marL="514350" indent="-514350">
              <a:buFont typeface="+mj-lt"/>
              <a:buAutoNum type="arabicPeriod"/>
              <a:defRPr/>
            </a:pPr>
            <a:r>
              <a:rPr lang="en-US" dirty="0" smtClean="0"/>
              <a:t>Hoe </a:t>
            </a:r>
            <a:r>
              <a:rPr lang="en-US" dirty="0" err="1" smtClean="0"/>
              <a:t>heb</a:t>
            </a:r>
            <a:r>
              <a:rPr lang="en-US" dirty="0" smtClean="0"/>
              <a:t> je het experiment </a:t>
            </a:r>
            <a:r>
              <a:rPr lang="en-US" dirty="0" err="1" smtClean="0"/>
              <a:t>uitgevoerd</a:t>
            </a:r>
            <a:r>
              <a:rPr lang="en-US" dirty="0" smtClean="0"/>
              <a:t>?</a:t>
            </a:r>
          </a:p>
          <a:p>
            <a:pPr marL="514350" indent="-514350">
              <a:buFont typeface="+mj-lt"/>
              <a:buAutoNum type="arabicPeriod"/>
              <a:defRPr/>
            </a:pPr>
            <a:r>
              <a:rPr lang="en-US" dirty="0" err="1" smtClean="0"/>
              <a:t>Wat</a:t>
            </a:r>
            <a:r>
              <a:rPr lang="en-US" dirty="0" smtClean="0"/>
              <a:t> </a:t>
            </a:r>
            <a:r>
              <a:rPr lang="en-US" dirty="0" err="1" smtClean="0"/>
              <a:t>heb</a:t>
            </a:r>
            <a:r>
              <a:rPr lang="en-US" dirty="0" smtClean="0"/>
              <a:t> je </a:t>
            </a:r>
            <a:r>
              <a:rPr lang="en-US" dirty="0" err="1" smtClean="0"/>
              <a:t>gezien</a:t>
            </a:r>
            <a:r>
              <a:rPr lang="en-US" dirty="0" smtClean="0"/>
              <a:t>/</a:t>
            </a:r>
            <a:r>
              <a:rPr lang="en-US" dirty="0" err="1" smtClean="0"/>
              <a:t>gemeten</a:t>
            </a:r>
            <a:r>
              <a:rPr lang="en-US" dirty="0" smtClean="0"/>
              <a:t>?</a:t>
            </a:r>
          </a:p>
          <a:p>
            <a:pPr marL="514350" indent="-514350">
              <a:buFont typeface="+mj-lt"/>
              <a:buAutoNum type="arabicPeriod"/>
              <a:defRPr/>
            </a:pPr>
            <a:r>
              <a:rPr lang="en-US" dirty="0" err="1" smtClean="0"/>
              <a:t>Wat</a:t>
            </a:r>
            <a:r>
              <a:rPr lang="en-US" dirty="0" smtClean="0"/>
              <a:t> is je </a:t>
            </a:r>
            <a:r>
              <a:rPr lang="en-US" dirty="0" err="1" smtClean="0"/>
              <a:t>conclusie</a:t>
            </a:r>
            <a:r>
              <a:rPr lang="en-US" dirty="0" smtClean="0"/>
              <a:t>?</a:t>
            </a:r>
          </a:p>
          <a:p>
            <a:pPr marL="514350" indent="-514350">
              <a:buFont typeface="+mj-lt"/>
              <a:buAutoNum type="arabicPeriod"/>
              <a:defRPr/>
            </a:pPr>
            <a:r>
              <a:rPr lang="en-US" dirty="0" smtClean="0"/>
              <a:t>Is </a:t>
            </a:r>
            <a:r>
              <a:rPr lang="en-US" dirty="0" err="1" smtClean="0"/>
              <a:t>er</a:t>
            </a:r>
            <a:r>
              <a:rPr lang="en-US" dirty="0" smtClean="0"/>
              <a:t> </a:t>
            </a:r>
            <a:r>
              <a:rPr lang="en-US" dirty="0" err="1" smtClean="0"/>
              <a:t>verschil</a:t>
            </a:r>
            <a:r>
              <a:rPr lang="en-US" dirty="0" smtClean="0"/>
              <a:t> met </a:t>
            </a:r>
            <a:r>
              <a:rPr lang="en-US" dirty="0" err="1" smtClean="0"/>
              <a:t>wat</a:t>
            </a:r>
            <a:r>
              <a:rPr lang="en-US" dirty="0" smtClean="0"/>
              <a:t> je </a:t>
            </a:r>
            <a:r>
              <a:rPr lang="en-US" dirty="0" err="1" smtClean="0"/>
              <a:t>verwachtte</a:t>
            </a:r>
            <a:r>
              <a:rPr lang="en-US" dirty="0" smtClean="0"/>
              <a:t>?</a:t>
            </a:r>
          </a:p>
          <a:p>
            <a:pPr marL="514350" indent="-514350">
              <a:buFont typeface="+mj-lt"/>
              <a:buAutoNum type="arabicPeriod"/>
              <a:defRPr/>
            </a:pPr>
            <a:r>
              <a:rPr lang="en-US" dirty="0" err="1" smtClean="0"/>
              <a:t>Wat</a:t>
            </a:r>
            <a:r>
              <a:rPr lang="en-US" dirty="0" smtClean="0"/>
              <a:t> </a:t>
            </a:r>
            <a:r>
              <a:rPr lang="en-US" dirty="0" err="1" smtClean="0"/>
              <a:t>heb</a:t>
            </a:r>
            <a:r>
              <a:rPr lang="en-US" dirty="0" smtClean="0"/>
              <a:t> je </a:t>
            </a:r>
            <a:r>
              <a:rPr lang="en-US" dirty="0" err="1" smtClean="0"/>
              <a:t>geleerd</a:t>
            </a:r>
            <a:r>
              <a:rPr lang="en-US" dirty="0" smtClean="0"/>
              <a:t>?</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5029200" y="4314825"/>
            <a:ext cx="382905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3" cstate="print">
            <a:extLst>
              <a:ext uri="{28A0092B-C50C-407E-A947-70E740481C1C}">
                <a14:useLocalDpi xmlns="" xmlns:a14="http://schemas.microsoft.com/office/drawing/2010/main" val="0"/>
              </a:ext>
            </a:extLst>
          </a:blip>
          <a:srcRect b="7778"/>
          <a:stretch>
            <a:fillRect/>
          </a:stretch>
        </p:blipFill>
        <p:spPr bwMode="auto">
          <a:xfrm>
            <a:off x="0" y="1"/>
            <a:ext cx="9144000" cy="6324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 y="1"/>
            <a:ext cx="4343399" cy="6787334"/>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4291013" y="152400"/>
            <a:ext cx="4852987" cy="13607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057400"/>
            <a:ext cx="9279468" cy="23669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70000" contrast="-70000"/>
          </a:blip>
          <a:srcRect/>
          <a:stretch>
            <a:fillRect/>
          </a:stretch>
        </p:blipFill>
        <p:spPr bwMode="auto">
          <a:xfrm>
            <a:off x="0" y="-1593351"/>
            <a:ext cx="9144000" cy="9438527"/>
          </a:xfrm>
          <a:prstGeom prst="rect">
            <a:avLst/>
          </a:prstGeom>
          <a:noFill/>
          <a:ln w="9525">
            <a:solidFill>
              <a:schemeClr val="bg1"/>
            </a:solidFill>
            <a:miter lim="800000"/>
            <a:headEnd/>
            <a:tailEnd/>
          </a:ln>
        </p:spPr>
      </p:pic>
      <p:sp>
        <p:nvSpPr>
          <p:cNvPr id="2" name="Title 1"/>
          <p:cNvSpPr>
            <a:spLocks noGrp="1"/>
          </p:cNvSpPr>
          <p:nvPr>
            <p:ph type="title"/>
          </p:nvPr>
        </p:nvSpPr>
        <p:spPr>
          <a:xfrm>
            <a:off x="381000" y="0"/>
            <a:ext cx="8001000" cy="1143000"/>
          </a:xfrm>
        </p:spPr>
        <p:txBody>
          <a:bodyPr>
            <a:normAutofit/>
          </a:bodyPr>
          <a:lstStyle/>
          <a:p>
            <a:r>
              <a:rPr lang="en-US" dirty="0" smtClean="0"/>
              <a:t>concept cartoons in de </a:t>
            </a:r>
            <a:r>
              <a:rPr lang="en-US" dirty="0" err="1" smtClean="0"/>
              <a:t>klas</a:t>
            </a:r>
            <a:endParaRPr lang="en-US" dirty="0"/>
          </a:p>
        </p:txBody>
      </p:sp>
      <p:sp>
        <p:nvSpPr>
          <p:cNvPr id="3" name="Content Placeholder 2"/>
          <p:cNvSpPr>
            <a:spLocks noGrp="1"/>
          </p:cNvSpPr>
          <p:nvPr>
            <p:ph idx="1"/>
          </p:nvPr>
        </p:nvSpPr>
        <p:spPr>
          <a:xfrm>
            <a:off x="457200" y="1295400"/>
            <a:ext cx="8229600" cy="6096000"/>
          </a:xfrm>
        </p:spPr>
        <p:txBody>
          <a:bodyPr>
            <a:normAutofit fontScale="92500" lnSpcReduction="20000"/>
          </a:bodyPr>
          <a:lstStyle/>
          <a:p>
            <a:r>
              <a:rPr lang="en-US" dirty="0" smtClean="0"/>
              <a:t>Om </a:t>
            </a:r>
            <a:r>
              <a:rPr lang="en-US" dirty="0" err="1" smtClean="0"/>
              <a:t>leerlingen</a:t>
            </a:r>
            <a:r>
              <a:rPr lang="en-US" dirty="0" smtClean="0"/>
              <a:t> </a:t>
            </a:r>
            <a:r>
              <a:rPr lang="en-US" dirty="0" err="1" smtClean="0"/>
              <a:t>aan</a:t>
            </a:r>
            <a:r>
              <a:rPr lang="en-US" dirty="0" smtClean="0"/>
              <a:t> het </a:t>
            </a:r>
            <a:r>
              <a:rPr lang="en-US" dirty="0" err="1" smtClean="0"/>
              <a:t>redeneren</a:t>
            </a:r>
            <a:r>
              <a:rPr lang="en-US" dirty="0" smtClean="0"/>
              <a:t> </a:t>
            </a:r>
            <a:r>
              <a:rPr lang="en-US" dirty="0" err="1" smtClean="0"/>
              <a:t>te</a:t>
            </a:r>
            <a:r>
              <a:rPr lang="en-US" dirty="0" smtClean="0"/>
              <a:t> </a:t>
            </a:r>
            <a:r>
              <a:rPr lang="en-US" dirty="0" err="1" smtClean="0"/>
              <a:t>krijgen</a:t>
            </a:r>
            <a:r>
              <a:rPr lang="en-US" dirty="0" smtClean="0">
                <a:sym typeface="Wingdings" pitchFamily="2" charset="2"/>
              </a:rPr>
              <a:t> minds-on</a:t>
            </a:r>
          </a:p>
          <a:p>
            <a:pPr lvl="1"/>
            <a:r>
              <a:rPr lang="en-US" dirty="0" err="1" smtClean="0">
                <a:sym typeface="Wingdings" pitchFamily="2" charset="2"/>
              </a:rPr>
              <a:t>Plenaire</a:t>
            </a:r>
            <a:r>
              <a:rPr lang="en-US" dirty="0" smtClean="0">
                <a:sym typeface="Wingdings" pitchFamily="2" charset="2"/>
              </a:rPr>
              <a:t> </a:t>
            </a:r>
            <a:r>
              <a:rPr lang="en-US" dirty="0" err="1" smtClean="0">
                <a:sym typeface="Wingdings" pitchFamily="2" charset="2"/>
              </a:rPr>
              <a:t>discussie</a:t>
            </a:r>
            <a:endParaRPr lang="en-US" dirty="0" smtClean="0">
              <a:sym typeface="Wingdings" pitchFamily="2" charset="2"/>
            </a:endParaRPr>
          </a:p>
          <a:p>
            <a:pPr lvl="1"/>
            <a:r>
              <a:rPr lang="en-US" dirty="0" err="1" smtClean="0">
                <a:sym typeface="Wingdings" pitchFamily="2" charset="2"/>
              </a:rPr>
              <a:t>Individueel</a:t>
            </a:r>
            <a:r>
              <a:rPr lang="en-US" dirty="0" smtClean="0">
                <a:sym typeface="Wingdings" pitchFamily="2" charset="2"/>
              </a:rPr>
              <a:t> </a:t>
            </a:r>
            <a:r>
              <a:rPr lang="en-US" dirty="0" err="1" smtClean="0">
                <a:sym typeface="Wingdings" pitchFamily="2" charset="2"/>
              </a:rPr>
              <a:t>laten</a:t>
            </a:r>
            <a:r>
              <a:rPr lang="en-US" dirty="0" smtClean="0">
                <a:sym typeface="Wingdings" pitchFamily="2" charset="2"/>
              </a:rPr>
              <a:t> </a:t>
            </a:r>
            <a:r>
              <a:rPr lang="en-US" dirty="0" err="1" smtClean="0">
                <a:sym typeface="Wingdings" pitchFamily="2" charset="2"/>
              </a:rPr>
              <a:t>nadenken</a:t>
            </a:r>
            <a:endParaRPr lang="en-US" dirty="0" smtClean="0">
              <a:sym typeface="Wingdings" pitchFamily="2" charset="2"/>
            </a:endParaRPr>
          </a:p>
          <a:p>
            <a:pPr lvl="1"/>
            <a:r>
              <a:rPr lang="en-US" dirty="0" smtClean="0">
                <a:sym typeface="Wingdings" pitchFamily="2" charset="2"/>
              </a:rPr>
              <a:t>In </a:t>
            </a:r>
            <a:r>
              <a:rPr lang="en-US" dirty="0" err="1" smtClean="0">
                <a:sym typeface="Wingdings" pitchFamily="2" charset="2"/>
              </a:rPr>
              <a:t>groepjes</a:t>
            </a:r>
            <a:r>
              <a:rPr lang="en-US" dirty="0" smtClean="0">
                <a:sym typeface="Wingdings" pitchFamily="2" charset="2"/>
              </a:rPr>
              <a:t> </a:t>
            </a:r>
            <a:r>
              <a:rPr lang="en-US" dirty="0" err="1" smtClean="0">
                <a:sym typeface="Wingdings" pitchFamily="2" charset="2"/>
              </a:rPr>
              <a:t>laten</a:t>
            </a:r>
            <a:r>
              <a:rPr lang="en-US" dirty="0" smtClean="0">
                <a:sym typeface="Wingdings" pitchFamily="2" charset="2"/>
              </a:rPr>
              <a:t> </a:t>
            </a:r>
            <a:r>
              <a:rPr lang="en-US" dirty="0" err="1" smtClean="0">
                <a:sym typeface="Wingdings" pitchFamily="2" charset="2"/>
              </a:rPr>
              <a:t>nadenken</a:t>
            </a:r>
            <a:r>
              <a:rPr lang="en-US" dirty="0" smtClean="0">
                <a:sym typeface="Wingdings" pitchFamily="2" charset="2"/>
              </a:rPr>
              <a:t> </a:t>
            </a:r>
            <a:r>
              <a:rPr lang="en-US" dirty="0" err="1" smtClean="0">
                <a:sym typeface="Wingdings" pitchFamily="2" charset="2"/>
              </a:rPr>
              <a:t>discussie</a:t>
            </a:r>
            <a:r>
              <a:rPr lang="en-US" dirty="0" smtClean="0">
                <a:sym typeface="Wingdings" pitchFamily="2" charset="2"/>
              </a:rPr>
              <a:t> </a:t>
            </a:r>
          </a:p>
          <a:p>
            <a:pPr lvl="1"/>
            <a:r>
              <a:rPr lang="en-US" dirty="0" err="1" smtClean="0">
                <a:sym typeface="Wingdings" pitchFamily="2" charset="2"/>
              </a:rPr>
              <a:t>Combinatie</a:t>
            </a:r>
            <a:endParaRPr lang="en-US" dirty="0" smtClean="0">
              <a:sym typeface="Wingdings" pitchFamily="2" charset="2"/>
            </a:endParaRPr>
          </a:p>
          <a:p>
            <a:pPr lvl="1"/>
            <a:endParaRPr lang="en-US" dirty="0" smtClean="0">
              <a:sym typeface="Wingdings" pitchFamily="2" charset="2"/>
            </a:endParaRPr>
          </a:p>
          <a:p>
            <a:r>
              <a:rPr lang="en-US" dirty="0" smtClean="0">
                <a:sym typeface="Wingdings" pitchFamily="2" charset="2"/>
              </a:rPr>
              <a:t>Om </a:t>
            </a:r>
            <a:r>
              <a:rPr lang="en-US" dirty="0" err="1" smtClean="0">
                <a:sym typeface="Wingdings" pitchFamily="2" charset="2"/>
              </a:rPr>
              <a:t>leerlingen</a:t>
            </a:r>
            <a:r>
              <a:rPr lang="en-US" dirty="0" smtClean="0">
                <a:sym typeface="Wingdings" pitchFamily="2" charset="2"/>
              </a:rPr>
              <a:t> </a:t>
            </a:r>
            <a:r>
              <a:rPr lang="en-US" dirty="0" err="1" smtClean="0">
                <a:sym typeface="Wingdings" pitchFamily="2" charset="2"/>
              </a:rPr>
              <a:t>experimenten</a:t>
            </a:r>
            <a:r>
              <a:rPr lang="en-US" dirty="0" smtClean="0">
                <a:sym typeface="Wingdings" pitchFamily="2" charset="2"/>
              </a:rPr>
              <a:t> </a:t>
            </a:r>
            <a:r>
              <a:rPr lang="en-US" dirty="0" err="1" smtClean="0">
                <a:sym typeface="Wingdings" pitchFamily="2" charset="2"/>
              </a:rPr>
              <a:t>te</a:t>
            </a:r>
            <a:r>
              <a:rPr lang="en-US" dirty="0" smtClean="0">
                <a:sym typeface="Wingdings" pitchFamily="2" charset="2"/>
              </a:rPr>
              <a:t> </a:t>
            </a:r>
            <a:r>
              <a:rPr lang="en-US" dirty="0" err="1" smtClean="0">
                <a:sym typeface="Wingdings" pitchFamily="2" charset="2"/>
              </a:rPr>
              <a:t>leren</a:t>
            </a:r>
            <a:r>
              <a:rPr lang="en-US" dirty="0" smtClean="0">
                <a:sym typeface="Wingdings" pitchFamily="2" charset="2"/>
              </a:rPr>
              <a:t> </a:t>
            </a:r>
            <a:r>
              <a:rPr lang="en-US" dirty="0" err="1" smtClean="0">
                <a:sym typeface="Wingdings" pitchFamily="2" charset="2"/>
              </a:rPr>
              <a:t>ontwerpen</a:t>
            </a:r>
            <a:endParaRPr lang="en-US" dirty="0" smtClean="0">
              <a:sym typeface="Wingdings" pitchFamily="2" charset="2"/>
            </a:endParaRPr>
          </a:p>
          <a:p>
            <a:pPr lvl="1"/>
            <a:r>
              <a:rPr lang="en-US" dirty="0" err="1" smtClean="0">
                <a:sym typeface="Wingdings" pitchFamily="2" charset="2"/>
              </a:rPr>
              <a:t>Een</a:t>
            </a:r>
            <a:r>
              <a:rPr lang="en-US" dirty="0" smtClean="0">
                <a:sym typeface="Wingdings" pitchFamily="2" charset="2"/>
              </a:rPr>
              <a:t> </a:t>
            </a:r>
            <a:r>
              <a:rPr lang="en-US" dirty="0" err="1" smtClean="0">
                <a:sym typeface="Wingdings" pitchFamily="2" charset="2"/>
              </a:rPr>
              <a:t>uitspraak</a:t>
            </a:r>
            <a:r>
              <a:rPr lang="en-US" dirty="0" smtClean="0">
                <a:sym typeface="Wingdings" pitchFamily="2" charset="2"/>
              </a:rPr>
              <a:t> </a:t>
            </a:r>
            <a:r>
              <a:rPr lang="en-US" dirty="0" err="1" smtClean="0">
                <a:sym typeface="Wingdings" pitchFamily="2" charset="2"/>
              </a:rPr>
              <a:t>kiezen</a:t>
            </a:r>
            <a:r>
              <a:rPr lang="en-US" dirty="0" smtClean="0">
                <a:sym typeface="Wingdings" pitchFamily="2" charset="2"/>
              </a:rPr>
              <a:t> en </a:t>
            </a:r>
            <a:r>
              <a:rPr lang="en-US" dirty="0" err="1" smtClean="0">
                <a:sym typeface="Wingdings" pitchFamily="2" charset="2"/>
              </a:rPr>
              <a:t>daar</a:t>
            </a:r>
            <a:r>
              <a:rPr lang="en-US" dirty="0" smtClean="0">
                <a:sym typeface="Wingdings" pitchFamily="2" charset="2"/>
              </a:rPr>
              <a:t> experiment </a:t>
            </a:r>
            <a:r>
              <a:rPr lang="en-US" dirty="0" err="1" smtClean="0">
                <a:sym typeface="Wingdings" pitchFamily="2" charset="2"/>
              </a:rPr>
              <a:t>bij</a:t>
            </a:r>
            <a:r>
              <a:rPr lang="en-US" dirty="0" smtClean="0">
                <a:sym typeface="Wingdings" pitchFamily="2" charset="2"/>
              </a:rPr>
              <a:t> </a:t>
            </a:r>
            <a:r>
              <a:rPr lang="en-US" dirty="0" err="1" smtClean="0">
                <a:sym typeface="Wingdings" pitchFamily="2" charset="2"/>
              </a:rPr>
              <a:t>bedenken</a:t>
            </a:r>
            <a:endParaRPr lang="en-US" dirty="0" smtClean="0">
              <a:sym typeface="Wingdings" pitchFamily="2" charset="2"/>
            </a:endParaRPr>
          </a:p>
          <a:p>
            <a:pPr lvl="1"/>
            <a:r>
              <a:rPr lang="en-US" dirty="0" err="1" smtClean="0">
                <a:sym typeface="Wingdings" pitchFamily="2" charset="2"/>
              </a:rPr>
              <a:t>Bij</a:t>
            </a:r>
            <a:r>
              <a:rPr lang="en-US" dirty="0" smtClean="0">
                <a:sym typeface="Wingdings" pitchFamily="2" charset="2"/>
              </a:rPr>
              <a:t> </a:t>
            </a:r>
            <a:r>
              <a:rPr lang="en-US" dirty="0" err="1" smtClean="0">
                <a:sym typeface="Wingdings" pitchFamily="2" charset="2"/>
              </a:rPr>
              <a:t>meerdere</a:t>
            </a:r>
            <a:r>
              <a:rPr lang="en-US" dirty="0" smtClean="0">
                <a:sym typeface="Wingdings" pitchFamily="2" charset="2"/>
              </a:rPr>
              <a:t> </a:t>
            </a:r>
            <a:r>
              <a:rPr lang="en-US" dirty="0" err="1" smtClean="0">
                <a:sym typeface="Wingdings" pitchFamily="2" charset="2"/>
              </a:rPr>
              <a:t>uitspraken</a:t>
            </a:r>
            <a:r>
              <a:rPr lang="en-US" dirty="0" smtClean="0">
                <a:sym typeface="Wingdings" pitchFamily="2" charset="2"/>
              </a:rPr>
              <a:t> </a:t>
            </a:r>
            <a:r>
              <a:rPr lang="en-US" dirty="0" err="1" smtClean="0">
                <a:sym typeface="Wingdings" pitchFamily="2" charset="2"/>
              </a:rPr>
              <a:t>experimenten</a:t>
            </a:r>
            <a:r>
              <a:rPr lang="en-US" dirty="0" smtClean="0">
                <a:sym typeface="Wingdings" pitchFamily="2" charset="2"/>
              </a:rPr>
              <a:t> </a:t>
            </a:r>
            <a:r>
              <a:rPr lang="en-US" dirty="0" err="1" smtClean="0">
                <a:sym typeface="Wingdings" pitchFamily="2" charset="2"/>
              </a:rPr>
              <a:t>bedenken</a:t>
            </a:r>
            <a:endParaRPr lang="en-US" dirty="0" smtClean="0">
              <a:sym typeface="Wingdings" pitchFamily="2" charset="2"/>
            </a:endParaRPr>
          </a:p>
          <a:p>
            <a:pPr lvl="1"/>
            <a:r>
              <a:rPr lang="nl-NL" dirty="0" smtClean="0"/>
              <a:t>Uitwisselen</a:t>
            </a:r>
            <a:r>
              <a:rPr lang="en-US" dirty="0" smtClean="0"/>
              <a:t> van </a:t>
            </a:r>
            <a:r>
              <a:rPr lang="nl-NL" dirty="0" smtClean="0"/>
              <a:t>ideeën</a:t>
            </a:r>
            <a:r>
              <a:rPr lang="en-US" dirty="0" smtClean="0"/>
              <a:t> </a:t>
            </a:r>
          </a:p>
          <a:p>
            <a:pPr lvl="1"/>
            <a:r>
              <a:rPr lang="en-US" dirty="0" smtClean="0"/>
              <a:t>Eigen </a:t>
            </a:r>
            <a:r>
              <a:rPr lang="en-US" dirty="0" err="1" smtClean="0"/>
              <a:t>materialen</a:t>
            </a:r>
            <a:r>
              <a:rPr lang="en-US" dirty="0" smtClean="0"/>
              <a:t>/school</a:t>
            </a:r>
          </a:p>
          <a:p>
            <a:pPr lvl="1"/>
            <a:r>
              <a:rPr lang="en-US" dirty="0" err="1" smtClean="0"/>
              <a:t>Logboek</a:t>
            </a:r>
            <a:endParaRPr lang="en-US" dirty="0" smtClean="0"/>
          </a:p>
          <a:p>
            <a:pPr lvl="1"/>
            <a:r>
              <a:rPr lang="en-US" dirty="0" smtClean="0"/>
              <a:t>….</a:t>
            </a:r>
          </a:p>
          <a:p>
            <a:pPr lvl="1">
              <a:buNone/>
            </a:pPr>
            <a:endParaRPr lang="en-US" dirty="0" smtClean="0"/>
          </a:p>
          <a:p>
            <a:endParaRPr lang="en-US" dirty="0" smtClean="0"/>
          </a:p>
          <a:p>
            <a:endParaRPr lang="en-US" dirty="0" smtClean="0"/>
          </a:p>
          <a:p>
            <a:pPr>
              <a:buNone/>
            </a:pPr>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70000" contrast="-70000"/>
          </a:blip>
          <a:srcRect/>
          <a:stretch>
            <a:fillRect/>
          </a:stretch>
        </p:blipFill>
        <p:spPr bwMode="auto">
          <a:xfrm>
            <a:off x="0" y="-1593351"/>
            <a:ext cx="9144000" cy="9438527"/>
          </a:xfrm>
          <a:prstGeom prst="rect">
            <a:avLst/>
          </a:prstGeom>
          <a:noFill/>
          <a:ln w="9525">
            <a:solidFill>
              <a:schemeClr val="bg1"/>
            </a:solidFill>
            <a:miter lim="800000"/>
            <a:headEnd/>
            <a:tailEnd/>
          </a:ln>
        </p:spPr>
      </p:pic>
      <p:sp>
        <p:nvSpPr>
          <p:cNvPr id="2" name="Title 1"/>
          <p:cNvSpPr>
            <a:spLocks noGrp="1"/>
          </p:cNvSpPr>
          <p:nvPr>
            <p:ph type="title"/>
          </p:nvPr>
        </p:nvSpPr>
        <p:spPr>
          <a:xfrm>
            <a:off x="381000" y="0"/>
            <a:ext cx="8001000" cy="1143000"/>
          </a:xfrm>
        </p:spPr>
        <p:txBody>
          <a:bodyPr>
            <a:normAutofit/>
          </a:bodyPr>
          <a:lstStyle/>
          <a:p>
            <a:r>
              <a:rPr lang="en-US" dirty="0" smtClean="0"/>
              <a:t>concept cartoons in de </a:t>
            </a:r>
            <a:r>
              <a:rPr lang="en-US" dirty="0" err="1" smtClean="0"/>
              <a:t>klas</a:t>
            </a:r>
            <a:endParaRPr lang="en-US" dirty="0"/>
          </a:p>
        </p:txBody>
      </p:sp>
      <p:sp>
        <p:nvSpPr>
          <p:cNvPr id="3" name="Content Placeholder 2"/>
          <p:cNvSpPr>
            <a:spLocks noGrp="1"/>
          </p:cNvSpPr>
          <p:nvPr>
            <p:ph idx="1"/>
          </p:nvPr>
        </p:nvSpPr>
        <p:spPr>
          <a:xfrm>
            <a:off x="457200" y="1295400"/>
            <a:ext cx="8229600" cy="6096000"/>
          </a:xfrm>
        </p:spPr>
        <p:txBody>
          <a:bodyPr>
            <a:normAutofit fontScale="92500" lnSpcReduction="10000"/>
          </a:bodyPr>
          <a:lstStyle/>
          <a:p>
            <a:pPr lvl="1">
              <a:buNone/>
            </a:pPr>
            <a:r>
              <a:rPr lang="en-US" dirty="0" err="1" smtClean="0"/>
              <a:t>Richtlijnen</a:t>
            </a:r>
            <a:r>
              <a:rPr lang="en-US" dirty="0" smtClean="0"/>
              <a:t> </a:t>
            </a:r>
            <a:r>
              <a:rPr lang="en-US" dirty="0" err="1" smtClean="0"/>
              <a:t>voor</a:t>
            </a:r>
            <a:r>
              <a:rPr lang="en-US" dirty="0" smtClean="0"/>
              <a:t> </a:t>
            </a:r>
            <a:r>
              <a:rPr lang="en-US" dirty="0" err="1" smtClean="0"/>
              <a:t>docenten</a:t>
            </a:r>
            <a:endParaRPr lang="en-US" dirty="0" smtClean="0"/>
          </a:p>
          <a:p>
            <a:pPr lvl="1">
              <a:buNone/>
            </a:pPr>
            <a:endParaRPr lang="en-US" dirty="0" smtClean="0"/>
          </a:p>
          <a:p>
            <a:r>
              <a:rPr lang="en-US" dirty="0" err="1" smtClean="0"/>
              <a:t>stel</a:t>
            </a:r>
            <a:r>
              <a:rPr lang="en-US" dirty="0" smtClean="0"/>
              <a:t> vast </a:t>
            </a:r>
            <a:r>
              <a:rPr lang="en-US" dirty="0" err="1" smtClean="0"/>
              <a:t>wat</a:t>
            </a:r>
            <a:r>
              <a:rPr lang="en-US" dirty="0" smtClean="0"/>
              <a:t> je </a:t>
            </a:r>
            <a:r>
              <a:rPr lang="en-US" dirty="0" err="1" smtClean="0"/>
              <a:t>onderwijsdoelen</a:t>
            </a:r>
            <a:r>
              <a:rPr lang="en-US" dirty="0" smtClean="0"/>
              <a:t> </a:t>
            </a:r>
            <a:r>
              <a:rPr lang="en-US" dirty="0" err="1" smtClean="0"/>
              <a:t>zijn</a:t>
            </a:r>
            <a:endParaRPr lang="en-US" dirty="0" smtClean="0"/>
          </a:p>
          <a:p>
            <a:r>
              <a:rPr lang="en-US" dirty="0" err="1" smtClean="0"/>
              <a:t>inzicht</a:t>
            </a:r>
            <a:r>
              <a:rPr lang="en-US" dirty="0" smtClean="0"/>
              <a:t> in concept van cartoon</a:t>
            </a:r>
          </a:p>
          <a:p>
            <a:r>
              <a:rPr lang="en-US" dirty="0" err="1" smtClean="0"/>
              <a:t>wat</a:t>
            </a:r>
            <a:r>
              <a:rPr lang="en-US" dirty="0" smtClean="0"/>
              <a:t> </a:t>
            </a:r>
            <a:r>
              <a:rPr lang="en-US" dirty="0" err="1" smtClean="0"/>
              <a:t>zijn</a:t>
            </a:r>
            <a:r>
              <a:rPr lang="en-US" dirty="0" smtClean="0"/>
              <a:t> de </a:t>
            </a:r>
            <a:r>
              <a:rPr lang="en-US" dirty="0" err="1" smtClean="0"/>
              <a:t>belangrijkste</a:t>
            </a:r>
            <a:r>
              <a:rPr lang="en-US" dirty="0" smtClean="0"/>
              <a:t> </a:t>
            </a:r>
            <a:r>
              <a:rPr lang="en-US" dirty="0" err="1" smtClean="0"/>
              <a:t>aandachtspunten</a:t>
            </a:r>
            <a:endParaRPr lang="en-US" dirty="0" smtClean="0"/>
          </a:p>
          <a:p>
            <a:r>
              <a:rPr lang="en-US" dirty="0" err="1" smtClean="0"/>
              <a:t>zelf</a:t>
            </a:r>
            <a:r>
              <a:rPr lang="en-US" dirty="0" smtClean="0"/>
              <a:t> </a:t>
            </a:r>
            <a:r>
              <a:rPr lang="en-US" dirty="0" err="1" smtClean="0"/>
              <a:t>bedenken</a:t>
            </a:r>
            <a:r>
              <a:rPr lang="en-US" dirty="0" smtClean="0"/>
              <a:t> </a:t>
            </a:r>
            <a:r>
              <a:rPr lang="en-US" dirty="0" err="1" smtClean="0"/>
              <a:t>wat</a:t>
            </a:r>
            <a:r>
              <a:rPr lang="en-US" dirty="0" smtClean="0"/>
              <a:t> </a:t>
            </a:r>
            <a:r>
              <a:rPr lang="en-US" dirty="0" err="1" smtClean="0"/>
              <a:t>mogelijke</a:t>
            </a:r>
            <a:r>
              <a:rPr lang="en-US" dirty="0" smtClean="0"/>
              <a:t> </a:t>
            </a:r>
            <a:r>
              <a:rPr lang="en-US" dirty="0" err="1" smtClean="0"/>
              <a:t>experimenten</a:t>
            </a:r>
            <a:r>
              <a:rPr lang="en-US" dirty="0" smtClean="0"/>
              <a:t> </a:t>
            </a:r>
            <a:r>
              <a:rPr lang="en-US" dirty="0" err="1" smtClean="0"/>
              <a:t>zijn</a:t>
            </a:r>
            <a:endParaRPr lang="en-US" dirty="0" smtClean="0"/>
          </a:p>
          <a:p>
            <a:r>
              <a:rPr lang="en-US" dirty="0" err="1" smtClean="0"/>
              <a:t>begeleiding</a:t>
            </a:r>
            <a:r>
              <a:rPr lang="en-US" dirty="0" smtClean="0"/>
              <a:t> </a:t>
            </a:r>
            <a:r>
              <a:rPr lang="en-US" dirty="0" err="1" smtClean="0"/>
              <a:t>bij</a:t>
            </a:r>
            <a:r>
              <a:rPr lang="en-US" dirty="0" smtClean="0"/>
              <a:t> </a:t>
            </a:r>
            <a:r>
              <a:rPr lang="en-US" dirty="0" err="1" smtClean="0"/>
              <a:t>fasen</a:t>
            </a:r>
            <a:r>
              <a:rPr lang="en-US" dirty="0" smtClean="0"/>
              <a:t> in experiment:</a:t>
            </a:r>
          </a:p>
          <a:p>
            <a:pPr lvl="1"/>
            <a:r>
              <a:rPr lang="en-US" dirty="0" err="1" smtClean="0"/>
              <a:t>Opzet</a:t>
            </a:r>
            <a:endParaRPr lang="en-US" dirty="0" smtClean="0"/>
          </a:p>
          <a:p>
            <a:pPr lvl="1"/>
            <a:r>
              <a:rPr lang="en-US" dirty="0" err="1" smtClean="0"/>
              <a:t>Controle</a:t>
            </a:r>
            <a:r>
              <a:rPr lang="en-US" dirty="0" smtClean="0"/>
              <a:t> experiment</a:t>
            </a:r>
          </a:p>
          <a:p>
            <a:pPr lvl="1"/>
            <a:r>
              <a:rPr lang="en-US" dirty="0" err="1" smtClean="0"/>
              <a:t>Variabelen</a:t>
            </a:r>
            <a:endParaRPr lang="en-US" dirty="0" smtClean="0"/>
          </a:p>
          <a:p>
            <a:pPr lvl="1"/>
            <a:r>
              <a:rPr lang="en-US" dirty="0" err="1" smtClean="0"/>
              <a:t>Uitvoerbaarheid</a:t>
            </a:r>
            <a:endParaRPr lang="en-US" dirty="0" smtClean="0"/>
          </a:p>
          <a:p>
            <a:pPr lvl="1"/>
            <a:r>
              <a:rPr lang="en-US" dirty="0" err="1" smtClean="0"/>
              <a:t>Resultaten-conclusie</a:t>
            </a:r>
            <a:endParaRPr lang="en-US" dirty="0" smtClean="0"/>
          </a:p>
          <a:p>
            <a:pPr lvl="1"/>
            <a:r>
              <a:rPr lang="en-US" dirty="0" err="1" smtClean="0"/>
              <a:t>Schrijven</a:t>
            </a:r>
            <a:r>
              <a:rPr lang="en-US" dirty="0" smtClean="0"/>
              <a:t>!</a:t>
            </a:r>
          </a:p>
          <a:p>
            <a:pPr lvl="1"/>
            <a:endParaRPr lang="en-US" dirty="0" smtClean="0"/>
          </a:p>
          <a:p>
            <a:endParaRPr lang="en-US" dirty="0" smtClean="0"/>
          </a:p>
          <a:p>
            <a:endParaRPr lang="en-US" dirty="0" smtClean="0"/>
          </a:p>
          <a:p>
            <a:pPr>
              <a:buNone/>
            </a:pPr>
            <a:endParaRPr lang="en-US" dirty="0" smtClean="0"/>
          </a:p>
          <a:p>
            <a:endParaRPr lang="en-US" dirty="0"/>
          </a:p>
        </p:txBody>
      </p:sp>
      <p:pic>
        <p:nvPicPr>
          <p:cNvPr id="5" name="Picture 2"/>
          <p:cNvPicPr>
            <a:picLocks noChangeAspect="1" noChangeArrowheads="1"/>
          </p:cNvPicPr>
          <p:nvPr/>
        </p:nvPicPr>
        <p:blipFill>
          <a:blip r:embed="rId4" cstate="print"/>
          <a:srcRect b="30250"/>
          <a:stretch>
            <a:fillRect/>
          </a:stretch>
        </p:blipFill>
        <p:spPr bwMode="auto">
          <a:xfrm>
            <a:off x="5257800" y="4769768"/>
            <a:ext cx="3624664" cy="208823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914400"/>
            <a:ext cx="9922931"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US" i="1" dirty="0"/>
              <a:t/>
            </a:r>
            <a:br>
              <a:rPr lang="en-US" i="1" dirty="0"/>
            </a:br>
            <a:endParaRPr lang="en-US" dirty="0"/>
          </a:p>
        </p:txBody>
      </p:sp>
      <p:sp>
        <p:nvSpPr>
          <p:cNvPr id="4" name="Oval Callout 3"/>
          <p:cNvSpPr/>
          <p:nvPr/>
        </p:nvSpPr>
        <p:spPr>
          <a:xfrm>
            <a:off x="1219200" y="381000"/>
            <a:ext cx="7696200" cy="3200400"/>
          </a:xfrm>
          <a:prstGeom prst="wedgeEllipseCallout">
            <a:avLst>
              <a:gd name="adj1" fmla="val -14482"/>
              <a:gd name="adj2" fmla="val 6053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cap="all" dirty="0" err="1" smtClean="0"/>
              <a:t>Leren</a:t>
            </a:r>
            <a:r>
              <a:rPr lang="en-US" sz="3600" b="1" i="1" cap="all" dirty="0" smtClean="0"/>
              <a:t> </a:t>
            </a:r>
            <a:r>
              <a:rPr lang="en-US" sz="3600" b="1" i="1" cap="all" dirty="0" err="1" smtClean="0"/>
              <a:t>redeneren</a:t>
            </a:r>
            <a:r>
              <a:rPr lang="en-US" sz="3600" b="1" i="1" cap="all" dirty="0" smtClean="0"/>
              <a:t> en </a:t>
            </a:r>
            <a:r>
              <a:rPr lang="en-US" sz="3600" b="1" i="1" cap="all" dirty="0" err="1" smtClean="0"/>
              <a:t>experimenteren</a:t>
            </a:r>
            <a:r>
              <a:rPr lang="en-US" sz="3600" b="1" i="1" cap="all" dirty="0" smtClean="0"/>
              <a:t> met concept cartoons</a:t>
            </a:r>
          </a:p>
        </p:txBody>
      </p:sp>
      <p:pic>
        <p:nvPicPr>
          <p:cNvPr id="6" name="Picture 3"/>
          <p:cNvPicPr>
            <a:picLocks noChangeAspect="1" noChangeArrowheads="1"/>
          </p:cNvPicPr>
          <p:nvPr/>
        </p:nvPicPr>
        <p:blipFill>
          <a:blip r:embed="rId3" cstate="print"/>
          <a:srcRect/>
          <a:stretch>
            <a:fillRect/>
          </a:stretch>
        </p:blipFill>
        <p:spPr bwMode="auto">
          <a:xfrm>
            <a:off x="2209800" y="4114800"/>
            <a:ext cx="1691339" cy="2024062"/>
          </a:xfrm>
          <a:prstGeom prst="rect">
            <a:avLst/>
          </a:prstGeom>
          <a:noFill/>
          <a:ln w="9525">
            <a:noFill/>
            <a:miter lim="800000"/>
            <a:headEnd/>
            <a:tailEnd/>
          </a:ln>
        </p:spPr>
      </p:pic>
      <p:pic>
        <p:nvPicPr>
          <p:cNvPr id="46081" name="Picture 1"/>
          <p:cNvPicPr>
            <a:picLocks noChangeAspect="1" noChangeArrowheads="1"/>
          </p:cNvPicPr>
          <p:nvPr/>
        </p:nvPicPr>
        <p:blipFill>
          <a:blip r:embed="rId4" cstate="print"/>
          <a:srcRect/>
          <a:stretch>
            <a:fillRect/>
          </a:stretch>
        </p:blipFill>
        <p:spPr bwMode="auto">
          <a:xfrm>
            <a:off x="5867400" y="6096000"/>
            <a:ext cx="2987675" cy="593725"/>
          </a:xfrm>
          <a:prstGeom prst="rect">
            <a:avLst/>
          </a:prstGeom>
          <a:noFill/>
          <a:ln w="9525">
            <a:noFill/>
            <a:miter lim="800000"/>
            <a:headEnd/>
            <a:tailEnd/>
          </a:ln>
          <a:effectLst/>
        </p:spPr>
      </p:pic>
      <p:sp>
        <p:nvSpPr>
          <p:cNvPr id="5" name="TextBox 4"/>
          <p:cNvSpPr txBox="1"/>
          <p:nvPr/>
        </p:nvSpPr>
        <p:spPr>
          <a:xfrm>
            <a:off x="5791200" y="5867400"/>
            <a:ext cx="3200400" cy="369332"/>
          </a:xfrm>
          <a:prstGeom prst="rect">
            <a:avLst/>
          </a:prstGeom>
          <a:noFill/>
        </p:spPr>
        <p:txBody>
          <a:bodyPr wrap="square" rtlCol="0">
            <a:spAutoFit/>
          </a:bodyPr>
          <a:lstStyle/>
          <a:p>
            <a:pPr algn="ctr"/>
            <a:r>
              <a:rPr lang="en-US" dirty="0" smtClean="0"/>
              <a:t>Patricia Kruit </a:t>
            </a:r>
          </a:p>
        </p:txBody>
      </p:sp>
    </p:spTree>
    <p:extLst>
      <p:ext uri="{BB962C8B-B14F-4D97-AF65-F5344CB8AC3E}">
        <p14:creationId xmlns:p14="http://schemas.microsoft.com/office/powerpoint/2010/main" xmlns="" val="3738210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295400" y="152400"/>
            <a:ext cx="6705600" cy="16764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438400" y="2057400"/>
            <a:ext cx="4505325" cy="3013811"/>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219200" y="5257800"/>
            <a:ext cx="69151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lum bright="70000" contrast="-70000"/>
          </a:blip>
          <a:srcRect/>
          <a:stretch>
            <a:fillRect/>
          </a:stretch>
        </p:blipFill>
        <p:spPr bwMode="auto">
          <a:xfrm>
            <a:off x="-18788" y="1447799"/>
            <a:ext cx="4285988" cy="5129135"/>
          </a:xfrm>
          <a:prstGeom prst="ellipse">
            <a:avLst/>
          </a:prstGeom>
          <a:ln>
            <a:noFill/>
          </a:ln>
          <a:effectLst>
            <a:softEdge rad="112500"/>
          </a:effectLst>
        </p:spPr>
      </p:pic>
      <p:sp>
        <p:nvSpPr>
          <p:cNvPr id="2" name="Title 1"/>
          <p:cNvSpPr>
            <a:spLocks noGrp="1"/>
          </p:cNvSpPr>
          <p:nvPr>
            <p:ph type="title"/>
          </p:nvPr>
        </p:nvSpPr>
        <p:spPr/>
        <p:txBody>
          <a:bodyPr/>
          <a:lstStyle/>
          <a:p>
            <a:r>
              <a:rPr lang="en-US" dirty="0" err="1" smtClean="0"/>
              <a:t>Zelf</a:t>
            </a:r>
            <a:r>
              <a:rPr lang="en-US" dirty="0" smtClean="0"/>
              <a:t> cartoons </a:t>
            </a:r>
            <a:r>
              <a:rPr lang="en-US" dirty="0" err="1" smtClean="0"/>
              <a:t>maken</a:t>
            </a:r>
            <a:r>
              <a:rPr lang="en-US" dirty="0" smtClean="0"/>
              <a:t>?</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lvl="0"/>
            <a:r>
              <a:rPr lang="en-US" dirty="0" err="1" smtClean="0"/>
              <a:t>Gebruik</a:t>
            </a:r>
            <a:r>
              <a:rPr lang="en-US" dirty="0" smtClean="0"/>
              <a:t> </a:t>
            </a:r>
            <a:r>
              <a:rPr lang="en-US" dirty="0" err="1" smtClean="0"/>
              <a:t>alledaagse</a:t>
            </a:r>
            <a:r>
              <a:rPr lang="en-US" dirty="0" smtClean="0"/>
              <a:t> </a:t>
            </a:r>
            <a:r>
              <a:rPr lang="en-US" dirty="0" err="1" smtClean="0"/>
              <a:t>verschijnselen</a:t>
            </a:r>
            <a:r>
              <a:rPr lang="en-US" dirty="0" smtClean="0"/>
              <a:t> die </a:t>
            </a:r>
            <a:r>
              <a:rPr lang="en-US" dirty="0" err="1" smtClean="0"/>
              <a:t>alle</a:t>
            </a:r>
            <a:r>
              <a:rPr lang="en-US" dirty="0" smtClean="0"/>
              <a:t> </a:t>
            </a:r>
            <a:r>
              <a:rPr lang="en-US" dirty="0" err="1" smtClean="0"/>
              <a:t>leerlingen</a:t>
            </a:r>
            <a:r>
              <a:rPr lang="en-US" dirty="0" smtClean="0"/>
              <a:t> </a:t>
            </a:r>
            <a:r>
              <a:rPr lang="en-US" dirty="0" err="1" smtClean="0"/>
              <a:t>kennen</a:t>
            </a:r>
            <a:r>
              <a:rPr lang="en-US" dirty="0" smtClean="0"/>
              <a:t>.</a:t>
            </a:r>
          </a:p>
          <a:p>
            <a:pPr lvl="0"/>
            <a:endParaRPr lang="en-US" dirty="0" smtClean="0"/>
          </a:p>
          <a:p>
            <a:pPr lvl="0"/>
            <a:r>
              <a:rPr lang="en-US" dirty="0" err="1" smtClean="0"/>
              <a:t>Formuleer</a:t>
            </a:r>
            <a:r>
              <a:rPr lang="en-US" dirty="0" smtClean="0"/>
              <a:t> </a:t>
            </a:r>
            <a:r>
              <a:rPr lang="en-US" dirty="0" err="1" smtClean="0"/>
              <a:t>drie</a:t>
            </a:r>
            <a:r>
              <a:rPr lang="en-US" dirty="0" smtClean="0"/>
              <a:t> of </a:t>
            </a:r>
            <a:r>
              <a:rPr lang="en-US" dirty="0" err="1" smtClean="0"/>
              <a:t>vier</a:t>
            </a:r>
            <a:r>
              <a:rPr lang="en-US" dirty="0" smtClean="0"/>
              <a:t> </a:t>
            </a:r>
            <a:r>
              <a:rPr lang="en-US" dirty="0" err="1" smtClean="0"/>
              <a:t>alternatieve</a:t>
            </a:r>
            <a:r>
              <a:rPr lang="en-US" dirty="0" smtClean="0"/>
              <a:t> </a:t>
            </a:r>
            <a:r>
              <a:rPr lang="en-US" dirty="0" err="1" smtClean="0"/>
              <a:t>uitspraken</a:t>
            </a:r>
            <a:r>
              <a:rPr lang="en-US" dirty="0" smtClean="0"/>
              <a:t> </a:t>
            </a:r>
            <a:r>
              <a:rPr lang="en-US" dirty="0" err="1" smtClean="0"/>
              <a:t>om</a:t>
            </a:r>
            <a:r>
              <a:rPr lang="en-US" dirty="0" smtClean="0"/>
              <a:t> </a:t>
            </a:r>
            <a:r>
              <a:rPr lang="en-US" dirty="0" err="1" smtClean="0"/>
              <a:t>discussie</a:t>
            </a:r>
            <a:r>
              <a:rPr lang="en-US" dirty="0" smtClean="0"/>
              <a:t> </a:t>
            </a:r>
            <a:r>
              <a:rPr lang="en-US" dirty="0" err="1" smtClean="0"/>
              <a:t>uit</a:t>
            </a:r>
            <a:r>
              <a:rPr lang="en-US" dirty="0" smtClean="0"/>
              <a:t> </a:t>
            </a:r>
            <a:r>
              <a:rPr lang="en-US" dirty="0" err="1" smtClean="0"/>
              <a:t>te</a:t>
            </a:r>
            <a:r>
              <a:rPr lang="en-US" dirty="0" smtClean="0"/>
              <a:t> </a:t>
            </a:r>
            <a:r>
              <a:rPr lang="en-US" dirty="0" err="1" smtClean="0"/>
              <a:t>lokken</a:t>
            </a:r>
            <a:r>
              <a:rPr lang="en-US" dirty="0" smtClean="0"/>
              <a:t>.</a:t>
            </a:r>
          </a:p>
          <a:p>
            <a:pPr lvl="0"/>
            <a:endParaRPr lang="en-US" dirty="0" smtClean="0"/>
          </a:p>
          <a:p>
            <a:pPr lvl="0"/>
            <a:r>
              <a:rPr lang="en-US" dirty="0" err="1" smtClean="0"/>
              <a:t>Formuleer</a:t>
            </a:r>
            <a:r>
              <a:rPr lang="en-US" dirty="0" smtClean="0"/>
              <a:t> de </a:t>
            </a:r>
            <a:r>
              <a:rPr lang="en-US" dirty="0" err="1" smtClean="0"/>
              <a:t>uitspraken</a:t>
            </a:r>
            <a:r>
              <a:rPr lang="en-US" dirty="0" smtClean="0"/>
              <a:t> </a:t>
            </a:r>
            <a:r>
              <a:rPr lang="en-US" dirty="0" err="1" smtClean="0"/>
              <a:t>positief</a:t>
            </a:r>
            <a:r>
              <a:rPr lang="en-US" dirty="0" smtClean="0"/>
              <a:t>.</a:t>
            </a:r>
          </a:p>
          <a:p>
            <a:pPr lvl="0"/>
            <a:endParaRPr lang="en-US" dirty="0" smtClean="0"/>
          </a:p>
          <a:p>
            <a:pPr lvl="0"/>
            <a:r>
              <a:rPr lang="en-US" dirty="0" smtClean="0"/>
              <a:t>Doe </a:t>
            </a:r>
            <a:r>
              <a:rPr lang="en-US" dirty="0" err="1" smtClean="0"/>
              <a:t>onderzoek</a:t>
            </a:r>
            <a:r>
              <a:rPr lang="en-US" dirty="0" smtClean="0"/>
              <a:t> </a:t>
            </a:r>
            <a:r>
              <a:rPr lang="en-US" dirty="0" err="1" smtClean="0"/>
              <a:t>om</a:t>
            </a:r>
            <a:r>
              <a:rPr lang="en-US" dirty="0" smtClean="0"/>
              <a:t> </a:t>
            </a:r>
            <a:r>
              <a:rPr lang="en-US" dirty="0" err="1" smtClean="0"/>
              <a:t>aan</a:t>
            </a:r>
            <a:r>
              <a:rPr lang="en-US" dirty="0" smtClean="0"/>
              <a:t> de </a:t>
            </a:r>
            <a:r>
              <a:rPr lang="en-US" dirty="0" err="1" smtClean="0"/>
              <a:t>meest</a:t>
            </a:r>
            <a:r>
              <a:rPr lang="en-US" dirty="0" smtClean="0"/>
              <a:t> </a:t>
            </a:r>
            <a:r>
              <a:rPr lang="en-US" dirty="0" err="1" smtClean="0"/>
              <a:t>voorkomende</a:t>
            </a:r>
            <a:r>
              <a:rPr lang="en-US" dirty="0" smtClean="0"/>
              <a:t> pre-of </a:t>
            </a:r>
            <a:r>
              <a:rPr lang="en-US" dirty="0" err="1" smtClean="0"/>
              <a:t>misconcepten</a:t>
            </a:r>
            <a:r>
              <a:rPr lang="en-US" dirty="0" smtClean="0"/>
              <a:t> </a:t>
            </a:r>
            <a:r>
              <a:rPr lang="en-US" dirty="0" err="1" smtClean="0"/>
              <a:t>te</a:t>
            </a:r>
            <a:r>
              <a:rPr lang="en-US" dirty="0" smtClean="0"/>
              <a:t> </a:t>
            </a:r>
            <a:r>
              <a:rPr lang="en-US" dirty="0" err="1" smtClean="0"/>
              <a:t>komen</a:t>
            </a:r>
            <a:r>
              <a:rPr lang="en-US" dirty="0" smtClean="0"/>
              <a:t>.</a:t>
            </a:r>
          </a:p>
          <a:p>
            <a:pPr lvl="1"/>
            <a:r>
              <a:rPr lang="en-US" dirty="0" err="1" smtClean="0"/>
              <a:t>Bestaande</a:t>
            </a:r>
            <a:r>
              <a:rPr lang="en-US" dirty="0" smtClean="0"/>
              <a:t> </a:t>
            </a:r>
            <a:r>
              <a:rPr lang="en-US" dirty="0" err="1" smtClean="0"/>
              <a:t>meerkeuzevragen</a:t>
            </a:r>
            <a:r>
              <a:rPr lang="en-US" dirty="0" smtClean="0"/>
              <a:t> </a:t>
            </a:r>
            <a:r>
              <a:rPr lang="en-US" dirty="0" err="1" smtClean="0"/>
              <a:t>zijn</a:t>
            </a:r>
            <a:r>
              <a:rPr lang="en-US" dirty="0" smtClean="0"/>
              <a:t> </a:t>
            </a:r>
            <a:r>
              <a:rPr lang="en-US" dirty="0" err="1" smtClean="0"/>
              <a:t>een</a:t>
            </a:r>
            <a:r>
              <a:rPr lang="en-US" dirty="0" smtClean="0"/>
              <a:t> </a:t>
            </a:r>
            <a:r>
              <a:rPr lang="en-US" dirty="0" err="1" smtClean="0"/>
              <a:t>waardevolle</a:t>
            </a:r>
            <a:r>
              <a:rPr lang="en-US" dirty="0" smtClean="0"/>
              <a:t> </a:t>
            </a:r>
            <a:r>
              <a:rPr lang="en-US" dirty="0" err="1" smtClean="0"/>
              <a:t>bron</a:t>
            </a:r>
            <a:r>
              <a:rPr lang="en-US" dirty="0" smtClean="0"/>
              <a:t> </a:t>
            </a:r>
            <a:r>
              <a:rPr lang="en-US" dirty="0" err="1" smtClean="0"/>
              <a:t>hiervoor</a:t>
            </a:r>
            <a:endParaRPr lang="en-US" dirty="0" smtClean="0"/>
          </a:p>
          <a:p>
            <a:pPr lvl="1"/>
            <a:endParaRPr lang="en-US" dirty="0" smtClean="0"/>
          </a:p>
          <a:p>
            <a:pPr lvl="0"/>
            <a:r>
              <a:rPr lang="en-US" dirty="0" err="1" smtClean="0"/>
              <a:t>Voeg</a:t>
            </a:r>
            <a:r>
              <a:rPr lang="en-US" dirty="0" smtClean="0"/>
              <a:t> het </a:t>
            </a:r>
            <a:r>
              <a:rPr lang="en-US" dirty="0" err="1" smtClean="0"/>
              <a:t>wetenschappelijk</a:t>
            </a:r>
            <a:r>
              <a:rPr lang="en-US" dirty="0" smtClean="0"/>
              <a:t> </a:t>
            </a:r>
            <a:r>
              <a:rPr lang="en-US" dirty="0" err="1" smtClean="0"/>
              <a:t>aanvaarde</a:t>
            </a:r>
            <a:r>
              <a:rPr lang="en-US" dirty="0" smtClean="0"/>
              <a:t> </a:t>
            </a:r>
            <a:r>
              <a:rPr lang="en-US" dirty="0" err="1" smtClean="0"/>
              <a:t>standpunt</a:t>
            </a:r>
            <a:r>
              <a:rPr lang="en-US" dirty="0" smtClean="0"/>
              <a:t> </a:t>
            </a:r>
            <a:r>
              <a:rPr lang="en-US" dirty="0" err="1" smtClean="0"/>
              <a:t>erbij</a:t>
            </a:r>
            <a:r>
              <a:rPr lang="en-US" dirty="0" smtClean="0"/>
              <a: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kruip\Documents\Patricia\Concept Cartoons\Europaschool\Aanrommelfase in Mei-Juli 2011\Europaschool cc 30 mei 2011 foto's van experimenten smelten ijsblokjes\PIC_0028.JPG"/>
          <p:cNvPicPr>
            <a:picLocks noChangeAspect="1" noChangeArrowheads="1"/>
          </p:cNvPicPr>
          <p:nvPr/>
        </p:nvPicPr>
        <p:blipFill>
          <a:blip r:embed="rId3" cstate="print">
            <a:lum bright="70000" contrast="-70000"/>
          </a:blip>
          <a:srcRect/>
          <a:stretch>
            <a:fillRect/>
          </a:stretch>
        </p:blipFill>
        <p:spPr bwMode="auto">
          <a:xfrm>
            <a:off x="-685800" y="0"/>
            <a:ext cx="10036098" cy="6858000"/>
          </a:xfrm>
          <a:prstGeom prst="rect">
            <a:avLst/>
          </a:prstGeom>
          <a:noFill/>
        </p:spPr>
      </p:pic>
      <p:sp>
        <p:nvSpPr>
          <p:cNvPr id="2" name="Title 1"/>
          <p:cNvSpPr>
            <a:spLocks noGrp="1"/>
          </p:cNvSpPr>
          <p:nvPr>
            <p:ph type="title"/>
          </p:nvPr>
        </p:nvSpPr>
        <p:spPr/>
        <p:txBody>
          <a:bodyPr/>
          <a:lstStyle/>
          <a:p>
            <a:r>
              <a:rPr lang="en-US" b="1" dirty="0" err="1" smtClean="0"/>
              <a:t>Samengevat</a:t>
            </a:r>
            <a:r>
              <a:rPr lang="en-US" b="1" dirty="0" smtClean="0"/>
              <a:t> en </a:t>
            </a:r>
            <a:r>
              <a:rPr lang="en-US" b="1" dirty="0" err="1" smtClean="0"/>
              <a:t>informatie</a:t>
            </a:r>
            <a:endParaRPr lang="en-US" b="1" dirty="0"/>
          </a:p>
        </p:txBody>
      </p:sp>
      <p:sp>
        <p:nvSpPr>
          <p:cNvPr id="3" name="Content Placeholder 2"/>
          <p:cNvSpPr>
            <a:spLocks noGrp="1"/>
          </p:cNvSpPr>
          <p:nvPr>
            <p:ph idx="1"/>
          </p:nvPr>
        </p:nvSpPr>
        <p:spPr>
          <a:xfrm>
            <a:off x="457200" y="2057400"/>
            <a:ext cx="7239000" cy="4398336"/>
          </a:xfrm>
        </p:spPr>
        <p:txBody>
          <a:bodyPr>
            <a:normAutofit lnSpcReduction="10000"/>
          </a:bodyPr>
          <a:lstStyle/>
          <a:p>
            <a:pPr>
              <a:buNone/>
              <a:defRPr/>
            </a:pPr>
            <a:r>
              <a:rPr lang="en-US" sz="3000" dirty="0" smtClean="0"/>
              <a:t>Concept cartoons </a:t>
            </a:r>
            <a:r>
              <a:rPr lang="en-US" sz="3000" dirty="0" err="1" smtClean="0"/>
              <a:t>stimuleren</a:t>
            </a:r>
            <a:r>
              <a:rPr lang="en-US" sz="3000" dirty="0" smtClean="0"/>
              <a:t> </a:t>
            </a:r>
            <a:r>
              <a:rPr lang="en-US" sz="3000" dirty="0" err="1" smtClean="0"/>
              <a:t>leerlingen</a:t>
            </a:r>
            <a:r>
              <a:rPr lang="en-US" sz="3000" dirty="0" smtClean="0"/>
              <a:t> tot:</a:t>
            </a:r>
          </a:p>
          <a:p>
            <a:pPr>
              <a:defRPr/>
            </a:pPr>
            <a:r>
              <a:rPr lang="en-US" dirty="0" err="1" smtClean="0"/>
              <a:t>argumenten</a:t>
            </a:r>
            <a:r>
              <a:rPr lang="en-US" dirty="0" smtClean="0"/>
              <a:t> </a:t>
            </a:r>
            <a:r>
              <a:rPr lang="en-US" dirty="0" err="1" smtClean="0"/>
              <a:t>formuleren</a:t>
            </a:r>
            <a:r>
              <a:rPr lang="en-US" dirty="0" smtClean="0"/>
              <a:t> </a:t>
            </a:r>
          </a:p>
          <a:p>
            <a:pPr>
              <a:defRPr/>
            </a:pPr>
            <a:r>
              <a:rPr lang="en-US" dirty="0" err="1" smtClean="0"/>
              <a:t>verlagen</a:t>
            </a:r>
            <a:r>
              <a:rPr lang="en-US" dirty="0" smtClean="0"/>
              <a:t> de </a:t>
            </a:r>
            <a:r>
              <a:rPr lang="en-US" dirty="0" err="1" smtClean="0"/>
              <a:t>drempel</a:t>
            </a:r>
            <a:r>
              <a:rPr lang="en-US" dirty="0" smtClean="0"/>
              <a:t> </a:t>
            </a:r>
            <a:r>
              <a:rPr lang="en-US" dirty="0" err="1" smtClean="0"/>
              <a:t>discussie</a:t>
            </a:r>
            <a:endParaRPr lang="en-US" dirty="0" smtClean="0"/>
          </a:p>
          <a:p>
            <a:pPr>
              <a:defRPr/>
            </a:pPr>
            <a:r>
              <a:rPr lang="en-US" dirty="0" err="1" smtClean="0"/>
              <a:t>ontwerpen</a:t>
            </a:r>
            <a:r>
              <a:rPr lang="en-US" dirty="0" smtClean="0"/>
              <a:t> </a:t>
            </a:r>
            <a:r>
              <a:rPr lang="en-US" dirty="0" err="1" smtClean="0"/>
              <a:t>eigen</a:t>
            </a:r>
            <a:r>
              <a:rPr lang="en-US" dirty="0" smtClean="0"/>
              <a:t> </a:t>
            </a:r>
            <a:r>
              <a:rPr lang="en-US" dirty="0" err="1" smtClean="0"/>
              <a:t>experimenten</a:t>
            </a:r>
            <a:endParaRPr lang="en-US" dirty="0" smtClean="0"/>
          </a:p>
          <a:p>
            <a:pPr>
              <a:defRPr/>
            </a:pPr>
            <a:r>
              <a:rPr lang="en-US" dirty="0" smtClean="0"/>
              <a:t>minds-on en hands-on</a:t>
            </a:r>
          </a:p>
          <a:p>
            <a:endParaRPr lang="en-US" sz="2000" dirty="0" smtClean="0"/>
          </a:p>
          <a:p>
            <a:r>
              <a:rPr lang="en-US" sz="2000" dirty="0" smtClean="0">
                <a:solidFill>
                  <a:srgbClr val="7030A0"/>
                </a:solidFill>
                <a:hlinkClick r:id="rId4"/>
              </a:rPr>
              <a:t>http://www.fisme.uu.nl/tdb/article.php?record=561</a:t>
            </a:r>
            <a:r>
              <a:rPr lang="en-US" sz="2000" dirty="0" smtClean="0">
                <a:solidFill>
                  <a:srgbClr val="7030A0"/>
                </a:solidFill>
              </a:rPr>
              <a:t> </a:t>
            </a:r>
          </a:p>
          <a:p>
            <a:r>
              <a:rPr lang="en-US" sz="2000" dirty="0" smtClean="0">
                <a:solidFill>
                  <a:srgbClr val="7030A0"/>
                </a:solidFill>
                <a:hlinkClick r:id="rId5"/>
              </a:rPr>
              <a:t>www.millgatehouse.co.uk</a:t>
            </a:r>
            <a:endParaRPr lang="en-US" sz="2000" dirty="0" smtClean="0">
              <a:solidFill>
                <a:srgbClr val="7030A0"/>
              </a:solidFill>
            </a:endParaRPr>
          </a:p>
          <a:p>
            <a:r>
              <a:rPr lang="en-US" sz="2000" dirty="0" smtClean="0">
                <a:solidFill>
                  <a:srgbClr val="7030A0"/>
                </a:solidFill>
                <a:hlinkClick r:id="rId6"/>
              </a:rPr>
              <a:t>http://www.ecent.nl/artikel/2725/Concept+cartoons/view.do</a:t>
            </a:r>
            <a:endParaRPr lang="en-US" sz="2000" dirty="0" smtClean="0">
              <a:solidFill>
                <a:srgbClr val="7030A0"/>
              </a:solidFill>
            </a:endParaRPr>
          </a:p>
          <a:p>
            <a:r>
              <a:rPr lang="en-US" sz="2000" smtClean="0">
                <a:solidFill>
                  <a:srgbClr val="7030A0"/>
                </a:solidFill>
                <a:hlinkClick r:id="rId7"/>
              </a:rPr>
              <a:t>www.iederkindeentalent.nl</a:t>
            </a:r>
            <a:r>
              <a:rPr lang="en-US" sz="2000" smtClean="0">
                <a:solidFill>
                  <a:srgbClr val="7030A0"/>
                </a:solidFill>
              </a:rPr>
              <a:t>  </a:t>
            </a:r>
            <a:endParaRPr lang="en-US" sz="2000" dirty="0" smtClean="0">
              <a:solidFill>
                <a:srgbClr val="7030A0"/>
              </a:solidFill>
            </a:endParaRPr>
          </a:p>
          <a:p>
            <a:endParaRPr lang="en-US"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676400" y="2590800"/>
            <a:ext cx="6379923" cy="2438400"/>
          </a:xfrm>
          <a:prstGeom prst="rect">
            <a:avLst/>
          </a:prstGeom>
          <a:noFill/>
          <a:ln w="9525">
            <a:noFill/>
            <a:miter lim="800000"/>
            <a:headEnd/>
            <a:tailEnd/>
          </a:ln>
        </p:spPr>
      </p:pic>
      <p:sp>
        <p:nvSpPr>
          <p:cNvPr id="3" name="Title 2"/>
          <p:cNvSpPr>
            <a:spLocks noGrp="1"/>
          </p:cNvSpPr>
          <p:nvPr>
            <p:ph type="title"/>
          </p:nvPr>
        </p:nvSpPr>
        <p:spPr>
          <a:xfrm>
            <a:off x="0" y="274638"/>
            <a:ext cx="9144000" cy="1143000"/>
          </a:xfrm>
        </p:spPr>
        <p:txBody>
          <a:bodyPr>
            <a:normAutofit fontScale="90000"/>
          </a:bodyPr>
          <a:lstStyle/>
          <a:p>
            <a:r>
              <a:rPr lang="en-US" dirty="0" err="1" smtClean="0"/>
              <a:t>Wat</a:t>
            </a:r>
            <a:r>
              <a:rPr lang="en-US" dirty="0" smtClean="0"/>
              <a:t> </a:t>
            </a:r>
            <a:r>
              <a:rPr lang="en-US" dirty="0" err="1" smtClean="0"/>
              <a:t>heb</a:t>
            </a:r>
            <a:r>
              <a:rPr lang="en-US" dirty="0" smtClean="0"/>
              <a:t> je </a:t>
            </a:r>
            <a:r>
              <a:rPr lang="en-US" dirty="0" err="1" smtClean="0"/>
              <a:t>geleerd</a:t>
            </a:r>
            <a:r>
              <a:rPr lang="en-US" dirty="0" smtClean="0"/>
              <a:t> over </a:t>
            </a:r>
            <a:r>
              <a:rPr lang="en-US" dirty="0" err="1" smtClean="0"/>
              <a:t>onderzoek</a:t>
            </a:r>
            <a:r>
              <a:rPr lang="en-US" dirty="0" smtClean="0"/>
              <a:t> </a:t>
            </a:r>
            <a:r>
              <a:rPr lang="en-US" dirty="0" err="1" smtClean="0"/>
              <a:t>doen</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normAutofit/>
          </a:bodyPr>
          <a:lstStyle/>
          <a:p>
            <a:pPr eaLnBrk="1" hangingPunct="1">
              <a:defRPr/>
            </a:pPr>
            <a:r>
              <a:rPr lang="en-US" dirty="0" err="1" smtClean="0"/>
              <a:t>Redenen</a:t>
            </a:r>
            <a:r>
              <a:rPr lang="en-US" dirty="0" smtClean="0"/>
              <a:t> practicum?</a:t>
            </a:r>
          </a:p>
        </p:txBody>
      </p:sp>
      <p:sp>
        <p:nvSpPr>
          <p:cNvPr id="513027" name="Rectangle 3"/>
          <p:cNvSpPr>
            <a:spLocks noGrp="1" noChangeArrowheads="1"/>
          </p:cNvSpPr>
          <p:nvPr>
            <p:ph type="body" idx="1"/>
          </p:nvPr>
        </p:nvSpPr>
        <p:spPr>
          <a:xfrm>
            <a:off x="457200" y="1600200"/>
            <a:ext cx="5410200" cy="4525963"/>
          </a:xfrm>
        </p:spPr>
        <p:txBody>
          <a:bodyPr/>
          <a:lstStyle/>
          <a:p>
            <a:pPr eaLnBrk="1" hangingPunct="1">
              <a:lnSpc>
                <a:spcPct val="90000"/>
              </a:lnSpc>
              <a:defRPr/>
            </a:pPr>
            <a:r>
              <a:rPr lang="en-US" dirty="0" err="1" smtClean="0"/>
              <a:t>Motiverend</a:t>
            </a:r>
            <a:endParaRPr lang="en-US" dirty="0" smtClean="0"/>
          </a:p>
          <a:p>
            <a:pPr eaLnBrk="1" hangingPunct="1">
              <a:lnSpc>
                <a:spcPct val="90000"/>
              </a:lnSpc>
              <a:defRPr/>
            </a:pPr>
            <a:r>
              <a:rPr lang="en-US" dirty="0" err="1" smtClean="0"/>
              <a:t>Maakt</a:t>
            </a:r>
            <a:r>
              <a:rPr lang="en-US" dirty="0" smtClean="0"/>
              <a:t> </a:t>
            </a:r>
            <a:r>
              <a:rPr lang="en-US" dirty="0" err="1" smtClean="0"/>
              <a:t>inhoud</a:t>
            </a:r>
            <a:r>
              <a:rPr lang="en-US" dirty="0" smtClean="0"/>
              <a:t> </a:t>
            </a:r>
            <a:r>
              <a:rPr lang="en-US" dirty="0" err="1" smtClean="0"/>
              <a:t>inzichtelijk</a:t>
            </a:r>
            <a:endParaRPr lang="en-US" dirty="0" smtClean="0"/>
          </a:p>
          <a:p>
            <a:pPr eaLnBrk="1" hangingPunct="1">
              <a:lnSpc>
                <a:spcPct val="90000"/>
              </a:lnSpc>
              <a:defRPr/>
            </a:pPr>
            <a:r>
              <a:rPr lang="en-US" dirty="0" err="1" smtClean="0"/>
              <a:t>Staat</a:t>
            </a:r>
            <a:r>
              <a:rPr lang="en-US" dirty="0" smtClean="0"/>
              <a:t> in </a:t>
            </a:r>
            <a:r>
              <a:rPr lang="en-US" dirty="0" err="1" smtClean="0"/>
              <a:t>methode</a:t>
            </a:r>
            <a:endParaRPr lang="en-US" dirty="0" smtClean="0"/>
          </a:p>
          <a:p>
            <a:pPr eaLnBrk="1" hangingPunct="1">
              <a:lnSpc>
                <a:spcPct val="90000"/>
              </a:lnSpc>
              <a:defRPr/>
            </a:pPr>
            <a:r>
              <a:rPr lang="en-US" dirty="0" err="1" smtClean="0"/>
              <a:t>Leren</a:t>
            </a:r>
            <a:r>
              <a:rPr lang="en-US" dirty="0" smtClean="0"/>
              <a:t> </a:t>
            </a:r>
            <a:r>
              <a:rPr lang="en-US" dirty="0" err="1" smtClean="0"/>
              <a:t>vaardigheden</a:t>
            </a:r>
            <a:endParaRPr lang="en-US" dirty="0" smtClean="0"/>
          </a:p>
          <a:p>
            <a:pPr eaLnBrk="1" hangingPunct="1">
              <a:lnSpc>
                <a:spcPct val="90000"/>
              </a:lnSpc>
              <a:defRPr/>
            </a:pPr>
            <a:r>
              <a:rPr lang="en-US" dirty="0" err="1" smtClean="0"/>
              <a:t>Afwisseling</a:t>
            </a:r>
            <a:r>
              <a:rPr lang="en-US" dirty="0" smtClean="0"/>
              <a:t> </a:t>
            </a:r>
          </a:p>
          <a:p>
            <a:pPr eaLnBrk="1" hangingPunct="1">
              <a:lnSpc>
                <a:spcPct val="90000"/>
              </a:lnSpc>
              <a:defRPr/>
            </a:pPr>
            <a:r>
              <a:rPr lang="en-US" dirty="0" err="1" smtClean="0"/>
              <a:t>Manipuleren</a:t>
            </a:r>
            <a:r>
              <a:rPr lang="en-US" dirty="0" smtClean="0"/>
              <a:t> </a:t>
            </a:r>
            <a:r>
              <a:rPr lang="en-US" dirty="0" err="1" smtClean="0"/>
              <a:t>apparatuur</a:t>
            </a:r>
            <a:r>
              <a:rPr lang="en-US" dirty="0" smtClean="0"/>
              <a:t> </a:t>
            </a:r>
          </a:p>
          <a:p>
            <a:pPr eaLnBrk="1" hangingPunct="1">
              <a:lnSpc>
                <a:spcPct val="90000"/>
              </a:lnSpc>
              <a:defRPr/>
            </a:pPr>
            <a:r>
              <a:rPr lang="en-US" dirty="0" err="1" smtClean="0"/>
              <a:t>Toepassen</a:t>
            </a:r>
            <a:r>
              <a:rPr lang="en-US" dirty="0" smtClean="0"/>
              <a:t> </a:t>
            </a:r>
            <a:r>
              <a:rPr lang="en-US" dirty="0" err="1" smtClean="0"/>
              <a:t>kennis</a:t>
            </a:r>
            <a:endParaRPr lang="en-US" dirty="0" smtClean="0"/>
          </a:p>
          <a:p>
            <a:pPr eaLnBrk="1" hangingPunct="1">
              <a:lnSpc>
                <a:spcPct val="90000"/>
              </a:lnSpc>
              <a:defRPr/>
            </a:pPr>
            <a:r>
              <a:rPr lang="en-US" dirty="0" err="1" smtClean="0"/>
              <a:t>Leren</a:t>
            </a:r>
            <a:r>
              <a:rPr lang="en-US" dirty="0" smtClean="0"/>
              <a:t> </a:t>
            </a:r>
            <a:r>
              <a:rPr lang="en-US" dirty="0" err="1" smtClean="0"/>
              <a:t>samenwerken</a:t>
            </a: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5943600" y="1600200"/>
            <a:ext cx="2590800" cy="43269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animEffect transition="in" filter="blinds(horizontal)">
                                      <p:cBhvr>
                                        <p:cTn id="7" dur="1000"/>
                                        <p:tgtEl>
                                          <p:spTgt spid="513027">
                                            <p:txEl>
                                              <p:pRg st="0" end="0"/>
                                            </p:txEl>
                                          </p:spTgt>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513027">
                                            <p:txEl>
                                              <p:pRg st="1" end="1"/>
                                            </p:txEl>
                                          </p:spTgt>
                                        </p:tgtEl>
                                        <p:attrNameLst>
                                          <p:attrName>style.visibility</p:attrName>
                                        </p:attrNameLst>
                                      </p:cBhvr>
                                      <p:to>
                                        <p:strVal val="visible"/>
                                      </p:to>
                                    </p:set>
                                    <p:animEffect transition="in" filter="blinds(horizontal)">
                                      <p:cBhvr>
                                        <p:cTn id="11" dur="1000"/>
                                        <p:tgtEl>
                                          <p:spTgt spid="513027">
                                            <p:txEl>
                                              <p:pRg st="1" end="1"/>
                                            </p:txEl>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513027">
                                            <p:txEl>
                                              <p:pRg st="2" end="2"/>
                                            </p:txEl>
                                          </p:spTgt>
                                        </p:tgtEl>
                                        <p:attrNameLst>
                                          <p:attrName>style.visibility</p:attrName>
                                        </p:attrNameLst>
                                      </p:cBhvr>
                                      <p:to>
                                        <p:strVal val="visible"/>
                                      </p:to>
                                    </p:set>
                                    <p:animEffect transition="in" filter="blinds(horizontal)">
                                      <p:cBhvr>
                                        <p:cTn id="15" dur="1000"/>
                                        <p:tgtEl>
                                          <p:spTgt spid="513027">
                                            <p:txEl>
                                              <p:pRg st="2" end="2"/>
                                            </p:txEl>
                                          </p:spTgt>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513027">
                                            <p:txEl>
                                              <p:pRg st="3" end="3"/>
                                            </p:txEl>
                                          </p:spTgt>
                                        </p:tgtEl>
                                        <p:attrNameLst>
                                          <p:attrName>style.visibility</p:attrName>
                                        </p:attrNameLst>
                                      </p:cBhvr>
                                      <p:to>
                                        <p:strVal val="visible"/>
                                      </p:to>
                                    </p:set>
                                    <p:animEffect transition="in" filter="blinds(horizontal)">
                                      <p:cBhvr>
                                        <p:cTn id="19" dur="1000"/>
                                        <p:tgtEl>
                                          <p:spTgt spid="513027">
                                            <p:txEl>
                                              <p:pRg st="3" end="3"/>
                                            </p:txEl>
                                          </p:spTgt>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513027">
                                            <p:txEl>
                                              <p:pRg st="4" end="4"/>
                                            </p:txEl>
                                          </p:spTgt>
                                        </p:tgtEl>
                                        <p:attrNameLst>
                                          <p:attrName>style.visibility</p:attrName>
                                        </p:attrNameLst>
                                      </p:cBhvr>
                                      <p:to>
                                        <p:strVal val="visible"/>
                                      </p:to>
                                    </p:set>
                                    <p:animEffect transition="in" filter="blinds(horizontal)">
                                      <p:cBhvr>
                                        <p:cTn id="23" dur="1000"/>
                                        <p:tgtEl>
                                          <p:spTgt spid="513027">
                                            <p:txEl>
                                              <p:pRg st="4" end="4"/>
                                            </p:txEl>
                                          </p:spTgt>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513027">
                                            <p:txEl>
                                              <p:pRg st="5" end="5"/>
                                            </p:txEl>
                                          </p:spTgt>
                                        </p:tgtEl>
                                        <p:attrNameLst>
                                          <p:attrName>style.visibility</p:attrName>
                                        </p:attrNameLst>
                                      </p:cBhvr>
                                      <p:to>
                                        <p:strVal val="visible"/>
                                      </p:to>
                                    </p:set>
                                    <p:animEffect transition="in" filter="blinds(horizontal)">
                                      <p:cBhvr>
                                        <p:cTn id="27" dur="1000"/>
                                        <p:tgtEl>
                                          <p:spTgt spid="513027">
                                            <p:txEl>
                                              <p:pRg st="5" end="5"/>
                                            </p:txEl>
                                          </p:spTgt>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513027">
                                            <p:txEl>
                                              <p:pRg st="6" end="6"/>
                                            </p:txEl>
                                          </p:spTgt>
                                        </p:tgtEl>
                                        <p:attrNameLst>
                                          <p:attrName>style.visibility</p:attrName>
                                        </p:attrNameLst>
                                      </p:cBhvr>
                                      <p:to>
                                        <p:strVal val="visible"/>
                                      </p:to>
                                    </p:set>
                                    <p:animEffect transition="in" filter="blinds(horizontal)">
                                      <p:cBhvr>
                                        <p:cTn id="31" dur="1000"/>
                                        <p:tgtEl>
                                          <p:spTgt spid="513027">
                                            <p:txEl>
                                              <p:pRg st="6" end="6"/>
                                            </p:txEl>
                                          </p:spTgt>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513027">
                                            <p:txEl>
                                              <p:pRg st="7" end="7"/>
                                            </p:txEl>
                                          </p:spTgt>
                                        </p:tgtEl>
                                        <p:attrNameLst>
                                          <p:attrName>style.visibility</p:attrName>
                                        </p:attrNameLst>
                                      </p:cBhvr>
                                      <p:to>
                                        <p:strVal val="visible"/>
                                      </p:to>
                                    </p:set>
                                    <p:animEffect transition="in" filter="blinds(horizontal)">
                                      <p:cBhvr>
                                        <p:cTn id="35" dur="1000"/>
                                        <p:tgtEl>
                                          <p:spTgt spid="5130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09800" y="838200"/>
            <a:ext cx="4940648" cy="830997"/>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4800" dirty="0" err="1"/>
              <a:t>Waar</a:t>
            </a:r>
            <a:r>
              <a:rPr kumimoji="1" lang="en-US" sz="4800" dirty="0"/>
              <a:t> </a:t>
            </a:r>
            <a:r>
              <a:rPr kumimoji="1" lang="en-US" sz="4800" dirty="0" err="1"/>
              <a:t>gaat</a:t>
            </a:r>
            <a:r>
              <a:rPr kumimoji="1" lang="en-US" sz="4800" dirty="0"/>
              <a:t> het </a:t>
            </a:r>
            <a:r>
              <a:rPr kumimoji="1" lang="en-US" sz="4800" dirty="0" err="1"/>
              <a:t>om</a:t>
            </a:r>
            <a:r>
              <a:rPr kumimoji="1" lang="en-US" sz="4800" dirty="0"/>
              <a:t>?</a:t>
            </a:r>
          </a:p>
        </p:txBody>
      </p:sp>
      <p:sp>
        <p:nvSpPr>
          <p:cNvPr id="5123" name="Text Box 6"/>
          <p:cNvSpPr txBox="1">
            <a:spLocks noChangeArrowheads="1"/>
          </p:cNvSpPr>
          <p:nvPr/>
        </p:nvSpPr>
        <p:spPr bwMode="auto">
          <a:xfrm>
            <a:off x="312305" y="3048000"/>
            <a:ext cx="3431452" cy="1717393"/>
          </a:xfrm>
          <a:prstGeom prst="rect">
            <a:avLst/>
          </a:prstGeom>
          <a:noFill/>
          <a:ln w="76200" cap="sq">
            <a:solidFill>
              <a:schemeClr val="tx1"/>
            </a:solidFill>
            <a:miter lim="800000"/>
            <a:headEnd type="none" w="sm" len="sm"/>
            <a:tailEnd type="none" w="sm" len="sm"/>
          </a:ln>
          <a:effectLst/>
        </p:spPr>
        <p:txBody>
          <a:bodyPr wrap="none">
            <a:spAutoFit/>
          </a:bodyPr>
          <a:lstStyle/>
          <a:p>
            <a:pPr algn="ctr" eaLnBrk="0" hangingPunct="0">
              <a:spcBef>
                <a:spcPct val="20000"/>
              </a:spcBef>
              <a:buClr>
                <a:schemeClr val="accent2"/>
              </a:buClr>
              <a:buSzPct val="80000"/>
              <a:buFont typeface="Wingdings" pitchFamily="2" charset="2"/>
              <a:buNone/>
            </a:pPr>
            <a:r>
              <a:rPr kumimoji="1" lang="nl-NL" sz="4800" b="1" dirty="0"/>
              <a:t>Manipulatie </a:t>
            </a:r>
          </a:p>
          <a:p>
            <a:pPr algn="ctr" eaLnBrk="0" hangingPunct="0">
              <a:spcBef>
                <a:spcPct val="20000"/>
              </a:spcBef>
              <a:buClr>
                <a:schemeClr val="accent2"/>
              </a:buClr>
              <a:buSzPct val="80000"/>
              <a:buFont typeface="Wingdings" pitchFamily="2" charset="2"/>
              <a:buNone/>
            </a:pPr>
            <a:r>
              <a:rPr kumimoji="1" lang="nl-NL" sz="4800" b="1" dirty="0"/>
              <a:t>van ideeën</a:t>
            </a:r>
            <a:endParaRPr kumimoji="1" lang="en-US" sz="4800" dirty="0"/>
          </a:p>
        </p:txBody>
      </p:sp>
      <p:sp>
        <p:nvSpPr>
          <p:cNvPr id="5124" name="Text Box 7"/>
          <p:cNvSpPr txBox="1">
            <a:spLocks noChangeArrowheads="1"/>
          </p:cNvSpPr>
          <p:nvPr/>
        </p:nvSpPr>
        <p:spPr bwMode="auto">
          <a:xfrm>
            <a:off x="4900140" y="3048000"/>
            <a:ext cx="4109395" cy="1717393"/>
          </a:xfrm>
          <a:prstGeom prst="rect">
            <a:avLst/>
          </a:prstGeom>
          <a:noFill/>
          <a:ln w="76200" cap="sq" algn="ctr">
            <a:solidFill>
              <a:schemeClr val="tx1"/>
            </a:solidFill>
            <a:miter lim="800000"/>
            <a:headEnd type="none" w="sm" len="sm"/>
            <a:tailEnd type="none" w="sm" len="sm"/>
          </a:ln>
          <a:effectLst/>
        </p:spPr>
        <p:txBody>
          <a:bodyPr wrap="none">
            <a:spAutoFit/>
          </a:bodyPr>
          <a:lstStyle/>
          <a:p>
            <a:pPr algn="ctr" eaLnBrk="0" hangingPunct="0">
              <a:spcBef>
                <a:spcPct val="20000"/>
              </a:spcBef>
              <a:buClr>
                <a:schemeClr val="accent2"/>
              </a:buClr>
              <a:buSzPct val="80000"/>
              <a:buFont typeface="Wingdings" pitchFamily="2" charset="2"/>
              <a:buNone/>
            </a:pPr>
            <a:r>
              <a:rPr kumimoji="1" lang="nl-NL" sz="4800" b="1" dirty="0"/>
              <a:t>Manipulatie </a:t>
            </a:r>
          </a:p>
          <a:p>
            <a:pPr algn="ctr" eaLnBrk="0" hangingPunct="0">
              <a:spcBef>
                <a:spcPct val="20000"/>
              </a:spcBef>
              <a:buClr>
                <a:schemeClr val="accent2"/>
              </a:buClr>
              <a:buSzPct val="80000"/>
              <a:buFont typeface="Wingdings" pitchFamily="2" charset="2"/>
              <a:buNone/>
            </a:pPr>
            <a:r>
              <a:rPr kumimoji="1" lang="nl-NL" sz="4800" b="1" dirty="0"/>
              <a:t>van apparatuur</a:t>
            </a:r>
            <a:endParaRPr kumimoji="1" lang="en-US" sz="4800" b="1" dirty="0"/>
          </a:p>
        </p:txBody>
      </p:sp>
      <p:sp>
        <p:nvSpPr>
          <p:cNvPr id="5125" name="Text Box 9"/>
          <p:cNvSpPr txBox="1">
            <a:spLocks noChangeArrowheads="1"/>
          </p:cNvSpPr>
          <p:nvPr/>
        </p:nvSpPr>
        <p:spPr bwMode="auto">
          <a:xfrm>
            <a:off x="3962400" y="3505200"/>
            <a:ext cx="692150" cy="823913"/>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4800" dirty="0">
                <a:latin typeface="Times New Roman" pitchFamily="18" charset="0"/>
              </a:rPr>
              <a:t>of</a:t>
            </a:r>
          </a:p>
        </p:txBody>
      </p:sp>
      <p:sp>
        <p:nvSpPr>
          <p:cNvPr id="5126" name="Text Box 10"/>
          <p:cNvSpPr txBox="1">
            <a:spLocks noChangeArrowheads="1"/>
          </p:cNvSpPr>
          <p:nvPr/>
        </p:nvSpPr>
        <p:spPr bwMode="auto">
          <a:xfrm>
            <a:off x="3962400" y="4957763"/>
            <a:ext cx="590550" cy="1189037"/>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7200" dirty="0">
                <a:solidFill>
                  <a:srgbClr val="FF0000"/>
                </a:solidFill>
                <a:latin typeface="Times New Roman" pitchFamily="18" charset="0"/>
              </a:rPr>
              <a:t>?</a:t>
            </a:r>
          </a:p>
        </p:txBody>
      </p:sp>
      <p:sp>
        <p:nvSpPr>
          <p:cNvPr id="2" name="Tekstvak 1"/>
          <p:cNvSpPr txBox="1"/>
          <p:nvPr/>
        </p:nvSpPr>
        <p:spPr>
          <a:xfrm>
            <a:off x="990600" y="5715000"/>
            <a:ext cx="1835759" cy="584775"/>
          </a:xfrm>
          <a:prstGeom prst="rect">
            <a:avLst/>
          </a:prstGeom>
          <a:noFill/>
        </p:spPr>
        <p:txBody>
          <a:bodyPr wrap="none" rtlCol="0">
            <a:spAutoFit/>
          </a:bodyPr>
          <a:lstStyle/>
          <a:p>
            <a:r>
              <a:rPr lang="en-US" sz="3200" dirty="0" smtClean="0"/>
              <a:t>Minds-on</a:t>
            </a:r>
            <a:endParaRPr lang="en-US" sz="3200" dirty="0"/>
          </a:p>
        </p:txBody>
      </p:sp>
      <p:sp>
        <p:nvSpPr>
          <p:cNvPr id="3" name="Tekstvak 2"/>
          <p:cNvSpPr txBox="1"/>
          <p:nvPr/>
        </p:nvSpPr>
        <p:spPr>
          <a:xfrm>
            <a:off x="5565868" y="5714999"/>
            <a:ext cx="1917513" cy="584775"/>
          </a:xfrm>
          <a:prstGeom prst="rect">
            <a:avLst/>
          </a:prstGeom>
          <a:noFill/>
        </p:spPr>
        <p:txBody>
          <a:bodyPr wrap="none" rtlCol="0">
            <a:spAutoFit/>
          </a:bodyPr>
          <a:lstStyle/>
          <a:p>
            <a:r>
              <a:rPr lang="en-US" sz="3200" dirty="0" smtClean="0"/>
              <a:t>Hands-on</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kruip\Documents\Patricia\Concept Cartoons\Europaschool\Aanrommelfase in Mei-Juli 2011\Europaschool cc 30 mei 2011 foto's van experimenten smelten ijsblokjes\PIC_0028.JPG"/>
          <p:cNvPicPr>
            <a:picLocks noChangeAspect="1" noChangeArrowheads="1"/>
          </p:cNvPicPr>
          <p:nvPr/>
        </p:nvPicPr>
        <p:blipFill>
          <a:blip r:embed="rId3" cstate="print">
            <a:lum bright="70000" contrast="-70000"/>
          </a:blip>
          <a:srcRect/>
          <a:stretch>
            <a:fillRect/>
          </a:stretch>
        </p:blipFill>
        <p:spPr bwMode="auto">
          <a:xfrm>
            <a:off x="-685800" y="0"/>
            <a:ext cx="10036098" cy="6858000"/>
          </a:xfrm>
          <a:prstGeom prst="rect">
            <a:avLst/>
          </a:prstGeom>
          <a:noFill/>
        </p:spPr>
      </p:pic>
      <p:sp>
        <p:nvSpPr>
          <p:cNvPr id="2" name="Title 1"/>
          <p:cNvSpPr>
            <a:spLocks noGrp="1"/>
          </p:cNvSpPr>
          <p:nvPr>
            <p:ph type="title"/>
          </p:nvPr>
        </p:nvSpPr>
        <p:spPr/>
        <p:txBody>
          <a:bodyPr/>
          <a:lstStyle/>
          <a:p>
            <a:r>
              <a:rPr lang="en-US" b="1" dirty="0" smtClean="0"/>
              <a:t>Concept cartoons</a:t>
            </a:r>
            <a:endParaRPr lang="en-US" b="1" dirty="0"/>
          </a:p>
        </p:txBody>
      </p:sp>
      <p:sp>
        <p:nvSpPr>
          <p:cNvPr id="3" name="Content Placeholder 2"/>
          <p:cNvSpPr>
            <a:spLocks noGrp="1"/>
          </p:cNvSpPr>
          <p:nvPr>
            <p:ph idx="1"/>
          </p:nvPr>
        </p:nvSpPr>
        <p:spPr/>
        <p:txBody>
          <a:bodyPr/>
          <a:lstStyle/>
          <a:p>
            <a:endParaRPr lang="en-US" dirty="0" smtClean="0"/>
          </a:p>
          <a:p>
            <a:r>
              <a:rPr lang="en-US" dirty="0" smtClean="0"/>
              <a:t>1991 Naylor &amp; Keogh</a:t>
            </a:r>
          </a:p>
          <a:p>
            <a:endParaRPr lang="en-US" sz="2000" dirty="0" smtClean="0"/>
          </a:p>
          <a:p>
            <a:r>
              <a:rPr lang="en-US" dirty="0" smtClean="0"/>
              <a:t>..’’ a strategy to elicit learners’ ideas, challenge their thinking and support learners in developing their understanding.’’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70000" contrast="-70000"/>
          </a:blip>
          <a:srcRect/>
          <a:stretch>
            <a:fillRect/>
          </a:stretch>
        </p:blipFill>
        <p:spPr bwMode="auto">
          <a:xfrm>
            <a:off x="0" y="-1593351"/>
            <a:ext cx="9144000" cy="9438527"/>
          </a:xfrm>
          <a:prstGeom prst="rect">
            <a:avLst/>
          </a:prstGeom>
          <a:noFill/>
          <a:ln w="9525">
            <a:solidFill>
              <a:schemeClr val="bg1"/>
            </a:solidFill>
            <a:miter lim="800000"/>
            <a:headEnd/>
            <a:tailEnd/>
          </a:ln>
        </p:spPr>
      </p:pic>
      <p:sp>
        <p:nvSpPr>
          <p:cNvPr id="2" name="Title 1"/>
          <p:cNvSpPr>
            <a:spLocks noGrp="1"/>
          </p:cNvSpPr>
          <p:nvPr>
            <p:ph type="title"/>
          </p:nvPr>
        </p:nvSpPr>
        <p:spPr>
          <a:xfrm>
            <a:off x="609600" y="-228600"/>
            <a:ext cx="8001000" cy="1143000"/>
          </a:xfrm>
        </p:spPr>
        <p:txBody>
          <a:bodyPr>
            <a:normAutofit/>
          </a:bodyPr>
          <a:lstStyle/>
          <a:p>
            <a:r>
              <a:rPr lang="en-US" dirty="0" err="1" smtClean="0"/>
              <a:t>Kenmerken</a:t>
            </a:r>
            <a:r>
              <a:rPr lang="en-US" dirty="0" smtClean="0"/>
              <a:t> van concept cartoons</a:t>
            </a:r>
            <a:endParaRPr lang="en-US" dirty="0"/>
          </a:p>
        </p:txBody>
      </p:sp>
      <p:sp>
        <p:nvSpPr>
          <p:cNvPr id="3" name="Content Placeholder 2"/>
          <p:cNvSpPr>
            <a:spLocks noGrp="1"/>
          </p:cNvSpPr>
          <p:nvPr>
            <p:ph idx="1"/>
          </p:nvPr>
        </p:nvSpPr>
        <p:spPr>
          <a:xfrm>
            <a:off x="457200" y="1066800"/>
            <a:ext cx="8382000" cy="5791200"/>
          </a:xfrm>
        </p:spPr>
        <p:txBody>
          <a:bodyPr>
            <a:normAutofit fontScale="55000" lnSpcReduction="20000"/>
          </a:bodyPr>
          <a:lstStyle/>
          <a:p>
            <a:r>
              <a:rPr lang="en-US" sz="4400" dirty="0" err="1" smtClean="0"/>
              <a:t>prikkelende</a:t>
            </a:r>
            <a:r>
              <a:rPr lang="en-US" sz="4400" dirty="0" smtClean="0"/>
              <a:t> </a:t>
            </a:r>
            <a:r>
              <a:rPr lang="en-US" sz="4400" dirty="0" err="1" smtClean="0"/>
              <a:t>uitspraken</a:t>
            </a:r>
            <a:r>
              <a:rPr lang="en-US" sz="4400" dirty="0" smtClean="0"/>
              <a:t> </a:t>
            </a:r>
            <a:r>
              <a:rPr lang="en-US" sz="4400" dirty="0" err="1" smtClean="0"/>
              <a:t>herkenbaar</a:t>
            </a:r>
            <a:r>
              <a:rPr lang="en-US" sz="4400" dirty="0" smtClean="0"/>
              <a:t> </a:t>
            </a:r>
            <a:r>
              <a:rPr lang="en-US" sz="4400" dirty="0" err="1" smtClean="0"/>
              <a:t>voor</a:t>
            </a:r>
            <a:r>
              <a:rPr lang="en-US" sz="4400" dirty="0" smtClean="0"/>
              <a:t> </a:t>
            </a:r>
            <a:r>
              <a:rPr lang="en-US" sz="4400" dirty="0" err="1" smtClean="0"/>
              <a:t>leerlingen</a:t>
            </a:r>
            <a:endParaRPr lang="en-US" sz="4400" dirty="0" smtClean="0"/>
          </a:p>
          <a:p>
            <a:pPr lvl="1"/>
            <a:r>
              <a:rPr lang="en-US" sz="3800" dirty="0" err="1" smtClean="0"/>
              <a:t>voor</a:t>
            </a:r>
            <a:r>
              <a:rPr lang="en-US" sz="3800" dirty="0" smtClean="0"/>
              <a:t> </a:t>
            </a:r>
            <a:r>
              <a:rPr lang="en-US" sz="3800" dirty="0" err="1" smtClean="0"/>
              <a:t>elke</a:t>
            </a:r>
            <a:r>
              <a:rPr lang="en-US" sz="3800" dirty="0" smtClean="0"/>
              <a:t> </a:t>
            </a:r>
            <a:r>
              <a:rPr lang="en-US" sz="3800" dirty="0" err="1" smtClean="0"/>
              <a:t>leeftijd</a:t>
            </a:r>
            <a:endParaRPr lang="en-US" sz="3800" dirty="0" smtClean="0"/>
          </a:p>
          <a:p>
            <a:pPr lvl="1"/>
            <a:r>
              <a:rPr lang="en-US" sz="3800" dirty="0" err="1" smtClean="0"/>
              <a:t>voor</a:t>
            </a:r>
            <a:r>
              <a:rPr lang="en-US" sz="3800" dirty="0" smtClean="0"/>
              <a:t> elk </a:t>
            </a:r>
            <a:r>
              <a:rPr lang="en-US" sz="3800" dirty="0" err="1" smtClean="0"/>
              <a:t>niveau</a:t>
            </a:r>
            <a:endParaRPr lang="en-US" sz="3800" dirty="0" smtClean="0"/>
          </a:p>
          <a:p>
            <a:pPr lvl="1"/>
            <a:r>
              <a:rPr lang="en-US" sz="3800" dirty="0" err="1" smtClean="0"/>
              <a:t>laagdrempelig</a:t>
            </a:r>
            <a:endParaRPr lang="en-US" sz="3800" dirty="0" smtClean="0"/>
          </a:p>
          <a:p>
            <a:endParaRPr lang="en-US" sz="3800" dirty="0" smtClean="0"/>
          </a:p>
          <a:p>
            <a:r>
              <a:rPr lang="en-US" sz="4400" dirty="0" err="1" smtClean="0"/>
              <a:t>alledaagse</a:t>
            </a:r>
            <a:r>
              <a:rPr lang="en-US" sz="4400" dirty="0" smtClean="0"/>
              <a:t> </a:t>
            </a:r>
            <a:r>
              <a:rPr lang="en-US" sz="4400" dirty="0" err="1" smtClean="0"/>
              <a:t>verschijnselen</a:t>
            </a:r>
            <a:endParaRPr lang="en-US" sz="4400" dirty="0" smtClean="0"/>
          </a:p>
          <a:p>
            <a:pPr lvl="1"/>
            <a:r>
              <a:rPr lang="en-US" sz="3800" dirty="0" err="1" smtClean="0"/>
              <a:t>Biologie</a:t>
            </a:r>
            <a:r>
              <a:rPr lang="en-US" sz="3800" dirty="0" smtClean="0"/>
              <a:t>, </a:t>
            </a:r>
            <a:r>
              <a:rPr lang="en-US" sz="3800" dirty="0" err="1" smtClean="0"/>
              <a:t>Wiskunde</a:t>
            </a:r>
            <a:r>
              <a:rPr lang="en-US" sz="3800" dirty="0" smtClean="0"/>
              <a:t>, </a:t>
            </a:r>
            <a:r>
              <a:rPr lang="en-US" sz="3800" dirty="0" err="1" smtClean="0"/>
              <a:t>Scheikunde</a:t>
            </a:r>
            <a:r>
              <a:rPr lang="en-US" sz="3800" dirty="0" smtClean="0"/>
              <a:t>, Sport, </a:t>
            </a:r>
            <a:r>
              <a:rPr lang="en-US" sz="3800" dirty="0" err="1" smtClean="0"/>
              <a:t>Natuurkunde</a:t>
            </a:r>
            <a:r>
              <a:rPr lang="en-US" sz="3800" dirty="0" smtClean="0"/>
              <a:t> </a:t>
            </a:r>
          </a:p>
          <a:p>
            <a:pPr lvl="1"/>
            <a:endParaRPr lang="en-US" sz="3800" dirty="0" smtClean="0"/>
          </a:p>
          <a:p>
            <a:r>
              <a:rPr lang="en-US" sz="4400" dirty="0" err="1" smtClean="0"/>
              <a:t>alternatieve</a:t>
            </a:r>
            <a:r>
              <a:rPr lang="en-US" sz="4400" dirty="0" smtClean="0"/>
              <a:t> </a:t>
            </a:r>
            <a:r>
              <a:rPr lang="en-US" sz="4400" dirty="0" err="1" smtClean="0"/>
              <a:t>verklaringen</a:t>
            </a:r>
            <a:endParaRPr lang="en-US" sz="4400" dirty="0" smtClean="0"/>
          </a:p>
          <a:p>
            <a:pPr lvl="1"/>
            <a:r>
              <a:rPr lang="en-US" sz="3800" dirty="0" err="1" smtClean="0"/>
              <a:t>elke</a:t>
            </a:r>
            <a:r>
              <a:rPr lang="en-US" sz="3800" dirty="0" smtClean="0"/>
              <a:t> </a:t>
            </a:r>
            <a:r>
              <a:rPr lang="en-US" sz="3800" dirty="0" err="1" smtClean="0"/>
              <a:t>verklaring</a:t>
            </a:r>
            <a:r>
              <a:rPr lang="en-US" sz="3800" dirty="0" smtClean="0"/>
              <a:t> </a:t>
            </a:r>
            <a:r>
              <a:rPr lang="en-US" sz="3800" dirty="0" err="1" smtClean="0"/>
              <a:t>zelfde</a:t>
            </a:r>
            <a:r>
              <a:rPr lang="en-US" sz="3800" dirty="0" smtClean="0"/>
              <a:t> status en even </a:t>
            </a:r>
            <a:r>
              <a:rPr lang="en-US" sz="3800" dirty="0" err="1" smtClean="0"/>
              <a:t>plausibel</a:t>
            </a:r>
            <a:r>
              <a:rPr lang="en-US" sz="3800" dirty="0" smtClean="0"/>
              <a:t> </a:t>
            </a:r>
          </a:p>
          <a:p>
            <a:pPr lvl="1"/>
            <a:r>
              <a:rPr lang="en-US" sz="3800" dirty="0" err="1" smtClean="0"/>
              <a:t>vaak</a:t>
            </a:r>
            <a:r>
              <a:rPr lang="en-US" sz="3800" dirty="0" smtClean="0"/>
              <a:t> </a:t>
            </a:r>
            <a:r>
              <a:rPr lang="en-US" sz="3800" dirty="0" err="1" smtClean="0"/>
              <a:t>voorkomende</a:t>
            </a:r>
            <a:r>
              <a:rPr lang="en-US" sz="3800" dirty="0" smtClean="0"/>
              <a:t> pre-(</a:t>
            </a:r>
            <a:r>
              <a:rPr lang="en-US" sz="3800" dirty="0" err="1" smtClean="0"/>
              <a:t>mis</a:t>
            </a:r>
            <a:r>
              <a:rPr lang="en-US" sz="3800" dirty="0" smtClean="0"/>
              <a:t>)</a:t>
            </a:r>
            <a:r>
              <a:rPr lang="en-US" sz="3800" dirty="0" err="1" smtClean="0"/>
              <a:t>concepties</a:t>
            </a:r>
            <a:endParaRPr lang="en-US" sz="3800" dirty="0" smtClean="0"/>
          </a:p>
          <a:p>
            <a:pPr lvl="1"/>
            <a:r>
              <a:rPr lang="en-US" sz="3800" dirty="0" err="1" smtClean="0"/>
              <a:t>Ruimte</a:t>
            </a:r>
            <a:r>
              <a:rPr lang="en-US" sz="3800" dirty="0" smtClean="0"/>
              <a:t> </a:t>
            </a:r>
            <a:r>
              <a:rPr lang="en-US" sz="3800" dirty="0" err="1" smtClean="0"/>
              <a:t>voor</a:t>
            </a:r>
            <a:r>
              <a:rPr lang="en-US" sz="3800" dirty="0" smtClean="0"/>
              <a:t> </a:t>
            </a:r>
            <a:r>
              <a:rPr lang="en-US" sz="3800" dirty="0" err="1" smtClean="0"/>
              <a:t>eigen</a:t>
            </a:r>
            <a:r>
              <a:rPr lang="en-US" sz="3800" dirty="0" smtClean="0"/>
              <a:t> </a:t>
            </a:r>
            <a:r>
              <a:rPr lang="en-US" sz="3800" dirty="0" err="1" smtClean="0"/>
              <a:t>verklaring</a:t>
            </a:r>
            <a:endParaRPr lang="en-US" sz="3800" dirty="0" smtClean="0"/>
          </a:p>
          <a:p>
            <a:pPr>
              <a:buNone/>
            </a:pPr>
            <a:endParaRPr lang="en-US" sz="3800" dirty="0" smtClean="0"/>
          </a:p>
          <a:p>
            <a:r>
              <a:rPr lang="en-US" sz="4400" dirty="0" err="1" smtClean="0"/>
              <a:t>simpel</a:t>
            </a:r>
            <a:r>
              <a:rPr lang="en-US" sz="4400" dirty="0" smtClean="0"/>
              <a:t> </a:t>
            </a:r>
            <a:r>
              <a:rPr lang="en-US" sz="4400" dirty="0" err="1" smtClean="0"/>
              <a:t>te</a:t>
            </a:r>
            <a:r>
              <a:rPr lang="en-US" sz="4400" dirty="0" smtClean="0"/>
              <a:t> </a:t>
            </a:r>
            <a:r>
              <a:rPr lang="en-US" sz="4400" dirty="0" err="1" smtClean="0"/>
              <a:t>gebruiken</a:t>
            </a:r>
            <a:r>
              <a:rPr lang="en-US" sz="4400" dirty="0" smtClean="0"/>
              <a:t> </a:t>
            </a:r>
            <a:r>
              <a:rPr lang="en-US" sz="4400" dirty="0" err="1" smtClean="0"/>
              <a:t>voor</a:t>
            </a:r>
            <a:r>
              <a:rPr lang="en-US" sz="4400" dirty="0" smtClean="0"/>
              <a:t>:</a:t>
            </a:r>
          </a:p>
          <a:p>
            <a:pPr lvl="1"/>
            <a:r>
              <a:rPr lang="en-US" sz="3800" dirty="0" err="1" smtClean="0"/>
              <a:t>inventarisatie</a:t>
            </a:r>
            <a:r>
              <a:rPr lang="en-US" sz="3800" dirty="0" smtClean="0"/>
              <a:t> van </a:t>
            </a:r>
            <a:r>
              <a:rPr lang="en-US" sz="3800" dirty="0" err="1" smtClean="0"/>
              <a:t>ideeën</a:t>
            </a:r>
            <a:r>
              <a:rPr lang="en-US" sz="3800" dirty="0" smtClean="0"/>
              <a:t> en </a:t>
            </a:r>
            <a:r>
              <a:rPr lang="en-US" sz="3800" dirty="0" err="1" smtClean="0"/>
              <a:t>voorkennis</a:t>
            </a:r>
            <a:r>
              <a:rPr lang="en-US" sz="3800" dirty="0" smtClean="0"/>
              <a:t> van </a:t>
            </a:r>
            <a:r>
              <a:rPr lang="en-US" sz="3800" dirty="0" err="1" smtClean="0"/>
              <a:t>leerlingen</a:t>
            </a:r>
            <a:endParaRPr lang="en-US" sz="3800" dirty="0" smtClean="0"/>
          </a:p>
          <a:p>
            <a:pPr lvl="1"/>
            <a:r>
              <a:rPr lang="en-US" sz="3800" dirty="0" err="1" smtClean="0"/>
              <a:t>discussie</a:t>
            </a:r>
            <a:r>
              <a:rPr lang="en-US" sz="3800" dirty="0" smtClean="0"/>
              <a:t> met </a:t>
            </a:r>
            <a:r>
              <a:rPr lang="en-US" sz="3800" dirty="0" err="1" smtClean="0"/>
              <a:t>inbreng</a:t>
            </a:r>
            <a:r>
              <a:rPr lang="en-US" sz="3800" dirty="0" smtClean="0"/>
              <a:t> van </a:t>
            </a:r>
            <a:r>
              <a:rPr lang="en-US" sz="3800" dirty="0" err="1" smtClean="0"/>
              <a:t>argumenten</a:t>
            </a:r>
            <a:r>
              <a:rPr lang="en-US" sz="3800" dirty="0" smtClean="0"/>
              <a:t> </a:t>
            </a:r>
            <a:r>
              <a:rPr lang="en-US" sz="3800" dirty="0" err="1" smtClean="0"/>
              <a:t>uit</a:t>
            </a:r>
            <a:r>
              <a:rPr lang="en-US" sz="3800" dirty="0" smtClean="0"/>
              <a:t> </a:t>
            </a:r>
            <a:r>
              <a:rPr lang="en-US" sz="3800" dirty="0" err="1" smtClean="0"/>
              <a:t>ervaringen</a:t>
            </a:r>
            <a:r>
              <a:rPr lang="en-US" sz="3800" dirty="0" smtClean="0"/>
              <a:t> van </a:t>
            </a:r>
            <a:r>
              <a:rPr lang="en-US" sz="3800" dirty="0" err="1" smtClean="0"/>
              <a:t>leerlingen</a:t>
            </a:r>
            <a:endParaRPr lang="en-US" sz="3800" dirty="0" smtClean="0"/>
          </a:p>
          <a:p>
            <a:pPr lvl="1"/>
            <a:r>
              <a:rPr lang="en-US" sz="3800" dirty="0" err="1" smtClean="0"/>
              <a:t>aanzet</a:t>
            </a:r>
            <a:r>
              <a:rPr lang="en-US" sz="3800" dirty="0" smtClean="0"/>
              <a:t> tot </a:t>
            </a:r>
            <a:r>
              <a:rPr lang="en-US" sz="3800" dirty="0" err="1" smtClean="0"/>
              <a:t>zelf</a:t>
            </a:r>
            <a:r>
              <a:rPr lang="en-US" sz="3800" dirty="0" smtClean="0"/>
              <a:t> </a:t>
            </a:r>
            <a:r>
              <a:rPr lang="en-US" sz="3800" dirty="0" err="1" smtClean="0"/>
              <a:t>onderzoeken</a:t>
            </a:r>
            <a:endParaRPr lang="en-US" sz="3800" dirty="0" smtClean="0"/>
          </a:p>
          <a:p>
            <a:pPr lvl="1"/>
            <a:endParaRPr lang="en-US" dirty="0" smtClean="0"/>
          </a:p>
          <a:p>
            <a:endParaRPr lang="en-US" dirty="0" smtClean="0"/>
          </a:p>
          <a:p>
            <a:endParaRPr lang="en-US" dirty="0" smtClean="0"/>
          </a:p>
          <a:p>
            <a:pPr>
              <a:buNone/>
            </a:pPr>
            <a:endParaRPr lang="en-US" dirty="0" smtClean="0"/>
          </a:p>
          <a:p>
            <a:pPr>
              <a:buNone/>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447800" y="914400"/>
            <a:ext cx="5029200" cy="2438400"/>
          </a:xfrm>
          <a:prstGeom prst="wedgeRoundRectCallout">
            <a:avLst>
              <a:gd name="adj1" fmla="val 44019"/>
              <a:gd name="adj2" fmla="val 9490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dirty="0" err="1" smtClean="0"/>
              <a:t>Voorbeelden</a:t>
            </a:r>
            <a:r>
              <a:rPr lang="en-US" sz="4400" b="1" dirty="0" smtClean="0"/>
              <a:t>…</a:t>
            </a:r>
            <a:endParaRPr lang="en-US" sz="4400" b="1" dirty="0"/>
          </a:p>
        </p:txBody>
      </p:sp>
      <p:pic>
        <p:nvPicPr>
          <p:cNvPr id="2050" name="Picture 2"/>
          <p:cNvPicPr>
            <a:picLocks noChangeAspect="1" noChangeArrowheads="1"/>
          </p:cNvPicPr>
          <p:nvPr/>
        </p:nvPicPr>
        <p:blipFill>
          <a:blip r:embed="rId3" cstate="print"/>
          <a:srcRect/>
          <a:stretch>
            <a:fillRect/>
          </a:stretch>
        </p:blipFill>
        <p:spPr bwMode="auto">
          <a:xfrm>
            <a:off x="6248400" y="4267200"/>
            <a:ext cx="2057400" cy="2404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eeuwpop"/>
          <p:cNvPicPr>
            <a:picLocks noChangeAspect="1" noChangeArrowheads="1"/>
          </p:cNvPicPr>
          <p:nvPr/>
        </p:nvPicPr>
        <p:blipFill>
          <a:blip r:embed="rId3" cstate="print"/>
          <a:srcRect/>
          <a:stretch>
            <a:fillRect/>
          </a:stretch>
        </p:blipFill>
        <p:spPr bwMode="auto">
          <a:xfrm>
            <a:off x="-46095" y="381000"/>
            <a:ext cx="9190095"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15391</TotalTime>
  <Words>1195</Words>
  <Application>Microsoft Office PowerPoint</Application>
  <PresentationFormat>On-screen Show (4:3)</PresentationFormat>
  <Paragraphs>152</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 </vt:lpstr>
      <vt:lpstr>Redenen practicum?</vt:lpstr>
      <vt:lpstr>Slide 4</vt:lpstr>
      <vt:lpstr>Concept cartoons</vt:lpstr>
      <vt:lpstr>Kenmerken van concept cartoons</vt:lpstr>
      <vt:lpstr>Slide 7</vt:lpstr>
      <vt:lpstr>Slide 8</vt:lpstr>
      <vt:lpstr>Slide 9</vt:lpstr>
      <vt:lpstr>Slide 10</vt:lpstr>
      <vt:lpstr>Opdracht:  Bedenk een experiment om dit verschijnsel (nat worden van het glas) nader te onderzoeken.</vt:lpstr>
      <vt:lpstr>Werkblad Planning</vt:lpstr>
      <vt:lpstr>Werkblad uitvoering</vt:lpstr>
      <vt:lpstr>Slide 14</vt:lpstr>
      <vt:lpstr>Slide 15</vt:lpstr>
      <vt:lpstr>Slide 16</vt:lpstr>
      <vt:lpstr>concept cartoons in de klas</vt:lpstr>
      <vt:lpstr>concept cartoons in de klas</vt:lpstr>
      <vt:lpstr>Slide 19</vt:lpstr>
      <vt:lpstr>Slide 20</vt:lpstr>
      <vt:lpstr>Zelf cartoons maken?</vt:lpstr>
      <vt:lpstr>Samengevat en informatie</vt:lpstr>
      <vt:lpstr>Wat heb je geleerd over onderzoek doen?</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Onderzoekend en Ontwerpend Leren</dc:title>
  <dc:creator>Ed van den Berg</dc:creator>
  <cp:lastModifiedBy>kruip</cp:lastModifiedBy>
  <cp:revision>170</cp:revision>
  <dcterms:created xsi:type="dcterms:W3CDTF">2011-11-24T20:23:28Z</dcterms:created>
  <dcterms:modified xsi:type="dcterms:W3CDTF">2014-05-15T14:40:55Z</dcterms:modified>
</cp:coreProperties>
</file>