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371" r:id="rId3"/>
    <p:sldId id="372" r:id="rId4"/>
    <p:sldId id="280" r:id="rId5"/>
    <p:sldId id="260" r:id="rId6"/>
    <p:sldId id="829" r:id="rId7"/>
    <p:sldId id="833" r:id="rId8"/>
    <p:sldId id="834" r:id="rId9"/>
    <p:sldId id="831" r:id="rId10"/>
    <p:sldId id="839" r:id="rId11"/>
    <p:sldId id="832" r:id="rId12"/>
    <p:sldId id="838" r:id="rId13"/>
    <p:sldId id="837" r:id="rId14"/>
    <p:sldId id="265" r:id="rId15"/>
    <p:sldId id="841" r:id="rId16"/>
    <p:sldId id="854" r:id="rId17"/>
    <p:sldId id="835" r:id="rId18"/>
    <p:sldId id="850" r:id="rId19"/>
    <p:sldId id="842" r:id="rId20"/>
    <p:sldId id="843" r:id="rId21"/>
    <p:sldId id="844" r:id="rId22"/>
    <p:sldId id="845" r:id="rId23"/>
    <p:sldId id="846" r:id="rId24"/>
    <p:sldId id="847" r:id="rId25"/>
    <p:sldId id="848" r:id="rId26"/>
    <p:sldId id="849" r:id="rId27"/>
    <p:sldId id="297" r:id="rId28"/>
    <p:sldId id="283" r:id="rId29"/>
    <p:sldId id="362" r:id="rId30"/>
    <p:sldId id="298" r:id="rId31"/>
    <p:sldId id="299" r:id="rId32"/>
    <p:sldId id="282" r:id="rId33"/>
    <p:sldId id="301" r:id="rId34"/>
    <p:sldId id="303" r:id="rId35"/>
    <p:sldId id="304" r:id="rId36"/>
    <p:sldId id="300" r:id="rId37"/>
    <p:sldId id="281" r:id="rId38"/>
    <p:sldId id="293" r:id="rId39"/>
    <p:sldId id="851" r:id="rId40"/>
    <p:sldId id="269" r:id="rId41"/>
    <p:sldId id="853" r:id="rId42"/>
    <p:sldId id="359" r:id="rId43"/>
    <p:sldId id="270" r:id="rId44"/>
    <p:sldId id="272" r:id="rId45"/>
    <p:sldId id="828" r:id="rId46"/>
    <p:sldId id="85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4660"/>
  </p:normalViewPr>
  <p:slideViewPr>
    <p:cSldViewPr snapToGrid="0">
      <p:cViewPr varScale="1">
        <p:scale>
          <a:sx n="87" d="100"/>
          <a:sy n="87" d="100"/>
        </p:scale>
        <p:origin x="280" y="60"/>
      </p:cViewPr>
      <p:guideLst/>
    </p:cSldViewPr>
  </p:slideViewPr>
  <p:notesTextViewPr>
    <p:cViewPr>
      <p:scale>
        <a:sx n="1" d="1"/>
        <a:sy n="1" d="1"/>
      </p:scale>
      <p:origin x="0" y="0"/>
    </p:cViewPr>
  </p:notesTextViewPr>
  <p:sorterViewPr>
    <p:cViewPr>
      <p:scale>
        <a:sx n="100" d="100"/>
        <a:sy n="100" d="100"/>
      </p:scale>
      <p:origin x="0" y="-128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A5E75-4988-4AAA-AAAB-E6C77244DAC6}" type="datetimeFigureOut">
              <a:rPr lang="en-GB" smtClean="0"/>
              <a:t>08/11/2024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50B82-0F9F-4301-A796-85ABEBC86FCD}" type="slidenum">
              <a:rPr lang="en-GB" smtClean="0"/>
              <a:t>‹#›</a:t>
            </a:fld>
            <a:endParaRPr lang="en-GB"/>
          </a:p>
        </p:txBody>
      </p:sp>
    </p:spTree>
    <p:extLst>
      <p:ext uri="{BB962C8B-B14F-4D97-AF65-F5344CB8AC3E}">
        <p14:creationId xmlns:p14="http://schemas.microsoft.com/office/powerpoint/2010/main" val="184248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050B82-0F9F-4301-A796-85ABEBC86FCD}" type="slidenum">
              <a:rPr lang="en-GB" smtClean="0"/>
              <a:t>12</a:t>
            </a:fld>
            <a:endParaRPr lang="en-GB"/>
          </a:p>
        </p:txBody>
      </p:sp>
    </p:spTree>
    <p:extLst>
      <p:ext uri="{BB962C8B-B14F-4D97-AF65-F5344CB8AC3E}">
        <p14:creationId xmlns:p14="http://schemas.microsoft.com/office/powerpoint/2010/main" val="30789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It is hardly known which TFs activate GA biosynthesis</a:t>
            </a:r>
          </a:p>
          <a:p>
            <a:endParaRPr lang="en-US" dirty="0"/>
          </a:p>
          <a:p>
            <a:r>
              <a:rPr lang="en-US" dirty="0"/>
              <a:t>BR is involved</a:t>
            </a:r>
          </a:p>
          <a:p>
            <a:endParaRPr lang="en-US" dirty="0"/>
          </a:p>
          <a:p>
            <a:r>
              <a:rPr lang="en-US" dirty="0"/>
              <a:t>Genes involved in matching growth and hormones must be rhythmic.</a:t>
            </a:r>
          </a:p>
          <a:p>
            <a:r>
              <a:rPr lang="en-US" dirty="0"/>
              <a:t>Involved in vegetative growth</a:t>
            </a:r>
          </a:p>
          <a:p>
            <a:endParaRPr lang="en-US" dirty="0"/>
          </a:p>
          <a:p>
            <a:endParaRPr lang="en-US" dirty="0"/>
          </a:p>
        </p:txBody>
      </p:sp>
      <p:sp>
        <p:nvSpPr>
          <p:cNvPr id="4" name="Slide Number Placeholder 3"/>
          <p:cNvSpPr>
            <a:spLocks noGrp="1"/>
          </p:cNvSpPr>
          <p:nvPr>
            <p:ph type="sldNum" sz="quarter" idx="10"/>
          </p:nvPr>
        </p:nvSpPr>
        <p:spPr/>
        <p:txBody>
          <a:bodyPr/>
          <a:lstStyle/>
          <a:p>
            <a:fld id="{07A126B5-ABC3-1643-A4B6-4B4C65206CE3}" type="slidenum">
              <a:rPr lang="en-US" smtClean="0"/>
              <a:t>21</a:t>
            </a:fld>
            <a:endParaRPr lang="en-US"/>
          </a:p>
        </p:txBody>
      </p:sp>
    </p:spTree>
    <p:extLst>
      <p:ext uri="{BB962C8B-B14F-4D97-AF65-F5344CB8AC3E}">
        <p14:creationId xmlns:p14="http://schemas.microsoft.com/office/powerpoint/2010/main" val="383282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7A126B5-ABC3-1643-A4B6-4B4C65206CE3}" type="slidenum">
              <a:rPr lang="en-US" smtClean="0"/>
              <a:t>27</a:t>
            </a:fld>
            <a:endParaRPr lang="en-US"/>
          </a:p>
        </p:txBody>
      </p:sp>
    </p:spTree>
    <p:extLst>
      <p:ext uri="{BB962C8B-B14F-4D97-AF65-F5344CB8AC3E}">
        <p14:creationId xmlns:p14="http://schemas.microsoft.com/office/powerpoint/2010/main" val="138336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AA02E05-FDEE-0822-674F-0BC3CAF109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9F5AEAD-98E5-FDEC-4FB7-D7FB21836F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Credits: all images Wikicommons, licensed for reuse freely</a:t>
            </a:r>
          </a:p>
        </p:txBody>
      </p:sp>
      <p:sp>
        <p:nvSpPr>
          <p:cNvPr id="10244" name="Slide Number Placeholder 3">
            <a:extLst>
              <a:ext uri="{FF2B5EF4-FFF2-40B4-BE49-F238E27FC236}">
                <a16:creationId xmlns:a16="http://schemas.microsoft.com/office/drawing/2014/main" id="{0015E0ED-DD92-4C7B-0A01-D83DF18C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7CE8FE-250F-42CD-BE90-E8CDF4DB1983}" type="slidenum">
              <a:rPr lang="en-US" altLang="en-US" sz="1300">
                <a:latin typeface="Arial" panose="020B0604020202020204" pitchFamily="34" charset="0"/>
              </a:rPr>
              <a:pPr>
                <a:spcBef>
                  <a:spcPct val="0"/>
                </a:spcBef>
              </a:pPr>
              <a:t>45</a:t>
            </a:fld>
            <a:endParaRPr lang="en-US"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FA27-3D08-3505-6E97-F39E76B40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3CDFE6-E5B7-9654-F377-7802590984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BBEEB4-F456-67BC-3FF5-E9F62C704FCC}"/>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E0FC06D5-C9BB-9818-24E9-69ED1CAA46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032B5-D3E7-CECA-4E10-38C2EA3A9BB9}"/>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219226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84D4-7C30-2CEC-89AD-CFD1CD491C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184D6A-5230-E622-CF42-D44AAA2EF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6EBA36-F563-D2D1-2FCA-5A5E25635BAA}"/>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E0BDDF22-4C92-2A54-0A92-D97DD1339B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6B8711-F0EF-5BB0-25C7-60413AF68E98}"/>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125134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488F5-9735-3F0F-E56A-3D54E4C766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69918-4531-53C9-6FB7-FAE81E302B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CE1747-EC18-E5E2-E725-D73D46754D71}"/>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5664C935-89C9-32EE-4FB6-C5FFE1992C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02E0A5-CC9F-8FE8-9F7D-69B583398F51}"/>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233659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BA66-2279-66D1-058D-CB2C78F54A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F981D2-AACF-31F4-4197-07DCF8013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CA97F9-E50B-E58A-F64A-C44BA5541B52}"/>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28BCB106-257D-3337-9BCB-E94E566369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C60A5E-5A60-BABB-E43A-1A29C9873FA9}"/>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366673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6B9-4299-B08D-C0BD-617569393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2BD643-C316-A999-319D-116A8419C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EDA229-67A8-6023-4882-9F8FBCC0FABB}"/>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E6332048-BAD5-1C69-030E-5B77F774A3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8E137E-C3F9-D3F4-E643-731E0E5E69C4}"/>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231087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FD88-D659-51B8-DA34-821A338AC0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A65672-5AED-F618-88B7-5F98FAE650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5F50D38-F92C-F99B-6460-9202950F14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9C956F-39EB-76DD-37CE-96FC5695FB47}"/>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6" name="Footer Placeholder 5">
            <a:extLst>
              <a:ext uri="{FF2B5EF4-FFF2-40B4-BE49-F238E27FC236}">
                <a16:creationId xmlns:a16="http://schemas.microsoft.com/office/drawing/2014/main" id="{E3CC44E7-9C38-0953-6AD5-CBD71A27FB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69C64-9B29-C5D5-C908-BDC87F77A375}"/>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158822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E557-FD14-2C4C-0834-BA58886275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0C01FA-9F30-9720-9B7E-BF1609F7E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E7AEB-C6DB-7737-D867-DE9DFD8EF8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B7A539C-2BAF-E6E0-FC25-3E37066B5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6042B-58C0-5B51-1AD8-7465E0911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73A7DB-C910-12F6-8B3A-47E96E6C9C49}"/>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8" name="Footer Placeholder 7">
            <a:extLst>
              <a:ext uri="{FF2B5EF4-FFF2-40B4-BE49-F238E27FC236}">
                <a16:creationId xmlns:a16="http://schemas.microsoft.com/office/drawing/2014/main" id="{E64A0176-327A-00E0-7618-9A0010C869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2540EA-D72B-59EA-7CEA-1C50415F4810}"/>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397542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5D7A-E3B5-E777-3F2C-11CA5162BB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E92FE0-BD42-66B4-032C-723151693E9C}"/>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4" name="Footer Placeholder 3">
            <a:extLst>
              <a:ext uri="{FF2B5EF4-FFF2-40B4-BE49-F238E27FC236}">
                <a16:creationId xmlns:a16="http://schemas.microsoft.com/office/drawing/2014/main" id="{59F6988D-E44E-ACB4-A3C7-9E6B3FB07A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B15749-56BC-D34C-0EFF-2A971378F406}"/>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83696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DAC53F-C499-231D-0595-98333105D515}"/>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3" name="Footer Placeholder 2">
            <a:extLst>
              <a:ext uri="{FF2B5EF4-FFF2-40B4-BE49-F238E27FC236}">
                <a16:creationId xmlns:a16="http://schemas.microsoft.com/office/drawing/2014/main" id="{8A2C97A3-1551-9DE4-B192-11200C1B5F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7211D9-28DF-5134-347C-0B49881BC6A3}"/>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71209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42D1-CF21-77E0-9275-B183C35E1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7A0D92-5C3E-4C6E-81C4-8D4399052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E37DE1-1BAC-270F-5FDB-ECE0C73EC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0B36E-68EA-7809-16A3-87F2E05B0CD7}"/>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6" name="Footer Placeholder 5">
            <a:extLst>
              <a:ext uri="{FF2B5EF4-FFF2-40B4-BE49-F238E27FC236}">
                <a16:creationId xmlns:a16="http://schemas.microsoft.com/office/drawing/2014/main" id="{E1AC34DE-F553-7D32-1D2D-28927CBC24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4BB9A5-A02F-44C4-C619-06A73B62A771}"/>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226284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0263-38C4-882E-0DF7-71DB7AB10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D2B564-B726-F7C5-B001-C9F1AD9FC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F1B6A5-2EC4-E32D-EC56-3F2DF7C6C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1A993D-528F-CAD0-A36B-013E1A872846}"/>
              </a:ext>
            </a:extLst>
          </p:cNvPr>
          <p:cNvSpPr>
            <a:spLocks noGrp="1"/>
          </p:cNvSpPr>
          <p:nvPr>
            <p:ph type="dt" sz="half" idx="10"/>
          </p:nvPr>
        </p:nvSpPr>
        <p:spPr/>
        <p:txBody>
          <a:bodyPr/>
          <a:lstStyle/>
          <a:p>
            <a:fld id="{35CD0B74-6E8F-44C6-B800-D14AA318265F}" type="datetimeFigureOut">
              <a:rPr lang="en-GB" smtClean="0"/>
              <a:t>08/11/2024</a:t>
            </a:fld>
            <a:endParaRPr lang="en-GB"/>
          </a:p>
        </p:txBody>
      </p:sp>
      <p:sp>
        <p:nvSpPr>
          <p:cNvPr id="6" name="Footer Placeholder 5">
            <a:extLst>
              <a:ext uri="{FF2B5EF4-FFF2-40B4-BE49-F238E27FC236}">
                <a16:creationId xmlns:a16="http://schemas.microsoft.com/office/drawing/2014/main" id="{55208B2E-1B0F-D4DA-9B01-CE688D2E77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507F3D-FFCD-B636-8E61-25C2F93AB977}"/>
              </a:ext>
            </a:extLst>
          </p:cNvPr>
          <p:cNvSpPr>
            <a:spLocks noGrp="1"/>
          </p:cNvSpPr>
          <p:nvPr>
            <p:ph type="sldNum" sz="quarter" idx="12"/>
          </p:nvPr>
        </p:nvSpPr>
        <p:spPr/>
        <p:txBody>
          <a:bodyPr/>
          <a:lstStyle/>
          <a:p>
            <a:fld id="{DED5C9BE-89D2-47D7-BC84-95080A885B47}" type="slidenum">
              <a:rPr lang="en-GB" smtClean="0"/>
              <a:t>‹#›</a:t>
            </a:fld>
            <a:endParaRPr lang="en-GB"/>
          </a:p>
        </p:txBody>
      </p:sp>
    </p:spTree>
    <p:extLst>
      <p:ext uri="{BB962C8B-B14F-4D97-AF65-F5344CB8AC3E}">
        <p14:creationId xmlns:p14="http://schemas.microsoft.com/office/powerpoint/2010/main" val="70662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4B9C5-9DDC-3364-6A59-39EB713F3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39469F-8D0D-2CA0-E447-536153BC5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75CA91-2F5C-DB7A-0C50-D625C11ED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D0B74-6E8F-44C6-B800-D14AA318265F}" type="datetimeFigureOut">
              <a:rPr lang="en-GB" smtClean="0"/>
              <a:t>08/11/2024</a:t>
            </a:fld>
            <a:endParaRPr lang="en-GB"/>
          </a:p>
        </p:txBody>
      </p:sp>
      <p:sp>
        <p:nvSpPr>
          <p:cNvPr id="5" name="Footer Placeholder 4">
            <a:extLst>
              <a:ext uri="{FF2B5EF4-FFF2-40B4-BE49-F238E27FC236}">
                <a16:creationId xmlns:a16="http://schemas.microsoft.com/office/drawing/2014/main" id="{DC576080-E311-BF3B-06A2-D72F6737C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1560A9-E21C-3FDB-9D6B-BCAF2E4EE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5C9BE-89D2-47D7-BC84-95080A885B47}" type="slidenum">
              <a:rPr lang="en-GB" smtClean="0"/>
              <a:t>‹#›</a:t>
            </a:fld>
            <a:endParaRPr lang="en-GB"/>
          </a:p>
        </p:txBody>
      </p:sp>
    </p:spTree>
    <p:extLst>
      <p:ext uri="{BB962C8B-B14F-4D97-AF65-F5344CB8AC3E}">
        <p14:creationId xmlns:p14="http://schemas.microsoft.com/office/powerpoint/2010/main" val="1680575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7.sv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A999-81F0-D7A7-3657-3AA2CDA342BD}"/>
              </a:ext>
            </a:extLst>
          </p:cNvPr>
          <p:cNvSpPr>
            <a:spLocks noGrp="1"/>
          </p:cNvSpPr>
          <p:nvPr>
            <p:ph type="ctrTitle"/>
          </p:nvPr>
        </p:nvSpPr>
        <p:spPr>
          <a:xfrm>
            <a:off x="97536" y="354843"/>
            <a:ext cx="11996927" cy="1507630"/>
          </a:xfrm>
        </p:spPr>
        <p:txBody>
          <a:bodyPr>
            <a:noAutofit/>
          </a:bodyPr>
          <a:lstStyle/>
          <a:p>
            <a:r>
              <a:rPr lang="en-US" sz="4400" dirty="0" err="1"/>
              <a:t>Flexibel</a:t>
            </a:r>
            <a:r>
              <a:rPr lang="en-US" sz="4400" dirty="0"/>
              <a:t> door het </a:t>
            </a:r>
            <a:r>
              <a:rPr lang="en-US" sz="4400" dirty="0" err="1"/>
              <a:t>leven</a:t>
            </a:r>
            <a:r>
              <a:rPr lang="en-US" sz="4400" dirty="0"/>
              <a:t> </a:t>
            </a:r>
            <a:br>
              <a:rPr lang="en-US" sz="4400" dirty="0"/>
            </a:br>
            <a:r>
              <a:rPr lang="en-US" sz="4400" dirty="0"/>
              <a:t>door je aan de </a:t>
            </a:r>
            <a:r>
              <a:rPr lang="en-US" sz="4400" dirty="0" err="1"/>
              <a:t>tijd</a:t>
            </a:r>
            <a:r>
              <a:rPr lang="en-US" sz="4400" dirty="0"/>
              <a:t> te </a:t>
            </a:r>
            <a:r>
              <a:rPr lang="en-US" sz="4400" dirty="0" err="1"/>
              <a:t>houden</a:t>
            </a:r>
            <a:endParaRPr lang="en-GB" sz="4400" dirty="0"/>
          </a:p>
        </p:txBody>
      </p:sp>
      <p:sp>
        <p:nvSpPr>
          <p:cNvPr id="3" name="Subtitle 2">
            <a:extLst>
              <a:ext uri="{FF2B5EF4-FFF2-40B4-BE49-F238E27FC236}">
                <a16:creationId xmlns:a16="http://schemas.microsoft.com/office/drawing/2014/main" id="{DB91A17D-631D-E4CD-1712-5D73D5FA1B34}"/>
              </a:ext>
            </a:extLst>
          </p:cNvPr>
          <p:cNvSpPr>
            <a:spLocks noGrp="1"/>
          </p:cNvSpPr>
          <p:nvPr>
            <p:ph type="subTitle" idx="1"/>
          </p:nvPr>
        </p:nvSpPr>
        <p:spPr>
          <a:xfrm>
            <a:off x="1524000" y="2549799"/>
            <a:ext cx="9144000" cy="1655762"/>
          </a:xfrm>
        </p:spPr>
        <p:txBody>
          <a:bodyPr>
            <a:normAutofit lnSpcReduction="10000"/>
          </a:bodyPr>
          <a:lstStyle/>
          <a:p>
            <a:r>
              <a:rPr lang="en-US" sz="3200" dirty="0"/>
              <a:t>Hans van Veen</a:t>
            </a:r>
          </a:p>
          <a:p>
            <a:r>
              <a:rPr lang="en-US" sz="2000" dirty="0"/>
              <a:t>Evolutionary Plant-Ecophysiology</a:t>
            </a:r>
          </a:p>
          <a:p>
            <a:r>
              <a:rPr lang="en-US" sz="2000" dirty="0"/>
              <a:t>Groningen Institute of Evolutionary Life Sciences</a:t>
            </a:r>
          </a:p>
          <a:p>
            <a:r>
              <a:rPr lang="en-US" sz="2000" dirty="0"/>
              <a:t>University of Groningen, the Netherlands</a:t>
            </a:r>
          </a:p>
          <a:p>
            <a:endParaRPr lang="en-GB" dirty="0"/>
          </a:p>
        </p:txBody>
      </p:sp>
      <p:pic>
        <p:nvPicPr>
          <p:cNvPr id="4" name="Picture 3">
            <a:extLst>
              <a:ext uri="{FF2B5EF4-FFF2-40B4-BE49-F238E27FC236}">
                <a16:creationId xmlns:a16="http://schemas.microsoft.com/office/drawing/2014/main" id="{DD25314B-1D00-E3E4-4F3D-92E54D2B447D}"/>
              </a:ext>
            </a:extLst>
          </p:cNvPr>
          <p:cNvPicPr>
            <a:picLocks noChangeAspect="1"/>
          </p:cNvPicPr>
          <p:nvPr/>
        </p:nvPicPr>
        <p:blipFill>
          <a:blip r:embed="rId2"/>
          <a:stretch>
            <a:fillRect/>
          </a:stretch>
        </p:blipFill>
        <p:spPr>
          <a:xfrm>
            <a:off x="-217402" y="4527597"/>
            <a:ext cx="8039894" cy="2330404"/>
          </a:xfrm>
          <a:prstGeom prst="rect">
            <a:avLst/>
          </a:prstGeom>
        </p:spPr>
      </p:pic>
      <p:pic>
        <p:nvPicPr>
          <p:cNvPr id="1026" name="Picture 2" descr="Groningen Institute for Evolutionary Life Sciences | Research | University  of Groningen">
            <a:extLst>
              <a:ext uri="{FF2B5EF4-FFF2-40B4-BE49-F238E27FC236}">
                <a16:creationId xmlns:a16="http://schemas.microsoft.com/office/drawing/2014/main" id="{B1B75F72-AAA3-FC5C-781F-F41D20A13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492" y="4527597"/>
            <a:ext cx="4369508" cy="233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2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5C40-5CD1-DABD-F965-2EADDD2D5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AADB0-AC90-01B5-08FA-7ED3F99D640A}"/>
              </a:ext>
            </a:extLst>
          </p:cNvPr>
          <p:cNvSpPr>
            <a:spLocks noGrp="1"/>
          </p:cNvSpPr>
          <p:nvPr>
            <p:ph type="title"/>
          </p:nvPr>
        </p:nvSpPr>
        <p:spPr/>
        <p:txBody>
          <a:bodyPr/>
          <a:lstStyle/>
          <a:p>
            <a:endParaRPr lang="en-GB"/>
          </a:p>
        </p:txBody>
      </p:sp>
      <p:pic>
        <p:nvPicPr>
          <p:cNvPr id="1030" name="Picture 6" descr="Next‐Gen Sequencing‐Based Mapping and Identification of Ethyl  Methanesulfonate‐Induced Mutations in Arabidopsis thaliana - Zhang - 2014 -  Current Protocols in Molecular Biology - Wiley Online Library">
            <a:extLst>
              <a:ext uri="{FF2B5EF4-FFF2-40B4-BE49-F238E27FC236}">
                <a16:creationId xmlns:a16="http://schemas.microsoft.com/office/drawing/2014/main" id="{30793CA2-928B-CB72-44CF-3CDCA073F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040" y="654583"/>
            <a:ext cx="8254283" cy="54079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1B2B40-A44B-6B0C-3F3C-EAF6001164D2}"/>
              </a:ext>
            </a:extLst>
          </p:cNvPr>
          <p:cNvSpPr/>
          <p:nvPr/>
        </p:nvSpPr>
        <p:spPr>
          <a:xfrm>
            <a:off x="2157984" y="4871923"/>
            <a:ext cx="7051853" cy="1190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403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105B-1268-F1FE-1501-CE5E4494410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6194C6D-C5F9-38F7-A340-BA5DAAFB05D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5CFB470-2201-B7D5-165A-DB66EDDEFF07}"/>
              </a:ext>
            </a:extLst>
          </p:cNvPr>
          <p:cNvPicPr>
            <a:picLocks noChangeAspect="1"/>
          </p:cNvPicPr>
          <p:nvPr/>
        </p:nvPicPr>
        <p:blipFill>
          <a:blip r:embed="rId2"/>
          <a:srcRect r="64854"/>
          <a:stretch/>
        </p:blipFill>
        <p:spPr>
          <a:xfrm>
            <a:off x="688940" y="563994"/>
            <a:ext cx="7626335" cy="5083340"/>
          </a:xfrm>
          <a:prstGeom prst="rect">
            <a:avLst/>
          </a:prstGeom>
        </p:spPr>
      </p:pic>
      <p:sp>
        <p:nvSpPr>
          <p:cNvPr id="7" name="TextBox 6">
            <a:extLst>
              <a:ext uri="{FF2B5EF4-FFF2-40B4-BE49-F238E27FC236}">
                <a16:creationId xmlns:a16="http://schemas.microsoft.com/office/drawing/2014/main" id="{55E266A7-3409-E997-9A1D-C432A2B739D2}"/>
              </a:ext>
            </a:extLst>
          </p:cNvPr>
          <p:cNvSpPr txBox="1"/>
          <p:nvPr/>
        </p:nvSpPr>
        <p:spPr>
          <a:xfrm>
            <a:off x="8217255" y="1825625"/>
            <a:ext cx="3763184" cy="954107"/>
          </a:xfrm>
          <a:prstGeom prst="rect">
            <a:avLst/>
          </a:prstGeom>
          <a:noFill/>
        </p:spPr>
        <p:txBody>
          <a:bodyPr wrap="square">
            <a:spAutoFit/>
          </a:bodyPr>
          <a:lstStyle/>
          <a:p>
            <a:pPr algn="l"/>
            <a:r>
              <a:rPr lang="en-GB" sz="2800" b="0" i="0" u="none" strike="noStrike" baseline="0" dirty="0">
                <a:solidFill>
                  <a:srgbClr val="000000"/>
                </a:solidFill>
                <a:latin typeface="Code"/>
              </a:rPr>
              <a:t>Open squares: </a:t>
            </a:r>
            <a:r>
              <a:rPr lang="en-GB" sz="2800" b="0" i="1" u="none" strike="noStrike" baseline="0" dirty="0">
                <a:solidFill>
                  <a:srgbClr val="000000"/>
                </a:solidFill>
                <a:latin typeface="Code"/>
              </a:rPr>
              <a:t>wild type</a:t>
            </a:r>
          </a:p>
          <a:p>
            <a:pPr algn="l"/>
            <a:r>
              <a:rPr lang="en-GB" sz="2800" dirty="0">
                <a:solidFill>
                  <a:srgbClr val="000000"/>
                </a:solidFill>
                <a:latin typeface="Code"/>
              </a:rPr>
              <a:t>Filled squares</a:t>
            </a:r>
            <a:r>
              <a:rPr lang="en-GB" sz="2800" i="1" dirty="0">
                <a:solidFill>
                  <a:srgbClr val="000000"/>
                </a:solidFill>
                <a:latin typeface="Code"/>
              </a:rPr>
              <a:t>: toc1-1</a:t>
            </a:r>
            <a:endParaRPr lang="en-GB" sz="2800" b="0" i="1" u="none" strike="noStrike" baseline="0" dirty="0">
              <a:solidFill>
                <a:srgbClr val="000000"/>
              </a:solidFill>
              <a:latin typeface="Code"/>
            </a:endParaRPr>
          </a:p>
        </p:txBody>
      </p:sp>
    </p:spTree>
    <p:extLst>
      <p:ext uri="{BB962C8B-B14F-4D97-AF65-F5344CB8AC3E}">
        <p14:creationId xmlns:p14="http://schemas.microsoft.com/office/powerpoint/2010/main" val="223076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C3EE-41CD-6C60-6BC1-F829C17B63E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1BBCE75-2D1C-E250-7E70-98AF491C2396}"/>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5873A938-CA8A-4B9B-6F41-CA3E8884702B}"/>
              </a:ext>
            </a:extLst>
          </p:cNvPr>
          <p:cNvPicPr>
            <a:picLocks noChangeAspect="1"/>
          </p:cNvPicPr>
          <p:nvPr/>
        </p:nvPicPr>
        <p:blipFill>
          <a:blip r:embed="rId3"/>
          <a:stretch>
            <a:fillRect/>
          </a:stretch>
        </p:blipFill>
        <p:spPr>
          <a:xfrm>
            <a:off x="1020310" y="1554759"/>
            <a:ext cx="3478538" cy="3905450"/>
          </a:xfrm>
          <a:prstGeom prst="rect">
            <a:avLst/>
          </a:prstGeom>
        </p:spPr>
      </p:pic>
      <p:pic>
        <p:nvPicPr>
          <p:cNvPr id="9" name="Picture 8">
            <a:extLst>
              <a:ext uri="{FF2B5EF4-FFF2-40B4-BE49-F238E27FC236}">
                <a16:creationId xmlns:a16="http://schemas.microsoft.com/office/drawing/2014/main" id="{90A474C9-BD72-DC7A-58FF-30B79D7A35CF}"/>
              </a:ext>
            </a:extLst>
          </p:cNvPr>
          <p:cNvPicPr>
            <a:picLocks noChangeAspect="1"/>
          </p:cNvPicPr>
          <p:nvPr/>
        </p:nvPicPr>
        <p:blipFill>
          <a:blip r:embed="rId4"/>
          <a:stretch>
            <a:fillRect/>
          </a:stretch>
        </p:blipFill>
        <p:spPr>
          <a:xfrm>
            <a:off x="3597275" y="1641475"/>
            <a:ext cx="1428750" cy="904875"/>
          </a:xfrm>
          <a:prstGeom prst="rect">
            <a:avLst/>
          </a:prstGeom>
        </p:spPr>
      </p:pic>
      <p:pic>
        <p:nvPicPr>
          <p:cNvPr id="10" name="Picture 9">
            <a:extLst>
              <a:ext uri="{FF2B5EF4-FFF2-40B4-BE49-F238E27FC236}">
                <a16:creationId xmlns:a16="http://schemas.microsoft.com/office/drawing/2014/main" id="{EAC265E5-4969-A517-6BC8-1F99723E7A0E}"/>
              </a:ext>
            </a:extLst>
          </p:cNvPr>
          <p:cNvPicPr>
            <a:picLocks noChangeAspect="1"/>
          </p:cNvPicPr>
          <p:nvPr/>
        </p:nvPicPr>
        <p:blipFill>
          <a:blip r:embed="rId5"/>
          <a:srcRect l="4358" r="48810" b="8242"/>
          <a:stretch/>
        </p:blipFill>
        <p:spPr>
          <a:xfrm>
            <a:off x="7075813" y="365125"/>
            <a:ext cx="4123546" cy="2977159"/>
          </a:xfrm>
          <a:prstGeom prst="rect">
            <a:avLst/>
          </a:prstGeom>
        </p:spPr>
      </p:pic>
      <p:pic>
        <p:nvPicPr>
          <p:cNvPr id="11" name="Picture 10">
            <a:extLst>
              <a:ext uri="{FF2B5EF4-FFF2-40B4-BE49-F238E27FC236}">
                <a16:creationId xmlns:a16="http://schemas.microsoft.com/office/drawing/2014/main" id="{CCAB8745-3605-365E-51BD-55926343B2F2}"/>
              </a:ext>
            </a:extLst>
          </p:cNvPr>
          <p:cNvPicPr>
            <a:picLocks noChangeAspect="1"/>
          </p:cNvPicPr>
          <p:nvPr/>
        </p:nvPicPr>
        <p:blipFill>
          <a:blip r:embed="rId5"/>
          <a:srcRect l="51046" b="8242"/>
          <a:stretch/>
        </p:blipFill>
        <p:spPr>
          <a:xfrm>
            <a:off x="7075813" y="3334741"/>
            <a:ext cx="4310378" cy="2977159"/>
          </a:xfrm>
          <a:prstGeom prst="rect">
            <a:avLst/>
          </a:prstGeom>
        </p:spPr>
      </p:pic>
      <p:pic>
        <p:nvPicPr>
          <p:cNvPr id="12" name="Picture 11">
            <a:extLst>
              <a:ext uri="{FF2B5EF4-FFF2-40B4-BE49-F238E27FC236}">
                <a16:creationId xmlns:a16="http://schemas.microsoft.com/office/drawing/2014/main" id="{B5DD4D5D-E892-D88D-8923-34C342C8EB6D}"/>
              </a:ext>
            </a:extLst>
          </p:cNvPr>
          <p:cNvPicPr>
            <a:picLocks noChangeAspect="1"/>
          </p:cNvPicPr>
          <p:nvPr/>
        </p:nvPicPr>
        <p:blipFill>
          <a:blip r:embed="rId5"/>
          <a:srcRect r="95382" b="8242"/>
          <a:stretch/>
        </p:blipFill>
        <p:spPr>
          <a:xfrm>
            <a:off x="6504808" y="1807865"/>
            <a:ext cx="406542" cy="2977159"/>
          </a:xfrm>
          <a:prstGeom prst="rect">
            <a:avLst/>
          </a:prstGeom>
        </p:spPr>
      </p:pic>
      <p:sp>
        <p:nvSpPr>
          <p:cNvPr id="13" name="TextBox 12">
            <a:extLst>
              <a:ext uri="{FF2B5EF4-FFF2-40B4-BE49-F238E27FC236}">
                <a16:creationId xmlns:a16="http://schemas.microsoft.com/office/drawing/2014/main" id="{B7C188E6-129D-4AF7-964A-7C6DD29D6C1A}"/>
              </a:ext>
            </a:extLst>
          </p:cNvPr>
          <p:cNvSpPr txBox="1"/>
          <p:nvPr/>
        </p:nvSpPr>
        <p:spPr>
          <a:xfrm>
            <a:off x="72693" y="6164947"/>
            <a:ext cx="3655809" cy="646331"/>
          </a:xfrm>
          <a:prstGeom prst="rect">
            <a:avLst/>
          </a:prstGeom>
          <a:noFill/>
        </p:spPr>
        <p:txBody>
          <a:bodyPr wrap="none" rtlCol="0">
            <a:spAutoFit/>
          </a:bodyPr>
          <a:lstStyle/>
          <a:p>
            <a:r>
              <a:rPr lang="en-US" dirty="0"/>
              <a:t>Hicks et al. 1996, Science</a:t>
            </a:r>
          </a:p>
          <a:p>
            <a:r>
              <a:rPr lang="en-GB" dirty="0" err="1"/>
              <a:t>Zagotta</a:t>
            </a:r>
            <a:r>
              <a:rPr lang="en-GB" dirty="0"/>
              <a:t> et al. 1996, The Plant Journal</a:t>
            </a:r>
          </a:p>
        </p:txBody>
      </p:sp>
    </p:spTree>
    <p:extLst>
      <p:ext uri="{BB962C8B-B14F-4D97-AF65-F5344CB8AC3E}">
        <p14:creationId xmlns:p14="http://schemas.microsoft.com/office/powerpoint/2010/main" val="9809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D6C5-DDA5-2794-57C5-06E67AE22E9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DEF2A8-19D1-2ECE-B2FF-D10CA5DC0E5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30C4357-DF79-1796-B23A-8A6675F4AC04}"/>
              </a:ext>
            </a:extLst>
          </p:cNvPr>
          <p:cNvPicPr>
            <a:picLocks noChangeAspect="1"/>
          </p:cNvPicPr>
          <p:nvPr/>
        </p:nvPicPr>
        <p:blipFill>
          <a:blip r:embed="rId2"/>
          <a:stretch>
            <a:fillRect/>
          </a:stretch>
        </p:blipFill>
        <p:spPr>
          <a:xfrm>
            <a:off x="3484562" y="681037"/>
            <a:ext cx="5688495" cy="4775835"/>
          </a:xfrm>
          <a:prstGeom prst="rect">
            <a:avLst/>
          </a:prstGeom>
        </p:spPr>
      </p:pic>
      <p:sp>
        <p:nvSpPr>
          <p:cNvPr id="6" name="TextBox 5">
            <a:extLst>
              <a:ext uri="{FF2B5EF4-FFF2-40B4-BE49-F238E27FC236}">
                <a16:creationId xmlns:a16="http://schemas.microsoft.com/office/drawing/2014/main" id="{7FA53FE4-2D5F-1C21-6936-F7C783EF3D5B}"/>
              </a:ext>
            </a:extLst>
          </p:cNvPr>
          <p:cNvSpPr txBox="1"/>
          <p:nvPr/>
        </p:nvSpPr>
        <p:spPr>
          <a:xfrm>
            <a:off x="0" y="6492875"/>
            <a:ext cx="2745047" cy="369332"/>
          </a:xfrm>
          <a:prstGeom prst="rect">
            <a:avLst/>
          </a:prstGeom>
          <a:noFill/>
        </p:spPr>
        <p:txBody>
          <a:bodyPr wrap="none" rtlCol="0">
            <a:spAutoFit/>
          </a:bodyPr>
          <a:lstStyle/>
          <a:p>
            <a:r>
              <a:rPr lang="en-US" dirty="0" err="1"/>
              <a:t>Alabadi</a:t>
            </a:r>
            <a:r>
              <a:rPr lang="en-US" dirty="0"/>
              <a:t> et al. 2001, Science</a:t>
            </a:r>
            <a:endParaRPr lang="en-GB" dirty="0"/>
          </a:p>
        </p:txBody>
      </p:sp>
    </p:spTree>
    <p:extLst>
      <p:ext uri="{BB962C8B-B14F-4D97-AF65-F5344CB8AC3E}">
        <p14:creationId xmlns:p14="http://schemas.microsoft.com/office/powerpoint/2010/main" val="3188866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DA81-9D27-0C67-8F65-3993760E9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359FB-92E1-0C0F-3D21-2110E9CD0C0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8BA62C-1A9F-5BD0-B0EA-74DBDD8A6D7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80168BA-04CD-CB3C-929B-AACFF5884D4B}"/>
              </a:ext>
            </a:extLst>
          </p:cNvPr>
          <p:cNvPicPr>
            <a:picLocks noChangeAspect="1"/>
          </p:cNvPicPr>
          <p:nvPr/>
        </p:nvPicPr>
        <p:blipFill>
          <a:blip r:embed="rId2"/>
          <a:stretch>
            <a:fillRect/>
          </a:stretch>
        </p:blipFill>
        <p:spPr>
          <a:xfrm>
            <a:off x="1989106" y="183254"/>
            <a:ext cx="8465154" cy="6259892"/>
          </a:xfrm>
          <a:prstGeom prst="rect">
            <a:avLst/>
          </a:prstGeom>
        </p:spPr>
      </p:pic>
      <p:sp>
        <p:nvSpPr>
          <p:cNvPr id="6" name="TextBox 5">
            <a:extLst>
              <a:ext uri="{FF2B5EF4-FFF2-40B4-BE49-F238E27FC236}">
                <a16:creationId xmlns:a16="http://schemas.microsoft.com/office/drawing/2014/main" id="{9325B812-091A-D588-AA1C-4F6905B4AE54}"/>
              </a:ext>
            </a:extLst>
          </p:cNvPr>
          <p:cNvSpPr txBox="1"/>
          <p:nvPr/>
        </p:nvSpPr>
        <p:spPr>
          <a:xfrm>
            <a:off x="0" y="6443146"/>
            <a:ext cx="4978222" cy="369332"/>
          </a:xfrm>
          <a:prstGeom prst="rect">
            <a:avLst/>
          </a:prstGeom>
          <a:noFill/>
        </p:spPr>
        <p:txBody>
          <a:bodyPr wrap="none" rtlCol="0">
            <a:spAutoFit/>
          </a:bodyPr>
          <a:lstStyle/>
          <a:p>
            <a:r>
              <a:rPr lang="en-US" dirty="0"/>
              <a:t>Haydon et al. 2010, Journal of Experimental Botany</a:t>
            </a:r>
            <a:endParaRPr lang="en-GB" dirty="0"/>
          </a:p>
        </p:txBody>
      </p:sp>
    </p:spTree>
    <p:extLst>
      <p:ext uri="{BB962C8B-B14F-4D97-AF65-F5344CB8AC3E}">
        <p14:creationId xmlns:p14="http://schemas.microsoft.com/office/powerpoint/2010/main" val="18752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7538-14B5-9220-77D8-555621D126F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5C5F6CE-F317-DB07-73D3-09563E548838}"/>
              </a:ext>
            </a:extLst>
          </p:cNvPr>
          <p:cNvSpPr>
            <a:spLocks noGrp="1"/>
          </p:cNvSpPr>
          <p:nvPr>
            <p:ph idx="1"/>
          </p:nvPr>
        </p:nvSpPr>
        <p:spPr/>
        <p:txBody>
          <a:bodyPr/>
          <a:lstStyle/>
          <a:p>
            <a:endParaRPr lang="en-GB" dirty="0"/>
          </a:p>
        </p:txBody>
      </p:sp>
      <p:sp>
        <p:nvSpPr>
          <p:cNvPr id="5" name="CuadroTexto 12">
            <a:extLst>
              <a:ext uri="{FF2B5EF4-FFF2-40B4-BE49-F238E27FC236}">
                <a16:creationId xmlns:a16="http://schemas.microsoft.com/office/drawing/2014/main" id="{B7177346-832B-F745-DA16-EB813B7C6AFB}"/>
              </a:ext>
            </a:extLst>
          </p:cNvPr>
          <p:cNvSpPr txBox="1"/>
          <p:nvPr/>
        </p:nvSpPr>
        <p:spPr>
          <a:xfrm>
            <a:off x="353738" y="2180457"/>
            <a:ext cx="5422990" cy="8912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ctr" defTabSz="584200">
              <a:defRPr sz="1600" b="1" i="1">
                <a:latin typeface="Calibri"/>
                <a:ea typeface="Calibri"/>
                <a:cs typeface="Calibri"/>
                <a:sym typeface="Calibri"/>
              </a:defRPr>
            </a:pPr>
            <a:r>
              <a:rPr lang="en-US" sz="1800" dirty="0">
                <a:latin typeface="Calibri" panose="020F0502020204030204" pitchFamily="34" charset="0"/>
                <a:cs typeface="Calibri" panose="020F0502020204030204" pitchFamily="34" charset="0"/>
              </a:rPr>
              <a:t>CO</a:t>
            </a:r>
            <a:r>
              <a:rPr lang="en-US" sz="1800" i="0" dirty="0">
                <a:latin typeface="Calibri" panose="020F0502020204030204" pitchFamily="34" charset="0"/>
                <a:cs typeface="Calibri" panose="020F0502020204030204" pitchFamily="34" charset="0"/>
              </a:rPr>
              <a:t> transcription peaks </a:t>
            </a:r>
          </a:p>
          <a:p>
            <a:pPr algn="ctr" defTabSz="584200">
              <a:defRPr sz="1600" b="1">
                <a:latin typeface="Calibri"/>
                <a:ea typeface="Calibri"/>
                <a:cs typeface="Calibri"/>
                <a:sym typeface="Calibri"/>
              </a:defRPr>
            </a:pPr>
            <a:r>
              <a:rPr lang="en-US" sz="1800" dirty="0">
                <a:latin typeface="Calibri" panose="020F0502020204030204" pitchFamily="34" charset="0"/>
                <a:cs typeface="Calibri" panose="020F0502020204030204" pitchFamily="34" charset="0"/>
              </a:rPr>
              <a:t>at dusk in LD and at night in SD</a:t>
            </a:r>
          </a:p>
        </p:txBody>
      </p:sp>
      <p:pic>
        <p:nvPicPr>
          <p:cNvPr id="22" name="Picture 21">
            <a:extLst>
              <a:ext uri="{FF2B5EF4-FFF2-40B4-BE49-F238E27FC236}">
                <a16:creationId xmlns:a16="http://schemas.microsoft.com/office/drawing/2014/main" id="{F7446F38-4C4B-2CBB-CE2C-D26E256EB148}"/>
              </a:ext>
            </a:extLst>
          </p:cNvPr>
          <p:cNvPicPr>
            <a:picLocks noChangeAspect="1"/>
          </p:cNvPicPr>
          <p:nvPr/>
        </p:nvPicPr>
        <p:blipFill>
          <a:blip r:embed="rId2"/>
          <a:stretch>
            <a:fillRect/>
          </a:stretch>
        </p:blipFill>
        <p:spPr>
          <a:xfrm>
            <a:off x="2337723" y="561948"/>
            <a:ext cx="6878010" cy="2562583"/>
          </a:xfrm>
          <a:prstGeom prst="rect">
            <a:avLst/>
          </a:prstGeom>
        </p:spPr>
      </p:pic>
      <p:pic>
        <p:nvPicPr>
          <p:cNvPr id="24" name="Picture 23">
            <a:extLst>
              <a:ext uri="{FF2B5EF4-FFF2-40B4-BE49-F238E27FC236}">
                <a16:creationId xmlns:a16="http://schemas.microsoft.com/office/drawing/2014/main" id="{42C8E464-26EC-CB3F-AFA2-35E071D00087}"/>
              </a:ext>
            </a:extLst>
          </p:cNvPr>
          <p:cNvPicPr>
            <a:picLocks noChangeAspect="1"/>
          </p:cNvPicPr>
          <p:nvPr/>
        </p:nvPicPr>
        <p:blipFill>
          <a:blip r:embed="rId3"/>
          <a:stretch>
            <a:fillRect/>
          </a:stretch>
        </p:blipFill>
        <p:spPr>
          <a:xfrm>
            <a:off x="2042721" y="3476566"/>
            <a:ext cx="7992590" cy="2600688"/>
          </a:xfrm>
          <a:prstGeom prst="rect">
            <a:avLst/>
          </a:prstGeom>
        </p:spPr>
      </p:pic>
      <p:sp>
        <p:nvSpPr>
          <p:cNvPr id="25" name="TextBox 24">
            <a:extLst>
              <a:ext uri="{FF2B5EF4-FFF2-40B4-BE49-F238E27FC236}">
                <a16:creationId xmlns:a16="http://schemas.microsoft.com/office/drawing/2014/main" id="{6C4C23C2-C3F6-7D52-3236-AA51CF291C9A}"/>
              </a:ext>
            </a:extLst>
          </p:cNvPr>
          <p:cNvSpPr txBox="1"/>
          <p:nvPr/>
        </p:nvSpPr>
        <p:spPr>
          <a:xfrm>
            <a:off x="0" y="6482066"/>
            <a:ext cx="3219728" cy="369332"/>
          </a:xfrm>
          <a:prstGeom prst="rect">
            <a:avLst/>
          </a:prstGeom>
          <a:noFill/>
        </p:spPr>
        <p:txBody>
          <a:bodyPr wrap="none" rtlCol="0">
            <a:spAutoFit/>
          </a:bodyPr>
          <a:lstStyle/>
          <a:p>
            <a:r>
              <a:rPr lang="en-US" dirty="0"/>
              <a:t>Suarez-Lopez et al. 2001, Nature</a:t>
            </a:r>
            <a:endParaRPr lang="en-GB" dirty="0"/>
          </a:p>
        </p:txBody>
      </p:sp>
    </p:spTree>
    <p:extLst>
      <p:ext uri="{BB962C8B-B14F-4D97-AF65-F5344CB8AC3E}">
        <p14:creationId xmlns:p14="http://schemas.microsoft.com/office/powerpoint/2010/main" val="308414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6D2AE-C4C1-65BB-0019-0ED87A8A7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45705-8F2E-3197-65A0-14FF186D265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291DBF-4230-FA13-62F0-1608BFE9BCA4}"/>
              </a:ext>
            </a:extLst>
          </p:cNvPr>
          <p:cNvSpPr>
            <a:spLocks noGrp="1"/>
          </p:cNvSpPr>
          <p:nvPr>
            <p:ph idx="1"/>
          </p:nvPr>
        </p:nvSpPr>
        <p:spPr/>
        <p:txBody>
          <a:bodyPr/>
          <a:lstStyle/>
          <a:p>
            <a:endParaRPr lang="en-GB" dirty="0"/>
          </a:p>
        </p:txBody>
      </p:sp>
      <p:pic>
        <p:nvPicPr>
          <p:cNvPr id="19" name="Picture 18">
            <a:extLst>
              <a:ext uri="{FF2B5EF4-FFF2-40B4-BE49-F238E27FC236}">
                <a16:creationId xmlns:a16="http://schemas.microsoft.com/office/drawing/2014/main" id="{8EF5118C-CA47-10B5-BCD9-7ADB6C511094}"/>
              </a:ext>
            </a:extLst>
          </p:cNvPr>
          <p:cNvPicPr>
            <a:picLocks noChangeAspect="1"/>
          </p:cNvPicPr>
          <p:nvPr/>
        </p:nvPicPr>
        <p:blipFill>
          <a:blip r:embed="rId2"/>
          <a:stretch>
            <a:fillRect/>
          </a:stretch>
        </p:blipFill>
        <p:spPr>
          <a:xfrm>
            <a:off x="2572260" y="781050"/>
            <a:ext cx="6048375" cy="5295900"/>
          </a:xfrm>
          <a:prstGeom prst="rect">
            <a:avLst/>
          </a:prstGeom>
        </p:spPr>
      </p:pic>
      <p:sp>
        <p:nvSpPr>
          <p:cNvPr id="20" name="TextBox 19">
            <a:extLst>
              <a:ext uri="{FF2B5EF4-FFF2-40B4-BE49-F238E27FC236}">
                <a16:creationId xmlns:a16="http://schemas.microsoft.com/office/drawing/2014/main" id="{68F86150-24CF-3404-059B-DFBEE6145EEB}"/>
              </a:ext>
            </a:extLst>
          </p:cNvPr>
          <p:cNvSpPr txBox="1"/>
          <p:nvPr/>
        </p:nvSpPr>
        <p:spPr>
          <a:xfrm>
            <a:off x="8870385" y="6403975"/>
            <a:ext cx="3321615" cy="369332"/>
          </a:xfrm>
          <a:prstGeom prst="rect">
            <a:avLst/>
          </a:prstGeom>
          <a:noFill/>
        </p:spPr>
        <p:txBody>
          <a:bodyPr wrap="none" rtlCol="0">
            <a:spAutoFit/>
          </a:bodyPr>
          <a:lstStyle/>
          <a:p>
            <a:r>
              <a:rPr lang="en-US" dirty="0"/>
              <a:t>Shim et al. 2017, Plant Physiology</a:t>
            </a:r>
            <a:endParaRPr lang="en-GB" dirty="0"/>
          </a:p>
        </p:txBody>
      </p:sp>
    </p:spTree>
    <p:extLst>
      <p:ext uri="{BB962C8B-B14F-4D97-AF65-F5344CB8AC3E}">
        <p14:creationId xmlns:p14="http://schemas.microsoft.com/office/powerpoint/2010/main" val="76878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26A2-ED54-CFC5-1F42-A545E788DF9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E8D7FE5-D8AA-9E97-2287-ECDB38F2AD27}"/>
              </a:ext>
            </a:extLst>
          </p:cNvPr>
          <p:cNvSpPr>
            <a:spLocks noGrp="1"/>
          </p:cNvSpPr>
          <p:nvPr>
            <p:ph idx="1"/>
          </p:nvPr>
        </p:nvSpPr>
        <p:spPr/>
        <p:txBody>
          <a:bodyPr/>
          <a:lstStyle/>
          <a:p>
            <a:endParaRPr lang="en-GB"/>
          </a:p>
        </p:txBody>
      </p:sp>
      <p:pic>
        <p:nvPicPr>
          <p:cNvPr id="2050" name="Picture 2" descr="Model of a simple circadian system. The three primary components include: an input (entrainment) pathway(s), the central oscillator, and an output pathway(s). The phytochromes (PHY) and the cryptochromes (CRY) are two classes of photoreceptors known to mediate the first step of the light entrainment pathway (Somers et al., 1998a). Interactions among the components (A–D) of the central oscillator create the autoregulatory negative-feedback loop that generates the approximately 24-h oscillations. Three different hypothetical couplings of the central oscillator to possible output pathways are shown to indicate that differently phased overt rhythms with the same period (E–G) can arise from a single pacemaker.">
            <a:extLst>
              <a:ext uri="{FF2B5EF4-FFF2-40B4-BE49-F238E27FC236}">
                <a16:creationId xmlns:a16="http://schemas.microsoft.com/office/drawing/2014/main" id="{1FDCA64D-81EB-4BBE-1A79-9A0313825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451" y="1436669"/>
            <a:ext cx="9512655" cy="39846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CC0574-1435-E84E-83B4-611E95D5E462}"/>
              </a:ext>
            </a:extLst>
          </p:cNvPr>
          <p:cNvSpPr txBox="1"/>
          <p:nvPr/>
        </p:nvSpPr>
        <p:spPr>
          <a:xfrm>
            <a:off x="57150" y="6488668"/>
            <a:ext cx="3031920" cy="369332"/>
          </a:xfrm>
          <a:prstGeom prst="rect">
            <a:avLst/>
          </a:prstGeom>
          <a:noFill/>
        </p:spPr>
        <p:txBody>
          <a:bodyPr wrap="none" rtlCol="0">
            <a:spAutoFit/>
          </a:bodyPr>
          <a:lstStyle/>
          <a:p>
            <a:r>
              <a:rPr lang="en-US" dirty="0"/>
              <a:t>Somers 1999, Plant Physiology</a:t>
            </a:r>
            <a:endParaRPr lang="en-GB" dirty="0"/>
          </a:p>
        </p:txBody>
      </p:sp>
    </p:spTree>
    <p:extLst>
      <p:ext uri="{BB962C8B-B14F-4D97-AF65-F5344CB8AC3E}">
        <p14:creationId xmlns:p14="http://schemas.microsoft.com/office/powerpoint/2010/main" val="416455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2D5F-8F48-D59F-6281-3496C556E772}"/>
              </a:ext>
            </a:extLst>
          </p:cNvPr>
          <p:cNvSpPr>
            <a:spLocks noGrp="1"/>
          </p:cNvSpPr>
          <p:nvPr>
            <p:ph type="title"/>
          </p:nvPr>
        </p:nvSpPr>
        <p:spPr>
          <a:xfrm>
            <a:off x="838200" y="314088"/>
            <a:ext cx="10515600" cy="1325563"/>
          </a:xfrm>
        </p:spPr>
        <p:txBody>
          <a:bodyPr/>
          <a:lstStyle/>
          <a:p>
            <a:r>
              <a:rPr lang="en-US" dirty="0"/>
              <a:t>How does a clock make a plant flexible?</a:t>
            </a:r>
            <a:endParaRPr lang="en-GB" dirty="0"/>
          </a:p>
        </p:txBody>
      </p:sp>
      <p:sp>
        <p:nvSpPr>
          <p:cNvPr id="3" name="Content Placeholder 2">
            <a:extLst>
              <a:ext uri="{FF2B5EF4-FFF2-40B4-BE49-F238E27FC236}">
                <a16:creationId xmlns:a16="http://schemas.microsoft.com/office/drawing/2014/main" id="{60705664-B5D3-1D9E-F93F-6F8FFEF9EADC}"/>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5531E3E2-6037-1F6C-D4CF-C28EAAD3A9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42" t="34437" b="32877"/>
          <a:stretch/>
        </p:blipFill>
        <p:spPr bwMode="auto">
          <a:xfrm>
            <a:off x="4042243" y="3720507"/>
            <a:ext cx="2715742" cy="225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a:extLst>
              <a:ext uri="{FF2B5EF4-FFF2-40B4-BE49-F238E27FC236}">
                <a16:creationId xmlns:a16="http://schemas.microsoft.com/office/drawing/2014/main" id="{D7F8AA68-B34B-19F0-533D-B54C19C1625D}"/>
              </a:ext>
            </a:extLst>
          </p:cNvPr>
          <p:cNvPicPr>
            <a:picLocks noChangeAspect="1"/>
          </p:cNvPicPr>
          <p:nvPr/>
        </p:nvPicPr>
        <p:blipFill>
          <a:blip r:embed="rId3"/>
          <a:stretch>
            <a:fillRect/>
          </a:stretch>
        </p:blipFill>
        <p:spPr>
          <a:xfrm>
            <a:off x="68834" y="2275026"/>
            <a:ext cx="3297397" cy="3994923"/>
          </a:xfrm>
          <a:prstGeom prst="rect">
            <a:avLst/>
          </a:prstGeom>
        </p:spPr>
      </p:pic>
      <p:grpSp>
        <p:nvGrpSpPr>
          <p:cNvPr id="19" name="Group 18">
            <a:extLst>
              <a:ext uri="{FF2B5EF4-FFF2-40B4-BE49-F238E27FC236}">
                <a16:creationId xmlns:a16="http://schemas.microsoft.com/office/drawing/2014/main" id="{4F2CB8C4-6177-C7E1-14D1-E96FC734E29D}"/>
              </a:ext>
            </a:extLst>
          </p:cNvPr>
          <p:cNvGrpSpPr/>
          <p:nvPr/>
        </p:nvGrpSpPr>
        <p:grpSpPr>
          <a:xfrm>
            <a:off x="7801349" y="2204915"/>
            <a:ext cx="3954178" cy="3857369"/>
            <a:chOff x="2078173" y="1001027"/>
            <a:chExt cx="6247680" cy="5189039"/>
          </a:xfrm>
        </p:grpSpPr>
        <p:cxnSp>
          <p:nvCxnSpPr>
            <p:cNvPr id="12" name="Straight Arrow Connector 11">
              <a:extLst>
                <a:ext uri="{FF2B5EF4-FFF2-40B4-BE49-F238E27FC236}">
                  <a16:creationId xmlns:a16="http://schemas.microsoft.com/office/drawing/2014/main" id="{C0E42734-CA66-CF76-E382-0C172E253108}"/>
                </a:ext>
              </a:extLst>
            </p:cNvPr>
            <p:cNvCxnSpPr>
              <a:cxnSpLocks/>
            </p:cNvCxnSpPr>
            <p:nvPr/>
          </p:nvCxnSpPr>
          <p:spPr>
            <a:xfrm flipV="1">
              <a:off x="3166712" y="1001027"/>
              <a:ext cx="0" cy="4155707"/>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AFCAD9-A63D-8EF8-EFAA-552DF790B18B}"/>
                </a:ext>
              </a:extLst>
            </p:cNvPr>
            <p:cNvCxnSpPr>
              <a:cxnSpLocks/>
            </p:cNvCxnSpPr>
            <p:nvPr/>
          </p:nvCxnSpPr>
          <p:spPr>
            <a:xfrm>
              <a:off x="3742623" y="5436670"/>
              <a:ext cx="4583230" cy="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671462-714B-63B8-7A33-D8E0387C9371}"/>
                </a:ext>
              </a:extLst>
            </p:cNvPr>
            <p:cNvSpPr txBox="1"/>
            <p:nvPr/>
          </p:nvSpPr>
          <p:spPr>
            <a:xfrm>
              <a:off x="4388600" y="5403410"/>
              <a:ext cx="2914416" cy="786656"/>
            </a:xfrm>
            <a:prstGeom prst="rect">
              <a:avLst/>
            </a:prstGeom>
            <a:noFill/>
          </p:spPr>
          <p:txBody>
            <a:bodyPr wrap="none" rtlCol="0">
              <a:spAutoFit/>
            </a:bodyPr>
            <a:lstStyle/>
            <a:p>
              <a:r>
                <a:rPr lang="en-US" sz="3200" dirty="0"/>
                <a:t>Resilience</a:t>
              </a:r>
              <a:endParaRPr lang="en-GB" sz="3200" dirty="0"/>
            </a:p>
          </p:txBody>
        </p:sp>
        <p:sp>
          <p:nvSpPr>
            <p:cNvPr id="15" name="TextBox 14">
              <a:extLst>
                <a:ext uri="{FF2B5EF4-FFF2-40B4-BE49-F238E27FC236}">
                  <a16:creationId xmlns:a16="http://schemas.microsoft.com/office/drawing/2014/main" id="{2B991BC2-90F2-8898-719F-ED48BF0E2869}"/>
                </a:ext>
              </a:extLst>
            </p:cNvPr>
            <p:cNvSpPr txBox="1"/>
            <p:nvPr/>
          </p:nvSpPr>
          <p:spPr>
            <a:xfrm rot="16200000">
              <a:off x="1613329" y="2834823"/>
              <a:ext cx="1853644" cy="923956"/>
            </a:xfrm>
            <a:prstGeom prst="rect">
              <a:avLst/>
            </a:prstGeom>
            <a:noFill/>
          </p:spPr>
          <p:txBody>
            <a:bodyPr wrap="none" rtlCol="0">
              <a:spAutoFit/>
            </a:bodyPr>
            <a:lstStyle/>
            <a:p>
              <a:r>
                <a:rPr lang="en-US" sz="3200" dirty="0"/>
                <a:t>growth</a:t>
              </a:r>
              <a:endParaRPr lang="en-GB" sz="3200" dirty="0"/>
            </a:p>
          </p:txBody>
        </p:sp>
        <p:cxnSp>
          <p:nvCxnSpPr>
            <p:cNvPr id="16" name="Straight Connector 15">
              <a:extLst>
                <a:ext uri="{FF2B5EF4-FFF2-40B4-BE49-F238E27FC236}">
                  <a16:creationId xmlns:a16="http://schemas.microsoft.com/office/drawing/2014/main" id="{9201D65D-0C3B-1CB6-01AC-2DDE98413934}"/>
                </a:ext>
              </a:extLst>
            </p:cNvPr>
            <p:cNvCxnSpPr>
              <a:cxnSpLocks/>
            </p:cNvCxnSpPr>
            <p:nvPr/>
          </p:nvCxnSpPr>
          <p:spPr>
            <a:xfrm>
              <a:off x="3742623" y="1001027"/>
              <a:ext cx="4071487" cy="393793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A68A0B-5DE8-5E0B-8A1C-E68FB9E64DCD}"/>
                </a:ext>
              </a:extLst>
            </p:cNvPr>
            <p:cNvCxnSpPr>
              <a:cxnSpLocks/>
            </p:cNvCxnSpPr>
            <p:nvPr/>
          </p:nvCxnSpPr>
          <p:spPr>
            <a:xfrm>
              <a:off x="4305301" y="1858799"/>
              <a:ext cx="1258101" cy="1298287"/>
            </a:xfrm>
            <a:prstGeom prst="straightConnector1">
              <a:avLst/>
            </a:prstGeom>
            <a:ln w="57150">
              <a:solidFill>
                <a:schemeClr val="accent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0310E17-412F-8A75-B2A0-5AF6CF14DB40}"/>
                </a:ext>
              </a:extLst>
            </p:cNvPr>
            <p:cNvSpPr/>
            <p:nvPr/>
          </p:nvSpPr>
          <p:spPr>
            <a:xfrm>
              <a:off x="4801201" y="2369979"/>
              <a:ext cx="219777" cy="22138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a:extLst>
              <a:ext uri="{FF2B5EF4-FFF2-40B4-BE49-F238E27FC236}">
                <a16:creationId xmlns:a16="http://schemas.microsoft.com/office/drawing/2014/main" id="{3E58019A-069C-3609-7A2F-3BF150C44982}"/>
              </a:ext>
            </a:extLst>
          </p:cNvPr>
          <p:cNvPicPr>
            <a:picLocks noChangeAspect="1"/>
          </p:cNvPicPr>
          <p:nvPr/>
        </p:nvPicPr>
        <p:blipFill rotWithShape="1">
          <a:blip r:embed="rId4"/>
          <a:srcRect r="19456" b="75067"/>
          <a:stretch/>
        </p:blipFill>
        <p:spPr>
          <a:xfrm>
            <a:off x="3168172" y="1639651"/>
            <a:ext cx="3924441" cy="1497843"/>
          </a:xfrm>
          <a:prstGeom prst="rect">
            <a:avLst/>
          </a:prstGeom>
        </p:spPr>
      </p:pic>
    </p:spTree>
    <p:extLst>
      <p:ext uri="{BB962C8B-B14F-4D97-AF65-F5344CB8AC3E}">
        <p14:creationId xmlns:p14="http://schemas.microsoft.com/office/powerpoint/2010/main" val="190679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lant With Roots outline">
            <a:extLst>
              <a:ext uri="{FF2B5EF4-FFF2-40B4-BE49-F238E27FC236}">
                <a16:creationId xmlns:a16="http://schemas.microsoft.com/office/drawing/2014/main" id="{87D217A3-45AF-AF99-9987-85A6E5E4C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6964" y="3799462"/>
            <a:ext cx="2298700" cy="2298700"/>
          </a:xfrm>
          <a:prstGeom prst="rect">
            <a:avLst/>
          </a:prstGeom>
        </p:spPr>
      </p:pic>
      <p:pic>
        <p:nvPicPr>
          <p:cNvPr id="7" name="Graphic 6" descr="Dim (Smaller Sun) outline">
            <a:extLst>
              <a:ext uri="{FF2B5EF4-FFF2-40B4-BE49-F238E27FC236}">
                <a16:creationId xmlns:a16="http://schemas.microsoft.com/office/drawing/2014/main" id="{3E5EA67A-4FDD-1207-E9C1-5A537DD8C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662" y="485430"/>
            <a:ext cx="2107569" cy="2107569"/>
          </a:xfrm>
          <a:prstGeom prst="rect">
            <a:avLst/>
          </a:prstGeom>
        </p:spPr>
      </p:pic>
      <p:pic>
        <p:nvPicPr>
          <p:cNvPr id="11" name="Graphic 10" descr="Moon and stars outline">
            <a:extLst>
              <a:ext uri="{FF2B5EF4-FFF2-40B4-BE49-F238E27FC236}">
                <a16:creationId xmlns:a16="http://schemas.microsoft.com/office/drawing/2014/main" id="{20F4FC62-DC2B-F70A-B5D9-6BCEA417DA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4245" y="894689"/>
            <a:ext cx="1289050" cy="1289050"/>
          </a:xfrm>
          <a:prstGeom prst="rect">
            <a:avLst/>
          </a:prstGeom>
        </p:spPr>
      </p:pic>
      <p:pic>
        <p:nvPicPr>
          <p:cNvPr id="49" name="Graphic 48" descr="Plant With Roots outline">
            <a:extLst>
              <a:ext uri="{FF2B5EF4-FFF2-40B4-BE49-F238E27FC236}">
                <a16:creationId xmlns:a16="http://schemas.microsoft.com/office/drawing/2014/main" id="{011712BC-B9E4-7C5A-77D0-A9085CD703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1994" y="3914687"/>
            <a:ext cx="2298700" cy="2298700"/>
          </a:xfrm>
          <a:prstGeom prst="rect">
            <a:avLst/>
          </a:prstGeom>
        </p:spPr>
      </p:pic>
      <p:cxnSp>
        <p:nvCxnSpPr>
          <p:cNvPr id="52" name="Straight Arrow Connector 51">
            <a:extLst>
              <a:ext uri="{FF2B5EF4-FFF2-40B4-BE49-F238E27FC236}">
                <a16:creationId xmlns:a16="http://schemas.microsoft.com/office/drawing/2014/main" id="{0894880E-83CD-8C7F-0093-46BE001B921E}"/>
              </a:ext>
            </a:extLst>
          </p:cNvPr>
          <p:cNvCxnSpPr>
            <a:cxnSpLocks/>
          </p:cNvCxnSpPr>
          <p:nvPr/>
        </p:nvCxnSpPr>
        <p:spPr>
          <a:xfrm>
            <a:off x="1753393" y="2618224"/>
            <a:ext cx="0" cy="115601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02DD100D-37FC-37FA-EB92-987D803A2265}"/>
              </a:ext>
            </a:extLst>
          </p:cNvPr>
          <p:cNvSpPr txBox="1"/>
          <p:nvPr/>
        </p:nvSpPr>
        <p:spPr>
          <a:xfrm>
            <a:off x="805739" y="2946635"/>
            <a:ext cx="2004075" cy="400110"/>
          </a:xfrm>
          <a:prstGeom prst="rect">
            <a:avLst/>
          </a:prstGeom>
          <a:solidFill>
            <a:schemeClr val="accent4"/>
          </a:solidFill>
        </p:spPr>
        <p:txBody>
          <a:bodyPr wrap="none" rtlCol="0">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Photosynthesis</a:t>
            </a:r>
          </a:p>
        </p:txBody>
      </p:sp>
      <p:cxnSp>
        <p:nvCxnSpPr>
          <p:cNvPr id="55" name="Straight Arrow Connector 54">
            <a:extLst>
              <a:ext uri="{FF2B5EF4-FFF2-40B4-BE49-F238E27FC236}">
                <a16:creationId xmlns:a16="http://schemas.microsoft.com/office/drawing/2014/main" id="{D214F1D1-0F56-8F00-DC14-03CFD7756673}"/>
              </a:ext>
            </a:extLst>
          </p:cNvPr>
          <p:cNvCxnSpPr>
            <a:cxnSpLocks/>
          </p:cNvCxnSpPr>
          <p:nvPr/>
        </p:nvCxnSpPr>
        <p:spPr>
          <a:xfrm>
            <a:off x="4268401" y="2618223"/>
            <a:ext cx="0" cy="115601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A3074E33-3A1E-BD4F-88BD-065B57CB0556}"/>
              </a:ext>
            </a:extLst>
          </p:cNvPr>
          <p:cNvSpPr txBox="1"/>
          <p:nvPr/>
        </p:nvSpPr>
        <p:spPr>
          <a:xfrm>
            <a:off x="3312702" y="2844244"/>
            <a:ext cx="1952137" cy="707886"/>
          </a:xfrm>
          <a:prstGeom prst="rect">
            <a:avLst/>
          </a:prstGeom>
          <a:solidFill>
            <a:schemeClr val="accent4"/>
          </a:solidFill>
        </p:spPr>
        <p:txBody>
          <a:bodyPr wrap="none" rtlCol="0">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Starch/sucrose</a:t>
            </a:r>
          </a:p>
          <a:p>
            <a:pPr algn="ctr"/>
            <a:r>
              <a:rPr lang="en-GB" sz="2000" dirty="0">
                <a:latin typeface="Open Sans" panose="020B0606030504020204" pitchFamily="34" charset="0"/>
                <a:ea typeface="Open Sans" panose="020B0606030504020204" pitchFamily="34" charset="0"/>
                <a:cs typeface="Open Sans" panose="020B0606030504020204" pitchFamily="34" charset="0"/>
              </a:rPr>
              <a:t>reserves</a:t>
            </a:r>
          </a:p>
        </p:txBody>
      </p:sp>
      <p:pic>
        <p:nvPicPr>
          <p:cNvPr id="112" name="Picture 111">
            <a:extLst>
              <a:ext uri="{FF2B5EF4-FFF2-40B4-BE49-F238E27FC236}">
                <a16:creationId xmlns:a16="http://schemas.microsoft.com/office/drawing/2014/main" id="{01A039AD-08D3-EC77-D537-D4D6F2F21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1761" y="2264789"/>
            <a:ext cx="3398613" cy="3449720"/>
          </a:xfrm>
          <a:prstGeom prst="rect">
            <a:avLst/>
          </a:prstGeom>
        </p:spPr>
      </p:pic>
      <p:sp>
        <p:nvSpPr>
          <p:cNvPr id="113" name="TextBox 112">
            <a:extLst>
              <a:ext uri="{FF2B5EF4-FFF2-40B4-BE49-F238E27FC236}">
                <a16:creationId xmlns:a16="http://schemas.microsoft.com/office/drawing/2014/main" id="{F5FE7026-1614-4F5B-F2BA-450DDF55B635}"/>
              </a:ext>
            </a:extLst>
          </p:cNvPr>
          <p:cNvSpPr txBox="1"/>
          <p:nvPr/>
        </p:nvSpPr>
        <p:spPr>
          <a:xfrm>
            <a:off x="6973444" y="892237"/>
            <a:ext cx="2806409" cy="523220"/>
          </a:xfrm>
          <a:prstGeom prst="rect">
            <a:avLst/>
          </a:prstGeom>
          <a:noFill/>
        </p:spPr>
        <p:txBody>
          <a:bodyPr wrap="none" rtlCol="0">
            <a:spAutoFit/>
          </a:bodyPr>
          <a:lstStyle/>
          <a:p>
            <a:r>
              <a:rPr lang="en-GB" sz="2800" dirty="0">
                <a:latin typeface="Open Sans" panose="020B0606030504020204" pitchFamily="34" charset="0"/>
                <a:ea typeface="Open Sans" panose="020B0606030504020204" pitchFamily="34" charset="0"/>
                <a:cs typeface="Open Sans" panose="020B0606030504020204" pitchFamily="34" charset="0"/>
              </a:rPr>
              <a:t>Gibberellin (GA)</a:t>
            </a:r>
          </a:p>
        </p:txBody>
      </p:sp>
      <p:sp>
        <p:nvSpPr>
          <p:cNvPr id="114" name="TextBox 113">
            <a:extLst>
              <a:ext uri="{FF2B5EF4-FFF2-40B4-BE49-F238E27FC236}">
                <a16:creationId xmlns:a16="http://schemas.microsoft.com/office/drawing/2014/main" id="{99AAB3D0-5674-568E-301A-81A7838B7E81}"/>
              </a:ext>
            </a:extLst>
          </p:cNvPr>
          <p:cNvSpPr txBox="1"/>
          <p:nvPr/>
        </p:nvSpPr>
        <p:spPr>
          <a:xfrm>
            <a:off x="6851307" y="5714509"/>
            <a:ext cx="1965603" cy="369332"/>
          </a:xfrm>
          <a:prstGeom prst="rect">
            <a:avLst/>
          </a:prstGeom>
          <a:noFill/>
        </p:spPr>
        <p:txBody>
          <a:bodyPr wrap="non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Mann et al. 2017</a:t>
            </a:r>
          </a:p>
        </p:txBody>
      </p:sp>
      <p:sp>
        <p:nvSpPr>
          <p:cNvPr id="116" name="TextBox 115">
            <a:extLst>
              <a:ext uri="{FF2B5EF4-FFF2-40B4-BE49-F238E27FC236}">
                <a16:creationId xmlns:a16="http://schemas.microsoft.com/office/drawing/2014/main" id="{49C706F8-1B20-ADFE-7C18-D2B2EF7FC4CE}"/>
              </a:ext>
            </a:extLst>
          </p:cNvPr>
          <p:cNvSpPr txBox="1"/>
          <p:nvPr/>
        </p:nvSpPr>
        <p:spPr>
          <a:xfrm>
            <a:off x="6756057" y="1661678"/>
            <a:ext cx="346936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growth &amp; development</a:t>
            </a:r>
          </a:p>
        </p:txBody>
      </p:sp>
      <p:cxnSp>
        <p:nvCxnSpPr>
          <p:cNvPr id="117" name="Straight Arrow Connector 116">
            <a:extLst>
              <a:ext uri="{FF2B5EF4-FFF2-40B4-BE49-F238E27FC236}">
                <a16:creationId xmlns:a16="http://schemas.microsoft.com/office/drawing/2014/main" id="{D28545A1-86CF-3839-F9BC-FEE770612618}"/>
              </a:ext>
            </a:extLst>
          </p:cNvPr>
          <p:cNvCxnSpPr>
            <a:cxnSpLocks/>
          </p:cNvCxnSpPr>
          <p:nvPr/>
        </p:nvCxnSpPr>
        <p:spPr>
          <a:xfrm>
            <a:off x="8338548" y="1348394"/>
            <a:ext cx="0" cy="359368"/>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119" name="Group 118">
            <a:extLst>
              <a:ext uri="{FF2B5EF4-FFF2-40B4-BE49-F238E27FC236}">
                <a16:creationId xmlns:a16="http://schemas.microsoft.com/office/drawing/2014/main" id="{36F7A1CD-28C4-95A9-458B-DA0ED896B949}"/>
              </a:ext>
            </a:extLst>
          </p:cNvPr>
          <p:cNvGrpSpPr>
            <a:grpSpLocks noChangeAspect="1"/>
          </p:cNvGrpSpPr>
          <p:nvPr/>
        </p:nvGrpSpPr>
        <p:grpSpPr>
          <a:xfrm>
            <a:off x="9921040" y="622479"/>
            <a:ext cx="2170372" cy="1146748"/>
            <a:chOff x="103132" y="1481615"/>
            <a:chExt cx="2537080" cy="1340504"/>
          </a:xfrm>
        </p:grpSpPr>
        <p:pic>
          <p:nvPicPr>
            <p:cNvPr id="120" name="Picture 7">
              <a:extLst>
                <a:ext uri="{FF2B5EF4-FFF2-40B4-BE49-F238E27FC236}">
                  <a16:creationId xmlns:a16="http://schemas.microsoft.com/office/drawing/2014/main" id="{0A773FDE-D67F-5386-EBD8-36BE0FDCF3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274" t="8257" r="57381" b="77578"/>
            <a:stretch/>
          </p:blipFill>
          <p:spPr bwMode="auto">
            <a:xfrm>
              <a:off x="103132" y="1481615"/>
              <a:ext cx="2537080" cy="1340504"/>
            </a:xfrm>
            <a:prstGeom prst="rect">
              <a:avLst/>
            </a:prstGeom>
            <a:noFill/>
            <a:ln>
              <a:noFill/>
            </a:ln>
            <a:effectLst/>
            <a:extLst>
              <a:ext uri="{909E8E84-426E-40DD-AFC4-6F175D3DCCD1}">
                <a14:hiddenFill xmlns:a14="http://schemas.microsoft.com/office/drawing/2010/main">
                  <a:blipFill dpi="0" rotWithShape="0">
                    <a:blip/>
                    <a:srcRect l="10454" t="4692" r="57381" b="72275"/>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 name="Rectangle 120">
              <a:extLst>
                <a:ext uri="{FF2B5EF4-FFF2-40B4-BE49-F238E27FC236}">
                  <a16:creationId xmlns:a16="http://schemas.microsoft.com/office/drawing/2014/main" id="{F0433F5C-8B0E-19A1-2B2F-E479C123437A}"/>
                </a:ext>
              </a:extLst>
            </p:cNvPr>
            <p:cNvSpPr/>
            <p:nvPr/>
          </p:nvSpPr>
          <p:spPr>
            <a:xfrm>
              <a:off x="103132" y="1481615"/>
              <a:ext cx="515993" cy="413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5CD4F832-0819-AFAE-A607-EF1B3D5BFC95}"/>
                </a:ext>
              </a:extLst>
            </p:cNvPr>
            <p:cNvSpPr/>
            <p:nvPr/>
          </p:nvSpPr>
          <p:spPr>
            <a:xfrm rot="1107348">
              <a:off x="300704" y="1519684"/>
              <a:ext cx="378620" cy="247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4B74BD06-87AF-D0F9-65F4-9B1B9C7B0860}"/>
                </a:ext>
              </a:extLst>
            </p:cNvPr>
            <p:cNvSpPr/>
            <p:nvPr/>
          </p:nvSpPr>
          <p:spPr>
            <a:xfrm>
              <a:off x="103132" y="2242505"/>
              <a:ext cx="515993" cy="552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3346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13" grpId="0"/>
      <p:bldP spid="114" grpId="0"/>
      <p:bldP spid="1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AED07C-A363-ED39-BE52-763418019E4E}"/>
              </a:ext>
            </a:extLst>
          </p:cNvPr>
          <p:cNvSpPr txBox="1"/>
          <p:nvPr/>
        </p:nvSpPr>
        <p:spPr>
          <a:xfrm>
            <a:off x="514796" y="835009"/>
            <a:ext cx="10997754" cy="646331"/>
          </a:xfrm>
          <a:prstGeom prst="rect">
            <a:avLst/>
          </a:prstGeom>
          <a:noFill/>
        </p:spPr>
        <p:txBody>
          <a:bodyPr wrap="none" rtlCol="0">
            <a:spAutoFit/>
          </a:bodyPr>
          <a:lstStyle/>
          <a:p>
            <a:r>
              <a:rPr lang="en-US" sz="3600" b="1" dirty="0"/>
              <a:t>Optimize plant performance in fluctuating environments</a:t>
            </a:r>
            <a:endParaRPr lang="en-GB" sz="3600" b="1" dirty="0"/>
          </a:p>
        </p:txBody>
      </p:sp>
      <p:pic>
        <p:nvPicPr>
          <p:cNvPr id="5" name="Picture 4">
            <a:extLst>
              <a:ext uri="{FF2B5EF4-FFF2-40B4-BE49-F238E27FC236}">
                <a16:creationId xmlns:a16="http://schemas.microsoft.com/office/drawing/2014/main" id="{53CDF0A7-2063-A1A9-E46D-D9287D29A799}"/>
              </a:ext>
            </a:extLst>
          </p:cNvPr>
          <p:cNvPicPr>
            <a:picLocks noChangeAspect="1"/>
          </p:cNvPicPr>
          <p:nvPr/>
        </p:nvPicPr>
        <p:blipFill>
          <a:blip r:embed="rId2"/>
          <a:stretch>
            <a:fillRect/>
          </a:stretch>
        </p:blipFill>
        <p:spPr>
          <a:xfrm>
            <a:off x="241493" y="2440693"/>
            <a:ext cx="2661015" cy="1995761"/>
          </a:xfrm>
          <a:prstGeom prst="rect">
            <a:avLst/>
          </a:prstGeom>
        </p:spPr>
      </p:pic>
      <p:pic>
        <p:nvPicPr>
          <p:cNvPr id="6" name="Picture 5">
            <a:extLst>
              <a:ext uri="{FF2B5EF4-FFF2-40B4-BE49-F238E27FC236}">
                <a16:creationId xmlns:a16="http://schemas.microsoft.com/office/drawing/2014/main" id="{812D794D-D4CE-EBF1-FB34-74F2DF911168}"/>
              </a:ext>
            </a:extLst>
          </p:cNvPr>
          <p:cNvPicPr>
            <a:picLocks noChangeAspect="1"/>
          </p:cNvPicPr>
          <p:nvPr/>
        </p:nvPicPr>
        <p:blipFill>
          <a:blip r:embed="rId3"/>
          <a:stretch>
            <a:fillRect/>
          </a:stretch>
        </p:blipFill>
        <p:spPr>
          <a:xfrm>
            <a:off x="833073" y="3909746"/>
            <a:ext cx="2994581" cy="1809226"/>
          </a:xfrm>
          <a:prstGeom prst="rect">
            <a:avLst/>
          </a:prstGeom>
        </p:spPr>
      </p:pic>
      <p:pic>
        <p:nvPicPr>
          <p:cNvPr id="7" name="Picture 6">
            <a:extLst>
              <a:ext uri="{FF2B5EF4-FFF2-40B4-BE49-F238E27FC236}">
                <a16:creationId xmlns:a16="http://schemas.microsoft.com/office/drawing/2014/main" id="{D50B8E08-0B6C-1682-CCF9-D744586DE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408" y="2440693"/>
            <a:ext cx="2817287" cy="1809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A477D1DC-0AE7-9D28-4A87-6591B6B76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625" y="3921724"/>
            <a:ext cx="2695871" cy="1797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987D85A-8BAE-E102-BE80-FCF0C9516D37}"/>
              </a:ext>
            </a:extLst>
          </p:cNvPr>
          <p:cNvPicPr>
            <a:picLocks noChangeAspect="1"/>
          </p:cNvPicPr>
          <p:nvPr/>
        </p:nvPicPr>
        <p:blipFill>
          <a:blip r:embed="rId6"/>
          <a:stretch>
            <a:fillRect/>
          </a:stretch>
        </p:blipFill>
        <p:spPr>
          <a:xfrm>
            <a:off x="8198081" y="2452671"/>
            <a:ext cx="3197951" cy="1797248"/>
          </a:xfrm>
          <a:prstGeom prst="rect">
            <a:avLst/>
          </a:prstGeom>
        </p:spPr>
      </p:pic>
      <p:pic>
        <p:nvPicPr>
          <p:cNvPr id="10" name="Picture 9">
            <a:extLst>
              <a:ext uri="{FF2B5EF4-FFF2-40B4-BE49-F238E27FC236}">
                <a16:creationId xmlns:a16="http://schemas.microsoft.com/office/drawing/2014/main" id="{A490BC40-F959-6C9E-E739-26EB7E0382E4}"/>
              </a:ext>
            </a:extLst>
          </p:cNvPr>
          <p:cNvPicPr>
            <a:picLocks noChangeAspect="1"/>
          </p:cNvPicPr>
          <p:nvPr/>
        </p:nvPicPr>
        <p:blipFill>
          <a:blip r:embed="rId7"/>
          <a:stretch>
            <a:fillRect/>
          </a:stretch>
        </p:blipFill>
        <p:spPr>
          <a:xfrm>
            <a:off x="9149138" y="3909746"/>
            <a:ext cx="2792986" cy="1863321"/>
          </a:xfrm>
          <a:prstGeom prst="rect">
            <a:avLst/>
          </a:prstGeom>
        </p:spPr>
      </p:pic>
    </p:spTree>
    <p:extLst>
      <p:ext uri="{BB962C8B-B14F-4D97-AF65-F5344CB8AC3E}">
        <p14:creationId xmlns:p14="http://schemas.microsoft.com/office/powerpoint/2010/main" val="113232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034022-384C-DF99-40EC-3515D6638001}"/>
              </a:ext>
            </a:extLst>
          </p:cNvPr>
          <p:cNvPicPr>
            <a:picLocks noChangeAspect="1"/>
          </p:cNvPicPr>
          <p:nvPr/>
        </p:nvPicPr>
        <p:blipFill>
          <a:blip r:embed="rId2"/>
          <a:stretch>
            <a:fillRect/>
          </a:stretch>
        </p:blipFill>
        <p:spPr>
          <a:xfrm>
            <a:off x="4103870" y="0"/>
            <a:ext cx="5541488" cy="6858000"/>
          </a:xfrm>
          <a:prstGeom prst="rect">
            <a:avLst/>
          </a:prstGeom>
        </p:spPr>
      </p:pic>
      <p:sp>
        <p:nvSpPr>
          <p:cNvPr id="5" name="Title 1">
            <a:extLst>
              <a:ext uri="{FF2B5EF4-FFF2-40B4-BE49-F238E27FC236}">
                <a16:creationId xmlns:a16="http://schemas.microsoft.com/office/drawing/2014/main" id="{75928AA6-2AA1-C436-039F-0E7496D2EE60}"/>
              </a:ext>
            </a:extLst>
          </p:cNvPr>
          <p:cNvSpPr txBox="1">
            <a:spLocks/>
          </p:cNvSpPr>
          <p:nvPr/>
        </p:nvSpPr>
        <p:spPr>
          <a:xfrm>
            <a:off x="316531" y="268742"/>
            <a:ext cx="3531569" cy="172515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Gibberellin metabolism (GA)</a:t>
            </a:r>
            <a:endParaRPr lang="en-GB" dirty="0"/>
          </a:p>
        </p:txBody>
      </p:sp>
      <p:sp>
        <p:nvSpPr>
          <p:cNvPr id="6" name="TextBox 5">
            <a:extLst>
              <a:ext uri="{FF2B5EF4-FFF2-40B4-BE49-F238E27FC236}">
                <a16:creationId xmlns:a16="http://schemas.microsoft.com/office/drawing/2014/main" id="{E1F3FEA4-6480-0396-FFD4-70AEADC594F7}"/>
              </a:ext>
            </a:extLst>
          </p:cNvPr>
          <p:cNvSpPr txBox="1"/>
          <p:nvPr/>
        </p:nvSpPr>
        <p:spPr>
          <a:xfrm>
            <a:off x="49831" y="6404592"/>
            <a:ext cx="3953005" cy="369332"/>
          </a:xfrm>
          <a:prstGeom prst="rect">
            <a:avLst/>
          </a:prstGeom>
          <a:noFill/>
        </p:spPr>
        <p:txBody>
          <a:bodyPr wrap="none" rtlCol="0">
            <a:spAutoFit/>
          </a:bodyPr>
          <a:lstStyle/>
          <a:p>
            <a:r>
              <a:rPr lang="en-US" dirty="0"/>
              <a:t>He et al. 2020; Frontiers in Plant Science</a:t>
            </a:r>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23439" y="3703233"/>
            <a:ext cx="3109351" cy="675628"/>
          </a:xfrm>
        </p:spPr>
        <p:txBody>
          <a:bodyPr>
            <a:normAutofit/>
          </a:bodyPr>
          <a:lstStyle/>
          <a:p>
            <a:r>
              <a:rPr lang="en-US" sz="2000" b="1" dirty="0">
                <a:solidFill>
                  <a:srgbClr val="ED7D31"/>
                </a:solidFill>
                <a:latin typeface="Arial" panose="020B0604020202020204" pitchFamily="34" charset="0"/>
                <a:cs typeface="Arial" panose="020B0604020202020204" pitchFamily="34" charset="0"/>
              </a:rPr>
              <a:t>GA feedback regulation</a:t>
            </a:r>
          </a:p>
        </p:txBody>
      </p:sp>
      <p:sp>
        <p:nvSpPr>
          <p:cNvPr id="2" name="TextBox 1"/>
          <p:cNvSpPr txBox="1"/>
          <p:nvPr/>
        </p:nvSpPr>
        <p:spPr>
          <a:xfrm>
            <a:off x="3813016" y="1853120"/>
            <a:ext cx="774571" cy="461665"/>
          </a:xfrm>
          <a:prstGeom prst="rect">
            <a:avLst/>
          </a:prstGeom>
          <a:noFill/>
        </p:spPr>
        <p:txBody>
          <a:bodyPr wrap="none" rtlCol="0">
            <a:spAutoFit/>
          </a:bodyPr>
          <a:lstStyle/>
          <a:p>
            <a:r>
              <a:rPr lang="en-US" sz="2400" b="1" dirty="0"/>
              <a:t>GA</a:t>
            </a:r>
            <a:r>
              <a:rPr lang="en-US" sz="2400" b="1" baseline="-25000" dirty="0"/>
              <a:t>12</a:t>
            </a:r>
            <a:endParaRPr lang="nl-NL" sz="2400" b="1" baseline="-25000" dirty="0"/>
          </a:p>
        </p:txBody>
      </p:sp>
      <p:sp>
        <p:nvSpPr>
          <p:cNvPr id="8" name="TextBox 7"/>
          <p:cNvSpPr txBox="1"/>
          <p:nvPr/>
        </p:nvSpPr>
        <p:spPr>
          <a:xfrm>
            <a:off x="5916162" y="1853120"/>
            <a:ext cx="670376" cy="461665"/>
          </a:xfrm>
          <a:prstGeom prst="rect">
            <a:avLst/>
          </a:prstGeom>
          <a:noFill/>
        </p:spPr>
        <p:txBody>
          <a:bodyPr wrap="none" rtlCol="0">
            <a:spAutoFit/>
          </a:bodyPr>
          <a:lstStyle/>
          <a:p>
            <a:r>
              <a:rPr lang="en-US" sz="2400" b="1" dirty="0"/>
              <a:t>GA</a:t>
            </a:r>
            <a:r>
              <a:rPr lang="en-US" sz="2400" b="1" baseline="-25000" dirty="0"/>
              <a:t>9</a:t>
            </a:r>
            <a:endParaRPr lang="nl-NL" sz="2400" b="1" baseline="-25000" dirty="0"/>
          </a:p>
        </p:txBody>
      </p:sp>
      <p:sp>
        <p:nvSpPr>
          <p:cNvPr id="10" name="TextBox 9"/>
          <p:cNvSpPr txBox="1"/>
          <p:nvPr/>
        </p:nvSpPr>
        <p:spPr>
          <a:xfrm>
            <a:off x="10029085" y="1853120"/>
            <a:ext cx="774571" cy="461665"/>
          </a:xfrm>
          <a:prstGeom prst="rect">
            <a:avLst/>
          </a:prstGeom>
          <a:noFill/>
        </p:spPr>
        <p:txBody>
          <a:bodyPr wrap="none" rtlCol="0">
            <a:spAutoFit/>
          </a:bodyPr>
          <a:lstStyle/>
          <a:p>
            <a:r>
              <a:rPr lang="en-US" sz="2400" b="1" dirty="0"/>
              <a:t>GA</a:t>
            </a:r>
            <a:r>
              <a:rPr lang="en-US" sz="2400" b="1" baseline="-25000" dirty="0"/>
              <a:t>34</a:t>
            </a:r>
            <a:endParaRPr lang="nl-NL" sz="2400" b="1" baseline="-25000" dirty="0"/>
          </a:p>
        </p:txBody>
      </p:sp>
      <p:sp>
        <p:nvSpPr>
          <p:cNvPr id="11" name="TextBox 10"/>
          <p:cNvSpPr txBox="1"/>
          <p:nvPr/>
        </p:nvSpPr>
        <p:spPr>
          <a:xfrm>
            <a:off x="8004015" y="1853120"/>
            <a:ext cx="670376" cy="461665"/>
          </a:xfrm>
          <a:prstGeom prst="rect">
            <a:avLst/>
          </a:prstGeom>
          <a:noFill/>
        </p:spPr>
        <p:txBody>
          <a:bodyPr wrap="none" rtlCol="0">
            <a:spAutoFit/>
          </a:bodyPr>
          <a:lstStyle/>
          <a:p>
            <a:r>
              <a:rPr lang="en-US" sz="2400" b="1" dirty="0"/>
              <a:t>GA</a:t>
            </a:r>
            <a:r>
              <a:rPr lang="en-US" sz="2400" b="1" baseline="-25000" dirty="0"/>
              <a:t>4</a:t>
            </a:r>
            <a:endParaRPr lang="nl-NL" sz="2400" b="1" baseline="-25000" dirty="0"/>
          </a:p>
        </p:txBody>
      </p:sp>
      <p:cxnSp>
        <p:nvCxnSpPr>
          <p:cNvPr id="5" name="Straight Arrow Connector 4"/>
          <p:cNvCxnSpPr>
            <a:stCxn id="2" idx="3"/>
            <a:endCxn id="8" idx="1"/>
          </p:cNvCxnSpPr>
          <p:nvPr/>
        </p:nvCxnSpPr>
        <p:spPr>
          <a:xfrm>
            <a:off x="4587586" y="2083952"/>
            <a:ext cx="1328576" cy="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8" idx="3"/>
            <a:endCxn id="11" idx="1"/>
          </p:cNvCxnSpPr>
          <p:nvPr/>
        </p:nvCxnSpPr>
        <p:spPr>
          <a:xfrm>
            <a:off x="6586539" y="2083952"/>
            <a:ext cx="1417477" cy="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1" idx="3"/>
            <a:endCxn id="10" idx="1"/>
          </p:cNvCxnSpPr>
          <p:nvPr/>
        </p:nvCxnSpPr>
        <p:spPr>
          <a:xfrm>
            <a:off x="8674392" y="2083952"/>
            <a:ext cx="1354693" cy="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772069" y="1486608"/>
            <a:ext cx="975652" cy="461665"/>
          </a:xfrm>
          <a:prstGeom prst="rect">
            <a:avLst/>
          </a:prstGeom>
          <a:noFill/>
        </p:spPr>
        <p:txBody>
          <a:bodyPr wrap="none" rtlCol="0">
            <a:spAutoFit/>
          </a:bodyPr>
          <a:lstStyle/>
          <a:p>
            <a:r>
              <a:rPr lang="en-US" sz="2400" b="1" dirty="0"/>
              <a:t>GA</a:t>
            </a:r>
            <a:r>
              <a:rPr lang="en-US" sz="2400" b="1" baseline="-25000" dirty="0"/>
              <a:t>20ox</a:t>
            </a:r>
            <a:endParaRPr lang="nl-NL" sz="2400" b="1" baseline="-25000" dirty="0"/>
          </a:p>
        </p:txBody>
      </p:sp>
      <p:sp>
        <p:nvSpPr>
          <p:cNvPr id="28" name="TextBox 27"/>
          <p:cNvSpPr txBox="1"/>
          <p:nvPr/>
        </p:nvSpPr>
        <p:spPr>
          <a:xfrm>
            <a:off x="6766335" y="1486608"/>
            <a:ext cx="871457" cy="461665"/>
          </a:xfrm>
          <a:prstGeom prst="rect">
            <a:avLst/>
          </a:prstGeom>
          <a:noFill/>
        </p:spPr>
        <p:txBody>
          <a:bodyPr wrap="none" rtlCol="0">
            <a:spAutoFit/>
          </a:bodyPr>
          <a:lstStyle/>
          <a:p>
            <a:r>
              <a:rPr lang="en-US" sz="2400" b="1" dirty="0"/>
              <a:t>GA</a:t>
            </a:r>
            <a:r>
              <a:rPr lang="en-US" sz="2400" b="1" baseline="-25000" dirty="0"/>
              <a:t>3ox</a:t>
            </a:r>
            <a:endParaRPr lang="nl-NL" sz="2400" b="1" baseline="-25000" dirty="0"/>
          </a:p>
        </p:txBody>
      </p:sp>
      <p:sp>
        <p:nvSpPr>
          <p:cNvPr id="29" name="TextBox 28"/>
          <p:cNvSpPr txBox="1"/>
          <p:nvPr/>
        </p:nvSpPr>
        <p:spPr>
          <a:xfrm>
            <a:off x="8815504" y="1486608"/>
            <a:ext cx="871457" cy="461665"/>
          </a:xfrm>
          <a:prstGeom prst="rect">
            <a:avLst/>
          </a:prstGeom>
          <a:noFill/>
        </p:spPr>
        <p:txBody>
          <a:bodyPr wrap="none" rtlCol="0">
            <a:spAutoFit/>
          </a:bodyPr>
          <a:lstStyle/>
          <a:p>
            <a:r>
              <a:rPr lang="en-US" sz="2400" b="1" dirty="0"/>
              <a:t>GA</a:t>
            </a:r>
            <a:r>
              <a:rPr lang="en-US" sz="2400" b="1" baseline="-25000" dirty="0"/>
              <a:t>2ox</a:t>
            </a:r>
            <a:endParaRPr lang="nl-NL" sz="2400" b="1" baseline="-25000" dirty="0"/>
          </a:p>
        </p:txBody>
      </p:sp>
      <p:cxnSp>
        <p:nvCxnSpPr>
          <p:cNvPr id="30" name="Straight Arrow Connector 29"/>
          <p:cNvCxnSpPr>
            <a:stCxn id="36" idx="3"/>
            <a:endCxn id="2" idx="1"/>
          </p:cNvCxnSpPr>
          <p:nvPr/>
        </p:nvCxnSpPr>
        <p:spPr>
          <a:xfrm>
            <a:off x="3385739" y="2083952"/>
            <a:ext cx="427276" cy="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9" idx="3"/>
            <a:endCxn id="36" idx="1"/>
          </p:cNvCxnSpPr>
          <p:nvPr/>
        </p:nvCxnSpPr>
        <p:spPr>
          <a:xfrm>
            <a:off x="2540825" y="2083952"/>
            <a:ext cx="440637" cy="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981461" y="1853120"/>
            <a:ext cx="404278" cy="461665"/>
          </a:xfrm>
          <a:prstGeom prst="rect">
            <a:avLst/>
          </a:prstGeom>
          <a:noFill/>
        </p:spPr>
        <p:txBody>
          <a:bodyPr wrap="none" rtlCol="0">
            <a:spAutoFit/>
          </a:bodyPr>
          <a:lstStyle/>
          <a:p>
            <a:r>
              <a:rPr lang="en-US" sz="2400" b="1" dirty="0"/>
              <a:t>…</a:t>
            </a:r>
            <a:endParaRPr lang="nl-NL" sz="2400" b="1" baseline="-25000" dirty="0"/>
          </a:p>
        </p:txBody>
      </p:sp>
      <p:sp>
        <p:nvSpPr>
          <p:cNvPr id="39" name="TextBox 38"/>
          <p:cNvSpPr txBox="1"/>
          <p:nvPr/>
        </p:nvSpPr>
        <p:spPr>
          <a:xfrm>
            <a:off x="2136546" y="1853120"/>
            <a:ext cx="404278" cy="461665"/>
          </a:xfrm>
          <a:prstGeom prst="rect">
            <a:avLst/>
          </a:prstGeom>
          <a:noFill/>
        </p:spPr>
        <p:txBody>
          <a:bodyPr wrap="none" rtlCol="0">
            <a:spAutoFit/>
          </a:bodyPr>
          <a:lstStyle/>
          <a:p>
            <a:r>
              <a:rPr lang="en-US" sz="2400" b="1" dirty="0"/>
              <a:t>…</a:t>
            </a:r>
            <a:endParaRPr lang="nl-NL" sz="2400" b="1" baseline="-25000" dirty="0"/>
          </a:p>
        </p:txBody>
      </p:sp>
      <p:sp>
        <p:nvSpPr>
          <p:cNvPr id="55" name="TextBox 54"/>
          <p:cNvSpPr txBox="1"/>
          <p:nvPr/>
        </p:nvSpPr>
        <p:spPr>
          <a:xfrm>
            <a:off x="8018443" y="3017285"/>
            <a:ext cx="655949" cy="461665"/>
          </a:xfrm>
          <a:prstGeom prst="rect">
            <a:avLst/>
          </a:prstGeom>
          <a:noFill/>
        </p:spPr>
        <p:txBody>
          <a:bodyPr wrap="none" rtlCol="0">
            <a:spAutoFit/>
          </a:bodyPr>
          <a:lstStyle/>
          <a:p>
            <a:r>
              <a:rPr lang="en-US" sz="2400" b="1" dirty="0"/>
              <a:t>GID</a:t>
            </a:r>
            <a:endParaRPr lang="nl-NL" sz="2400" b="1" baseline="-25000" dirty="0"/>
          </a:p>
        </p:txBody>
      </p:sp>
      <p:sp>
        <p:nvSpPr>
          <p:cNvPr id="56" name="TextBox 55"/>
          <p:cNvSpPr txBox="1"/>
          <p:nvPr/>
        </p:nvSpPr>
        <p:spPr>
          <a:xfrm>
            <a:off x="7845301" y="4252831"/>
            <a:ext cx="987805" cy="461665"/>
          </a:xfrm>
          <a:prstGeom prst="rect">
            <a:avLst/>
          </a:prstGeom>
          <a:noFill/>
        </p:spPr>
        <p:txBody>
          <a:bodyPr wrap="square" rtlCol="0">
            <a:spAutoFit/>
          </a:bodyPr>
          <a:lstStyle/>
          <a:p>
            <a:r>
              <a:rPr lang="en-US" sz="2400" b="1" dirty="0"/>
              <a:t>DELLA</a:t>
            </a:r>
            <a:endParaRPr lang="nl-NL" sz="2400" b="1" baseline="-25000" dirty="0"/>
          </a:p>
        </p:txBody>
      </p:sp>
      <p:cxnSp>
        <p:nvCxnSpPr>
          <p:cNvPr id="57" name="Straight Arrow Connector 56"/>
          <p:cNvCxnSpPr>
            <a:stCxn id="11" idx="2"/>
            <a:endCxn id="55" idx="0"/>
          </p:cNvCxnSpPr>
          <p:nvPr/>
        </p:nvCxnSpPr>
        <p:spPr>
          <a:xfrm>
            <a:off x="8339203" y="2314784"/>
            <a:ext cx="7214" cy="702500"/>
          </a:xfrm>
          <a:prstGeom prst="straightConnector1">
            <a:avLst/>
          </a:prstGeom>
          <a:ln w="38100">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5" idx="2"/>
            <a:endCxn id="56" idx="0"/>
          </p:cNvCxnSpPr>
          <p:nvPr/>
        </p:nvCxnSpPr>
        <p:spPr>
          <a:xfrm flipH="1">
            <a:off x="8339203" y="3478950"/>
            <a:ext cx="7214" cy="773881"/>
          </a:xfrm>
          <a:prstGeom prst="straightConnector1">
            <a:avLst/>
          </a:prstGeom>
          <a:ln w="381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8159367" y="4235545"/>
            <a:ext cx="374101" cy="0"/>
          </a:xfrm>
          <a:prstGeom prst="straightConnector1">
            <a:avLst/>
          </a:prstGeom>
          <a:ln w="381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8352637" y="4714347"/>
            <a:ext cx="7214" cy="773881"/>
          </a:xfrm>
          <a:prstGeom prst="straightConnector1">
            <a:avLst/>
          </a:prstGeom>
          <a:ln w="381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8172801" y="5470942"/>
            <a:ext cx="374101" cy="0"/>
          </a:xfrm>
          <a:prstGeom prst="straightConnector1">
            <a:avLst/>
          </a:prstGeom>
          <a:ln w="3810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7461564" y="5488733"/>
            <a:ext cx="1974756" cy="461665"/>
          </a:xfrm>
          <a:prstGeom prst="rect">
            <a:avLst/>
          </a:prstGeom>
          <a:noFill/>
        </p:spPr>
        <p:txBody>
          <a:bodyPr wrap="square" rtlCol="0">
            <a:spAutoFit/>
          </a:bodyPr>
          <a:lstStyle/>
          <a:p>
            <a:r>
              <a:rPr lang="en-US" sz="2400" b="1" dirty="0"/>
              <a:t>GA responses</a:t>
            </a:r>
            <a:endParaRPr lang="nl-NL" sz="2400" b="1" baseline="-25000" dirty="0"/>
          </a:p>
        </p:txBody>
      </p:sp>
      <p:cxnSp>
        <p:nvCxnSpPr>
          <p:cNvPr id="71" name="Elbow Connector 70"/>
          <p:cNvCxnSpPr>
            <a:stCxn id="56" idx="1"/>
          </p:cNvCxnSpPr>
          <p:nvPr/>
        </p:nvCxnSpPr>
        <p:spPr>
          <a:xfrm rot="10800000">
            <a:off x="7202010" y="2219633"/>
            <a:ext cx="643290" cy="2264030"/>
          </a:xfrm>
          <a:prstGeom prst="bentConnector2">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56" idx="1"/>
          </p:cNvCxnSpPr>
          <p:nvPr/>
        </p:nvCxnSpPr>
        <p:spPr>
          <a:xfrm rot="10800000">
            <a:off x="5193517" y="2219633"/>
            <a:ext cx="2651785" cy="2264030"/>
          </a:xfrm>
          <a:prstGeom prst="bentConnector3">
            <a:avLst>
              <a:gd name="adj1" fmla="val 100287"/>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56" idx="3"/>
            <a:endCxn id="55" idx="3"/>
          </p:cNvCxnSpPr>
          <p:nvPr/>
        </p:nvCxnSpPr>
        <p:spPr>
          <a:xfrm flipH="1" flipV="1">
            <a:off x="8674391" y="3248117"/>
            <a:ext cx="158714" cy="1235546"/>
          </a:xfrm>
          <a:prstGeom prst="bentConnector3">
            <a:avLst>
              <a:gd name="adj1" fmla="val -160037"/>
            </a:avLst>
          </a:prstGeom>
          <a:ln w="571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Elbow Connector 80"/>
          <p:cNvCxnSpPr>
            <a:stCxn id="56" idx="3"/>
          </p:cNvCxnSpPr>
          <p:nvPr/>
        </p:nvCxnSpPr>
        <p:spPr>
          <a:xfrm flipV="1">
            <a:off x="8833105" y="2219633"/>
            <a:ext cx="529452" cy="2264030"/>
          </a:xfrm>
          <a:prstGeom prst="bentConnector2">
            <a:avLst/>
          </a:prstGeom>
          <a:ln w="57150">
            <a:solidFill>
              <a:schemeClr val="accent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135931" y="2232333"/>
            <a:ext cx="457106" cy="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3" name="Graphic 2" descr="Questions with solid fill">
            <a:extLst>
              <a:ext uri="{FF2B5EF4-FFF2-40B4-BE49-F238E27FC236}">
                <a16:creationId xmlns:a16="http://schemas.microsoft.com/office/drawing/2014/main" id="{DBF63BF8-363B-3681-CBBB-5D8557944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79" y="4012118"/>
            <a:ext cx="1832148" cy="1832148"/>
          </a:xfrm>
          <a:prstGeom prst="rect">
            <a:avLst/>
          </a:prstGeom>
        </p:spPr>
      </p:pic>
      <p:grpSp>
        <p:nvGrpSpPr>
          <p:cNvPr id="4" name="Group 3">
            <a:extLst>
              <a:ext uri="{FF2B5EF4-FFF2-40B4-BE49-F238E27FC236}">
                <a16:creationId xmlns:a16="http://schemas.microsoft.com/office/drawing/2014/main" id="{3E5858AC-1669-126B-BAB8-131F858179AB}"/>
              </a:ext>
            </a:extLst>
          </p:cNvPr>
          <p:cNvGrpSpPr/>
          <p:nvPr/>
        </p:nvGrpSpPr>
        <p:grpSpPr>
          <a:xfrm>
            <a:off x="272810" y="5412396"/>
            <a:ext cx="3102137" cy="1388022"/>
            <a:chOff x="6291764" y="688952"/>
            <a:chExt cx="5985078" cy="2800430"/>
          </a:xfrm>
        </p:grpSpPr>
        <p:sp>
          <p:nvSpPr>
            <p:cNvPr id="9" name="Rectangle: Rounded Corners 8">
              <a:extLst>
                <a:ext uri="{FF2B5EF4-FFF2-40B4-BE49-F238E27FC236}">
                  <a16:creationId xmlns:a16="http://schemas.microsoft.com/office/drawing/2014/main" id="{BFEC958F-07F6-E069-122E-CBF71A069CEA}"/>
                </a:ext>
              </a:extLst>
            </p:cNvPr>
            <p:cNvSpPr/>
            <p:nvPr/>
          </p:nvSpPr>
          <p:spPr>
            <a:xfrm>
              <a:off x="6621707" y="1109637"/>
              <a:ext cx="5626856" cy="2218025"/>
            </a:xfrm>
            <a:prstGeom prst="roundRect">
              <a:avLst/>
            </a:prstGeom>
            <a:solidFill>
              <a:schemeClr val="accent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Dim (Smaller Sun) outline">
              <a:extLst>
                <a:ext uri="{FF2B5EF4-FFF2-40B4-BE49-F238E27FC236}">
                  <a16:creationId xmlns:a16="http://schemas.microsoft.com/office/drawing/2014/main" id="{CF4F6E0D-45AD-1065-8F29-8D082EF70F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1764" y="688952"/>
              <a:ext cx="2762252" cy="2762252"/>
            </a:xfrm>
            <a:prstGeom prst="rect">
              <a:avLst/>
            </a:prstGeom>
          </p:spPr>
        </p:pic>
        <p:pic>
          <p:nvPicPr>
            <p:cNvPr id="13" name="Graphic 12" descr="Partial sun outline">
              <a:extLst>
                <a:ext uri="{FF2B5EF4-FFF2-40B4-BE49-F238E27FC236}">
                  <a16:creationId xmlns:a16="http://schemas.microsoft.com/office/drawing/2014/main" id="{B3A99E09-F01F-F4D8-58DA-7D73A09615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6840" y="949380"/>
              <a:ext cx="2540002" cy="2540002"/>
            </a:xfrm>
            <a:prstGeom prst="rect">
              <a:avLst/>
            </a:prstGeom>
          </p:spPr>
        </p:pic>
        <p:sp>
          <p:nvSpPr>
            <p:cNvPr id="14" name="Arrow: Left-Right 13">
              <a:extLst>
                <a:ext uri="{FF2B5EF4-FFF2-40B4-BE49-F238E27FC236}">
                  <a16:creationId xmlns:a16="http://schemas.microsoft.com/office/drawing/2014/main" id="{C14541BE-4C33-8BDC-1F92-8F728E1B5AEB}"/>
                </a:ext>
              </a:extLst>
            </p:cNvPr>
            <p:cNvSpPr/>
            <p:nvPr/>
          </p:nvSpPr>
          <p:spPr>
            <a:xfrm>
              <a:off x="8961746" y="1775908"/>
              <a:ext cx="1093510" cy="527901"/>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itle 1">
            <a:extLst>
              <a:ext uri="{FF2B5EF4-FFF2-40B4-BE49-F238E27FC236}">
                <a16:creationId xmlns:a16="http://schemas.microsoft.com/office/drawing/2014/main" id="{ACE176C3-9711-8DC9-B673-C2A9FB13AEE5}"/>
              </a:ext>
            </a:extLst>
          </p:cNvPr>
          <p:cNvSpPr txBox="1">
            <a:spLocks/>
          </p:cNvSpPr>
          <p:nvPr/>
        </p:nvSpPr>
        <p:spPr>
          <a:xfrm>
            <a:off x="1186481" y="160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Gibberellin metabolism (GA), simplified</a:t>
            </a:r>
            <a:endParaRPr lang="en-GB" dirty="0"/>
          </a:p>
        </p:txBody>
      </p:sp>
    </p:spTree>
    <p:extLst>
      <p:ext uri="{BB962C8B-B14F-4D97-AF65-F5344CB8AC3E}">
        <p14:creationId xmlns:p14="http://schemas.microsoft.com/office/powerpoint/2010/main" val="19726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10" grpId="0"/>
      <p:bldP spid="11" grpId="0"/>
      <p:bldP spid="27" grpId="0"/>
      <p:bldP spid="28" grpId="0"/>
      <p:bldP spid="29" grpId="0"/>
      <p:bldP spid="36" grpId="0"/>
      <p:bldP spid="39" grpId="0"/>
      <p:bldP spid="55" grpId="0"/>
      <p:bldP spid="56"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86610-FF1C-401D-8063-A7CD115E0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201" y="521744"/>
            <a:ext cx="8140317" cy="5814512"/>
          </a:xfrm>
          <a:prstGeom prst="rect">
            <a:avLst/>
          </a:prstGeom>
        </p:spPr>
      </p:pic>
    </p:spTree>
    <p:extLst>
      <p:ext uri="{BB962C8B-B14F-4D97-AF65-F5344CB8AC3E}">
        <p14:creationId xmlns:p14="http://schemas.microsoft.com/office/powerpoint/2010/main" val="2563199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08D92-2C89-4A3F-9CB7-433AD891AE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8171"/>
          <a:stretch/>
        </p:blipFill>
        <p:spPr>
          <a:xfrm>
            <a:off x="1700621" y="2024388"/>
            <a:ext cx="8935621" cy="3364575"/>
          </a:xfrm>
          <a:prstGeom prst="rect">
            <a:avLst/>
          </a:prstGeom>
        </p:spPr>
      </p:pic>
    </p:spTree>
    <p:extLst>
      <p:ext uri="{BB962C8B-B14F-4D97-AF65-F5344CB8AC3E}">
        <p14:creationId xmlns:p14="http://schemas.microsoft.com/office/powerpoint/2010/main" val="1916406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7CD0E-597E-4D3A-9FBB-C10202DB06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58"/>
          <a:stretch/>
        </p:blipFill>
        <p:spPr>
          <a:xfrm>
            <a:off x="2678391" y="571025"/>
            <a:ext cx="7039127" cy="5715951"/>
          </a:xfrm>
          <a:prstGeom prst="rect">
            <a:avLst/>
          </a:prstGeom>
        </p:spPr>
      </p:pic>
      <p:sp>
        <p:nvSpPr>
          <p:cNvPr id="5" name="Rectangle 4">
            <a:extLst>
              <a:ext uri="{FF2B5EF4-FFF2-40B4-BE49-F238E27FC236}">
                <a16:creationId xmlns:a16="http://schemas.microsoft.com/office/drawing/2014/main" id="{78F83F6E-E7FE-46B4-A23F-4986A2261AED}"/>
              </a:ext>
            </a:extLst>
          </p:cNvPr>
          <p:cNvSpPr/>
          <p:nvPr/>
        </p:nvSpPr>
        <p:spPr>
          <a:xfrm>
            <a:off x="5753101" y="527540"/>
            <a:ext cx="2895599" cy="26538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198B727E-34F2-4511-8C52-719D18A51F64}"/>
              </a:ext>
            </a:extLst>
          </p:cNvPr>
          <p:cNvSpPr/>
          <p:nvPr/>
        </p:nvSpPr>
        <p:spPr>
          <a:xfrm>
            <a:off x="5922083" y="3181351"/>
            <a:ext cx="4283075" cy="28003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F81D6719-0E7F-43E5-9EE0-0B8E39DDC865}"/>
              </a:ext>
            </a:extLst>
          </p:cNvPr>
          <p:cNvSpPr/>
          <p:nvPr/>
        </p:nvSpPr>
        <p:spPr>
          <a:xfrm>
            <a:off x="2587979" y="3224834"/>
            <a:ext cx="3609975" cy="28003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63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94A7B281-753C-421A-892D-CD77AD5E5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728" y="527540"/>
            <a:ext cx="7272973" cy="5802920"/>
          </a:xfrm>
          <a:prstGeom prst="rect">
            <a:avLst/>
          </a:prstGeom>
        </p:spPr>
      </p:pic>
      <p:sp>
        <p:nvSpPr>
          <p:cNvPr id="5" name="Rectangle 4">
            <a:extLst>
              <a:ext uri="{FF2B5EF4-FFF2-40B4-BE49-F238E27FC236}">
                <a16:creationId xmlns:a16="http://schemas.microsoft.com/office/drawing/2014/main" id="{6DEC075C-FED0-42B7-A375-39C7A9349B8B}"/>
              </a:ext>
            </a:extLst>
          </p:cNvPr>
          <p:cNvSpPr/>
          <p:nvPr/>
        </p:nvSpPr>
        <p:spPr>
          <a:xfrm>
            <a:off x="6505576" y="527540"/>
            <a:ext cx="3609975" cy="26538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051A565C-DC1A-44BD-BA92-F325E03B5346}"/>
              </a:ext>
            </a:extLst>
          </p:cNvPr>
          <p:cNvSpPr/>
          <p:nvPr/>
        </p:nvSpPr>
        <p:spPr>
          <a:xfrm>
            <a:off x="6461126" y="3190875"/>
            <a:ext cx="3609975" cy="280034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8DFC4407-C2A8-493C-9A11-28D70BA33B22}"/>
              </a:ext>
            </a:extLst>
          </p:cNvPr>
          <p:cNvSpPr/>
          <p:nvPr/>
        </p:nvSpPr>
        <p:spPr>
          <a:xfrm>
            <a:off x="2933701" y="3181350"/>
            <a:ext cx="3609975" cy="28003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1779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7C6C7CF2-AC36-2B16-9CE0-B173A959E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768" t="48768" b="5015"/>
          <a:stretch/>
        </p:blipFill>
        <p:spPr>
          <a:xfrm>
            <a:off x="806829" y="1077030"/>
            <a:ext cx="4775317" cy="3653043"/>
          </a:xfrm>
          <a:prstGeom prst="rect">
            <a:avLst/>
          </a:prstGeom>
        </p:spPr>
      </p:pic>
      <p:pic>
        <p:nvPicPr>
          <p:cNvPr id="2" name="Picture 1" descr="A picture containing clock&#10;&#10;Description automatically generated">
            <a:extLst>
              <a:ext uri="{FF2B5EF4-FFF2-40B4-BE49-F238E27FC236}">
                <a16:creationId xmlns:a16="http://schemas.microsoft.com/office/drawing/2014/main" id="{0BD54CBE-9BBB-D8AC-8DAA-5428944ED3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77613" r="50174"/>
          <a:stretch/>
        </p:blipFill>
        <p:spPr>
          <a:xfrm>
            <a:off x="6655969" y="1163731"/>
            <a:ext cx="4775316" cy="3717738"/>
          </a:xfrm>
          <a:prstGeom prst="rect">
            <a:avLst/>
          </a:prstGeom>
        </p:spPr>
      </p:pic>
      <p:sp>
        <p:nvSpPr>
          <p:cNvPr id="3" name="Rectangle 2">
            <a:extLst>
              <a:ext uri="{FF2B5EF4-FFF2-40B4-BE49-F238E27FC236}">
                <a16:creationId xmlns:a16="http://schemas.microsoft.com/office/drawing/2014/main" id="{E3DAE35C-5700-F061-34EF-9553E2026163}"/>
              </a:ext>
            </a:extLst>
          </p:cNvPr>
          <p:cNvSpPr/>
          <p:nvPr/>
        </p:nvSpPr>
        <p:spPr>
          <a:xfrm>
            <a:off x="875015" y="1026396"/>
            <a:ext cx="438539" cy="41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BA876DD-7D9E-1912-1989-53513B0B80D6}"/>
              </a:ext>
            </a:extLst>
          </p:cNvPr>
          <p:cNvSpPr txBox="1"/>
          <p:nvPr/>
        </p:nvSpPr>
        <p:spPr>
          <a:xfrm>
            <a:off x="7109472" y="4996745"/>
            <a:ext cx="4699876" cy="646331"/>
          </a:xfrm>
          <a:prstGeom prst="rect">
            <a:avLst/>
          </a:prstGeom>
          <a:noFill/>
        </p:spPr>
        <p:txBody>
          <a:bodyPr wrap="non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AZD:</a:t>
            </a:r>
          </a:p>
          <a:p>
            <a:r>
              <a:rPr lang="en-GB" b="1" dirty="0">
                <a:latin typeface="Open Sans" panose="020B0606030504020204" pitchFamily="34" charset="0"/>
                <a:ea typeface="Open Sans" panose="020B0606030504020204" pitchFamily="34" charset="0"/>
                <a:cs typeface="Open Sans" panose="020B0606030504020204" pitchFamily="34" charset="0"/>
              </a:rPr>
              <a:t>TOR kinase (energy signalling) inhibitor</a:t>
            </a:r>
          </a:p>
        </p:txBody>
      </p:sp>
      <p:sp>
        <p:nvSpPr>
          <p:cNvPr id="10" name="TextBox 9">
            <a:extLst>
              <a:ext uri="{FF2B5EF4-FFF2-40B4-BE49-F238E27FC236}">
                <a16:creationId xmlns:a16="http://schemas.microsoft.com/office/drawing/2014/main" id="{A2CD9716-B783-6627-14FD-257A663C78E5}"/>
              </a:ext>
            </a:extLst>
          </p:cNvPr>
          <p:cNvSpPr txBox="1"/>
          <p:nvPr/>
        </p:nvSpPr>
        <p:spPr>
          <a:xfrm>
            <a:off x="2157454" y="4627413"/>
            <a:ext cx="2574744" cy="369332"/>
          </a:xfrm>
          <a:prstGeom prst="rect">
            <a:avLst/>
          </a:prstGeom>
          <a:noFill/>
        </p:spPr>
        <p:txBody>
          <a:bodyPr wrap="non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Zeitgeber time (hours)</a:t>
            </a:r>
          </a:p>
        </p:txBody>
      </p:sp>
    </p:spTree>
    <p:extLst>
      <p:ext uri="{BB962C8B-B14F-4D97-AF65-F5344CB8AC3E}">
        <p14:creationId xmlns:p14="http://schemas.microsoft.com/office/powerpoint/2010/main" val="165690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A7773F4-2053-7F5D-FD63-8F069FEC78D9}"/>
              </a:ext>
            </a:extLst>
          </p:cNvPr>
          <p:cNvSpPr/>
          <p:nvPr/>
        </p:nvSpPr>
        <p:spPr>
          <a:xfrm>
            <a:off x="4657843" y="1892709"/>
            <a:ext cx="2677567" cy="2886812"/>
          </a:xfrm>
          <a:custGeom>
            <a:avLst/>
            <a:gdLst>
              <a:gd name="connsiteX0" fmla="*/ 2006618 w 4013237"/>
              <a:gd name="connsiteY0" fmla="*/ 0 h 4013237"/>
              <a:gd name="connsiteX1" fmla="*/ 4013237 w 4013237"/>
              <a:gd name="connsiteY1" fmla="*/ 2006619 h 4013237"/>
              <a:gd name="connsiteX2" fmla="*/ 2006618 w 4013237"/>
              <a:gd name="connsiteY2" fmla="*/ 4013238 h 4013237"/>
              <a:gd name="connsiteX3" fmla="*/ 2006619 w 4013237"/>
              <a:gd name="connsiteY3" fmla="*/ 2006619 h 4013237"/>
              <a:gd name="connsiteX4" fmla="*/ 2006618 w 4013237"/>
              <a:gd name="connsiteY4" fmla="*/ 0 h 401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37" h="4013237">
                <a:moveTo>
                  <a:pt x="2006618" y="0"/>
                </a:moveTo>
                <a:cubicBezTo>
                  <a:pt x="3114843" y="0"/>
                  <a:pt x="4013237" y="898394"/>
                  <a:pt x="4013237" y="2006619"/>
                </a:cubicBezTo>
                <a:cubicBezTo>
                  <a:pt x="4013237" y="3114844"/>
                  <a:pt x="3114843" y="4013238"/>
                  <a:pt x="2006618" y="4013238"/>
                </a:cubicBezTo>
                <a:cubicBezTo>
                  <a:pt x="2006618" y="3344365"/>
                  <a:pt x="2006619" y="2675492"/>
                  <a:pt x="2006619" y="2006619"/>
                </a:cubicBezTo>
                <a:cubicBezTo>
                  <a:pt x="2006619" y="1337746"/>
                  <a:pt x="2006618" y="668873"/>
                  <a:pt x="2006618" y="0"/>
                </a:cubicBez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3428" tIns="1081566" rIns="417470" bIns="1081566" numCol="1" spcCol="1270" anchor="ctr" anchorCtr="0">
            <a:noAutofit/>
          </a:bodyPr>
          <a:lstStyle/>
          <a:p>
            <a:pPr algn="ctr" defTabSz="1066800">
              <a:lnSpc>
                <a:spcPct val="90000"/>
              </a:lnSpc>
              <a:spcBef>
                <a:spcPct val="0"/>
              </a:spcBef>
              <a:spcAft>
                <a:spcPct val="35000"/>
              </a:spcAft>
            </a:pP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55297DA9-A1D3-73FE-1C08-23B4EE5CC483}"/>
              </a:ext>
            </a:extLst>
          </p:cNvPr>
          <p:cNvSpPr/>
          <p:nvPr/>
        </p:nvSpPr>
        <p:spPr>
          <a:xfrm>
            <a:off x="4466736" y="1892709"/>
            <a:ext cx="2677567" cy="2886812"/>
          </a:xfrm>
          <a:custGeom>
            <a:avLst/>
            <a:gdLst>
              <a:gd name="connsiteX0" fmla="*/ 2006619 w 4013237"/>
              <a:gd name="connsiteY0" fmla="*/ 4013237 h 4013237"/>
              <a:gd name="connsiteX1" fmla="*/ 0 w 4013237"/>
              <a:gd name="connsiteY1" fmla="*/ 2006618 h 4013237"/>
              <a:gd name="connsiteX2" fmla="*/ 2006619 w 4013237"/>
              <a:gd name="connsiteY2" fmla="*/ -1 h 4013237"/>
              <a:gd name="connsiteX3" fmla="*/ 2006619 w 4013237"/>
              <a:gd name="connsiteY3" fmla="*/ 2006619 h 4013237"/>
              <a:gd name="connsiteX4" fmla="*/ 2006619 w 4013237"/>
              <a:gd name="connsiteY4" fmla="*/ 4013237 h 401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37" h="4013237">
                <a:moveTo>
                  <a:pt x="2006619" y="4013237"/>
                </a:moveTo>
                <a:cubicBezTo>
                  <a:pt x="898394" y="4013237"/>
                  <a:pt x="0" y="3114843"/>
                  <a:pt x="0" y="2006618"/>
                </a:cubicBezTo>
                <a:cubicBezTo>
                  <a:pt x="0" y="898393"/>
                  <a:pt x="898394" y="-1"/>
                  <a:pt x="2006619" y="-1"/>
                </a:cubicBezTo>
                <a:lnTo>
                  <a:pt x="2006619" y="2006619"/>
                </a:lnTo>
                <a:lnTo>
                  <a:pt x="2006619" y="4013237"/>
                </a:lnTo>
                <a:close/>
              </a:path>
            </a:pathLst>
          </a:custGeom>
          <a:solidFill>
            <a:srgbClr val="FFFF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7471" tIns="1081566" rIns="2223427" bIns="1081566" numCol="1" spcCol="1270" anchor="ctr" anchorCtr="0">
            <a:noAutofit/>
          </a:bodyPr>
          <a:lstStyle/>
          <a:p>
            <a:pPr algn="ctr" defTabSz="1066800">
              <a:lnSpc>
                <a:spcPct val="90000"/>
              </a:lnSpc>
              <a:spcBef>
                <a:spcPct val="0"/>
              </a:spcBef>
              <a:spcAft>
                <a:spcPct val="35000"/>
              </a:spcAft>
            </a:pP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8" name="Circular Arrow 4">
            <a:extLst>
              <a:ext uri="{FF2B5EF4-FFF2-40B4-BE49-F238E27FC236}">
                <a16:creationId xmlns:a16="http://schemas.microsoft.com/office/drawing/2014/main" id="{10AADDC0-A485-760A-D1D6-09D96EB3388A}"/>
              </a:ext>
            </a:extLst>
          </p:cNvPr>
          <p:cNvSpPr/>
          <p:nvPr/>
        </p:nvSpPr>
        <p:spPr>
          <a:xfrm>
            <a:off x="4495128" y="1644269"/>
            <a:ext cx="3009076" cy="3244226"/>
          </a:xfrm>
          <a:prstGeom prst="circularArrow">
            <a:avLst>
              <a:gd name="adj1" fmla="val 5085"/>
              <a:gd name="adj2" fmla="val 327528"/>
              <a:gd name="adj3" fmla="val 5072472"/>
              <a:gd name="adj4" fmla="val 16200000"/>
              <a:gd name="adj5" fmla="val 5932"/>
            </a:avLst>
          </a:prstGeom>
          <a:solidFill>
            <a:schemeClr val="tx1">
              <a:lumMod val="75000"/>
              <a:lumOff val="2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 name="Circular Arrow 5">
            <a:extLst>
              <a:ext uri="{FF2B5EF4-FFF2-40B4-BE49-F238E27FC236}">
                <a16:creationId xmlns:a16="http://schemas.microsoft.com/office/drawing/2014/main" id="{BB449973-B4B6-047D-78AE-1069AFC19974}"/>
              </a:ext>
            </a:extLst>
          </p:cNvPr>
          <p:cNvSpPr/>
          <p:nvPr/>
        </p:nvSpPr>
        <p:spPr>
          <a:xfrm>
            <a:off x="4284972" y="1644269"/>
            <a:ext cx="3009076" cy="3244226"/>
          </a:xfrm>
          <a:prstGeom prst="circularArrow">
            <a:avLst>
              <a:gd name="adj1" fmla="val 5085"/>
              <a:gd name="adj2" fmla="val 327528"/>
              <a:gd name="adj3" fmla="val 15872472"/>
              <a:gd name="adj4" fmla="val 5400000"/>
              <a:gd name="adj5" fmla="val 5932"/>
            </a:avLst>
          </a:prstGeom>
          <a:solidFill>
            <a:srgbClr val="FFCC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0" name="Sun 9">
            <a:extLst>
              <a:ext uri="{FF2B5EF4-FFF2-40B4-BE49-F238E27FC236}">
                <a16:creationId xmlns:a16="http://schemas.microsoft.com/office/drawing/2014/main" id="{382913AF-B4DF-14B9-9F80-7AD03A39B903}"/>
              </a:ext>
            </a:extLst>
          </p:cNvPr>
          <p:cNvSpPr/>
          <p:nvPr/>
        </p:nvSpPr>
        <p:spPr>
          <a:xfrm>
            <a:off x="5291831" y="2077357"/>
            <a:ext cx="379963" cy="409927"/>
          </a:xfrm>
          <a:prstGeom prst="su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on 10">
            <a:extLst>
              <a:ext uri="{FF2B5EF4-FFF2-40B4-BE49-F238E27FC236}">
                <a16:creationId xmlns:a16="http://schemas.microsoft.com/office/drawing/2014/main" id="{875886AE-0994-7076-0CBC-B9CA9A53E6DD}"/>
              </a:ext>
            </a:extLst>
          </p:cNvPr>
          <p:cNvSpPr/>
          <p:nvPr/>
        </p:nvSpPr>
        <p:spPr>
          <a:xfrm rot="19943065">
            <a:off x="6224644" y="2145188"/>
            <a:ext cx="214386" cy="310068"/>
          </a:xfrm>
          <a:prstGeom prst="moon">
            <a:avLst>
              <a:gd name="adj" fmla="val 49732"/>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E3899B-F714-59EA-E270-369F97C87141}"/>
              </a:ext>
            </a:extLst>
          </p:cNvPr>
          <p:cNvSpPr txBox="1"/>
          <p:nvPr/>
        </p:nvSpPr>
        <p:spPr>
          <a:xfrm>
            <a:off x="7541303" y="3520428"/>
            <a:ext cx="1512385"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GA3ox1</a:t>
            </a:r>
          </a:p>
        </p:txBody>
      </p:sp>
      <p:sp>
        <p:nvSpPr>
          <p:cNvPr id="15" name="Circular Arrow 25">
            <a:extLst>
              <a:ext uri="{FF2B5EF4-FFF2-40B4-BE49-F238E27FC236}">
                <a16:creationId xmlns:a16="http://schemas.microsoft.com/office/drawing/2014/main" id="{D8290322-4DD0-29B8-6D1E-9C26782B8740}"/>
              </a:ext>
            </a:extLst>
          </p:cNvPr>
          <p:cNvSpPr/>
          <p:nvPr/>
        </p:nvSpPr>
        <p:spPr>
          <a:xfrm>
            <a:off x="4186132" y="1479675"/>
            <a:ext cx="3476831" cy="3579376"/>
          </a:xfrm>
          <a:prstGeom prst="circularArrow">
            <a:avLst>
              <a:gd name="adj1" fmla="val 4844"/>
              <a:gd name="adj2" fmla="val 7680"/>
              <a:gd name="adj3" fmla="val 1983385"/>
              <a:gd name="adj4" fmla="val 16457428"/>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Circular Arrow 26">
            <a:extLst>
              <a:ext uri="{FF2B5EF4-FFF2-40B4-BE49-F238E27FC236}">
                <a16:creationId xmlns:a16="http://schemas.microsoft.com/office/drawing/2014/main" id="{EABBB959-6457-203E-8E9F-05647B7D73E6}"/>
              </a:ext>
            </a:extLst>
          </p:cNvPr>
          <p:cNvSpPr/>
          <p:nvPr/>
        </p:nvSpPr>
        <p:spPr>
          <a:xfrm>
            <a:off x="4119223" y="1411307"/>
            <a:ext cx="3476831" cy="3579376"/>
          </a:xfrm>
          <a:prstGeom prst="circularArrow">
            <a:avLst>
              <a:gd name="adj1" fmla="val 4844"/>
              <a:gd name="adj2" fmla="val 7680"/>
              <a:gd name="adj3" fmla="val 12591108"/>
              <a:gd name="adj4" fmla="val 8797188"/>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Circular Arrow 27">
            <a:extLst>
              <a:ext uri="{FF2B5EF4-FFF2-40B4-BE49-F238E27FC236}">
                <a16:creationId xmlns:a16="http://schemas.microsoft.com/office/drawing/2014/main" id="{791B8927-60D1-8E3E-6B1B-9CE4B04F75F5}"/>
              </a:ext>
            </a:extLst>
          </p:cNvPr>
          <p:cNvSpPr/>
          <p:nvPr/>
        </p:nvSpPr>
        <p:spPr>
          <a:xfrm>
            <a:off x="3851851" y="1246317"/>
            <a:ext cx="3826800" cy="3981110"/>
          </a:xfrm>
          <a:prstGeom prst="circularArrow">
            <a:avLst>
              <a:gd name="adj1" fmla="val 4519"/>
              <a:gd name="adj2" fmla="val 7680"/>
              <a:gd name="adj3" fmla="val 11347044"/>
              <a:gd name="adj4" fmla="val 6332992"/>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2416EFF7-3D6E-97D6-0D80-BF213942DD28}"/>
              </a:ext>
            </a:extLst>
          </p:cNvPr>
          <p:cNvSpPr txBox="1"/>
          <p:nvPr/>
        </p:nvSpPr>
        <p:spPr>
          <a:xfrm>
            <a:off x="2712983" y="4306772"/>
            <a:ext cx="1634205"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GA20ox1</a:t>
            </a:r>
          </a:p>
        </p:txBody>
      </p:sp>
      <p:sp>
        <p:nvSpPr>
          <p:cNvPr id="19" name="TextBox 18">
            <a:extLst>
              <a:ext uri="{FF2B5EF4-FFF2-40B4-BE49-F238E27FC236}">
                <a16:creationId xmlns:a16="http://schemas.microsoft.com/office/drawing/2014/main" id="{01647082-DB6C-C69C-4B04-663077C12240}"/>
              </a:ext>
            </a:extLst>
          </p:cNvPr>
          <p:cNvSpPr txBox="1"/>
          <p:nvPr/>
        </p:nvSpPr>
        <p:spPr>
          <a:xfrm>
            <a:off x="3566300" y="2248756"/>
            <a:ext cx="690007"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KS</a:t>
            </a:r>
          </a:p>
        </p:txBody>
      </p:sp>
      <p:pic>
        <p:nvPicPr>
          <p:cNvPr id="22" name="Graphic 21" descr="Moon with solid fill">
            <a:extLst>
              <a:ext uri="{FF2B5EF4-FFF2-40B4-BE49-F238E27FC236}">
                <a16:creationId xmlns:a16="http://schemas.microsoft.com/office/drawing/2014/main" id="{631652F0-D778-1E74-9404-A23E88BA1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3231" y="3889228"/>
            <a:ext cx="658683" cy="658683"/>
          </a:xfrm>
          <a:prstGeom prst="rect">
            <a:avLst/>
          </a:prstGeom>
        </p:spPr>
      </p:pic>
      <p:pic>
        <p:nvPicPr>
          <p:cNvPr id="24" name="Graphic 23" descr="Candy cane with solid fill">
            <a:extLst>
              <a:ext uri="{FF2B5EF4-FFF2-40B4-BE49-F238E27FC236}">
                <a16:creationId xmlns:a16="http://schemas.microsoft.com/office/drawing/2014/main" id="{6B903D58-8210-88D1-44AA-D42BD417C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4696" y="3889228"/>
            <a:ext cx="729362" cy="729362"/>
          </a:xfrm>
          <a:prstGeom prst="rect">
            <a:avLst/>
          </a:prstGeom>
        </p:spPr>
      </p:pic>
      <p:pic>
        <p:nvPicPr>
          <p:cNvPr id="25" name="Graphic 24" descr="Clock outline">
            <a:extLst>
              <a:ext uri="{FF2B5EF4-FFF2-40B4-BE49-F238E27FC236}">
                <a16:creationId xmlns:a16="http://schemas.microsoft.com/office/drawing/2014/main" id="{2CB7FAA7-4132-CF6E-B5ED-32714DD5B3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5327" y="3961469"/>
            <a:ext cx="621781" cy="621781"/>
          </a:xfrm>
          <a:prstGeom prst="rect">
            <a:avLst/>
          </a:prstGeom>
        </p:spPr>
      </p:pic>
      <p:pic>
        <p:nvPicPr>
          <p:cNvPr id="31" name="Graphic 30" descr="Clock outline">
            <a:extLst>
              <a:ext uri="{FF2B5EF4-FFF2-40B4-BE49-F238E27FC236}">
                <a16:creationId xmlns:a16="http://schemas.microsoft.com/office/drawing/2014/main" id="{92857400-4D6D-1E74-3000-BD62C69654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7673" y="2216462"/>
            <a:ext cx="621781" cy="621781"/>
          </a:xfrm>
          <a:prstGeom prst="rect">
            <a:avLst/>
          </a:prstGeom>
        </p:spPr>
      </p:pic>
      <p:pic>
        <p:nvPicPr>
          <p:cNvPr id="32" name="Graphic 31" descr="Dim (Smaller Sun) with solid fill">
            <a:extLst>
              <a:ext uri="{FF2B5EF4-FFF2-40B4-BE49-F238E27FC236}">
                <a16:creationId xmlns:a16="http://schemas.microsoft.com/office/drawing/2014/main" id="{5503F482-91F7-9194-8AC5-97516FBE7B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7557" y="4088099"/>
            <a:ext cx="914400" cy="914400"/>
          </a:xfrm>
          <a:prstGeom prst="rect">
            <a:avLst/>
          </a:prstGeom>
        </p:spPr>
      </p:pic>
      <p:pic>
        <p:nvPicPr>
          <p:cNvPr id="34" name="Graphic 33" descr="Candy cane with solid fill">
            <a:extLst>
              <a:ext uri="{FF2B5EF4-FFF2-40B4-BE49-F238E27FC236}">
                <a16:creationId xmlns:a16="http://schemas.microsoft.com/office/drawing/2014/main" id="{62941AF2-4E2B-84C7-035E-930B501C2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5704" y="2201398"/>
            <a:ext cx="729362" cy="729362"/>
          </a:xfrm>
          <a:prstGeom prst="rect">
            <a:avLst/>
          </a:prstGeom>
        </p:spPr>
      </p:pic>
      <p:pic>
        <p:nvPicPr>
          <p:cNvPr id="35" name="Graphic 34" descr="Candy cane with solid fill">
            <a:extLst>
              <a:ext uri="{FF2B5EF4-FFF2-40B4-BE49-F238E27FC236}">
                <a16:creationId xmlns:a16="http://schemas.microsoft.com/office/drawing/2014/main" id="{99ED37FC-92C7-DFE6-F53E-6EFC3C286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9417" y="4240013"/>
            <a:ext cx="729362" cy="729362"/>
          </a:xfrm>
          <a:prstGeom prst="rect">
            <a:avLst/>
          </a:prstGeom>
        </p:spPr>
      </p:pic>
    </p:spTree>
    <p:extLst>
      <p:ext uri="{BB962C8B-B14F-4D97-AF65-F5344CB8AC3E}">
        <p14:creationId xmlns:p14="http://schemas.microsoft.com/office/powerpoint/2010/main" val="379716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creen&#10;&#10;Description automatically generated">
            <a:extLst>
              <a:ext uri="{FF2B5EF4-FFF2-40B4-BE49-F238E27FC236}">
                <a16:creationId xmlns:a16="http://schemas.microsoft.com/office/drawing/2014/main" id="{0CBA56B2-4462-7F5D-34FB-3A44F7114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353" r="-22" b="82882"/>
          <a:stretch/>
        </p:blipFill>
        <p:spPr>
          <a:xfrm>
            <a:off x="1615125" y="485940"/>
            <a:ext cx="8961750" cy="1758979"/>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4A9305EF-5222-99C7-B219-C969BBFC4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0" t="42786" b="-1"/>
          <a:stretch/>
        </p:blipFill>
        <p:spPr>
          <a:xfrm>
            <a:off x="1139583" y="2876189"/>
            <a:ext cx="9798533" cy="3568960"/>
          </a:xfrm>
          <a:prstGeom prst="rect">
            <a:avLst/>
          </a:prstGeom>
        </p:spPr>
      </p:pic>
    </p:spTree>
    <p:extLst>
      <p:ext uri="{BB962C8B-B14F-4D97-AF65-F5344CB8AC3E}">
        <p14:creationId xmlns:p14="http://schemas.microsoft.com/office/powerpoint/2010/main" val="35872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7996-2EAB-5354-65D2-7C984AD86184}"/>
              </a:ext>
            </a:extLst>
          </p:cNvPr>
          <p:cNvSpPr>
            <a:spLocks noGrp="1"/>
          </p:cNvSpPr>
          <p:nvPr>
            <p:ph type="title"/>
          </p:nvPr>
        </p:nvSpPr>
        <p:spPr/>
        <p:txBody>
          <a:bodyPr/>
          <a:lstStyle/>
          <a:p>
            <a:endParaRPr lang="en-GB"/>
          </a:p>
        </p:txBody>
      </p:sp>
      <p:pic>
        <p:nvPicPr>
          <p:cNvPr id="5" name="New picture">
            <a:extLst>
              <a:ext uri="{FF2B5EF4-FFF2-40B4-BE49-F238E27FC236}">
                <a16:creationId xmlns:a16="http://schemas.microsoft.com/office/drawing/2014/main" id="{38FA2AB8-1AFC-05C8-CF07-259634B511ED}"/>
              </a:ext>
            </a:extLst>
          </p:cNvPr>
          <p:cNvPicPr>
            <a:picLocks noChangeAspect="1"/>
          </p:cNvPicPr>
          <p:nvPr/>
        </p:nvPicPr>
        <p:blipFill>
          <a:blip r:embed="rId2"/>
          <a:stretch>
            <a:fillRect/>
          </a:stretch>
        </p:blipFill>
        <p:spPr>
          <a:xfrm>
            <a:off x="2103128" y="529196"/>
            <a:ext cx="7819413" cy="6049403"/>
          </a:xfrm>
          <a:prstGeom prst="rect">
            <a:avLst/>
          </a:prstGeom>
        </p:spPr>
      </p:pic>
    </p:spTree>
    <p:extLst>
      <p:ext uri="{BB962C8B-B14F-4D97-AF65-F5344CB8AC3E}">
        <p14:creationId xmlns:p14="http://schemas.microsoft.com/office/powerpoint/2010/main" val="3774979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1926120C-9AE4-ABDA-B386-4A56ACA822D0}"/>
              </a:ext>
            </a:extLst>
          </p:cNvPr>
          <p:cNvCxnSpPr>
            <a:cxnSpLocks/>
          </p:cNvCxnSpPr>
          <p:nvPr/>
        </p:nvCxnSpPr>
        <p:spPr>
          <a:xfrm flipV="1">
            <a:off x="3166712" y="1001027"/>
            <a:ext cx="0" cy="4155707"/>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E2B1D57-A279-F499-B09B-964C73AC758C}"/>
              </a:ext>
            </a:extLst>
          </p:cNvPr>
          <p:cNvCxnSpPr>
            <a:cxnSpLocks/>
          </p:cNvCxnSpPr>
          <p:nvPr/>
        </p:nvCxnSpPr>
        <p:spPr>
          <a:xfrm>
            <a:off x="3742623" y="5436670"/>
            <a:ext cx="4583230" cy="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751CF11-5799-6BE9-E261-AEC4D5B33458}"/>
              </a:ext>
            </a:extLst>
          </p:cNvPr>
          <p:cNvSpPr txBox="1"/>
          <p:nvPr/>
        </p:nvSpPr>
        <p:spPr>
          <a:xfrm>
            <a:off x="4793133" y="5553777"/>
            <a:ext cx="2256323" cy="707886"/>
          </a:xfrm>
          <a:prstGeom prst="rect">
            <a:avLst/>
          </a:prstGeom>
          <a:noFill/>
        </p:spPr>
        <p:txBody>
          <a:bodyPr wrap="none" rtlCol="0">
            <a:spAutoFit/>
          </a:bodyPr>
          <a:lstStyle/>
          <a:p>
            <a:r>
              <a:rPr lang="en-US" sz="4000" dirty="0"/>
              <a:t>Resilience</a:t>
            </a:r>
            <a:endParaRPr lang="en-GB" sz="4000" dirty="0"/>
          </a:p>
        </p:txBody>
      </p:sp>
      <p:sp>
        <p:nvSpPr>
          <p:cNvPr id="11" name="TextBox 10">
            <a:extLst>
              <a:ext uri="{FF2B5EF4-FFF2-40B4-BE49-F238E27FC236}">
                <a16:creationId xmlns:a16="http://schemas.microsoft.com/office/drawing/2014/main" id="{D1447B5E-DC03-A9F4-BE4C-271F84F2C0C3}"/>
              </a:ext>
            </a:extLst>
          </p:cNvPr>
          <p:cNvSpPr txBox="1"/>
          <p:nvPr/>
        </p:nvSpPr>
        <p:spPr>
          <a:xfrm rot="16200000">
            <a:off x="1826949" y="2724936"/>
            <a:ext cx="1669431" cy="707886"/>
          </a:xfrm>
          <a:prstGeom prst="rect">
            <a:avLst/>
          </a:prstGeom>
          <a:noFill/>
        </p:spPr>
        <p:txBody>
          <a:bodyPr wrap="none" rtlCol="0">
            <a:spAutoFit/>
          </a:bodyPr>
          <a:lstStyle/>
          <a:p>
            <a:r>
              <a:rPr lang="en-US" sz="4000" dirty="0"/>
              <a:t>growth</a:t>
            </a:r>
            <a:endParaRPr lang="en-GB" sz="4000" dirty="0"/>
          </a:p>
        </p:txBody>
      </p:sp>
      <p:cxnSp>
        <p:nvCxnSpPr>
          <p:cNvPr id="13" name="Straight Connector 12">
            <a:extLst>
              <a:ext uri="{FF2B5EF4-FFF2-40B4-BE49-F238E27FC236}">
                <a16:creationId xmlns:a16="http://schemas.microsoft.com/office/drawing/2014/main" id="{53EA79FD-B6C4-0D45-25F9-F82BFFAB9F18}"/>
              </a:ext>
            </a:extLst>
          </p:cNvPr>
          <p:cNvCxnSpPr>
            <a:cxnSpLocks/>
          </p:cNvCxnSpPr>
          <p:nvPr/>
        </p:nvCxnSpPr>
        <p:spPr>
          <a:xfrm>
            <a:off x="3742623" y="1001027"/>
            <a:ext cx="4071487" cy="393793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7C0835-CA16-ED03-3EC9-5706898B8793}"/>
              </a:ext>
            </a:extLst>
          </p:cNvPr>
          <p:cNvCxnSpPr>
            <a:cxnSpLocks/>
          </p:cNvCxnSpPr>
          <p:nvPr/>
        </p:nvCxnSpPr>
        <p:spPr>
          <a:xfrm>
            <a:off x="4305301" y="1858799"/>
            <a:ext cx="1258101" cy="1298287"/>
          </a:xfrm>
          <a:prstGeom prst="straightConnector1">
            <a:avLst/>
          </a:prstGeom>
          <a:ln w="57150">
            <a:solidFill>
              <a:schemeClr val="accent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A9554C1-81C5-BB4D-A92C-ECF70CD50F27}"/>
              </a:ext>
            </a:extLst>
          </p:cNvPr>
          <p:cNvSpPr/>
          <p:nvPr/>
        </p:nvSpPr>
        <p:spPr>
          <a:xfrm>
            <a:off x="4801201" y="2369979"/>
            <a:ext cx="219777" cy="221381"/>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685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D1B1D2A8-8D8E-43F3-9198-508BBE060144}"/>
              </a:ext>
            </a:extLst>
          </p:cNvPr>
          <p:cNvPicPr>
            <a:picLocks noChangeAspect="1"/>
          </p:cNvPicPr>
          <p:nvPr/>
        </p:nvPicPr>
        <p:blipFill rotWithShape="1">
          <a:blip r:embed="rId2">
            <a:extLst>
              <a:ext uri="{28A0092B-C50C-407E-A947-70E740481C1C}">
                <a14:useLocalDpi xmlns:a14="http://schemas.microsoft.com/office/drawing/2010/main" val="0"/>
              </a:ext>
            </a:extLst>
          </a:blip>
          <a:srcRect b="55916"/>
          <a:stretch/>
        </p:blipFill>
        <p:spPr>
          <a:xfrm>
            <a:off x="750833" y="1822967"/>
            <a:ext cx="10690333" cy="2943905"/>
          </a:xfrm>
          <a:prstGeom prst="rect">
            <a:avLst/>
          </a:prstGeom>
        </p:spPr>
      </p:pic>
      <p:sp>
        <p:nvSpPr>
          <p:cNvPr id="2" name="TextBox 1">
            <a:extLst>
              <a:ext uri="{FF2B5EF4-FFF2-40B4-BE49-F238E27FC236}">
                <a16:creationId xmlns:a16="http://schemas.microsoft.com/office/drawing/2014/main" id="{A473397D-816D-7837-F0E1-5B9AAA0CA224}"/>
              </a:ext>
            </a:extLst>
          </p:cNvPr>
          <p:cNvSpPr txBox="1"/>
          <p:nvPr/>
        </p:nvSpPr>
        <p:spPr>
          <a:xfrm>
            <a:off x="2345960" y="929391"/>
            <a:ext cx="1749261" cy="523220"/>
          </a:xfrm>
          <a:prstGeom prst="rect">
            <a:avLst/>
          </a:prstGeom>
          <a:noFill/>
        </p:spPr>
        <p:txBody>
          <a:bodyPr wrap="none" rtlCol="0">
            <a:spAutoFit/>
          </a:bodyPr>
          <a:lstStyle/>
          <a:p>
            <a:r>
              <a:rPr lang="en-US" sz="2800" b="1" dirty="0"/>
              <a:t>Precursors</a:t>
            </a:r>
            <a:endParaRPr lang="en-GB" sz="2800" b="1" dirty="0"/>
          </a:p>
        </p:txBody>
      </p:sp>
      <p:sp>
        <p:nvSpPr>
          <p:cNvPr id="3" name="TextBox 2">
            <a:extLst>
              <a:ext uri="{FF2B5EF4-FFF2-40B4-BE49-F238E27FC236}">
                <a16:creationId xmlns:a16="http://schemas.microsoft.com/office/drawing/2014/main" id="{DB0C9B65-C41C-E3F1-032A-C18552F1D956}"/>
              </a:ext>
            </a:extLst>
          </p:cNvPr>
          <p:cNvSpPr txBox="1"/>
          <p:nvPr/>
        </p:nvSpPr>
        <p:spPr>
          <a:xfrm>
            <a:off x="8096779" y="929391"/>
            <a:ext cx="1556708" cy="523220"/>
          </a:xfrm>
          <a:prstGeom prst="rect">
            <a:avLst/>
          </a:prstGeom>
          <a:noFill/>
        </p:spPr>
        <p:txBody>
          <a:bodyPr wrap="none" rtlCol="0">
            <a:spAutoFit/>
          </a:bodyPr>
          <a:lstStyle/>
          <a:p>
            <a:r>
              <a:rPr lang="en-US" sz="2800" b="1" dirty="0"/>
              <a:t>Bioactive</a:t>
            </a:r>
            <a:endParaRPr lang="en-GB" sz="2800" b="1" dirty="0"/>
          </a:p>
        </p:txBody>
      </p:sp>
    </p:spTree>
    <p:extLst>
      <p:ext uri="{BB962C8B-B14F-4D97-AF65-F5344CB8AC3E}">
        <p14:creationId xmlns:p14="http://schemas.microsoft.com/office/powerpoint/2010/main" val="1743908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0006BE75-32E0-4910-B135-582EAED76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85943"/>
            <a:ext cx="4397102" cy="2564978"/>
          </a:xfrm>
          <a:prstGeom prst="rect">
            <a:avLst/>
          </a:prstGeom>
        </p:spPr>
      </p:pic>
      <p:pic>
        <p:nvPicPr>
          <p:cNvPr id="8" name="Picture 7" descr="A close up of a map&#10;&#10;Description automatically generated">
            <a:extLst>
              <a:ext uri="{FF2B5EF4-FFF2-40B4-BE49-F238E27FC236}">
                <a16:creationId xmlns:a16="http://schemas.microsoft.com/office/drawing/2014/main" id="{E6CB67CB-CACC-45D5-9D97-863185714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301" y="3457369"/>
            <a:ext cx="4643110" cy="2708481"/>
          </a:xfrm>
          <a:prstGeom prst="rect">
            <a:avLst/>
          </a:prstGeom>
        </p:spPr>
      </p:pic>
      <p:pic>
        <p:nvPicPr>
          <p:cNvPr id="11" name="Picture 10" descr="A view of a room&#10;&#10;Description automatically generated">
            <a:extLst>
              <a:ext uri="{FF2B5EF4-FFF2-40B4-BE49-F238E27FC236}">
                <a16:creationId xmlns:a16="http://schemas.microsoft.com/office/drawing/2014/main" id="{1D9CCBE5-5397-4306-A116-D414DC861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577" y="723560"/>
            <a:ext cx="3543300" cy="2390660"/>
          </a:xfrm>
          <a:prstGeom prst="rect">
            <a:avLst/>
          </a:prstGeom>
        </p:spPr>
      </p:pic>
      <p:pic>
        <p:nvPicPr>
          <p:cNvPr id="12" name="Picture 11">
            <a:extLst>
              <a:ext uri="{FF2B5EF4-FFF2-40B4-BE49-F238E27FC236}">
                <a16:creationId xmlns:a16="http://schemas.microsoft.com/office/drawing/2014/main" id="{3850218D-6DD1-4165-9016-66220E8777E1}"/>
              </a:ext>
            </a:extLst>
          </p:cNvPr>
          <p:cNvPicPr>
            <a:picLocks noChangeAspect="1"/>
          </p:cNvPicPr>
          <p:nvPr/>
        </p:nvPicPr>
        <p:blipFill rotWithShape="1">
          <a:blip r:embed="rId5">
            <a:extLst>
              <a:ext uri="{28A0092B-C50C-407E-A947-70E740481C1C}">
                <a14:useLocalDpi xmlns:a14="http://schemas.microsoft.com/office/drawing/2010/main" val="0"/>
              </a:ext>
            </a:extLst>
          </a:blip>
          <a:srcRect l="6517" t="4132" r="9508" b="24216"/>
          <a:stretch/>
        </p:blipFill>
        <p:spPr bwMode="auto">
          <a:xfrm>
            <a:off x="6444977" y="826570"/>
            <a:ext cx="3771900" cy="2414804"/>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4234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39514-8C30-4008-3AF1-926CBAAAB4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960" r="31372" b="64808"/>
          <a:stretch/>
        </p:blipFill>
        <p:spPr bwMode="auto">
          <a:xfrm>
            <a:off x="255293" y="1310746"/>
            <a:ext cx="4672603" cy="357759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F62D2D6-261E-D26B-4312-BC4C5146A0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0668" b="64808"/>
          <a:stretch/>
        </p:blipFill>
        <p:spPr bwMode="auto">
          <a:xfrm>
            <a:off x="5150011" y="1205225"/>
            <a:ext cx="6495062" cy="3624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4521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C990E6-22EF-4B2B-898B-5F5258F688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722" b="64808"/>
          <a:stretch/>
        </p:blipFill>
        <p:spPr bwMode="auto">
          <a:xfrm>
            <a:off x="2832535" y="1510673"/>
            <a:ext cx="6002274" cy="44997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3415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7022C3-883E-475A-9C05-0578CBCEC7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677" r="51296" b="27936"/>
          <a:stretch/>
        </p:blipFill>
        <p:spPr bwMode="auto">
          <a:xfrm>
            <a:off x="827280" y="777490"/>
            <a:ext cx="10662063" cy="5104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7218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C942B-F1D1-4846-B3D1-F5E48D5D15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592" t="34677" b="27936"/>
          <a:stretch/>
        </p:blipFill>
        <p:spPr bwMode="auto">
          <a:xfrm>
            <a:off x="1687679" y="1168400"/>
            <a:ext cx="8931568" cy="40513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40B9B78F-F820-4AC4-B33C-FC138523B721}"/>
              </a:ext>
            </a:extLst>
          </p:cNvPr>
          <p:cNvSpPr/>
          <p:nvPr/>
        </p:nvSpPr>
        <p:spPr>
          <a:xfrm>
            <a:off x="4604635" y="855448"/>
            <a:ext cx="2847976" cy="38253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3732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2B05F-DE87-44CC-AB7A-6FC0A432A8F4}"/>
              </a:ext>
            </a:extLst>
          </p:cNvPr>
          <p:cNvSpPr>
            <a:spLocks noGrp="1"/>
          </p:cNvSpPr>
          <p:nvPr>
            <p:ph idx="1"/>
          </p:nvPr>
        </p:nvSpPr>
        <p:spPr>
          <a:xfrm>
            <a:off x="2470358" y="4997698"/>
            <a:ext cx="7886700" cy="1755775"/>
          </a:xfrm>
        </p:spPr>
        <p:txBody>
          <a:bodyPr>
            <a:normAutofit fontScale="92500" lnSpcReduction="10000"/>
          </a:bodyPr>
          <a:lstStyle/>
          <a:p>
            <a:r>
              <a:rPr lang="en-GB" dirty="0"/>
              <a:t>The rate limiting steps varies throughout the day</a:t>
            </a:r>
          </a:p>
          <a:p>
            <a:r>
              <a:rPr lang="en-GB" dirty="0"/>
              <a:t>Daily turnover of GA3ox1</a:t>
            </a:r>
          </a:p>
          <a:p>
            <a:r>
              <a:rPr lang="en-GB" dirty="0"/>
              <a:t>Higher longevity of GA20ox1 and KS</a:t>
            </a:r>
          </a:p>
          <a:p>
            <a:r>
              <a:rPr lang="en-GB" dirty="0"/>
              <a:t>Extent of GA</a:t>
            </a:r>
            <a:r>
              <a:rPr lang="en-GB" baseline="-25000" dirty="0"/>
              <a:t>4</a:t>
            </a:r>
            <a:r>
              <a:rPr lang="en-GB" dirty="0"/>
              <a:t> biosynthesis depends on carbohydrates</a:t>
            </a:r>
          </a:p>
          <a:p>
            <a:endParaRPr lang="en-GB" dirty="0"/>
          </a:p>
          <a:p>
            <a:endParaRPr lang="en-GB" dirty="0"/>
          </a:p>
        </p:txBody>
      </p:sp>
      <p:sp>
        <p:nvSpPr>
          <p:cNvPr id="4" name="Freeform 2">
            <a:extLst>
              <a:ext uri="{FF2B5EF4-FFF2-40B4-BE49-F238E27FC236}">
                <a16:creationId xmlns:a16="http://schemas.microsoft.com/office/drawing/2014/main" id="{94B2C0BA-B105-4C12-901E-6360E3AE440E}"/>
              </a:ext>
            </a:extLst>
          </p:cNvPr>
          <p:cNvSpPr/>
          <p:nvPr/>
        </p:nvSpPr>
        <p:spPr>
          <a:xfrm>
            <a:off x="4906560" y="1124613"/>
            <a:ext cx="2677567" cy="2886812"/>
          </a:xfrm>
          <a:custGeom>
            <a:avLst/>
            <a:gdLst>
              <a:gd name="connsiteX0" fmla="*/ 2006618 w 4013237"/>
              <a:gd name="connsiteY0" fmla="*/ 0 h 4013237"/>
              <a:gd name="connsiteX1" fmla="*/ 4013237 w 4013237"/>
              <a:gd name="connsiteY1" fmla="*/ 2006619 h 4013237"/>
              <a:gd name="connsiteX2" fmla="*/ 2006618 w 4013237"/>
              <a:gd name="connsiteY2" fmla="*/ 4013238 h 4013237"/>
              <a:gd name="connsiteX3" fmla="*/ 2006619 w 4013237"/>
              <a:gd name="connsiteY3" fmla="*/ 2006619 h 4013237"/>
              <a:gd name="connsiteX4" fmla="*/ 2006618 w 4013237"/>
              <a:gd name="connsiteY4" fmla="*/ 0 h 401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37" h="4013237">
                <a:moveTo>
                  <a:pt x="2006618" y="0"/>
                </a:moveTo>
                <a:cubicBezTo>
                  <a:pt x="3114843" y="0"/>
                  <a:pt x="4013237" y="898394"/>
                  <a:pt x="4013237" y="2006619"/>
                </a:cubicBezTo>
                <a:cubicBezTo>
                  <a:pt x="4013237" y="3114844"/>
                  <a:pt x="3114843" y="4013238"/>
                  <a:pt x="2006618" y="4013238"/>
                </a:cubicBezTo>
                <a:cubicBezTo>
                  <a:pt x="2006618" y="3344365"/>
                  <a:pt x="2006619" y="2675492"/>
                  <a:pt x="2006619" y="2006619"/>
                </a:cubicBezTo>
                <a:cubicBezTo>
                  <a:pt x="2006619" y="1337746"/>
                  <a:pt x="2006618" y="668873"/>
                  <a:pt x="2006618" y="0"/>
                </a:cubicBez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23428" tIns="1081566" rIns="417470" bIns="1081566" numCol="1" spcCol="1270" anchor="ctr" anchorCtr="0">
            <a:noAutofit/>
          </a:bodyPr>
          <a:lstStyle/>
          <a:p>
            <a:pPr algn="ctr" defTabSz="1066800">
              <a:lnSpc>
                <a:spcPct val="90000"/>
              </a:lnSpc>
              <a:spcBef>
                <a:spcPct val="0"/>
              </a:spcBef>
              <a:spcAft>
                <a:spcPct val="35000"/>
              </a:spcAft>
            </a:pP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8337747B-F7F4-4ADC-AA89-7B90F80CA4A3}"/>
              </a:ext>
            </a:extLst>
          </p:cNvPr>
          <p:cNvSpPr/>
          <p:nvPr/>
        </p:nvSpPr>
        <p:spPr>
          <a:xfrm>
            <a:off x="4715453" y="1124613"/>
            <a:ext cx="2677567" cy="2886812"/>
          </a:xfrm>
          <a:custGeom>
            <a:avLst/>
            <a:gdLst>
              <a:gd name="connsiteX0" fmla="*/ 2006619 w 4013237"/>
              <a:gd name="connsiteY0" fmla="*/ 4013237 h 4013237"/>
              <a:gd name="connsiteX1" fmla="*/ 0 w 4013237"/>
              <a:gd name="connsiteY1" fmla="*/ 2006618 h 4013237"/>
              <a:gd name="connsiteX2" fmla="*/ 2006619 w 4013237"/>
              <a:gd name="connsiteY2" fmla="*/ -1 h 4013237"/>
              <a:gd name="connsiteX3" fmla="*/ 2006619 w 4013237"/>
              <a:gd name="connsiteY3" fmla="*/ 2006619 h 4013237"/>
              <a:gd name="connsiteX4" fmla="*/ 2006619 w 4013237"/>
              <a:gd name="connsiteY4" fmla="*/ 4013237 h 401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37" h="4013237">
                <a:moveTo>
                  <a:pt x="2006619" y="4013237"/>
                </a:moveTo>
                <a:cubicBezTo>
                  <a:pt x="898394" y="4013237"/>
                  <a:pt x="0" y="3114843"/>
                  <a:pt x="0" y="2006618"/>
                </a:cubicBezTo>
                <a:cubicBezTo>
                  <a:pt x="0" y="898393"/>
                  <a:pt x="898394" y="-1"/>
                  <a:pt x="2006619" y="-1"/>
                </a:cubicBezTo>
                <a:lnTo>
                  <a:pt x="2006619" y="2006619"/>
                </a:lnTo>
                <a:lnTo>
                  <a:pt x="2006619" y="4013237"/>
                </a:lnTo>
                <a:close/>
              </a:path>
            </a:pathLst>
          </a:custGeom>
          <a:solidFill>
            <a:srgbClr val="FFFF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7471" tIns="1081566" rIns="2223427" bIns="1081566" numCol="1" spcCol="1270" anchor="ctr" anchorCtr="0">
            <a:noAutofit/>
          </a:bodyPr>
          <a:lstStyle/>
          <a:p>
            <a:pPr algn="ctr" defTabSz="1066800">
              <a:lnSpc>
                <a:spcPct val="90000"/>
              </a:lnSpc>
              <a:spcBef>
                <a:spcPct val="0"/>
              </a:spcBef>
              <a:spcAft>
                <a:spcPct val="35000"/>
              </a:spcAft>
            </a:pP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6" name="Circular Arrow 4">
            <a:extLst>
              <a:ext uri="{FF2B5EF4-FFF2-40B4-BE49-F238E27FC236}">
                <a16:creationId xmlns:a16="http://schemas.microsoft.com/office/drawing/2014/main" id="{D0BA81C3-B9AB-4E48-88F0-4873A71C184D}"/>
              </a:ext>
            </a:extLst>
          </p:cNvPr>
          <p:cNvSpPr/>
          <p:nvPr/>
        </p:nvSpPr>
        <p:spPr>
          <a:xfrm>
            <a:off x="4743845" y="876173"/>
            <a:ext cx="3009076" cy="3244226"/>
          </a:xfrm>
          <a:prstGeom prst="circularArrow">
            <a:avLst>
              <a:gd name="adj1" fmla="val 5085"/>
              <a:gd name="adj2" fmla="val 327528"/>
              <a:gd name="adj3" fmla="val 5072472"/>
              <a:gd name="adj4" fmla="val 16200000"/>
              <a:gd name="adj5" fmla="val 5932"/>
            </a:avLst>
          </a:prstGeom>
          <a:solidFill>
            <a:schemeClr val="tx1">
              <a:lumMod val="75000"/>
              <a:lumOff val="2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7" name="Circular Arrow 5">
            <a:extLst>
              <a:ext uri="{FF2B5EF4-FFF2-40B4-BE49-F238E27FC236}">
                <a16:creationId xmlns:a16="http://schemas.microsoft.com/office/drawing/2014/main" id="{5DA4E3FC-C5E4-406A-B923-FD0861D6972F}"/>
              </a:ext>
            </a:extLst>
          </p:cNvPr>
          <p:cNvSpPr/>
          <p:nvPr/>
        </p:nvSpPr>
        <p:spPr>
          <a:xfrm>
            <a:off x="4533689" y="876173"/>
            <a:ext cx="3009076" cy="3244226"/>
          </a:xfrm>
          <a:prstGeom prst="circularArrow">
            <a:avLst>
              <a:gd name="adj1" fmla="val 5085"/>
              <a:gd name="adj2" fmla="val 327528"/>
              <a:gd name="adj3" fmla="val 15872472"/>
              <a:gd name="adj4" fmla="val 5400000"/>
              <a:gd name="adj5" fmla="val 5932"/>
            </a:avLst>
          </a:prstGeom>
          <a:solidFill>
            <a:srgbClr val="FFCC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8" name="Sun 7">
            <a:extLst>
              <a:ext uri="{FF2B5EF4-FFF2-40B4-BE49-F238E27FC236}">
                <a16:creationId xmlns:a16="http://schemas.microsoft.com/office/drawing/2014/main" id="{506F9620-961C-41EC-BAD0-BDAFA63501D3}"/>
              </a:ext>
            </a:extLst>
          </p:cNvPr>
          <p:cNvSpPr/>
          <p:nvPr/>
        </p:nvSpPr>
        <p:spPr>
          <a:xfrm>
            <a:off x="5540548" y="1309261"/>
            <a:ext cx="379963" cy="409927"/>
          </a:xfrm>
          <a:prstGeom prst="su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a:extLst>
              <a:ext uri="{FF2B5EF4-FFF2-40B4-BE49-F238E27FC236}">
                <a16:creationId xmlns:a16="http://schemas.microsoft.com/office/drawing/2014/main" id="{CC25C9F3-8B95-4485-8100-D9465AB5EE9B}"/>
              </a:ext>
            </a:extLst>
          </p:cNvPr>
          <p:cNvSpPr/>
          <p:nvPr/>
        </p:nvSpPr>
        <p:spPr>
          <a:xfrm rot="19943065">
            <a:off x="6473361" y="1377092"/>
            <a:ext cx="214386" cy="310068"/>
          </a:xfrm>
          <a:prstGeom prst="moon">
            <a:avLst>
              <a:gd name="adj" fmla="val 49732"/>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ADF069-D800-407D-AB7D-831E6A935DE4}"/>
              </a:ext>
            </a:extLst>
          </p:cNvPr>
          <p:cNvSpPr txBox="1"/>
          <p:nvPr/>
        </p:nvSpPr>
        <p:spPr>
          <a:xfrm>
            <a:off x="7790020" y="2752332"/>
            <a:ext cx="1512385"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GA3ox1</a:t>
            </a:r>
          </a:p>
        </p:txBody>
      </p:sp>
      <p:sp>
        <p:nvSpPr>
          <p:cNvPr id="11" name="Circular Arrow 25">
            <a:extLst>
              <a:ext uri="{FF2B5EF4-FFF2-40B4-BE49-F238E27FC236}">
                <a16:creationId xmlns:a16="http://schemas.microsoft.com/office/drawing/2014/main" id="{324355FC-08AC-499D-8E3D-DE7FCDF8BB29}"/>
              </a:ext>
            </a:extLst>
          </p:cNvPr>
          <p:cNvSpPr/>
          <p:nvPr/>
        </p:nvSpPr>
        <p:spPr>
          <a:xfrm>
            <a:off x="4434849" y="711579"/>
            <a:ext cx="3476831" cy="3579376"/>
          </a:xfrm>
          <a:prstGeom prst="circularArrow">
            <a:avLst>
              <a:gd name="adj1" fmla="val 4844"/>
              <a:gd name="adj2" fmla="val 7680"/>
              <a:gd name="adj3" fmla="val 1983385"/>
              <a:gd name="adj4" fmla="val 16457428"/>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2" name="Circular Arrow 26">
            <a:extLst>
              <a:ext uri="{FF2B5EF4-FFF2-40B4-BE49-F238E27FC236}">
                <a16:creationId xmlns:a16="http://schemas.microsoft.com/office/drawing/2014/main" id="{653EA581-2FD1-4261-817A-2C6C0B20C3B9}"/>
              </a:ext>
            </a:extLst>
          </p:cNvPr>
          <p:cNvSpPr/>
          <p:nvPr/>
        </p:nvSpPr>
        <p:spPr>
          <a:xfrm>
            <a:off x="4367940" y="643211"/>
            <a:ext cx="3476831" cy="3579376"/>
          </a:xfrm>
          <a:prstGeom prst="circularArrow">
            <a:avLst>
              <a:gd name="adj1" fmla="val 4844"/>
              <a:gd name="adj2" fmla="val 7680"/>
              <a:gd name="adj3" fmla="val 12591108"/>
              <a:gd name="adj4" fmla="val 8797188"/>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3" name="Circular Arrow 27">
            <a:extLst>
              <a:ext uri="{FF2B5EF4-FFF2-40B4-BE49-F238E27FC236}">
                <a16:creationId xmlns:a16="http://schemas.microsoft.com/office/drawing/2014/main" id="{B200DB24-B3D6-46CF-BD0B-EEDED8DAA57D}"/>
              </a:ext>
            </a:extLst>
          </p:cNvPr>
          <p:cNvSpPr/>
          <p:nvPr/>
        </p:nvSpPr>
        <p:spPr>
          <a:xfrm>
            <a:off x="4100568" y="478221"/>
            <a:ext cx="3826800" cy="3981110"/>
          </a:xfrm>
          <a:prstGeom prst="circularArrow">
            <a:avLst>
              <a:gd name="adj1" fmla="val 4519"/>
              <a:gd name="adj2" fmla="val 7680"/>
              <a:gd name="adj3" fmla="val 11347044"/>
              <a:gd name="adj4" fmla="val 6332992"/>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B5FA3524-5E32-4EFB-ADA5-200555C18FF7}"/>
              </a:ext>
            </a:extLst>
          </p:cNvPr>
          <p:cNvSpPr txBox="1"/>
          <p:nvPr/>
        </p:nvSpPr>
        <p:spPr>
          <a:xfrm>
            <a:off x="2961700" y="3538676"/>
            <a:ext cx="1634205"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GA20ox1</a:t>
            </a:r>
          </a:p>
        </p:txBody>
      </p:sp>
      <p:sp>
        <p:nvSpPr>
          <p:cNvPr id="15" name="TextBox 14">
            <a:extLst>
              <a:ext uri="{FF2B5EF4-FFF2-40B4-BE49-F238E27FC236}">
                <a16:creationId xmlns:a16="http://schemas.microsoft.com/office/drawing/2014/main" id="{80BF1891-1312-4BCE-8FDB-857A111A6DA0}"/>
              </a:ext>
            </a:extLst>
          </p:cNvPr>
          <p:cNvSpPr txBox="1"/>
          <p:nvPr/>
        </p:nvSpPr>
        <p:spPr>
          <a:xfrm>
            <a:off x="3815017" y="1480660"/>
            <a:ext cx="690007"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KS</a:t>
            </a:r>
          </a:p>
        </p:txBody>
      </p:sp>
      <p:sp>
        <p:nvSpPr>
          <p:cNvPr id="16" name="Circular Arrow 14">
            <a:extLst>
              <a:ext uri="{FF2B5EF4-FFF2-40B4-BE49-F238E27FC236}">
                <a16:creationId xmlns:a16="http://schemas.microsoft.com/office/drawing/2014/main" id="{6E895BFB-FB49-40CE-A73E-08CE61AFB2EE}"/>
              </a:ext>
            </a:extLst>
          </p:cNvPr>
          <p:cNvSpPr/>
          <p:nvPr/>
        </p:nvSpPr>
        <p:spPr>
          <a:xfrm>
            <a:off x="3812486" y="440814"/>
            <a:ext cx="4348843" cy="3984171"/>
          </a:xfrm>
          <a:prstGeom prst="circularArrow">
            <a:avLst>
              <a:gd name="adj1" fmla="val 4844"/>
              <a:gd name="adj2" fmla="val 7680"/>
              <a:gd name="adj3" fmla="val 21149292"/>
              <a:gd name="adj4" fmla="val 15467957"/>
              <a:gd name="adj5" fmla="val 2422"/>
            </a:avLst>
          </a:prstGeom>
          <a:solidFill>
            <a:schemeClr val="accent2">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E70B4B7D-3AEE-47E0-97C5-FE5B60A45BA7}"/>
              </a:ext>
            </a:extLst>
          </p:cNvPr>
          <p:cNvSpPr txBox="1"/>
          <p:nvPr/>
        </p:nvSpPr>
        <p:spPr>
          <a:xfrm>
            <a:off x="7520752" y="742144"/>
            <a:ext cx="1296842" cy="477054"/>
          </a:xfrm>
          <a:prstGeom prst="rect">
            <a:avLst/>
          </a:prstGeom>
          <a:noFill/>
        </p:spPr>
        <p:txBody>
          <a:bodyPr wrap="square" rtlCol="0">
            <a:spAutoFit/>
          </a:bodyPr>
          <a:lstStyle/>
          <a:p>
            <a:r>
              <a:rPr lang="en-US" sz="2500" b="1" i="1" dirty="0">
                <a:latin typeface="Arial" panose="020B0604020202020204" pitchFamily="34" charset="0"/>
                <a:cs typeface="Arial" panose="020B0604020202020204" pitchFamily="34" charset="0"/>
              </a:rPr>
              <a:t>GID1A</a:t>
            </a:r>
          </a:p>
        </p:txBody>
      </p:sp>
      <p:pic>
        <p:nvPicPr>
          <p:cNvPr id="2" name="Graphic 1" descr="Moon with solid fill">
            <a:extLst>
              <a:ext uri="{FF2B5EF4-FFF2-40B4-BE49-F238E27FC236}">
                <a16:creationId xmlns:a16="http://schemas.microsoft.com/office/drawing/2014/main" id="{080A0DCA-79EF-BE26-FC73-1F7051CE3B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1948" y="3121132"/>
            <a:ext cx="658683" cy="658683"/>
          </a:xfrm>
          <a:prstGeom prst="rect">
            <a:avLst/>
          </a:prstGeom>
        </p:spPr>
      </p:pic>
      <p:pic>
        <p:nvPicPr>
          <p:cNvPr id="18" name="Graphic 17" descr="Clock outline">
            <a:extLst>
              <a:ext uri="{FF2B5EF4-FFF2-40B4-BE49-F238E27FC236}">
                <a16:creationId xmlns:a16="http://schemas.microsoft.com/office/drawing/2014/main" id="{0F96E263-281B-56ED-75CE-CA061FF889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4435" y="393721"/>
            <a:ext cx="621781" cy="621781"/>
          </a:xfrm>
          <a:prstGeom prst="rect">
            <a:avLst/>
          </a:prstGeom>
        </p:spPr>
      </p:pic>
      <p:pic>
        <p:nvPicPr>
          <p:cNvPr id="19" name="Graphic 18" descr="Candy cane with solid fill">
            <a:extLst>
              <a:ext uri="{FF2B5EF4-FFF2-40B4-BE49-F238E27FC236}">
                <a16:creationId xmlns:a16="http://schemas.microsoft.com/office/drawing/2014/main" id="{E8CCA247-4C34-29B1-5DFE-2F6D366D15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3413" y="3121132"/>
            <a:ext cx="729362" cy="729362"/>
          </a:xfrm>
          <a:prstGeom prst="rect">
            <a:avLst/>
          </a:prstGeom>
        </p:spPr>
      </p:pic>
      <p:pic>
        <p:nvPicPr>
          <p:cNvPr id="20" name="Graphic 19" descr="Clock outline">
            <a:extLst>
              <a:ext uri="{FF2B5EF4-FFF2-40B4-BE49-F238E27FC236}">
                <a16:creationId xmlns:a16="http://schemas.microsoft.com/office/drawing/2014/main" id="{D4474CF8-7725-AA30-1598-509B8B0B70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4044" y="3193373"/>
            <a:ext cx="621781" cy="621781"/>
          </a:xfrm>
          <a:prstGeom prst="rect">
            <a:avLst/>
          </a:prstGeom>
        </p:spPr>
      </p:pic>
      <p:pic>
        <p:nvPicPr>
          <p:cNvPr id="21" name="Graphic 20" descr="Clock outline">
            <a:extLst>
              <a:ext uri="{FF2B5EF4-FFF2-40B4-BE49-F238E27FC236}">
                <a16:creationId xmlns:a16="http://schemas.microsoft.com/office/drawing/2014/main" id="{C4077493-CA9E-708C-AA41-17F214A03A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6390" y="1448366"/>
            <a:ext cx="621781" cy="621781"/>
          </a:xfrm>
          <a:prstGeom prst="rect">
            <a:avLst/>
          </a:prstGeom>
        </p:spPr>
      </p:pic>
      <p:pic>
        <p:nvPicPr>
          <p:cNvPr id="22" name="Graphic 21" descr="Dim (Smaller Sun) with solid fill">
            <a:extLst>
              <a:ext uri="{FF2B5EF4-FFF2-40B4-BE49-F238E27FC236}">
                <a16:creationId xmlns:a16="http://schemas.microsoft.com/office/drawing/2014/main" id="{FCD46D07-46E3-DD0A-CAF2-02B8259EE8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6274" y="3320003"/>
            <a:ext cx="914400" cy="914400"/>
          </a:xfrm>
          <a:prstGeom prst="rect">
            <a:avLst/>
          </a:prstGeom>
        </p:spPr>
      </p:pic>
      <p:pic>
        <p:nvPicPr>
          <p:cNvPr id="23" name="Graphic 22" descr="Candy cane with solid fill">
            <a:extLst>
              <a:ext uri="{FF2B5EF4-FFF2-40B4-BE49-F238E27FC236}">
                <a16:creationId xmlns:a16="http://schemas.microsoft.com/office/drawing/2014/main" id="{DFBAAF4E-20D6-19C6-F949-CFD885FC78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4421" y="1433302"/>
            <a:ext cx="729362" cy="729362"/>
          </a:xfrm>
          <a:prstGeom prst="rect">
            <a:avLst/>
          </a:prstGeom>
        </p:spPr>
      </p:pic>
      <p:pic>
        <p:nvPicPr>
          <p:cNvPr id="24" name="Graphic 23" descr="Candy cane with solid fill">
            <a:extLst>
              <a:ext uri="{FF2B5EF4-FFF2-40B4-BE49-F238E27FC236}">
                <a16:creationId xmlns:a16="http://schemas.microsoft.com/office/drawing/2014/main" id="{01C901B8-AFEC-D494-49A0-DA9E8DB46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8134" y="3471917"/>
            <a:ext cx="729362" cy="729362"/>
          </a:xfrm>
          <a:prstGeom prst="rect">
            <a:avLst/>
          </a:prstGeom>
        </p:spPr>
      </p:pic>
    </p:spTree>
    <p:extLst>
      <p:ext uri="{BB962C8B-B14F-4D97-AF65-F5344CB8AC3E}">
        <p14:creationId xmlns:p14="http://schemas.microsoft.com/office/powerpoint/2010/main" val="3816119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3D9F68AB-7ED2-D46A-AB6F-2326BEC82F7A}"/>
              </a:ext>
            </a:extLst>
          </p:cNvPr>
          <p:cNvPicPr>
            <a:picLocks noChangeAspect="1"/>
          </p:cNvPicPr>
          <p:nvPr/>
        </p:nvPicPr>
        <p:blipFill rotWithShape="1">
          <a:blip r:embed="rId2">
            <a:extLst>
              <a:ext uri="{28A0092B-C50C-407E-A947-70E740481C1C}">
                <a14:useLocalDpi xmlns:a14="http://schemas.microsoft.com/office/drawing/2010/main" val="0"/>
              </a:ext>
            </a:extLst>
          </a:blip>
          <a:srcRect l="46113"/>
          <a:stretch/>
        </p:blipFill>
        <p:spPr>
          <a:xfrm>
            <a:off x="744255" y="1515950"/>
            <a:ext cx="9541198" cy="3035540"/>
          </a:xfrm>
          <a:prstGeom prst="rect">
            <a:avLst/>
          </a:prstGeom>
        </p:spPr>
      </p:pic>
      <p:sp>
        <p:nvSpPr>
          <p:cNvPr id="6" name="Left Brace 5">
            <a:extLst>
              <a:ext uri="{FF2B5EF4-FFF2-40B4-BE49-F238E27FC236}">
                <a16:creationId xmlns:a16="http://schemas.microsoft.com/office/drawing/2014/main" id="{40F8CFB5-AA5B-68FD-EB8B-D14A6FFCD575}"/>
              </a:ext>
            </a:extLst>
          </p:cNvPr>
          <p:cNvSpPr/>
          <p:nvPr/>
        </p:nvSpPr>
        <p:spPr>
          <a:xfrm rot="16200000">
            <a:off x="3597210" y="5387689"/>
            <a:ext cx="914400" cy="4332246"/>
          </a:xfrm>
          <a:prstGeom prst="leftBrace">
            <a:avLst>
              <a:gd name="adj1" fmla="val 47916"/>
              <a:gd name="adj2" fmla="val 50000"/>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Left Brace 6">
            <a:extLst>
              <a:ext uri="{FF2B5EF4-FFF2-40B4-BE49-F238E27FC236}">
                <a16:creationId xmlns:a16="http://schemas.microsoft.com/office/drawing/2014/main" id="{F9B748ED-F3AD-E08A-2A37-F706B3AACBC3}"/>
              </a:ext>
            </a:extLst>
          </p:cNvPr>
          <p:cNvSpPr/>
          <p:nvPr/>
        </p:nvSpPr>
        <p:spPr>
          <a:xfrm rot="16200000">
            <a:off x="7336857" y="6111313"/>
            <a:ext cx="914400" cy="2884998"/>
          </a:xfrm>
          <a:prstGeom prst="leftBrace">
            <a:avLst>
              <a:gd name="adj1" fmla="val 47916"/>
              <a:gd name="adj2" fmla="val 50000"/>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E38893A9-907F-CCCF-B5EB-ED46FEBC3990}"/>
              </a:ext>
            </a:extLst>
          </p:cNvPr>
          <p:cNvSpPr txBox="1"/>
          <p:nvPr/>
        </p:nvSpPr>
        <p:spPr>
          <a:xfrm>
            <a:off x="6952472" y="4736971"/>
            <a:ext cx="4332244"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t>Source / Self sufficient</a:t>
            </a:r>
          </a:p>
          <a:p>
            <a:pPr marL="342900" indent="-342900">
              <a:buFont typeface="Arial" panose="020B0604020202020204" pitchFamily="34" charset="0"/>
              <a:buChar char="•"/>
            </a:pPr>
            <a:r>
              <a:rPr lang="en-GB" sz="2400" dirty="0"/>
              <a:t>Developmental constraints</a:t>
            </a:r>
          </a:p>
          <a:p>
            <a:pPr marL="342900" indent="-342900">
              <a:buFont typeface="Arial" panose="020B0604020202020204" pitchFamily="34" charset="0"/>
              <a:buChar char="•"/>
            </a:pPr>
            <a:r>
              <a:rPr lang="en-GB" sz="2400" dirty="0"/>
              <a:t>Cannot adjust whole plant maintenance costs</a:t>
            </a:r>
          </a:p>
        </p:txBody>
      </p:sp>
      <p:sp>
        <p:nvSpPr>
          <p:cNvPr id="9" name="TextBox 8">
            <a:extLst>
              <a:ext uri="{FF2B5EF4-FFF2-40B4-BE49-F238E27FC236}">
                <a16:creationId xmlns:a16="http://schemas.microsoft.com/office/drawing/2014/main" id="{1B004BC0-F6D1-E28D-6E79-C08BF7E88630}"/>
              </a:ext>
            </a:extLst>
          </p:cNvPr>
          <p:cNvSpPr txBox="1"/>
          <p:nvPr/>
        </p:nvSpPr>
        <p:spPr>
          <a:xfrm>
            <a:off x="1453381" y="4736971"/>
            <a:ext cx="3846181" cy="1200329"/>
          </a:xfrm>
          <a:prstGeom prst="rect">
            <a:avLst/>
          </a:prstGeom>
          <a:noFill/>
        </p:spPr>
        <p:txBody>
          <a:bodyPr wrap="none" rtlCol="0">
            <a:spAutoFit/>
          </a:bodyPr>
          <a:lstStyle/>
          <a:p>
            <a:pPr marL="342900" indent="-342900">
              <a:buFont typeface="Arial" panose="020B0604020202020204" pitchFamily="34" charset="0"/>
              <a:buChar char="•"/>
            </a:pPr>
            <a:r>
              <a:rPr lang="en-GB" sz="2400" dirty="0"/>
              <a:t>Strong sink</a:t>
            </a:r>
          </a:p>
          <a:p>
            <a:pPr marL="342900" indent="-342900">
              <a:buFont typeface="Arial" panose="020B0604020202020204" pitchFamily="34" charset="0"/>
              <a:buChar char="•"/>
            </a:pPr>
            <a:r>
              <a:rPr lang="en-GB" sz="2400" dirty="0"/>
              <a:t>High flexibility</a:t>
            </a:r>
          </a:p>
          <a:p>
            <a:pPr marL="342900" indent="-342900">
              <a:buFont typeface="Arial" panose="020B0604020202020204" pitchFamily="34" charset="0"/>
              <a:buChar char="•"/>
            </a:pPr>
            <a:r>
              <a:rPr lang="en-GB" sz="2400" dirty="0"/>
              <a:t>Aids resource homeostasis</a:t>
            </a:r>
          </a:p>
        </p:txBody>
      </p:sp>
      <p:sp>
        <p:nvSpPr>
          <p:cNvPr id="11" name="Rectangle 10">
            <a:extLst>
              <a:ext uri="{FF2B5EF4-FFF2-40B4-BE49-F238E27FC236}">
                <a16:creationId xmlns:a16="http://schemas.microsoft.com/office/drawing/2014/main" id="{1964744E-A5D4-F503-C0D7-2375666BBC7C}"/>
              </a:ext>
            </a:extLst>
          </p:cNvPr>
          <p:cNvSpPr/>
          <p:nvPr/>
        </p:nvSpPr>
        <p:spPr>
          <a:xfrm>
            <a:off x="744255" y="1494679"/>
            <a:ext cx="698612"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74ECA13-9B10-971B-5ED4-27E510BA0EFE}"/>
              </a:ext>
            </a:extLst>
          </p:cNvPr>
          <p:cNvCxnSpPr>
            <a:cxnSpLocks/>
          </p:cNvCxnSpPr>
          <p:nvPr/>
        </p:nvCxnSpPr>
        <p:spPr>
          <a:xfrm flipV="1">
            <a:off x="1600199" y="4722562"/>
            <a:ext cx="4808509" cy="1440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6B7D97-110E-D571-F970-163004055113}"/>
              </a:ext>
            </a:extLst>
          </p:cNvPr>
          <p:cNvCxnSpPr>
            <a:cxnSpLocks/>
          </p:cNvCxnSpPr>
          <p:nvPr/>
        </p:nvCxnSpPr>
        <p:spPr>
          <a:xfrm>
            <a:off x="6952472" y="4722562"/>
            <a:ext cx="3236970"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760B79-25D5-DE19-9FF9-C04C190D4AA0}"/>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Where should pacing occur?</a:t>
            </a:r>
            <a:endParaRPr lang="en-GB" dirty="0"/>
          </a:p>
        </p:txBody>
      </p:sp>
    </p:spTree>
    <p:extLst>
      <p:ext uri="{BB962C8B-B14F-4D97-AF65-F5344CB8AC3E}">
        <p14:creationId xmlns:p14="http://schemas.microsoft.com/office/powerpoint/2010/main" val="32805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641F7A06-3E74-4729-B4FD-86123C182EDA}"/>
              </a:ext>
            </a:extLst>
          </p:cNvPr>
          <p:cNvPicPr>
            <a:picLocks noChangeAspect="1"/>
          </p:cNvPicPr>
          <p:nvPr/>
        </p:nvPicPr>
        <p:blipFill rotWithShape="1">
          <a:blip r:embed="rId2">
            <a:extLst>
              <a:ext uri="{28A0092B-C50C-407E-A947-70E740481C1C}">
                <a14:useLocalDpi xmlns:a14="http://schemas.microsoft.com/office/drawing/2010/main" val="0"/>
              </a:ext>
            </a:extLst>
          </a:blip>
          <a:srcRect l="46989" t="33750" r="25624" b="41111"/>
          <a:stretch/>
        </p:blipFill>
        <p:spPr>
          <a:xfrm>
            <a:off x="503398" y="1502609"/>
            <a:ext cx="4065640" cy="3852782"/>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3E83E313-E5CF-4647-AC44-4BBF026225ED}"/>
              </a:ext>
            </a:extLst>
          </p:cNvPr>
          <p:cNvPicPr>
            <a:picLocks noChangeAspect="1"/>
          </p:cNvPicPr>
          <p:nvPr/>
        </p:nvPicPr>
        <p:blipFill rotWithShape="1">
          <a:blip r:embed="rId3">
            <a:extLst>
              <a:ext uri="{28A0092B-C50C-407E-A947-70E740481C1C}">
                <a14:useLocalDpi xmlns:a14="http://schemas.microsoft.com/office/drawing/2010/main" val="0"/>
              </a:ext>
            </a:extLst>
          </a:blip>
          <a:srcRect b="74922"/>
          <a:stretch/>
        </p:blipFill>
        <p:spPr>
          <a:xfrm>
            <a:off x="4946351" y="2077941"/>
            <a:ext cx="6793885" cy="2314418"/>
          </a:xfrm>
          <a:prstGeom prst="rect">
            <a:avLst/>
          </a:prstGeom>
        </p:spPr>
      </p:pic>
      <p:sp>
        <p:nvSpPr>
          <p:cNvPr id="2" name="TextBox 1">
            <a:extLst>
              <a:ext uri="{FF2B5EF4-FFF2-40B4-BE49-F238E27FC236}">
                <a16:creationId xmlns:a16="http://schemas.microsoft.com/office/drawing/2014/main" id="{B5013060-6506-B6F7-B0C0-3A13855D5CDB}"/>
              </a:ext>
            </a:extLst>
          </p:cNvPr>
          <p:cNvSpPr txBox="1"/>
          <p:nvPr/>
        </p:nvSpPr>
        <p:spPr>
          <a:xfrm>
            <a:off x="5949696" y="1677831"/>
            <a:ext cx="4946611" cy="400110"/>
          </a:xfrm>
          <a:prstGeom prst="rect">
            <a:avLst/>
          </a:prstGeom>
          <a:noFill/>
        </p:spPr>
        <p:txBody>
          <a:bodyPr wrap="none" rtlCol="0">
            <a:spAutoFit/>
          </a:bodyPr>
          <a:lstStyle/>
          <a:p>
            <a:r>
              <a:rPr lang="en-US" sz="2000" b="1" dirty="0"/>
              <a:t>Localization of Gibberellin catabolic enzymes</a:t>
            </a:r>
            <a:endParaRPr lang="en-GB" sz="2000" b="1" dirty="0"/>
          </a:p>
        </p:txBody>
      </p:sp>
    </p:spTree>
    <p:extLst>
      <p:ext uri="{BB962C8B-B14F-4D97-AF65-F5344CB8AC3E}">
        <p14:creationId xmlns:p14="http://schemas.microsoft.com/office/powerpoint/2010/main" val="4102931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7B5A-5205-E397-0D32-616342924AA6}"/>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1CA30318-7960-0016-D531-833F2B409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275" y="-214390"/>
            <a:ext cx="8933850" cy="7147080"/>
          </a:xfrm>
          <a:prstGeom prst="rect">
            <a:avLst/>
          </a:prstGeom>
        </p:spPr>
      </p:pic>
    </p:spTree>
    <p:extLst>
      <p:ext uri="{BB962C8B-B14F-4D97-AF65-F5344CB8AC3E}">
        <p14:creationId xmlns:p14="http://schemas.microsoft.com/office/powerpoint/2010/main" val="223972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915E7-997D-420D-9169-71812985E7A3}"/>
              </a:ext>
            </a:extLst>
          </p:cNvPr>
          <p:cNvPicPr>
            <a:picLocks noChangeAspect="1"/>
          </p:cNvPicPr>
          <p:nvPr/>
        </p:nvPicPr>
        <p:blipFill>
          <a:blip r:embed="rId2"/>
          <a:stretch>
            <a:fillRect/>
          </a:stretch>
        </p:blipFill>
        <p:spPr>
          <a:xfrm>
            <a:off x="2644388" y="1219860"/>
            <a:ext cx="6762750" cy="4508500"/>
          </a:xfrm>
          <a:prstGeom prst="rect">
            <a:avLst/>
          </a:prstGeom>
        </p:spPr>
      </p:pic>
      <p:pic>
        <p:nvPicPr>
          <p:cNvPr id="5" name="Graphic 4" descr="Plant With Roots outline">
            <a:extLst>
              <a:ext uri="{FF2B5EF4-FFF2-40B4-BE49-F238E27FC236}">
                <a16:creationId xmlns:a16="http://schemas.microsoft.com/office/drawing/2014/main" id="{F8247562-0797-6996-CACE-75BDB666DE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87" y="3836667"/>
            <a:ext cx="2298700" cy="2298700"/>
          </a:xfrm>
          <a:prstGeom prst="rect">
            <a:avLst/>
          </a:prstGeom>
        </p:spPr>
      </p:pic>
      <p:pic>
        <p:nvPicPr>
          <p:cNvPr id="6" name="Graphic 5" descr="Dim (Smaller Sun) outline">
            <a:extLst>
              <a:ext uri="{FF2B5EF4-FFF2-40B4-BE49-F238E27FC236}">
                <a16:creationId xmlns:a16="http://schemas.microsoft.com/office/drawing/2014/main" id="{CADBBD66-8414-B1C2-32E0-EA44FA6070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398" y="432634"/>
            <a:ext cx="2107569" cy="2107569"/>
          </a:xfrm>
          <a:prstGeom prst="rect">
            <a:avLst/>
          </a:prstGeom>
        </p:spPr>
      </p:pic>
      <p:cxnSp>
        <p:nvCxnSpPr>
          <p:cNvPr id="7" name="Straight Arrow Connector 6">
            <a:extLst>
              <a:ext uri="{FF2B5EF4-FFF2-40B4-BE49-F238E27FC236}">
                <a16:creationId xmlns:a16="http://schemas.microsoft.com/office/drawing/2014/main" id="{2E175B88-9083-DE8C-6E93-39DD98F8CE02}"/>
              </a:ext>
            </a:extLst>
          </p:cNvPr>
          <p:cNvCxnSpPr>
            <a:cxnSpLocks/>
          </p:cNvCxnSpPr>
          <p:nvPr/>
        </p:nvCxnSpPr>
        <p:spPr>
          <a:xfrm>
            <a:off x="1283183" y="2484874"/>
            <a:ext cx="0" cy="115601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5095333-2712-67AF-EEB6-8173F71174A6}"/>
              </a:ext>
            </a:extLst>
          </p:cNvPr>
          <p:cNvSpPr txBox="1"/>
          <p:nvPr/>
        </p:nvSpPr>
        <p:spPr>
          <a:xfrm>
            <a:off x="335529" y="2813285"/>
            <a:ext cx="2004075" cy="400110"/>
          </a:xfrm>
          <a:prstGeom prst="rect">
            <a:avLst/>
          </a:prstGeom>
          <a:solidFill>
            <a:schemeClr val="accent4"/>
          </a:solidFill>
        </p:spPr>
        <p:txBody>
          <a:bodyPr wrap="none" rtlCol="0">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Photosynthesis</a:t>
            </a:r>
          </a:p>
        </p:txBody>
      </p:sp>
      <p:pic>
        <p:nvPicPr>
          <p:cNvPr id="9" name="Graphic 8" descr="Moon and stars outline">
            <a:extLst>
              <a:ext uri="{FF2B5EF4-FFF2-40B4-BE49-F238E27FC236}">
                <a16:creationId xmlns:a16="http://schemas.microsoft.com/office/drawing/2014/main" id="{D541863B-DE00-ECB7-7ED4-8B92870C6D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32248" y="816669"/>
            <a:ext cx="1289050" cy="1289050"/>
          </a:xfrm>
          <a:prstGeom prst="rect">
            <a:avLst/>
          </a:prstGeom>
        </p:spPr>
      </p:pic>
      <p:pic>
        <p:nvPicPr>
          <p:cNvPr id="10" name="Graphic 9" descr="Plant With Roots outline">
            <a:extLst>
              <a:ext uri="{FF2B5EF4-FFF2-40B4-BE49-F238E27FC236}">
                <a16:creationId xmlns:a16="http://schemas.microsoft.com/office/drawing/2014/main" id="{A7ED35FC-52D2-F0C1-AAAD-8FA527A96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9997" y="3836667"/>
            <a:ext cx="2298700" cy="2298700"/>
          </a:xfrm>
          <a:prstGeom prst="rect">
            <a:avLst/>
          </a:prstGeom>
        </p:spPr>
      </p:pic>
      <p:cxnSp>
        <p:nvCxnSpPr>
          <p:cNvPr id="11" name="Straight Arrow Connector 10">
            <a:extLst>
              <a:ext uri="{FF2B5EF4-FFF2-40B4-BE49-F238E27FC236}">
                <a16:creationId xmlns:a16="http://schemas.microsoft.com/office/drawing/2014/main" id="{8FE46F78-5864-C71E-6EF7-9FAA729911E3}"/>
              </a:ext>
            </a:extLst>
          </p:cNvPr>
          <p:cNvCxnSpPr>
            <a:cxnSpLocks/>
          </p:cNvCxnSpPr>
          <p:nvPr/>
        </p:nvCxnSpPr>
        <p:spPr>
          <a:xfrm>
            <a:off x="10756404" y="2540203"/>
            <a:ext cx="0" cy="115601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667DA80-1BD7-3412-2AF2-8DC274793DAB}"/>
              </a:ext>
            </a:extLst>
          </p:cNvPr>
          <p:cNvSpPr txBox="1"/>
          <p:nvPr/>
        </p:nvSpPr>
        <p:spPr>
          <a:xfrm>
            <a:off x="9800705" y="2766224"/>
            <a:ext cx="1952137" cy="707886"/>
          </a:xfrm>
          <a:prstGeom prst="rect">
            <a:avLst/>
          </a:prstGeom>
          <a:solidFill>
            <a:schemeClr val="accent4"/>
          </a:solidFill>
        </p:spPr>
        <p:txBody>
          <a:bodyPr wrap="none" rtlCol="0">
            <a:spAutoFit/>
          </a:bodyPr>
          <a:lstStyle/>
          <a:p>
            <a:pPr algn="ctr"/>
            <a:r>
              <a:rPr lang="en-GB" sz="2000" dirty="0">
                <a:latin typeface="Open Sans" panose="020B0606030504020204" pitchFamily="34" charset="0"/>
                <a:ea typeface="Open Sans" panose="020B0606030504020204" pitchFamily="34" charset="0"/>
                <a:cs typeface="Open Sans" panose="020B0606030504020204" pitchFamily="34" charset="0"/>
              </a:rPr>
              <a:t>Starch/sucrose</a:t>
            </a:r>
          </a:p>
          <a:p>
            <a:pPr algn="ctr"/>
            <a:r>
              <a:rPr lang="en-GB" sz="2000" dirty="0">
                <a:latin typeface="Open Sans" panose="020B0606030504020204" pitchFamily="34" charset="0"/>
                <a:ea typeface="Open Sans" panose="020B0606030504020204" pitchFamily="34" charset="0"/>
                <a:cs typeface="Open Sans" panose="020B0606030504020204" pitchFamily="34" charset="0"/>
              </a:rPr>
              <a:t>reserves</a:t>
            </a:r>
          </a:p>
        </p:txBody>
      </p:sp>
    </p:spTree>
    <p:extLst>
      <p:ext uri="{BB962C8B-B14F-4D97-AF65-F5344CB8AC3E}">
        <p14:creationId xmlns:p14="http://schemas.microsoft.com/office/powerpoint/2010/main" val="3109116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EFBDB-A841-16CE-6A89-8978289F4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89F1B-19B4-2B57-268E-DA2812194FE5}"/>
              </a:ext>
            </a:extLst>
          </p:cNvPr>
          <p:cNvSpPr>
            <a:spLocks noGrp="1"/>
          </p:cNvSpPr>
          <p:nvPr>
            <p:ph type="title"/>
          </p:nvPr>
        </p:nvSpPr>
        <p:spPr/>
        <p:txBody>
          <a:bodyPr>
            <a:normAutofit/>
          </a:bodyPr>
          <a:lstStyle/>
          <a:p>
            <a:r>
              <a:rPr lang="en-US" sz="4000" dirty="0"/>
              <a:t>Sugars, not auxin determine lateral bud outgrowth</a:t>
            </a:r>
            <a:endParaRPr lang="en-GB" sz="4000" dirty="0"/>
          </a:p>
        </p:txBody>
      </p:sp>
      <p:sp>
        <p:nvSpPr>
          <p:cNvPr id="3" name="Content Placeholder 2">
            <a:extLst>
              <a:ext uri="{FF2B5EF4-FFF2-40B4-BE49-F238E27FC236}">
                <a16:creationId xmlns:a16="http://schemas.microsoft.com/office/drawing/2014/main" id="{628D6EA6-7753-4796-68A1-4960A71BB6F3}"/>
              </a:ext>
            </a:extLst>
          </p:cNvPr>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id="{80B8FC7B-CBC7-F522-31E0-C5A4F96B0FC9}"/>
              </a:ext>
            </a:extLst>
          </p:cNvPr>
          <p:cNvPicPr>
            <a:picLocks noChangeAspect="1"/>
          </p:cNvPicPr>
          <p:nvPr/>
        </p:nvPicPr>
        <p:blipFill>
          <a:blip r:embed="rId2"/>
          <a:stretch>
            <a:fillRect/>
          </a:stretch>
        </p:blipFill>
        <p:spPr>
          <a:xfrm>
            <a:off x="2529433" y="1546612"/>
            <a:ext cx="6581122" cy="4761319"/>
          </a:xfrm>
          <a:prstGeom prst="rect">
            <a:avLst/>
          </a:prstGeom>
        </p:spPr>
      </p:pic>
      <p:sp>
        <p:nvSpPr>
          <p:cNvPr id="10" name="TextBox 9">
            <a:extLst>
              <a:ext uri="{FF2B5EF4-FFF2-40B4-BE49-F238E27FC236}">
                <a16:creationId xmlns:a16="http://schemas.microsoft.com/office/drawing/2014/main" id="{263CCF12-FA48-520C-903B-25E7851879F0}"/>
              </a:ext>
            </a:extLst>
          </p:cNvPr>
          <p:cNvSpPr txBox="1"/>
          <p:nvPr/>
        </p:nvSpPr>
        <p:spPr>
          <a:xfrm>
            <a:off x="139700" y="6438900"/>
            <a:ext cx="2895600" cy="369332"/>
          </a:xfrm>
          <a:prstGeom prst="rect">
            <a:avLst/>
          </a:prstGeom>
          <a:noFill/>
        </p:spPr>
        <p:txBody>
          <a:bodyPr wrap="square" rtlCol="0">
            <a:spAutoFit/>
          </a:bodyPr>
          <a:lstStyle/>
          <a:p>
            <a:r>
              <a:rPr lang="en-US" dirty="0"/>
              <a:t>Mason et al. 2014, PNAS</a:t>
            </a:r>
            <a:endParaRPr lang="en-GB" dirty="0"/>
          </a:p>
        </p:txBody>
      </p:sp>
    </p:spTree>
    <p:extLst>
      <p:ext uri="{BB962C8B-B14F-4D97-AF65-F5344CB8AC3E}">
        <p14:creationId xmlns:p14="http://schemas.microsoft.com/office/powerpoint/2010/main" val="1781372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847BC-4C14-E948-536E-01BD77DA5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E8C51-16FD-BBEA-69DF-17701BCD952A}"/>
              </a:ext>
            </a:extLst>
          </p:cNvPr>
          <p:cNvSpPr>
            <a:spLocks noGrp="1"/>
          </p:cNvSpPr>
          <p:nvPr>
            <p:ph type="title"/>
          </p:nvPr>
        </p:nvSpPr>
        <p:spPr/>
        <p:txBody>
          <a:bodyPr>
            <a:normAutofit/>
          </a:bodyPr>
          <a:lstStyle/>
          <a:p>
            <a:r>
              <a:rPr lang="en-US" sz="4000" dirty="0"/>
              <a:t>Plant development is integrate</a:t>
            </a:r>
            <a:br>
              <a:rPr lang="en-US" sz="4000" dirty="0"/>
            </a:br>
            <a:r>
              <a:rPr lang="en-US" sz="4000" dirty="0"/>
              <a:t>with resource availability</a:t>
            </a:r>
            <a:endParaRPr lang="en-GB" sz="4000" dirty="0"/>
          </a:p>
        </p:txBody>
      </p:sp>
      <p:pic>
        <p:nvPicPr>
          <p:cNvPr id="9" name="Picture 8">
            <a:extLst>
              <a:ext uri="{FF2B5EF4-FFF2-40B4-BE49-F238E27FC236}">
                <a16:creationId xmlns:a16="http://schemas.microsoft.com/office/drawing/2014/main" id="{EA932C51-42BE-AB64-9EA5-E918631ACA8B}"/>
              </a:ext>
            </a:extLst>
          </p:cNvPr>
          <p:cNvPicPr>
            <a:picLocks noChangeAspect="1"/>
          </p:cNvPicPr>
          <p:nvPr/>
        </p:nvPicPr>
        <p:blipFill>
          <a:blip r:embed="rId2"/>
          <a:srcRect t="3354" r="61516"/>
          <a:stretch/>
        </p:blipFill>
        <p:spPr>
          <a:xfrm>
            <a:off x="867562" y="1763993"/>
            <a:ext cx="2532685" cy="4601603"/>
          </a:xfrm>
          <a:prstGeom prst="rect">
            <a:avLst/>
          </a:prstGeom>
        </p:spPr>
      </p:pic>
      <p:sp>
        <p:nvSpPr>
          <p:cNvPr id="10" name="TextBox 9">
            <a:extLst>
              <a:ext uri="{FF2B5EF4-FFF2-40B4-BE49-F238E27FC236}">
                <a16:creationId xmlns:a16="http://schemas.microsoft.com/office/drawing/2014/main" id="{F93D8819-A8B3-1CBC-9C05-9CEB24A6DCB3}"/>
              </a:ext>
            </a:extLst>
          </p:cNvPr>
          <p:cNvSpPr txBox="1"/>
          <p:nvPr/>
        </p:nvSpPr>
        <p:spPr>
          <a:xfrm>
            <a:off x="139700" y="6438900"/>
            <a:ext cx="2895600" cy="369332"/>
          </a:xfrm>
          <a:prstGeom prst="rect">
            <a:avLst/>
          </a:prstGeom>
          <a:noFill/>
        </p:spPr>
        <p:txBody>
          <a:bodyPr wrap="square" rtlCol="0">
            <a:spAutoFit/>
          </a:bodyPr>
          <a:lstStyle/>
          <a:p>
            <a:r>
              <a:rPr lang="en-US" dirty="0"/>
              <a:t>Mason et al. 2014, PNAS</a:t>
            </a:r>
            <a:endParaRPr lang="en-GB" dirty="0"/>
          </a:p>
        </p:txBody>
      </p:sp>
      <p:pic>
        <p:nvPicPr>
          <p:cNvPr id="4" name="Picture 3">
            <a:extLst>
              <a:ext uri="{FF2B5EF4-FFF2-40B4-BE49-F238E27FC236}">
                <a16:creationId xmlns:a16="http://schemas.microsoft.com/office/drawing/2014/main" id="{5B4B3547-254F-D23C-EED1-FA5C13724001}"/>
              </a:ext>
            </a:extLst>
          </p:cNvPr>
          <p:cNvPicPr>
            <a:picLocks noChangeAspect="1"/>
          </p:cNvPicPr>
          <p:nvPr/>
        </p:nvPicPr>
        <p:blipFill>
          <a:blip r:embed="rId2"/>
          <a:srcRect l="42504" t="53426"/>
          <a:stretch/>
        </p:blipFill>
        <p:spPr>
          <a:xfrm>
            <a:off x="7900415" y="2684678"/>
            <a:ext cx="3783870" cy="2217516"/>
          </a:xfrm>
          <a:prstGeom prst="rect">
            <a:avLst/>
          </a:prstGeom>
        </p:spPr>
      </p:pic>
      <p:sp>
        <p:nvSpPr>
          <p:cNvPr id="6" name="TextBox 6">
            <a:extLst>
              <a:ext uri="{FF2B5EF4-FFF2-40B4-BE49-F238E27FC236}">
                <a16:creationId xmlns:a16="http://schemas.microsoft.com/office/drawing/2014/main" id="{CED184D6-F74B-4674-2536-222241324E09}"/>
              </a:ext>
            </a:extLst>
          </p:cNvPr>
          <p:cNvSpPr txBox="1">
            <a:spLocks noChangeArrowheads="1"/>
          </p:cNvSpPr>
          <p:nvPr/>
        </p:nvSpPr>
        <p:spPr bwMode="auto">
          <a:xfrm>
            <a:off x="6636002" y="5634107"/>
            <a:ext cx="1140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b="1" dirty="0"/>
              <a:t>high N</a:t>
            </a:r>
          </a:p>
        </p:txBody>
      </p:sp>
      <p:sp>
        <p:nvSpPr>
          <p:cNvPr id="7" name="TextBox 8">
            <a:extLst>
              <a:ext uri="{FF2B5EF4-FFF2-40B4-BE49-F238E27FC236}">
                <a16:creationId xmlns:a16="http://schemas.microsoft.com/office/drawing/2014/main" id="{0659A332-002F-7A95-3271-027EB6C69C6B}"/>
              </a:ext>
            </a:extLst>
          </p:cNvPr>
          <p:cNvSpPr txBox="1">
            <a:spLocks noChangeArrowheads="1"/>
          </p:cNvSpPr>
          <p:nvPr/>
        </p:nvSpPr>
        <p:spPr bwMode="auto">
          <a:xfrm>
            <a:off x="3946851" y="3964412"/>
            <a:ext cx="189726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err="1">
                <a:solidFill>
                  <a:srgbClr val="FF0000"/>
                </a:solidFill>
              </a:rPr>
              <a:t>Strigolactone</a:t>
            </a:r>
            <a:endParaRPr lang="en-US" altLang="en-US" sz="2000" b="1" dirty="0">
              <a:solidFill>
                <a:srgbClr val="FF0000"/>
              </a:solidFill>
            </a:endParaRPr>
          </a:p>
        </p:txBody>
      </p:sp>
      <p:sp>
        <p:nvSpPr>
          <p:cNvPr id="8" name="TextBox 9">
            <a:extLst>
              <a:ext uri="{FF2B5EF4-FFF2-40B4-BE49-F238E27FC236}">
                <a16:creationId xmlns:a16="http://schemas.microsoft.com/office/drawing/2014/main" id="{2575F918-FF2C-76DF-3FF4-5996FE4FD40F}"/>
              </a:ext>
            </a:extLst>
          </p:cNvPr>
          <p:cNvSpPr txBox="1">
            <a:spLocks noChangeArrowheads="1"/>
          </p:cNvSpPr>
          <p:nvPr/>
        </p:nvSpPr>
        <p:spPr bwMode="auto">
          <a:xfrm>
            <a:off x="4236756" y="5585968"/>
            <a:ext cx="1088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b="1" dirty="0"/>
              <a:t>Low P</a:t>
            </a:r>
          </a:p>
        </p:txBody>
      </p:sp>
      <p:sp>
        <p:nvSpPr>
          <p:cNvPr id="11" name="TextBox 10">
            <a:extLst>
              <a:ext uri="{FF2B5EF4-FFF2-40B4-BE49-F238E27FC236}">
                <a16:creationId xmlns:a16="http://schemas.microsoft.com/office/drawing/2014/main" id="{3A1997CF-A2AB-AD86-7EB4-267DEE248E8C}"/>
              </a:ext>
            </a:extLst>
          </p:cNvPr>
          <p:cNvSpPr txBox="1">
            <a:spLocks noChangeArrowheads="1"/>
          </p:cNvSpPr>
          <p:nvPr/>
        </p:nvSpPr>
        <p:spPr bwMode="auto">
          <a:xfrm>
            <a:off x="9344262" y="5647523"/>
            <a:ext cx="1899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2000" b="1" dirty="0">
                <a:solidFill>
                  <a:schemeClr val="accent1"/>
                </a:solidFill>
              </a:rPr>
              <a:t>Cytokinin</a:t>
            </a:r>
          </a:p>
        </p:txBody>
      </p:sp>
      <p:cxnSp>
        <p:nvCxnSpPr>
          <p:cNvPr id="13" name="Straight Connector 12">
            <a:extLst>
              <a:ext uri="{FF2B5EF4-FFF2-40B4-BE49-F238E27FC236}">
                <a16:creationId xmlns:a16="http://schemas.microsoft.com/office/drawing/2014/main" id="{98ECAC78-5835-97DC-E73F-A4E9FFD5AC9C}"/>
              </a:ext>
            </a:extLst>
          </p:cNvPr>
          <p:cNvCxnSpPr>
            <a:cxnSpLocks/>
          </p:cNvCxnSpPr>
          <p:nvPr/>
        </p:nvCxnSpPr>
        <p:spPr>
          <a:xfrm flipH="1">
            <a:off x="3151530" y="4164467"/>
            <a:ext cx="864515" cy="57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1D595F-DA65-A471-9EC7-E86A35873041}"/>
              </a:ext>
            </a:extLst>
          </p:cNvPr>
          <p:cNvCxnSpPr>
            <a:cxnSpLocks/>
          </p:cNvCxnSpPr>
          <p:nvPr/>
        </p:nvCxnSpPr>
        <p:spPr>
          <a:xfrm>
            <a:off x="3172258" y="4035534"/>
            <a:ext cx="0" cy="2578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17685FA-C727-F6CB-6E5C-E0BF82DB64F3}"/>
              </a:ext>
            </a:extLst>
          </p:cNvPr>
          <p:cNvCxnSpPr/>
          <p:nvPr/>
        </p:nvCxnSpPr>
        <p:spPr>
          <a:xfrm flipV="1">
            <a:off x="4781136" y="4418381"/>
            <a:ext cx="0" cy="11265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A10F64-DE91-B345-7465-0519CA609582}"/>
              </a:ext>
            </a:extLst>
          </p:cNvPr>
          <p:cNvCxnSpPr>
            <a:cxnSpLocks/>
          </p:cNvCxnSpPr>
          <p:nvPr/>
        </p:nvCxnSpPr>
        <p:spPr>
          <a:xfrm flipV="1">
            <a:off x="10668653" y="4819498"/>
            <a:ext cx="0" cy="72542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DF8233-59F5-1E20-07A6-99AEAD070356}"/>
              </a:ext>
            </a:extLst>
          </p:cNvPr>
          <p:cNvCxnSpPr>
            <a:cxnSpLocks/>
          </p:cNvCxnSpPr>
          <p:nvPr/>
        </p:nvCxnSpPr>
        <p:spPr>
          <a:xfrm>
            <a:off x="7776058" y="5864940"/>
            <a:ext cx="19458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
            <a:extLst>
              <a:ext uri="{FF2B5EF4-FFF2-40B4-BE49-F238E27FC236}">
                <a16:creationId xmlns:a16="http://schemas.microsoft.com/office/drawing/2014/main" id="{887BBBF1-DFB2-A510-C02C-DDB8F6E4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906" y="3105387"/>
            <a:ext cx="1584097" cy="11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83C9145A-E1E1-81FC-6A6C-76201BF42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855" y="5128088"/>
            <a:ext cx="1115890" cy="134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779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2149EF-66B6-5C97-6D2E-0C6DE3DE0337}"/>
              </a:ext>
            </a:extLst>
          </p:cNvPr>
          <p:cNvPicPr>
            <a:picLocks noChangeAspect="1"/>
          </p:cNvPicPr>
          <p:nvPr/>
        </p:nvPicPr>
        <p:blipFill rotWithShape="1">
          <a:blip r:embed="rId2">
            <a:extLst>
              <a:ext uri="{28A0092B-C50C-407E-A947-70E740481C1C}">
                <a14:useLocalDpi xmlns:a14="http://schemas.microsoft.com/office/drawing/2010/main" val="0"/>
              </a:ext>
            </a:extLst>
          </a:blip>
          <a:srcRect t="29377" r="52805" b="54238"/>
          <a:stretch/>
        </p:blipFill>
        <p:spPr>
          <a:xfrm>
            <a:off x="220958" y="3910122"/>
            <a:ext cx="3182105" cy="2272779"/>
          </a:xfrm>
          <a:prstGeom prst="rect">
            <a:avLst/>
          </a:prstGeom>
        </p:spPr>
      </p:pic>
      <p:pic>
        <p:nvPicPr>
          <p:cNvPr id="5" name="Picture 4">
            <a:extLst>
              <a:ext uri="{FF2B5EF4-FFF2-40B4-BE49-F238E27FC236}">
                <a16:creationId xmlns:a16="http://schemas.microsoft.com/office/drawing/2014/main" id="{0E8D207A-678C-95AE-B8CA-BF49592D0B3F}"/>
              </a:ext>
            </a:extLst>
          </p:cNvPr>
          <p:cNvPicPr>
            <a:picLocks noChangeAspect="1"/>
          </p:cNvPicPr>
          <p:nvPr/>
        </p:nvPicPr>
        <p:blipFill rotWithShape="1">
          <a:blip r:embed="rId2">
            <a:extLst>
              <a:ext uri="{28A0092B-C50C-407E-A947-70E740481C1C}">
                <a14:useLocalDpi xmlns:a14="http://schemas.microsoft.com/office/drawing/2010/main" val="0"/>
              </a:ext>
            </a:extLst>
          </a:blip>
          <a:srcRect l="37349" t="3697" r="31779" b="77316"/>
          <a:stretch/>
        </p:blipFill>
        <p:spPr>
          <a:xfrm>
            <a:off x="3432896" y="3882182"/>
            <a:ext cx="2016312" cy="2245782"/>
          </a:xfrm>
          <a:prstGeom prst="rect">
            <a:avLst/>
          </a:prstGeom>
        </p:spPr>
      </p:pic>
      <p:sp>
        <p:nvSpPr>
          <p:cNvPr id="13" name="TextBox 12">
            <a:extLst>
              <a:ext uri="{FF2B5EF4-FFF2-40B4-BE49-F238E27FC236}">
                <a16:creationId xmlns:a16="http://schemas.microsoft.com/office/drawing/2014/main" id="{2933D65B-A47E-7947-EAB3-4F06BCD2B0CF}"/>
              </a:ext>
            </a:extLst>
          </p:cNvPr>
          <p:cNvSpPr txBox="1"/>
          <p:nvPr/>
        </p:nvSpPr>
        <p:spPr>
          <a:xfrm>
            <a:off x="1046491" y="3064579"/>
            <a:ext cx="3461397" cy="400110"/>
          </a:xfrm>
          <a:prstGeom prst="rect">
            <a:avLst/>
          </a:prstGeom>
          <a:noFill/>
        </p:spPr>
        <p:txBody>
          <a:bodyPr wrap="none" rtlCol="0">
            <a:spAutoFit/>
          </a:bodyPr>
          <a:lstStyle/>
          <a:p>
            <a:r>
              <a:rPr lang="en-GB" sz="2000" i="1" dirty="0">
                <a:latin typeface="Arial" panose="020B0604020202020204" pitchFamily="34" charset="0"/>
                <a:cs typeface="Arial" panose="020B0604020202020204" pitchFamily="34" charset="0"/>
              </a:rPr>
              <a:t>CYCLINB1;1</a:t>
            </a:r>
            <a:r>
              <a:rPr lang="en-GB" sz="2000" dirty="0">
                <a:latin typeface="Arial" panose="020B0604020202020204" pitchFamily="34" charset="0"/>
                <a:cs typeface="Arial" panose="020B0604020202020204" pitchFamily="34" charset="0"/>
              </a:rPr>
              <a:t> during flooding</a:t>
            </a:r>
          </a:p>
        </p:txBody>
      </p:sp>
      <p:sp>
        <p:nvSpPr>
          <p:cNvPr id="15" name="TextBox 14">
            <a:extLst>
              <a:ext uri="{FF2B5EF4-FFF2-40B4-BE49-F238E27FC236}">
                <a16:creationId xmlns:a16="http://schemas.microsoft.com/office/drawing/2014/main" id="{9D8BF5EF-F6F1-06CD-CAAB-ADF31D177CB9}"/>
              </a:ext>
            </a:extLst>
          </p:cNvPr>
          <p:cNvSpPr txBox="1"/>
          <p:nvPr/>
        </p:nvSpPr>
        <p:spPr>
          <a:xfrm>
            <a:off x="1847191" y="6208915"/>
            <a:ext cx="2619628"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flood duration (hours)</a:t>
            </a:r>
          </a:p>
        </p:txBody>
      </p:sp>
      <p:sp>
        <p:nvSpPr>
          <p:cNvPr id="16" name="Rectangle 15">
            <a:extLst>
              <a:ext uri="{FF2B5EF4-FFF2-40B4-BE49-F238E27FC236}">
                <a16:creationId xmlns:a16="http://schemas.microsoft.com/office/drawing/2014/main" id="{8C654A94-A721-7491-8F02-CC22FBF9C8F3}"/>
              </a:ext>
            </a:extLst>
          </p:cNvPr>
          <p:cNvSpPr/>
          <p:nvPr/>
        </p:nvSpPr>
        <p:spPr>
          <a:xfrm>
            <a:off x="1614440" y="3941994"/>
            <a:ext cx="1342431" cy="380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7661935-4B52-BF82-A97C-9811FBABE743}"/>
              </a:ext>
            </a:extLst>
          </p:cNvPr>
          <p:cNvSpPr/>
          <p:nvPr/>
        </p:nvSpPr>
        <p:spPr>
          <a:xfrm>
            <a:off x="4207321" y="3882182"/>
            <a:ext cx="1342431" cy="380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EDF88E95-1D96-483F-3F9F-6249FE4AB2B4}"/>
              </a:ext>
            </a:extLst>
          </p:cNvPr>
          <p:cNvCxnSpPr/>
          <p:nvPr/>
        </p:nvCxnSpPr>
        <p:spPr>
          <a:xfrm flipV="1">
            <a:off x="220957" y="3468017"/>
            <a:ext cx="576000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2E1CA47-EBBD-EE00-96BD-A4E9ABD7634A}"/>
              </a:ext>
            </a:extLst>
          </p:cNvPr>
          <p:cNvSpPr txBox="1"/>
          <p:nvPr/>
        </p:nvSpPr>
        <p:spPr>
          <a:xfrm>
            <a:off x="6652736" y="3080179"/>
            <a:ext cx="4560864" cy="400110"/>
          </a:xfrm>
          <a:prstGeom prst="rect">
            <a:avLst/>
          </a:prstGeom>
          <a:noFill/>
        </p:spPr>
        <p:txBody>
          <a:bodyPr wrap="none" rtlCol="0">
            <a:spAutoFit/>
          </a:bodyPr>
          <a:lstStyle/>
          <a:p>
            <a:r>
              <a:rPr lang="en-GB" sz="2000" i="1" dirty="0">
                <a:latin typeface="Arial" panose="020B0604020202020204" pitchFamily="34" charset="0"/>
                <a:cs typeface="Arial" panose="020B0604020202020204" pitchFamily="34" charset="0"/>
              </a:rPr>
              <a:t>CYCLINB1;1 </a:t>
            </a:r>
            <a:r>
              <a:rPr lang="en-GB" sz="2000" dirty="0">
                <a:latin typeface="Arial" panose="020B0604020202020204" pitchFamily="34" charset="0"/>
                <a:cs typeface="Arial" panose="020B0604020202020204" pitchFamily="34" charset="0"/>
              </a:rPr>
              <a:t>with sucrose and flooded</a:t>
            </a:r>
          </a:p>
        </p:txBody>
      </p:sp>
      <p:cxnSp>
        <p:nvCxnSpPr>
          <p:cNvPr id="21" name="Straight Connector 20">
            <a:extLst>
              <a:ext uri="{FF2B5EF4-FFF2-40B4-BE49-F238E27FC236}">
                <a16:creationId xmlns:a16="http://schemas.microsoft.com/office/drawing/2014/main" id="{8D245855-6DB5-6A6E-7456-1157D664A2B8}"/>
              </a:ext>
            </a:extLst>
          </p:cNvPr>
          <p:cNvCxnSpPr/>
          <p:nvPr/>
        </p:nvCxnSpPr>
        <p:spPr>
          <a:xfrm flipV="1">
            <a:off x="6346879" y="3473464"/>
            <a:ext cx="576000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A7E6742B-6E91-7F24-E5BA-F376A1432C8D}"/>
              </a:ext>
            </a:extLst>
          </p:cNvPr>
          <p:cNvSpPr txBox="1"/>
          <p:nvPr/>
        </p:nvSpPr>
        <p:spPr>
          <a:xfrm>
            <a:off x="1327202" y="3576328"/>
            <a:ext cx="1773755" cy="523220"/>
          </a:xfrm>
          <a:prstGeom prst="rect">
            <a:avLst/>
          </a:prstGeom>
          <a:noFill/>
        </p:spPr>
        <p:txBody>
          <a:bodyPr wrap="none" rtlCol="0">
            <a:spAutoFit/>
          </a:bodyPr>
          <a:lstStyle/>
          <a:p>
            <a:r>
              <a:rPr lang="en-GB" sz="2800" i="1" dirty="0"/>
              <a:t>A. thaliana</a:t>
            </a:r>
          </a:p>
        </p:txBody>
      </p:sp>
      <p:sp>
        <p:nvSpPr>
          <p:cNvPr id="7" name="TextBox 6">
            <a:extLst>
              <a:ext uri="{FF2B5EF4-FFF2-40B4-BE49-F238E27FC236}">
                <a16:creationId xmlns:a16="http://schemas.microsoft.com/office/drawing/2014/main" id="{39C36D86-7E3C-457C-8AB2-78D7323C5121}"/>
              </a:ext>
            </a:extLst>
          </p:cNvPr>
          <p:cNvSpPr txBox="1"/>
          <p:nvPr/>
        </p:nvSpPr>
        <p:spPr>
          <a:xfrm>
            <a:off x="4122522" y="3576328"/>
            <a:ext cx="1862241" cy="523220"/>
          </a:xfrm>
          <a:prstGeom prst="rect">
            <a:avLst/>
          </a:prstGeom>
          <a:noFill/>
        </p:spPr>
        <p:txBody>
          <a:bodyPr wrap="none" rtlCol="0">
            <a:spAutoFit/>
          </a:bodyPr>
          <a:lstStyle/>
          <a:p>
            <a:r>
              <a:rPr lang="en-GB" sz="2800" i="1" dirty="0"/>
              <a:t>R. sylvestris</a:t>
            </a:r>
          </a:p>
        </p:txBody>
      </p:sp>
      <p:sp>
        <p:nvSpPr>
          <p:cNvPr id="2" name="TextBox 1">
            <a:extLst>
              <a:ext uri="{FF2B5EF4-FFF2-40B4-BE49-F238E27FC236}">
                <a16:creationId xmlns:a16="http://schemas.microsoft.com/office/drawing/2014/main" id="{4A84AB08-6F03-7E33-1BDC-E7BFA2B37620}"/>
              </a:ext>
            </a:extLst>
          </p:cNvPr>
          <p:cNvSpPr txBox="1"/>
          <p:nvPr/>
        </p:nvSpPr>
        <p:spPr>
          <a:xfrm>
            <a:off x="1242156" y="132381"/>
            <a:ext cx="6603348" cy="1569660"/>
          </a:xfrm>
          <a:prstGeom prst="rect">
            <a:avLst/>
          </a:prstGeom>
          <a:noFill/>
        </p:spPr>
        <p:txBody>
          <a:bodyPr wrap="square" rtlCol="0">
            <a:spAutoFit/>
          </a:bodyPr>
          <a:lstStyle/>
          <a:p>
            <a:pPr algn="ctr"/>
            <a:r>
              <a:rPr lang="en-GB" sz="3200" b="1" dirty="0">
                <a:latin typeface="+mj-lt"/>
              </a:rPr>
              <a:t>Shoot apex activity </a:t>
            </a:r>
            <a:r>
              <a:rPr lang="en-GB" sz="3200" dirty="0">
                <a:latin typeface="+mj-lt"/>
              </a:rPr>
              <a:t>upon flooding</a:t>
            </a:r>
          </a:p>
          <a:p>
            <a:pPr algn="ctr"/>
            <a:r>
              <a:rPr lang="en-GB" sz="3200" dirty="0">
                <a:latin typeface="+mj-lt"/>
              </a:rPr>
              <a:t>can be uncoupled from energy abundance depending on the species</a:t>
            </a:r>
          </a:p>
        </p:txBody>
      </p:sp>
      <p:pic>
        <p:nvPicPr>
          <p:cNvPr id="11" name="Picture 10">
            <a:extLst>
              <a:ext uri="{FF2B5EF4-FFF2-40B4-BE49-F238E27FC236}">
                <a16:creationId xmlns:a16="http://schemas.microsoft.com/office/drawing/2014/main" id="{6884E3D0-975A-CCF5-C234-D3B1651C8A9E}"/>
              </a:ext>
            </a:extLst>
          </p:cNvPr>
          <p:cNvPicPr>
            <a:picLocks noChangeAspect="1"/>
          </p:cNvPicPr>
          <p:nvPr/>
        </p:nvPicPr>
        <p:blipFill>
          <a:blip r:embed="rId3"/>
          <a:stretch>
            <a:fillRect/>
          </a:stretch>
        </p:blipFill>
        <p:spPr>
          <a:xfrm>
            <a:off x="6231837" y="3783395"/>
            <a:ext cx="5875042" cy="2794852"/>
          </a:xfrm>
          <a:prstGeom prst="rect">
            <a:avLst/>
          </a:prstGeom>
        </p:spPr>
      </p:pic>
      <p:pic>
        <p:nvPicPr>
          <p:cNvPr id="14" name="Picture 13" descr="A plant in a pot&#10;&#10;Description automatically generated with medium confidence">
            <a:extLst>
              <a:ext uri="{FF2B5EF4-FFF2-40B4-BE49-F238E27FC236}">
                <a16:creationId xmlns:a16="http://schemas.microsoft.com/office/drawing/2014/main" id="{41587E66-A0BB-8316-6F61-FAE9FBBDD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516" y="-5643"/>
            <a:ext cx="2470484" cy="2300379"/>
          </a:xfrm>
          <a:prstGeom prst="rect">
            <a:avLst/>
          </a:prstGeom>
        </p:spPr>
      </p:pic>
      <p:sp>
        <p:nvSpPr>
          <p:cNvPr id="18" name="TextBox 17">
            <a:extLst>
              <a:ext uri="{FF2B5EF4-FFF2-40B4-BE49-F238E27FC236}">
                <a16:creationId xmlns:a16="http://schemas.microsoft.com/office/drawing/2014/main" id="{D0E4E307-0E5D-D5DE-8A9D-43CC26F8050F}"/>
              </a:ext>
            </a:extLst>
          </p:cNvPr>
          <p:cNvSpPr txBox="1"/>
          <p:nvPr/>
        </p:nvSpPr>
        <p:spPr>
          <a:xfrm>
            <a:off x="10100356" y="2225907"/>
            <a:ext cx="1814023" cy="369332"/>
          </a:xfrm>
          <a:prstGeom prst="rect">
            <a:avLst/>
          </a:prstGeom>
          <a:noFill/>
        </p:spPr>
        <p:txBody>
          <a:bodyPr wrap="none" rtlCol="0">
            <a:spAutoFit/>
          </a:bodyPr>
          <a:lstStyle/>
          <a:p>
            <a:r>
              <a:rPr lang="en-US" i="1" dirty="0" err="1"/>
              <a:t>Rorippa</a:t>
            </a:r>
            <a:r>
              <a:rPr lang="en-US" i="1" dirty="0"/>
              <a:t> sylvestris</a:t>
            </a:r>
            <a:endParaRPr lang="en-GB" i="1" dirty="0"/>
          </a:p>
        </p:txBody>
      </p:sp>
      <p:sp>
        <p:nvSpPr>
          <p:cNvPr id="26" name="TextBox 25">
            <a:extLst>
              <a:ext uri="{FF2B5EF4-FFF2-40B4-BE49-F238E27FC236}">
                <a16:creationId xmlns:a16="http://schemas.microsoft.com/office/drawing/2014/main" id="{2727F553-BEF9-66B4-0B8B-414740A84EA3}"/>
              </a:ext>
            </a:extLst>
          </p:cNvPr>
          <p:cNvSpPr txBox="1"/>
          <p:nvPr/>
        </p:nvSpPr>
        <p:spPr>
          <a:xfrm>
            <a:off x="7012636" y="5868843"/>
            <a:ext cx="1744388" cy="369332"/>
          </a:xfrm>
          <a:prstGeom prst="rect">
            <a:avLst/>
          </a:prstGeom>
          <a:noFill/>
        </p:spPr>
        <p:txBody>
          <a:bodyPr wrap="none" rtlCol="0">
            <a:spAutoFit/>
          </a:bodyPr>
          <a:lstStyle/>
          <a:p>
            <a:r>
              <a:rPr lang="en-US" dirty="0"/>
              <a:t>0     15    30     45</a:t>
            </a:r>
            <a:endParaRPr lang="en-GB" dirty="0"/>
          </a:p>
        </p:txBody>
      </p:sp>
      <p:sp>
        <p:nvSpPr>
          <p:cNvPr id="28" name="TextBox 27">
            <a:extLst>
              <a:ext uri="{FF2B5EF4-FFF2-40B4-BE49-F238E27FC236}">
                <a16:creationId xmlns:a16="http://schemas.microsoft.com/office/drawing/2014/main" id="{734A7D9B-E7FF-7C99-B388-BF5F6C386E24}"/>
              </a:ext>
            </a:extLst>
          </p:cNvPr>
          <p:cNvSpPr txBox="1"/>
          <p:nvPr/>
        </p:nvSpPr>
        <p:spPr>
          <a:xfrm>
            <a:off x="9908236" y="5868843"/>
            <a:ext cx="1744388" cy="369332"/>
          </a:xfrm>
          <a:prstGeom prst="rect">
            <a:avLst/>
          </a:prstGeom>
          <a:noFill/>
        </p:spPr>
        <p:txBody>
          <a:bodyPr wrap="none" rtlCol="0">
            <a:spAutoFit/>
          </a:bodyPr>
          <a:lstStyle/>
          <a:p>
            <a:r>
              <a:rPr lang="en-US" dirty="0"/>
              <a:t>0     15    30     45</a:t>
            </a:r>
            <a:endParaRPr lang="en-GB" dirty="0"/>
          </a:p>
        </p:txBody>
      </p:sp>
      <p:sp>
        <p:nvSpPr>
          <p:cNvPr id="29" name="TextBox 28">
            <a:extLst>
              <a:ext uri="{FF2B5EF4-FFF2-40B4-BE49-F238E27FC236}">
                <a16:creationId xmlns:a16="http://schemas.microsoft.com/office/drawing/2014/main" id="{1D6D7679-0292-1488-ABF2-18B61965254B}"/>
              </a:ext>
            </a:extLst>
          </p:cNvPr>
          <p:cNvSpPr txBox="1"/>
          <p:nvPr/>
        </p:nvSpPr>
        <p:spPr>
          <a:xfrm>
            <a:off x="7894102" y="6208156"/>
            <a:ext cx="3090013" cy="400110"/>
          </a:xfrm>
          <a:prstGeom prst="rect">
            <a:avLst/>
          </a:prstGeom>
          <a:noFill/>
        </p:spPr>
        <p:txBody>
          <a:bodyPr wrap="none" rtlCol="0">
            <a:spAutoFit/>
          </a:bodyPr>
          <a:lstStyle/>
          <a:p>
            <a:r>
              <a:rPr lang="en-US" sz="2000" dirty="0"/>
              <a:t>Sucrose in floodwater (mM)</a:t>
            </a:r>
            <a:endParaRPr lang="en-GB" sz="2000" dirty="0"/>
          </a:p>
        </p:txBody>
      </p:sp>
    </p:spTree>
    <p:extLst>
      <p:ext uri="{BB962C8B-B14F-4D97-AF65-F5344CB8AC3E}">
        <p14:creationId xmlns:p14="http://schemas.microsoft.com/office/powerpoint/2010/main" val="25399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0"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BF4-0D20-3759-058D-B95E08411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5D3DA-CD31-5167-E2D9-3F1EB8271863}"/>
              </a:ext>
            </a:extLst>
          </p:cNvPr>
          <p:cNvSpPr>
            <a:spLocks noGrp="1"/>
          </p:cNvSpPr>
          <p:nvPr>
            <p:ph type="title"/>
          </p:nvPr>
        </p:nvSpPr>
        <p:spPr/>
        <p:txBody>
          <a:bodyPr/>
          <a:lstStyle/>
          <a:p>
            <a:r>
              <a:rPr lang="en-US" dirty="0"/>
              <a:t>Wheat flowering time must match abiotic requirements</a:t>
            </a:r>
            <a:endParaRPr lang="en-GB" dirty="0"/>
          </a:p>
        </p:txBody>
      </p:sp>
      <p:sp>
        <p:nvSpPr>
          <p:cNvPr id="3" name="Content Placeholder 2">
            <a:extLst>
              <a:ext uri="{FF2B5EF4-FFF2-40B4-BE49-F238E27FC236}">
                <a16:creationId xmlns:a16="http://schemas.microsoft.com/office/drawing/2014/main" id="{00A63A06-96DA-42EC-0C39-3CF5912B47C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DE2AEE4-602B-FC70-0367-97DAF71815CD}"/>
              </a:ext>
            </a:extLst>
          </p:cNvPr>
          <p:cNvPicPr>
            <a:picLocks noChangeAspect="1"/>
          </p:cNvPicPr>
          <p:nvPr/>
        </p:nvPicPr>
        <p:blipFill>
          <a:blip r:embed="rId2"/>
          <a:stretch>
            <a:fillRect/>
          </a:stretch>
        </p:blipFill>
        <p:spPr>
          <a:xfrm>
            <a:off x="605397" y="2604517"/>
            <a:ext cx="5490603" cy="2637681"/>
          </a:xfrm>
          <a:prstGeom prst="rect">
            <a:avLst/>
          </a:prstGeom>
        </p:spPr>
      </p:pic>
      <p:pic>
        <p:nvPicPr>
          <p:cNvPr id="7" name="Picture 6">
            <a:extLst>
              <a:ext uri="{FF2B5EF4-FFF2-40B4-BE49-F238E27FC236}">
                <a16:creationId xmlns:a16="http://schemas.microsoft.com/office/drawing/2014/main" id="{092C2EFC-DDA0-002E-44EF-696B003964C5}"/>
              </a:ext>
            </a:extLst>
          </p:cNvPr>
          <p:cNvPicPr>
            <a:picLocks noChangeAspect="1"/>
          </p:cNvPicPr>
          <p:nvPr/>
        </p:nvPicPr>
        <p:blipFill>
          <a:blip r:embed="rId3"/>
          <a:stretch>
            <a:fillRect/>
          </a:stretch>
        </p:blipFill>
        <p:spPr>
          <a:xfrm>
            <a:off x="6661073" y="1271408"/>
            <a:ext cx="4692727" cy="5459772"/>
          </a:xfrm>
          <a:prstGeom prst="rect">
            <a:avLst/>
          </a:prstGeom>
        </p:spPr>
      </p:pic>
    </p:spTree>
    <p:extLst>
      <p:ext uri="{BB962C8B-B14F-4D97-AF65-F5344CB8AC3E}">
        <p14:creationId xmlns:p14="http://schemas.microsoft.com/office/powerpoint/2010/main" val="2748974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3673-E6E7-6EA7-32D8-093DDB03F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24822-70A2-A9E5-8422-C5D55000522B}"/>
              </a:ext>
            </a:extLst>
          </p:cNvPr>
          <p:cNvSpPr>
            <a:spLocks noGrp="1"/>
          </p:cNvSpPr>
          <p:nvPr>
            <p:ph type="title"/>
          </p:nvPr>
        </p:nvSpPr>
        <p:spPr/>
        <p:txBody>
          <a:bodyPr/>
          <a:lstStyle/>
          <a:p>
            <a:r>
              <a:rPr lang="en-US" dirty="0"/>
              <a:t>Local barley adaptations</a:t>
            </a:r>
            <a:endParaRPr lang="en-GB" dirty="0"/>
          </a:p>
        </p:txBody>
      </p:sp>
      <p:sp>
        <p:nvSpPr>
          <p:cNvPr id="3" name="Content Placeholder 2">
            <a:extLst>
              <a:ext uri="{FF2B5EF4-FFF2-40B4-BE49-F238E27FC236}">
                <a16:creationId xmlns:a16="http://schemas.microsoft.com/office/drawing/2014/main" id="{24562CBD-71F4-7FCB-F193-B6988911B5E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9583FD7-7E9D-A9E6-5A0F-56672F565077}"/>
              </a:ext>
            </a:extLst>
          </p:cNvPr>
          <p:cNvPicPr>
            <a:picLocks noChangeAspect="1"/>
          </p:cNvPicPr>
          <p:nvPr/>
        </p:nvPicPr>
        <p:blipFill>
          <a:blip r:embed="rId2"/>
          <a:stretch>
            <a:fillRect/>
          </a:stretch>
        </p:blipFill>
        <p:spPr>
          <a:xfrm>
            <a:off x="2223771" y="1551889"/>
            <a:ext cx="8220160" cy="4898810"/>
          </a:xfrm>
          <a:prstGeom prst="rect">
            <a:avLst/>
          </a:prstGeom>
        </p:spPr>
      </p:pic>
      <p:sp>
        <p:nvSpPr>
          <p:cNvPr id="6" name="TextBox 5">
            <a:extLst>
              <a:ext uri="{FF2B5EF4-FFF2-40B4-BE49-F238E27FC236}">
                <a16:creationId xmlns:a16="http://schemas.microsoft.com/office/drawing/2014/main" id="{5B40D2AE-4950-DB73-C2DE-483270F3ACAC}"/>
              </a:ext>
            </a:extLst>
          </p:cNvPr>
          <p:cNvSpPr txBox="1"/>
          <p:nvPr/>
        </p:nvSpPr>
        <p:spPr>
          <a:xfrm>
            <a:off x="1149096" y="4570711"/>
            <a:ext cx="761747" cy="461665"/>
          </a:xfrm>
          <a:prstGeom prst="rect">
            <a:avLst/>
          </a:prstGeom>
          <a:noFill/>
        </p:spPr>
        <p:txBody>
          <a:bodyPr wrap="none" rtlCol="0">
            <a:spAutoFit/>
          </a:bodyPr>
          <a:lstStyle/>
          <a:p>
            <a:r>
              <a:rPr lang="en-US" sz="2400" dirty="0"/>
              <a:t>ELF3</a:t>
            </a:r>
            <a:endParaRPr lang="en-GB" sz="2400" dirty="0"/>
          </a:p>
        </p:txBody>
      </p:sp>
      <p:cxnSp>
        <p:nvCxnSpPr>
          <p:cNvPr id="8" name="Straight Arrow Connector 7">
            <a:extLst>
              <a:ext uri="{FF2B5EF4-FFF2-40B4-BE49-F238E27FC236}">
                <a16:creationId xmlns:a16="http://schemas.microsoft.com/office/drawing/2014/main" id="{0F71DEED-5B4A-ECC5-F2AA-A4DE552F8D76}"/>
              </a:ext>
            </a:extLst>
          </p:cNvPr>
          <p:cNvCxnSpPr>
            <a:cxnSpLocks/>
          </p:cNvCxnSpPr>
          <p:nvPr/>
        </p:nvCxnSpPr>
        <p:spPr>
          <a:xfrm>
            <a:off x="1912875" y="4791953"/>
            <a:ext cx="6217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44A3EE-9BD1-13DD-A82A-F6F2015C136A}"/>
              </a:ext>
            </a:extLst>
          </p:cNvPr>
          <p:cNvSpPr txBox="1"/>
          <p:nvPr/>
        </p:nvSpPr>
        <p:spPr>
          <a:xfrm>
            <a:off x="1288299" y="1825625"/>
            <a:ext cx="832279" cy="461665"/>
          </a:xfrm>
          <a:prstGeom prst="rect">
            <a:avLst/>
          </a:prstGeom>
          <a:noFill/>
        </p:spPr>
        <p:txBody>
          <a:bodyPr wrap="none" rtlCol="0">
            <a:spAutoFit/>
          </a:bodyPr>
          <a:lstStyle/>
          <a:p>
            <a:r>
              <a:rPr lang="en-US" sz="2400" dirty="0"/>
              <a:t>PRR7</a:t>
            </a:r>
            <a:endParaRPr lang="en-GB" sz="2400" dirty="0"/>
          </a:p>
        </p:txBody>
      </p:sp>
      <p:cxnSp>
        <p:nvCxnSpPr>
          <p:cNvPr id="11" name="Straight Arrow Connector 10">
            <a:extLst>
              <a:ext uri="{FF2B5EF4-FFF2-40B4-BE49-F238E27FC236}">
                <a16:creationId xmlns:a16="http://schemas.microsoft.com/office/drawing/2014/main" id="{43F50DAD-467C-1DE2-B571-312AEC0EAB8D}"/>
              </a:ext>
            </a:extLst>
          </p:cNvPr>
          <p:cNvCxnSpPr>
            <a:cxnSpLocks/>
          </p:cNvCxnSpPr>
          <p:nvPr/>
        </p:nvCxnSpPr>
        <p:spPr>
          <a:xfrm>
            <a:off x="2052078" y="2046867"/>
            <a:ext cx="6217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084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0" name="Group 1">
            <a:extLst>
              <a:ext uri="{FF2B5EF4-FFF2-40B4-BE49-F238E27FC236}">
                <a16:creationId xmlns:a16="http://schemas.microsoft.com/office/drawing/2014/main" id="{4FD2FDBD-EE5B-3606-B324-0832110DC12E}"/>
              </a:ext>
            </a:extLst>
          </p:cNvPr>
          <p:cNvGrpSpPr>
            <a:grpSpLocks/>
          </p:cNvGrpSpPr>
          <p:nvPr/>
        </p:nvGrpSpPr>
        <p:grpSpPr bwMode="auto">
          <a:xfrm>
            <a:off x="260682" y="2178812"/>
            <a:ext cx="4733925" cy="3378200"/>
            <a:chOff x="1554163" y="1879600"/>
            <a:chExt cx="4733925" cy="3378200"/>
          </a:xfrm>
        </p:grpSpPr>
        <p:pic>
          <p:nvPicPr>
            <p:cNvPr id="9221" name="Picture 13">
              <a:extLst>
                <a:ext uri="{FF2B5EF4-FFF2-40B4-BE49-F238E27FC236}">
                  <a16:creationId xmlns:a16="http://schemas.microsoft.com/office/drawing/2014/main" id="{5F20C603-5DD3-EA1D-C4C0-11F77D1A1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1879600"/>
              <a:ext cx="20066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
              <a:extLst>
                <a:ext uri="{FF2B5EF4-FFF2-40B4-BE49-F238E27FC236}">
                  <a16:creationId xmlns:a16="http://schemas.microsoft.com/office/drawing/2014/main" id="{E73BF59F-2CCF-4B4E-956F-D0B86E4AF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3213" y="1984334"/>
              <a:ext cx="15954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8">
              <a:extLst>
                <a:ext uri="{FF2B5EF4-FFF2-40B4-BE49-F238E27FC236}">
                  <a16:creationId xmlns:a16="http://schemas.microsoft.com/office/drawing/2014/main" id="{33DECBC9-D283-397A-FF5E-CA2A33CDC27F}"/>
                </a:ext>
              </a:extLst>
            </p:cNvPr>
            <p:cNvSpPr txBox="1">
              <a:spLocks noChangeArrowheads="1"/>
            </p:cNvSpPr>
            <p:nvPr/>
          </p:nvSpPr>
          <p:spPr bwMode="auto">
            <a:xfrm>
              <a:off x="1554163" y="4887913"/>
              <a:ext cx="2560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Teosinte</a:t>
              </a:r>
            </a:p>
          </p:txBody>
        </p:sp>
        <p:sp>
          <p:nvSpPr>
            <p:cNvPr id="9224" name="TextBox 8">
              <a:extLst>
                <a:ext uri="{FF2B5EF4-FFF2-40B4-BE49-F238E27FC236}">
                  <a16:creationId xmlns:a16="http://schemas.microsoft.com/office/drawing/2014/main" id="{51F2BC44-F29A-D585-2971-E6485BCC6692}"/>
                </a:ext>
              </a:extLst>
            </p:cNvPr>
            <p:cNvSpPr txBox="1">
              <a:spLocks noChangeArrowheads="1"/>
            </p:cNvSpPr>
            <p:nvPr/>
          </p:nvSpPr>
          <p:spPr bwMode="auto">
            <a:xfrm>
              <a:off x="3727450" y="4864059"/>
              <a:ext cx="2560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Maize</a:t>
              </a:r>
            </a:p>
          </p:txBody>
        </p:sp>
      </p:grpSp>
      <p:pic>
        <p:nvPicPr>
          <p:cNvPr id="5" name="Picture 4">
            <a:extLst>
              <a:ext uri="{FF2B5EF4-FFF2-40B4-BE49-F238E27FC236}">
                <a16:creationId xmlns:a16="http://schemas.microsoft.com/office/drawing/2014/main" id="{5C90F823-9E70-CBDC-DFFA-50904D0185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9347" y="2019553"/>
            <a:ext cx="6361736" cy="312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E80ED003-5E07-6908-15AA-F82D92DB5EFE}"/>
              </a:ext>
            </a:extLst>
          </p:cNvPr>
          <p:cNvSpPr txBox="1">
            <a:spLocks noChangeArrowheads="1"/>
          </p:cNvSpPr>
          <p:nvPr/>
        </p:nvSpPr>
        <p:spPr bwMode="auto">
          <a:xfrm>
            <a:off x="5559814" y="5070158"/>
            <a:ext cx="229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0000"/>
                </a:solidFill>
              </a:rPr>
              <a:t>Indeterminate growth</a:t>
            </a:r>
          </a:p>
          <a:p>
            <a:pPr algn="ctr" eaLnBrk="1" hangingPunct="1"/>
            <a:r>
              <a:rPr lang="en-US" altLang="en-US"/>
              <a:t>Wild type</a:t>
            </a:r>
          </a:p>
        </p:txBody>
      </p:sp>
      <p:sp>
        <p:nvSpPr>
          <p:cNvPr id="7" name="TextBox 7">
            <a:extLst>
              <a:ext uri="{FF2B5EF4-FFF2-40B4-BE49-F238E27FC236}">
                <a16:creationId xmlns:a16="http://schemas.microsoft.com/office/drawing/2014/main" id="{9009EE44-7F93-5DC1-D94C-563D99A21621}"/>
              </a:ext>
            </a:extLst>
          </p:cNvPr>
          <p:cNvSpPr txBox="1">
            <a:spLocks noChangeArrowheads="1"/>
          </p:cNvSpPr>
          <p:nvPr/>
        </p:nvSpPr>
        <p:spPr bwMode="auto">
          <a:xfrm>
            <a:off x="8710893" y="5107718"/>
            <a:ext cx="2351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FF0000"/>
                </a:solidFill>
              </a:rPr>
              <a:t>Determinate growth</a:t>
            </a:r>
          </a:p>
          <a:p>
            <a:pPr algn="ctr" eaLnBrk="1" hangingPunct="1"/>
            <a:r>
              <a:rPr lang="en-US" altLang="en-US" dirty="0"/>
              <a:t>domesticated</a:t>
            </a:r>
          </a:p>
        </p:txBody>
      </p:sp>
      <p:sp>
        <p:nvSpPr>
          <p:cNvPr id="2" name="Title 1">
            <a:extLst>
              <a:ext uri="{FF2B5EF4-FFF2-40B4-BE49-F238E27FC236}">
                <a16:creationId xmlns:a16="http://schemas.microsoft.com/office/drawing/2014/main" id="{43E1DF96-12A3-D624-E744-73B6D9BDD96A}"/>
              </a:ext>
            </a:extLst>
          </p:cNvPr>
          <p:cNvSpPr>
            <a:spLocks noGrp="1"/>
          </p:cNvSpPr>
          <p:nvPr>
            <p:ph type="title"/>
          </p:nvPr>
        </p:nvSpPr>
        <p:spPr>
          <a:xfrm>
            <a:off x="838200" y="148715"/>
            <a:ext cx="10515600" cy="1325563"/>
          </a:xfrm>
        </p:spPr>
        <p:txBody>
          <a:bodyPr/>
          <a:lstStyle/>
          <a:p>
            <a:r>
              <a:rPr lang="en-GB" altLang="en-US" sz="4400" dirty="0"/>
              <a:t>Have we created high yielding miracles, or fragile green athletes?</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0BAD3-B25D-6B64-D046-0E7DDA238C44}"/>
              </a:ext>
            </a:extLst>
          </p:cNvPr>
          <p:cNvSpPr>
            <a:spLocks noGrp="1"/>
          </p:cNvSpPr>
          <p:nvPr>
            <p:ph idx="1"/>
          </p:nvPr>
        </p:nvSpPr>
        <p:spPr>
          <a:xfrm>
            <a:off x="221285" y="3986241"/>
            <a:ext cx="3974431" cy="2712277"/>
          </a:xfrm>
        </p:spPr>
        <p:txBody>
          <a:bodyPr>
            <a:normAutofit/>
          </a:bodyPr>
          <a:lstStyle/>
          <a:p>
            <a:pPr marL="0" indent="0">
              <a:spcBef>
                <a:spcPts val="600"/>
              </a:spcBef>
              <a:buNone/>
            </a:pPr>
            <a:r>
              <a:rPr lang="en-US" sz="2400" b="1" dirty="0"/>
              <a:t>SSSUP and </a:t>
            </a:r>
            <a:r>
              <a:rPr lang="en-US" sz="2400" b="1" dirty="0" err="1"/>
              <a:t>Unipi</a:t>
            </a:r>
            <a:r>
              <a:rPr lang="en-US" sz="2400" b="1" dirty="0"/>
              <a:t>, Pisa - Italy</a:t>
            </a:r>
          </a:p>
          <a:p>
            <a:pPr marL="0" indent="0">
              <a:spcBef>
                <a:spcPts val="600"/>
              </a:spcBef>
              <a:buNone/>
            </a:pPr>
            <a:r>
              <a:rPr lang="en-US" sz="2400" dirty="0"/>
              <a:t>Putri Prasetyaningrum</a:t>
            </a:r>
          </a:p>
          <a:p>
            <a:pPr marL="0" indent="0">
              <a:spcBef>
                <a:spcPts val="600"/>
              </a:spcBef>
              <a:buNone/>
            </a:pPr>
            <a:r>
              <a:rPr lang="en-US" sz="2400" dirty="0"/>
              <a:t>Giacomo Novi</a:t>
            </a:r>
          </a:p>
          <a:p>
            <a:pPr marL="0" indent="0">
              <a:spcBef>
                <a:spcPts val="600"/>
              </a:spcBef>
              <a:buNone/>
            </a:pPr>
            <a:r>
              <a:rPr lang="en-US" sz="2400" dirty="0"/>
              <a:t>Maria Christina Valeri</a:t>
            </a:r>
          </a:p>
          <a:p>
            <a:pPr marL="0" indent="0">
              <a:spcBef>
                <a:spcPts val="600"/>
              </a:spcBef>
              <a:buNone/>
            </a:pPr>
            <a:r>
              <a:rPr lang="en-US" sz="2400" dirty="0"/>
              <a:t>Pierdomenico Perata</a:t>
            </a:r>
          </a:p>
          <a:p>
            <a:pPr marL="0" indent="0">
              <a:spcBef>
                <a:spcPts val="600"/>
              </a:spcBef>
              <a:buNone/>
            </a:pPr>
            <a:r>
              <a:rPr lang="en-US" sz="2400" dirty="0"/>
              <a:t>Lorenzo Mariotti</a:t>
            </a:r>
          </a:p>
          <a:p>
            <a:pPr marL="0" indent="0">
              <a:spcBef>
                <a:spcPts val="600"/>
              </a:spcBef>
              <a:buNone/>
            </a:pPr>
            <a:endParaRPr lang="en-GB" sz="2400" dirty="0"/>
          </a:p>
        </p:txBody>
      </p:sp>
      <p:sp>
        <p:nvSpPr>
          <p:cNvPr id="4" name="Content Placeholder 2">
            <a:extLst>
              <a:ext uri="{FF2B5EF4-FFF2-40B4-BE49-F238E27FC236}">
                <a16:creationId xmlns:a16="http://schemas.microsoft.com/office/drawing/2014/main" id="{3253401F-4EA7-BC85-FF19-343B243B4830}"/>
              </a:ext>
            </a:extLst>
          </p:cNvPr>
          <p:cNvSpPr txBox="1">
            <a:spLocks/>
          </p:cNvSpPr>
          <p:nvPr/>
        </p:nvSpPr>
        <p:spPr>
          <a:xfrm>
            <a:off x="4477108" y="3986241"/>
            <a:ext cx="2174508" cy="1568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2400" b="1" dirty="0"/>
              <a:t>VIB Gent</a:t>
            </a:r>
          </a:p>
          <a:p>
            <a:pPr marL="0" indent="0">
              <a:spcBef>
                <a:spcPts val="600"/>
              </a:spcBef>
              <a:buFont typeface="Arial" panose="020B0604020202020204" pitchFamily="34" charset="0"/>
              <a:buNone/>
            </a:pPr>
            <a:r>
              <a:rPr lang="en-US" sz="2400" dirty="0"/>
              <a:t>Stijn Dhondt</a:t>
            </a:r>
          </a:p>
          <a:p>
            <a:pPr marL="0" indent="0">
              <a:spcBef>
                <a:spcPts val="600"/>
              </a:spcBef>
              <a:buFont typeface="Arial" panose="020B0604020202020204" pitchFamily="34" charset="0"/>
              <a:buNone/>
            </a:pPr>
            <a:r>
              <a:rPr lang="en-US" sz="2400" dirty="0"/>
              <a:t>Dirk Inze</a:t>
            </a:r>
          </a:p>
          <a:p>
            <a:pPr marL="0" indent="0">
              <a:spcBef>
                <a:spcPts val="600"/>
              </a:spcBef>
              <a:buFont typeface="Arial" panose="020B0604020202020204" pitchFamily="34" charset="0"/>
              <a:buNone/>
            </a:pPr>
            <a:endParaRPr lang="en-GB" sz="2400" dirty="0"/>
          </a:p>
        </p:txBody>
      </p:sp>
      <p:pic>
        <p:nvPicPr>
          <p:cNvPr id="6" name="Picture 2" descr="Joe Earle">
            <a:extLst>
              <a:ext uri="{FF2B5EF4-FFF2-40B4-BE49-F238E27FC236}">
                <a16:creationId xmlns:a16="http://schemas.microsoft.com/office/drawing/2014/main" id="{9CBC0A4B-2348-3F38-1E42-B522EB438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418" y="300151"/>
            <a:ext cx="1925421" cy="24067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9C125E0-34CB-5EF5-7EE3-52C44CE3148A}"/>
              </a:ext>
            </a:extLst>
          </p:cNvPr>
          <p:cNvSpPr txBox="1">
            <a:spLocks/>
          </p:cNvSpPr>
          <p:nvPr/>
        </p:nvSpPr>
        <p:spPr>
          <a:xfrm>
            <a:off x="6293974" y="2751094"/>
            <a:ext cx="1696307" cy="522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Joe Earle</a:t>
            </a:r>
          </a:p>
        </p:txBody>
      </p:sp>
      <p:pic>
        <p:nvPicPr>
          <p:cNvPr id="2050" name="Picture 2" descr="Recognizing Plant Physiology authors: Putri Prasetyaningrum | Plantae">
            <a:extLst>
              <a:ext uri="{FF2B5EF4-FFF2-40B4-BE49-F238E27FC236}">
                <a16:creationId xmlns:a16="http://schemas.microsoft.com/office/drawing/2014/main" id="{940E2028-8194-F015-91FA-BA1C18752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564" y="292517"/>
            <a:ext cx="2399143" cy="239914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6C94E5C-B122-B870-DBDD-A73F49D00865}"/>
              </a:ext>
            </a:extLst>
          </p:cNvPr>
          <p:cNvSpPr txBox="1">
            <a:spLocks/>
          </p:cNvSpPr>
          <p:nvPr/>
        </p:nvSpPr>
        <p:spPr>
          <a:xfrm>
            <a:off x="8602773" y="2764268"/>
            <a:ext cx="3640434" cy="52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Putri Prasetyaningrum</a:t>
            </a:r>
          </a:p>
        </p:txBody>
      </p:sp>
      <p:sp>
        <p:nvSpPr>
          <p:cNvPr id="10" name="Content Placeholder 2">
            <a:extLst>
              <a:ext uri="{FF2B5EF4-FFF2-40B4-BE49-F238E27FC236}">
                <a16:creationId xmlns:a16="http://schemas.microsoft.com/office/drawing/2014/main" id="{74C7195E-953A-41F2-6555-5BB467B7D50C}"/>
              </a:ext>
            </a:extLst>
          </p:cNvPr>
          <p:cNvSpPr txBox="1">
            <a:spLocks/>
          </p:cNvSpPr>
          <p:nvPr/>
        </p:nvSpPr>
        <p:spPr>
          <a:xfrm>
            <a:off x="388285" y="821418"/>
            <a:ext cx="3640433" cy="1568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2400" b="1" dirty="0"/>
              <a:t>Evo-</a:t>
            </a:r>
            <a:r>
              <a:rPr lang="en-US" sz="2400" b="1" dirty="0" err="1"/>
              <a:t>Ecophys</a:t>
            </a:r>
            <a:r>
              <a:rPr lang="en-US" sz="2400" b="1" dirty="0"/>
              <a:t>, Groningen</a:t>
            </a:r>
          </a:p>
          <a:p>
            <a:pPr marL="0" indent="0">
              <a:spcBef>
                <a:spcPts val="600"/>
              </a:spcBef>
              <a:buFont typeface="Arial" panose="020B0604020202020204" pitchFamily="34" charset="0"/>
              <a:buNone/>
            </a:pPr>
            <a:r>
              <a:rPr lang="en-US" sz="2400" dirty="0"/>
              <a:t>Joe Earle</a:t>
            </a:r>
          </a:p>
          <a:p>
            <a:pPr marL="0" indent="0">
              <a:spcBef>
                <a:spcPts val="600"/>
              </a:spcBef>
              <a:buFont typeface="Arial" panose="020B0604020202020204" pitchFamily="34" charset="0"/>
              <a:buNone/>
            </a:pPr>
            <a:r>
              <a:rPr lang="en-US" sz="2400" dirty="0" err="1"/>
              <a:t>Jundong</a:t>
            </a:r>
            <a:r>
              <a:rPr lang="en-US" sz="2400" dirty="0"/>
              <a:t> Huang</a:t>
            </a:r>
          </a:p>
          <a:p>
            <a:pPr marL="0" indent="0">
              <a:spcBef>
                <a:spcPts val="600"/>
              </a:spcBef>
              <a:buFont typeface="Arial" panose="020B0604020202020204" pitchFamily="34" charset="0"/>
              <a:buNone/>
            </a:pPr>
            <a:r>
              <a:rPr lang="en-US" sz="2400" dirty="0"/>
              <a:t>Marten Staal</a:t>
            </a:r>
          </a:p>
          <a:p>
            <a:pPr marL="0" indent="0">
              <a:spcBef>
                <a:spcPts val="600"/>
              </a:spcBef>
              <a:buFont typeface="Arial" panose="020B0604020202020204" pitchFamily="34" charset="0"/>
              <a:buNone/>
            </a:pPr>
            <a:r>
              <a:rPr lang="en-US" sz="2400" dirty="0"/>
              <a:t>Jan Henk </a:t>
            </a:r>
            <a:r>
              <a:rPr lang="en-US" sz="2400" dirty="0" err="1"/>
              <a:t>Venema</a:t>
            </a:r>
            <a:endParaRPr lang="en-US" sz="2400" dirty="0"/>
          </a:p>
          <a:p>
            <a:pPr marL="0" indent="0">
              <a:spcBef>
                <a:spcPts val="600"/>
              </a:spcBef>
              <a:buFont typeface="Arial" panose="020B0604020202020204" pitchFamily="34" charset="0"/>
              <a:buNone/>
            </a:pPr>
            <a:endParaRPr lang="en-GB" sz="2400" dirty="0"/>
          </a:p>
        </p:txBody>
      </p:sp>
      <p:pic>
        <p:nvPicPr>
          <p:cNvPr id="11" name="Picture 12">
            <a:extLst>
              <a:ext uri="{FF2B5EF4-FFF2-40B4-BE49-F238E27FC236}">
                <a16:creationId xmlns:a16="http://schemas.microsoft.com/office/drawing/2014/main" id="{CD7CD42C-21CB-CE07-C0A6-D008F81A6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806" y="4652719"/>
            <a:ext cx="1246476" cy="201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oningen Institute for Evolutionary Life Sciences | Research | University  of Groningen">
            <a:extLst>
              <a:ext uri="{FF2B5EF4-FFF2-40B4-BE49-F238E27FC236}">
                <a16:creationId xmlns:a16="http://schemas.microsoft.com/office/drawing/2014/main" id="{43095B44-F187-2ACE-9F1F-45D159417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566" y="4797528"/>
            <a:ext cx="3564357" cy="190099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A7F196BD-31AA-347F-A399-5C88E77FF19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47589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4CE1-38D7-DAFE-A77D-8F501D6C796F}"/>
              </a:ext>
            </a:extLst>
          </p:cNvPr>
          <p:cNvSpPr>
            <a:spLocks noGrp="1"/>
          </p:cNvSpPr>
          <p:nvPr>
            <p:ph type="title"/>
          </p:nvPr>
        </p:nvSpPr>
        <p:spPr/>
        <p:txBody>
          <a:bodyPr/>
          <a:lstStyle/>
          <a:p>
            <a:endParaRPr lang="en-GB"/>
          </a:p>
        </p:txBody>
      </p:sp>
      <p:grpSp>
        <p:nvGrpSpPr>
          <p:cNvPr id="4" name="Group 3">
            <a:extLst>
              <a:ext uri="{FF2B5EF4-FFF2-40B4-BE49-F238E27FC236}">
                <a16:creationId xmlns:a16="http://schemas.microsoft.com/office/drawing/2014/main" id="{47267116-6692-25F5-B8FB-7CB37338F261}"/>
              </a:ext>
            </a:extLst>
          </p:cNvPr>
          <p:cNvGrpSpPr>
            <a:grpSpLocks noChangeAspect="1"/>
          </p:cNvGrpSpPr>
          <p:nvPr/>
        </p:nvGrpSpPr>
        <p:grpSpPr>
          <a:xfrm>
            <a:off x="1712148" y="1950620"/>
            <a:ext cx="8237382" cy="3935830"/>
            <a:chOff x="4790574" y="2304520"/>
            <a:chExt cx="7305888" cy="3490761"/>
          </a:xfrm>
        </p:grpSpPr>
        <p:sp>
          <p:nvSpPr>
            <p:cNvPr id="5" name="TextBox 4">
              <a:extLst>
                <a:ext uri="{FF2B5EF4-FFF2-40B4-BE49-F238E27FC236}">
                  <a16:creationId xmlns:a16="http://schemas.microsoft.com/office/drawing/2014/main" id="{B7622FD4-BC26-F8D2-5B5B-0D94ED3AB540}"/>
                </a:ext>
              </a:extLst>
            </p:cNvPr>
            <p:cNvSpPr txBox="1"/>
            <p:nvPr/>
          </p:nvSpPr>
          <p:spPr>
            <a:xfrm rot="16200000">
              <a:off x="4446442" y="4284283"/>
              <a:ext cx="1149930" cy="461665"/>
            </a:xfrm>
            <a:prstGeom prst="rect">
              <a:avLst/>
            </a:prstGeom>
            <a:noFill/>
          </p:spPr>
          <p:txBody>
            <a:bodyPr wrap="non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starch</a:t>
              </a:r>
            </a:p>
          </p:txBody>
        </p:sp>
        <p:cxnSp>
          <p:nvCxnSpPr>
            <p:cNvPr id="6" name="Straight Arrow Connector 5">
              <a:extLst>
                <a:ext uri="{FF2B5EF4-FFF2-40B4-BE49-F238E27FC236}">
                  <a16:creationId xmlns:a16="http://schemas.microsoft.com/office/drawing/2014/main" id="{91C5DBFC-CD9F-4818-DC1E-C4B7AB90D5B3}"/>
                </a:ext>
              </a:extLst>
            </p:cNvPr>
            <p:cNvCxnSpPr>
              <a:cxnSpLocks/>
            </p:cNvCxnSpPr>
            <p:nvPr/>
          </p:nvCxnSpPr>
          <p:spPr>
            <a:xfrm flipH="1" flipV="1">
              <a:off x="5053159" y="3013232"/>
              <a:ext cx="0" cy="947661"/>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DD0DDFDC-B9B4-21DE-0889-1094FA3001C5}"/>
                </a:ext>
              </a:extLst>
            </p:cNvPr>
            <p:cNvSpPr/>
            <p:nvPr/>
          </p:nvSpPr>
          <p:spPr>
            <a:xfrm>
              <a:off x="10283178" y="2960737"/>
              <a:ext cx="324665" cy="2038851"/>
            </a:xfrm>
            <a:prstGeom prst="rect">
              <a:avLst/>
            </a:prstGeom>
            <a:solidFill>
              <a:schemeClr val="bg2">
                <a:lumMod val="90000"/>
              </a:schemeClr>
            </a:soli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6798F-6C16-2930-33E1-F77DD9249730}"/>
                </a:ext>
              </a:extLst>
            </p:cNvPr>
            <p:cNvSpPr/>
            <p:nvPr/>
          </p:nvSpPr>
          <p:spPr>
            <a:xfrm>
              <a:off x="6366912" y="2955343"/>
              <a:ext cx="1092225" cy="2038851"/>
            </a:xfrm>
            <a:prstGeom prst="rect">
              <a:avLst/>
            </a:prstGeom>
            <a:solidFill>
              <a:schemeClr val="tx1">
                <a:lumMod val="50000"/>
                <a:lumOff val="50000"/>
              </a:schemeClr>
            </a:soli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473BC3-3FD5-3175-FD7D-477F87F61814}"/>
                </a:ext>
              </a:extLst>
            </p:cNvPr>
            <p:cNvSpPr/>
            <p:nvPr/>
          </p:nvSpPr>
          <p:spPr>
            <a:xfrm>
              <a:off x="8487353" y="2955343"/>
              <a:ext cx="1092225" cy="2038851"/>
            </a:xfrm>
            <a:prstGeom prst="rect">
              <a:avLst/>
            </a:prstGeom>
            <a:solidFill>
              <a:schemeClr val="tx1">
                <a:lumMod val="50000"/>
                <a:lumOff val="50000"/>
              </a:schemeClr>
            </a:soli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9FA47D-5DBD-390A-2289-E383E5EB40CD}"/>
                </a:ext>
              </a:extLst>
            </p:cNvPr>
            <p:cNvSpPr/>
            <p:nvPr/>
          </p:nvSpPr>
          <p:spPr>
            <a:xfrm>
              <a:off x="10605092" y="2955343"/>
              <a:ext cx="1096857" cy="2038851"/>
            </a:xfrm>
            <a:prstGeom prst="rect">
              <a:avLst/>
            </a:prstGeom>
            <a:solidFill>
              <a:schemeClr val="tx1">
                <a:lumMod val="50000"/>
                <a:lumOff val="50000"/>
              </a:schemeClr>
            </a:soli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67D0F35-3291-FC4A-71D6-1955D6640CEF}"/>
                </a:ext>
              </a:extLst>
            </p:cNvPr>
            <p:cNvCxnSpPr>
              <a:cxnSpLocks/>
            </p:cNvCxnSpPr>
            <p:nvPr/>
          </p:nvCxnSpPr>
          <p:spPr>
            <a:xfrm flipV="1">
              <a:off x="5293541" y="2946593"/>
              <a:ext cx="6802921" cy="0"/>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8805349-7BC8-D882-68A7-88006B8CFA04}"/>
                </a:ext>
              </a:extLst>
            </p:cNvPr>
            <p:cNvCxnSpPr>
              <a:cxnSpLocks/>
            </p:cNvCxnSpPr>
            <p:nvPr/>
          </p:nvCxnSpPr>
          <p:spPr>
            <a:xfrm flipV="1">
              <a:off x="5293541" y="4991336"/>
              <a:ext cx="6802921" cy="0"/>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C51187B-17A7-1C32-EC1D-7E4823433E82}"/>
                </a:ext>
              </a:extLst>
            </p:cNvPr>
            <p:cNvCxnSpPr>
              <a:cxnSpLocks/>
            </p:cNvCxnSpPr>
            <p:nvPr/>
          </p:nvCxnSpPr>
          <p:spPr>
            <a:xfrm flipH="1" flipV="1">
              <a:off x="6376881" y="3076245"/>
              <a:ext cx="1072107" cy="1900948"/>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273F3FC-F1FF-3947-17CA-AC6EEDD8F070}"/>
                </a:ext>
              </a:extLst>
            </p:cNvPr>
            <p:cNvCxnSpPr>
              <a:cxnSpLocks/>
            </p:cNvCxnSpPr>
            <p:nvPr/>
          </p:nvCxnSpPr>
          <p:spPr>
            <a:xfrm flipV="1">
              <a:off x="5373206" y="3079234"/>
              <a:ext cx="993706" cy="1897959"/>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7A4A777-47EE-D566-F128-3B88AEFE81EA}"/>
                </a:ext>
              </a:extLst>
            </p:cNvPr>
            <p:cNvCxnSpPr>
              <a:cxnSpLocks/>
            </p:cNvCxnSpPr>
            <p:nvPr/>
          </p:nvCxnSpPr>
          <p:spPr>
            <a:xfrm flipH="1" flipV="1">
              <a:off x="8477204" y="3819206"/>
              <a:ext cx="1085802" cy="1146968"/>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A9F711C-A483-17CE-8C3C-9D806C2F4F24}"/>
                </a:ext>
              </a:extLst>
            </p:cNvPr>
            <p:cNvCxnSpPr>
              <a:cxnSpLocks/>
            </p:cNvCxnSpPr>
            <p:nvPr/>
          </p:nvCxnSpPr>
          <p:spPr>
            <a:xfrm flipV="1">
              <a:off x="7487224" y="3834220"/>
              <a:ext cx="993616" cy="1131954"/>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90ADAD3-0261-1564-1113-EA589858716D}"/>
                </a:ext>
              </a:extLst>
            </p:cNvPr>
            <p:cNvCxnSpPr>
              <a:cxnSpLocks/>
            </p:cNvCxnSpPr>
            <p:nvPr/>
          </p:nvCxnSpPr>
          <p:spPr>
            <a:xfrm flipH="1" flipV="1">
              <a:off x="10283178" y="3076245"/>
              <a:ext cx="1393666" cy="1889929"/>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A699B28-63C4-F501-A16D-C6DCAF6838CE}"/>
                </a:ext>
              </a:extLst>
            </p:cNvPr>
            <p:cNvCxnSpPr>
              <a:cxnSpLocks/>
            </p:cNvCxnSpPr>
            <p:nvPr/>
          </p:nvCxnSpPr>
          <p:spPr>
            <a:xfrm flipV="1">
              <a:off x="9601062" y="3076245"/>
              <a:ext cx="682116" cy="1889929"/>
            </a:xfrm>
            <a:prstGeom prst="straightConnector1">
              <a:avLst/>
            </a:prstGeom>
            <a:ln w="38100" cmpd="sng">
              <a:solidFill>
                <a:srgbClr val="000000"/>
              </a:solidFill>
              <a:tailEnd type="none"/>
            </a:ln>
          </p:spPr>
          <p:style>
            <a:lnRef idx="2">
              <a:schemeClr val="accent1"/>
            </a:lnRef>
            <a:fillRef idx="0">
              <a:schemeClr val="accent1"/>
            </a:fillRef>
            <a:effectRef idx="1">
              <a:schemeClr val="accent1"/>
            </a:effectRef>
            <a:fontRef idx="minor">
              <a:schemeClr val="tx1"/>
            </a:fontRef>
          </p:style>
        </p:cxnSp>
        <p:pic>
          <p:nvPicPr>
            <p:cNvPr id="19" name="Graphic 18" descr="Dim (Smaller Sun) outline">
              <a:extLst>
                <a:ext uri="{FF2B5EF4-FFF2-40B4-BE49-F238E27FC236}">
                  <a16:creationId xmlns:a16="http://schemas.microsoft.com/office/drawing/2014/main" id="{8A345473-B6CA-A6E1-0C4F-462C998C01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9442" y="2304520"/>
              <a:ext cx="649365" cy="649365"/>
            </a:xfrm>
            <a:prstGeom prst="rect">
              <a:avLst/>
            </a:prstGeom>
          </p:spPr>
        </p:pic>
        <p:pic>
          <p:nvPicPr>
            <p:cNvPr id="20" name="Graphic 19" descr="Moon and stars outline">
              <a:extLst>
                <a:ext uri="{FF2B5EF4-FFF2-40B4-BE49-F238E27FC236}">
                  <a16:creationId xmlns:a16="http://schemas.microsoft.com/office/drawing/2014/main" id="{A2FEB7D4-3922-7BFC-DD6B-E197CAB1CD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4779" y="2406764"/>
              <a:ext cx="488128" cy="488128"/>
            </a:xfrm>
            <a:prstGeom prst="rect">
              <a:avLst/>
            </a:prstGeom>
          </p:spPr>
        </p:pic>
        <p:pic>
          <p:nvPicPr>
            <p:cNvPr id="21" name="Graphic 20" descr="Dim (Smaller Sun) outline">
              <a:extLst>
                <a:ext uri="{FF2B5EF4-FFF2-40B4-BE49-F238E27FC236}">
                  <a16:creationId xmlns:a16="http://schemas.microsoft.com/office/drawing/2014/main" id="{8B3DA843-5D16-4D44-5FEA-FF633D5BFB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7511" y="2312243"/>
              <a:ext cx="649365" cy="649365"/>
            </a:xfrm>
            <a:prstGeom prst="rect">
              <a:avLst/>
            </a:prstGeom>
          </p:spPr>
        </p:pic>
        <p:pic>
          <p:nvPicPr>
            <p:cNvPr id="22" name="Graphic 21" descr="Moon and stars outline">
              <a:extLst>
                <a:ext uri="{FF2B5EF4-FFF2-40B4-BE49-F238E27FC236}">
                  <a16:creationId xmlns:a16="http://schemas.microsoft.com/office/drawing/2014/main" id="{5FD1B336-488E-DEEB-CFEE-FE49859CC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02848" y="2414487"/>
              <a:ext cx="488128" cy="488128"/>
            </a:xfrm>
            <a:prstGeom prst="rect">
              <a:avLst/>
            </a:prstGeom>
          </p:spPr>
        </p:pic>
        <p:pic>
          <p:nvPicPr>
            <p:cNvPr id="23" name="Graphic 22" descr="Dim (Smaller Sun) outline">
              <a:extLst>
                <a:ext uri="{FF2B5EF4-FFF2-40B4-BE49-F238E27FC236}">
                  <a16:creationId xmlns:a16="http://schemas.microsoft.com/office/drawing/2014/main" id="{57EB6F12-2E1A-C43A-7636-422366D21A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8076" y="2312243"/>
              <a:ext cx="649365" cy="649365"/>
            </a:xfrm>
            <a:prstGeom prst="rect">
              <a:avLst/>
            </a:prstGeom>
          </p:spPr>
        </p:pic>
        <p:pic>
          <p:nvPicPr>
            <p:cNvPr id="24" name="Graphic 23" descr="Moon and stars outline">
              <a:extLst>
                <a:ext uri="{FF2B5EF4-FFF2-40B4-BE49-F238E27FC236}">
                  <a16:creationId xmlns:a16="http://schemas.microsoft.com/office/drawing/2014/main" id="{DD5C906D-99B9-FC83-098E-21CC936E86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3413" y="2414487"/>
              <a:ext cx="488128" cy="488128"/>
            </a:xfrm>
            <a:prstGeom prst="rect">
              <a:avLst/>
            </a:prstGeom>
          </p:spPr>
        </p:pic>
        <p:cxnSp>
          <p:nvCxnSpPr>
            <p:cNvPr id="25" name="Straight Arrow Connector 24">
              <a:extLst>
                <a:ext uri="{FF2B5EF4-FFF2-40B4-BE49-F238E27FC236}">
                  <a16:creationId xmlns:a16="http://schemas.microsoft.com/office/drawing/2014/main" id="{56474C4A-7665-4D55-BBD8-EDA24C371988}"/>
                </a:ext>
              </a:extLst>
            </p:cNvPr>
            <p:cNvCxnSpPr>
              <a:cxnSpLocks/>
            </p:cNvCxnSpPr>
            <p:nvPr/>
          </p:nvCxnSpPr>
          <p:spPr>
            <a:xfrm flipV="1">
              <a:off x="10283178" y="5090081"/>
              <a:ext cx="0" cy="36414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13976A8-7ED0-31EF-5A44-BBF331BF7E3E}"/>
                </a:ext>
              </a:extLst>
            </p:cNvPr>
            <p:cNvSpPr txBox="1"/>
            <p:nvPr/>
          </p:nvSpPr>
          <p:spPr>
            <a:xfrm>
              <a:off x="9524582" y="5425949"/>
              <a:ext cx="1317990"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Early night</a:t>
              </a:r>
            </a:p>
          </p:txBody>
        </p:sp>
      </p:grpSp>
    </p:spTree>
    <p:extLst>
      <p:ext uri="{BB962C8B-B14F-4D97-AF65-F5344CB8AC3E}">
        <p14:creationId xmlns:p14="http://schemas.microsoft.com/office/powerpoint/2010/main" val="111747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DD53C-B390-A260-3D23-D4BB0EC96C77}"/>
              </a:ext>
            </a:extLst>
          </p:cNvPr>
          <p:cNvPicPr>
            <a:picLocks noChangeAspect="1"/>
          </p:cNvPicPr>
          <p:nvPr/>
        </p:nvPicPr>
        <p:blipFill rotWithShape="1">
          <a:blip r:embed="rId2"/>
          <a:srcRect l="82844"/>
          <a:stretch/>
        </p:blipFill>
        <p:spPr>
          <a:xfrm>
            <a:off x="9074150" y="931996"/>
            <a:ext cx="1650999" cy="4994007"/>
          </a:xfrm>
          <a:prstGeom prst="rect">
            <a:avLst/>
          </a:prstGeom>
        </p:spPr>
      </p:pic>
      <p:pic>
        <p:nvPicPr>
          <p:cNvPr id="7" name="Picture 6">
            <a:extLst>
              <a:ext uri="{FF2B5EF4-FFF2-40B4-BE49-F238E27FC236}">
                <a16:creationId xmlns:a16="http://schemas.microsoft.com/office/drawing/2014/main" id="{368BBD56-9397-867B-0034-332D2CC26565}"/>
              </a:ext>
            </a:extLst>
          </p:cNvPr>
          <p:cNvPicPr>
            <a:picLocks noChangeAspect="1"/>
          </p:cNvPicPr>
          <p:nvPr/>
        </p:nvPicPr>
        <p:blipFill rotWithShape="1">
          <a:blip r:embed="rId2"/>
          <a:srcRect l="32037" r="45727"/>
          <a:stretch/>
        </p:blipFill>
        <p:spPr>
          <a:xfrm>
            <a:off x="4184651" y="931995"/>
            <a:ext cx="2139949" cy="4994007"/>
          </a:xfrm>
          <a:prstGeom prst="rect">
            <a:avLst/>
          </a:prstGeom>
        </p:spPr>
      </p:pic>
      <p:pic>
        <p:nvPicPr>
          <p:cNvPr id="8" name="Picture 7">
            <a:extLst>
              <a:ext uri="{FF2B5EF4-FFF2-40B4-BE49-F238E27FC236}">
                <a16:creationId xmlns:a16="http://schemas.microsoft.com/office/drawing/2014/main" id="{6E0E36B4-896C-50D6-4990-CE86AC4B4E6F}"/>
              </a:ext>
            </a:extLst>
          </p:cNvPr>
          <p:cNvPicPr>
            <a:picLocks noChangeAspect="1"/>
          </p:cNvPicPr>
          <p:nvPr/>
        </p:nvPicPr>
        <p:blipFill rotWithShape="1">
          <a:blip r:embed="rId2"/>
          <a:srcRect l="54274" r="15704"/>
          <a:stretch/>
        </p:blipFill>
        <p:spPr>
          <a:xfrm>
            <a:off x="6324600" y="931996"/>
            <a:ext cx="2889250" cy="4994007"/>
          </a:xfrm>
          <a:prstGeom prst="rect">
            <a:avLst/>
          </a:prstGeom>
        </p:spPr>
      </p:pic>
      <p:pic>
        <p:nvPicPr>
          <p:cNvPr id="9" name="Picture 8">
            <a:extLst>
              <a:ext uri="{FF2B5EF4-FFF2-40B4-BE49-F238E27FC236}">
                <a16:creationId xmlns:a16="http://schemas.microsoft.com/office/drawing/2014/main" id="{F626C9DA-01E9-8CB4-9494-5F874D3A0A5E}"/>
              </a:ext>
            </a:extLst>
          </p:cNvPr>
          <p:cNvPicPr>
            <a:picLocks noChangeAspect="1"/>
          </p:cNvPicPr>
          <p:nvPr/>
        </p:nvPicPr>
        <p:blipFill rotWithShape="1">
          <a:blip r:embed="rId2"/>
          <a:srcRect r="67963"/>
          <a:stretch/>
        </p:blipFill>
        <p:spPr>
          <a:xfrm>
            <a:off x="1101503" y="931995"/>
            <a:ext cx="3083148" cy="4994007"/>
          </a:xfrm>
          <a:prstGeom prst="rect">
            <a:avLst/>
          </a:prstGeom>
        </p:spPr>
      </p:pic>
      <p:sp>
        <p:nvSpPr>
          <p:cNvPr id="4" name="Title 3">
            <a:extLst>
              <a:ext uri="{FF2B5EF4-FFF2-40B4-BE49-F238E27FC236}">
                <a16:creationId xmlns:a16="http://schemas.microsoft.com/office/drawing/2014/main" id="{3414621D-BEDB-11D0-CE66-12ECCB0CD68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996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94FD-9DEA-C50F-6BDC-453BA935A566}"/>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1561DAEB-FF73-E2FC-17B5-5BBD2A6DE2DA}"/>
              </a:ext>
            </a:extLst>
          </p:cNvPr>
          <p:cNvPicPr>
            <a:picLocks noChangeAspect="1"/>
          </p:cNvPicPr>
          <p:nvPr/>
        </p:nvPicPr>
        <p:blipFill>
          <a:blip r:embed="rId2"/>
          <a:stretch>
            <a:fillRect/>
          </a:stretch>
        </p:blipFill>
        <p:spPr>
          <a:xfrm>
            <a:off x="1617527" y="1759268"/>
            <a:ext cx="8956945" cy="2949892"/>
          </a:xfrm>
          <a:prstGeom prst="rect">
            <a:avLst/>
          </a:prstGeom>
        </p:spPr>
      </p:pic>
      <p:sp>
        <p:nvSpPr>
          <p:cNvPr id="6" name="TextBox 5">
            <a:extLst>
              <a:ext uri="{FF2B5EF4-FFF2-40B4-BE49-F238E27FC236}">
                <a16:creationId xmlns:a16="http://schemas.microsoft.com/office/drawing/2014/main" id="{F6E8147C-9FEC-F7B7-CC3C-FECBC905E5A0}"/>
              </a:ext>
            </a:extLst>
          </p:cNvPr>
          <p:cNvSpPr txBox="1"/>
          <p:nvPr/>
        </p:nvSpPr>
        <p:spPr>
          <a:xfrm>
            <a:off x="3003194" y="4709160"/>
            <a:ext cx="1883401" cy="707886"/>
          </a:xfrm>
          <a:prstGeom prst="rect">
            <a:avLst/>
          </a:prstGeom>
          <a:noFill/>
        </p:spPr>
        <p:txBody>
          <a:bodyPr wrap="none" rtlCol="0">
            <a:spAutoFit/>
          </a:bodyPr>
          <a:lstStyle/>
          <a:p>
            <a:r>
              <a:rPr lang="en-US" sz="2000" dirty="0"/>
              <a:t>ztl-1: ~28</a:t>
            </a:r>
            <a:r>
              <a:rPr lang="en-GB" sz="2000" b="0" i="0" u="none" strike="noStrike" baseline="0" dirty="0">
                <a:latin typeface="AdvP7B6C"/>
              </a:rPr>
              <a:t> hours</a:t>
            </a:r>
          </a:p>
          <a:p>
            <a:r>
              <a:rPr lang="en-GB" sz="2000" dirty="0">
                <a:latin typeface="AdvP7B6C"/>
              </a:rPr>
              <a:t>toc-1: ~</a:t>
            </a:r>
            <a:r>
              <a:rPr lang="en-GB" sz="2000" b="0" i="0" u="none" strike="noStrike" baseline="0" dirty="0">
                <a:latin typeface="AdvP7B6C"/>
              </a:rPr>
              <a:t>20 hours</a:t>
            </a:r>
            <a:endParaRPr lang="en-GB" sz="2000" dirty="0"/>
          </a:p>
        </p:txBody>
      </p:sp>
      <p:sp>
        <p:nvSpPr>
          <p:cNvPr id="7" name="TextBox 6">
            <a:extLst>
              <a:ext uri="{FF2B5EF4-FFF2-40B4-BE49-F238E27FC236}">
                <a16:creationId xmlns:a16="http://schemas.microsoft.com/office/drawing/2014/main" id="{29EB3BFF-2380-E7B9-2711-A2DA74C52986}"/>
              </a:ext>
            </a:extLst>
          </p:cNvPr>
          <p:cNvSpPr txBox="1"/>
          <p:nvPr/>
        </p:nvSpPr>
        <p:spPr>
          <a:xfrm>
            <a:off x="0" y="6488668"/>
            <a:ext cx="2549480" cy="369332"/>
          </a:xfrm>
          <a:prstGeom prst="rect">
            <a:avLst/>
          </a:prstGeom>
          <a:noFill/>
        </p:spPr>
        <p:txBody>
          <a:bodyPr wrap="none" rtlCol="0">
            <a:spAutoFit/>
          </a:bodyPr>
          <a:lstStyle/>
          <a:p>
            <a:r>
              <a:rPr lang="en-US" dirty="0"/>
              <a:t>Dodd et al. 2005, Science</a:t>
            </a:r>
            <a:endParaRPr lang="en-GB" dirty="0"/>
          </a:p>
        </p:txBody>
      </p:sp>
      <p:sp>
        <p:nvSpPr>
          <p:cNvPr id="8" name="TextBox 7">
            <a:extLst>
              <a:ext uri="{FF2B5EF4-FFF2-40B4-BE49-F238E27FC236}">
                <a16:creationId xmlns:a16="http://schemas.microsoft.com/office/drawing/2014/main" id="{03969ADD-F0D7-2DA4-C074-F1048BEB923C}"/>
              </a:ext>
            </a:extLst>
          </p:cNvPr>
          <p:cNvSpPr txBox="1"/>
          <p:nvPr/>
        </p:nvSpPr>
        <p:spPr>
          <a:xfrm>
            <a:off x="7654443" y="4812826"/>
            <a:ext cx="2271327" cy="400110"/>
          </a:xfrm>
          <a:prstGeom prst="rect">
            <a:avLst/>
          </a:prstGeom>
          <a:noFill/>
        </p:spPr>
        <p:txBody>
          <a:bodyPr wrap="none" rtlCol="0">
            <a:spAutoFit/>
          </a:bodyPr>
          <a:lstStyle/>
          <a:p>
            <a:r>
              <a:rPr lang="en-US" sz="2000" i="1" dirty="0"/>
              <a:t>CCA1-ox</a:t>
            </a:r>
            <a:r>
              <a:rPr lang="en-US" sz="2000" dirty="0"/>
              <a:t>: no rhythm</a:t>
            </a:r>
            <a:endParaRPr lang="en-GB" sz="2000" dirty="0"/>
          </a:p>
        </p:txBody>
      </p:sp>
    </p:spTree>
    <p:extLst>
      <p:ext uri="{BB962C8B-B14F-4D97-AF65-F5344CB8AC3E}">
        <p14:creationId xmlns:p14="http://schemas.microsoft.com/office/powerpoint/2010/main" val="343808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D4D7-CD83-A32A-8EB6-173F2C9E06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44F16C-74A9-9647-59E6-05074CC4149C}"/>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7051812-5995-2E27-C1FE-219DA1A898A8}"/>
              </a:ext>
            </a:extLst>
          </p:cNvPr>
          <p:cNvPicPr>
            <a:picLocks noChangeAspect="1"/>
          </p:cNvPicPr>
          <p:nvPr/>
        </p:nvPicPr>
        <p:blipFill>
          <a:blip r:embed="rId2"/>
          <a:srcRect b="50906"/>
          <a:stretch/>
        </p:blipFill>
        <p:spPr>
          <a:xfrm>
            <a:off x="1650387" y="2146193"/>
            <a:ext cx="8080882" cy="2707747"/>
          </a:xfrm>
          <a:prstGeom prst="rect">
            <a:avLst/>
          </a:prstGeom>
        </p:spPr>
      </p:pic>
      <p:sp>
        <p:nvSpPr>
          <p:cNvPr id="6" name="TextBox 5">
            <a:extLst>
              <a:ext uri="{FF2B5EF4-FFF2-40B4-BE49-F238E27FC236}">
                <a16:creationId xmlns:a16="http://schemas.microsoft.com/office/drawing/2014/main" id="{F31708BF-4F3D-2DBF-C0AB-6DA6A1D7A4D4}"/>
              </a:ext>
            </a:extLst>
          </p:cNvPr>
          <p:cNvSpPr txBox="1"/>
          <p:nvPr/>
        </p:nvSpPr>
        <p:spPr>
          <a:xfrm>
            <a:off x="0" y="6492875"/>
            <a:ext cx="3300775" cy="369332"/>
          </a:xfrm>
          <a:prstGeom prst="rect">
            <a:avLst/>
          </a:prstGeom>
          <a:noFill/>
        </p:spPr>
        <p:txBody>
          <a:bodyPr wrap="none" rtlCol="0">
            <a:spAutoFit/>
          </a:bodyPr>
          <a:lstStyle/>
          <a:p>
            <a:r>
              <a:rPr lang="en-US" dirty="0"/>
              <a:t>(Millar et al. 1991, The Plant Cell)</a:t>
            </a:r>
            <a:endParaRPr lang="en-GB" dirty="0"/>
          </a:p>
        </p:txBody>
      </p:sp>
    </p:spTree>
    <p:extLst>
      <p:ext uri="{BB962C8B-B14F-4D97-AF65-F5344CB8AC3E}">
        <p14:creationId xmlns:p14="http://schemas.microsoft.com/office/powerpoint/2010/main" val="68034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14B8-7F34-947A-D76A-44347049EE52}"/>
              </a:ext>
            </a:extLst>
          </p:cNvPr>
          <p:cNvSpPr>
            <a:spLocks noGrp="1"/>
          </p:cNvSpPr>
          <p:nvPr>
            <p:ph type="title"/>
          </p:nvPr>
        </p:nvSpPr>
        <p:spPr/>
        <p:txBody>
          <a:bodyPr/>
          <a:lstStyle/>
          <a:p>
            <a:endParaRPr lang="en-GB"/>
          </a:p>
        </p:txBody>
      </p:sp>
      <p:pic>
        <p:nvPicPr>
          <p:cNvPr id="1026" name="Picture 2" descr="undefined">
            <a:extLst>
              <a:ext uri="{FF2B5EF4-FFF2-40B4-BE49-F238E27FC236}">
                <a16:creationId xmlns:a16="http://schemas.microsoft.com/office/drawing/2014/main" id="{D348AF8A-47DE-A961-4CAB-4CA35A7CF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20" y="274478"/>
            <a:ext cx="3831566" cy="3367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07E0C5-32CE-874F-9711-C9FB8928F1F8}"/>
              </a:ext>
            </a:extLst>
          </p:cNvPr>
          <p:cNvSpPr txBox="1"/>
          <p:nvPr/>
        </p:nvSpPr>
        <p:spPr>
          <a:xfrm>
            <a:off x="5742910" y="1958340"/>
            <a:ext cx="1638300" cy="369332"/>
          </a:xfrm>
          <a:prstGeom prst="rect">
            <a:avLst/>
          </a:prstGeom>
          <a:solidFill>
            <a:schemeClr val="accent2"/>
          </a:solidFill>
        </p:spPr>
        <p:txBody>
          <a:bodyPr wrap="square" rtlCol="0">
            <a:spAutoFit/>
          </a:bodyPr>
          <a:lstStyle/>
          <a:p>
            <a:r>
              <a:rPr lang="en-US" dirty="0"/>
              <a:t>Promotor CAB</a:t>
            </a:r>
            <a:endParaRPr lang="en-GB" dirty="0"/>
          </a:p>
        </p:txBody>
      </p:sp>
      <p:sp>
        <p:nvSpPr>
          <p:cNvPr id="5" name="TextBox 4">
            <a:extLst>
              <a:ext uri="{FF2B5EF4-FFF2-40B4-BE49-F238E27FC236}">
                <a16:creationId xmlns:a16="http://schemas.microsoft.com/office/drawing/2014/main" id="{23BB7C71-45AD-7752-D828-BB5CB74136A8}"/>
              </a:ext>
            </a:extLst>
          </p:cNvPr>
          <p:cNvSpPr txBox="1"/>
          <p:nvPr/>
        </p:nvSpPr>
        <p:spPr>
          <a:xfrm>
            <a:off x="7381210" y="1958340"/>
            <a:ext cx="2754665" cy="369332"/>
          </a:xfrm>
          <a:prstGeom prst="rect">
            <a:avLst/>
          </a:prstGeom>
          <a:solidFill>
            <a:schemeClr val="accent4">
              <a:lumMod val="60000"/>
              <a:lumOff val="40000"/>
            </a:schemeClr>
          </a:solidFill>
        </p:spPr>
        <p:txBody>
          <a:bodyPr wrap="none" rtlCol="0">
            <a:spAutoFit/>
          </a:bodyPr>
          <a:lstStyle/>
          <a:p>
            <a:r>
              <a:rPr lang="en-US" dirty="0"/>
              <a:t>Luciferase coding sequence</a:t>
            </a:r>
            <a:endParaRPr lang="en-GB" dirty="0"/>
          </a:p>
        </p:txBody>
      </p:sp>
      <p:cxnSp>
        <p:nvCxnSpPr>
          <p:cNvPr id="7" name="Straight Connector 6">
            <a:extLst>
              <a:ext uri="{FF2B5EF4-FFF2-40B4-BE49-F238E27FC236}">
                <a16:creationId xmlns:a16="http://schemas.microsoft.com/office/drawing/2014/main" id="{A73BE9B0-7197-ED69-23BC-F27CF054EB27}"/>
              </a:ext>
            </a:extLst>
          </p:cNvPr>
          <p:cNvCxnSpPr/>
          <p:nvPr/>
        </p:nvCxnSpPr>
        <p:spPr>
          <a:xfrm>
            <a:off x="4960620" y="2312432"/>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37F387-10E1-0DA9-533C-3A2958BF182C}"/>
              </a:ext>
            </a:extLst>
          </p:cNvPr>
          <p:cNvCxnSpPr>
            <a:cxnSpLocks/>
          </p:cNvCxnSpPr>
          <p:nvPr/>
        </p:nvCxnSpPr>
        <p:spPr>
          <a:xfrm flipV="1">
            <a:off x="7388830" y="1690688"/>
            <a:ext cx="0" cy="6217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AABF56-B065-A81E-FB3F-C1F9AB762FC3}"/>
              </a:ext>
            </a:extLst>
          </p:cNvPr>
          <p:cNvCxnSpPr>
            <a:cxnSpLocks/>
          </p:cNvCxnSpPr>
          <p:nvPr/>
        </p:nvCxnSpPr>
        <p:spPr>
          <a:xfrm flipH="1">
            <a:off x="7384067" y="1709740"/>
            <a:ext cx="1351310"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11E0AEC-6547-AD57-6B04-9B0435AA2105}"/>
              </a:ext>
            </a:extLst>
          </p:cNvPr>
          <p:cNvPicPr>
            <a:picLocks noChangeAspect="1"/>
          </p:cNvPicPr>
          <p:nvPr/>
        </p:nvPicPr>
        <p:blipFill>
          <a:blip r:embed="rId3"/>
          <a:stretch>
            <a:fillRect/>
          </a:stretch>
        </p:blipFill>
        <p:spPr>
          <a:xfrm>
            <a:off x="7818893" y="2802297"/>
            <a:ext cx="3325647" cy="3456064"/>
          </a:xfrm>
          <a:prstGeom prst="rect">
            <a:avLst/>
          </a:prstGeom>
        </p:spPr>
      </p:pic>
      <p:pic>
        <p:nvPicPr>
          <p:cNvPr id="19" name="Picture 18">
            <a:extLst>
              <a:ext uri="{FF2B5EF4-FFF2-40B4-BE49-F238E27FC236}">
                <a16:creationId xmlns:a16="http://schemas.microsoft.com/office/drawing/2014/main" id="{42798618-7804-9D85-DB8C-CA267E07A7AF}"/>
              </a:ext>
            </a:extLst>
          </p:cNvPr>
          <p:cNvPicPr>
            <a:picLocks noChangeAspect="1"/>
          </p:cNvPicPr>
          <p:nvPr/>
        </p:nvPicPr>
        <p:blipFill>
          <a:blip r:embed="rId4"/>
          <a:srcRect r="52301"/>
          <a:stretch/>
        </p:blipFill>
        <p:spPr>
          <a:xfrm>
            <a:off x="5467612" y="2802297"/>
            <a:ext cx="1584528" cy="3393557"/>
          </a:xfrm>
          <a:prstGeom prst="rect">
            <a:avLst/>
          </a:prstGeom>
        </p:spPr>
      </p:pic>
      <p:sp>
        <p:nvSpPr>
          <p:cNvPr id="20" name="TextBox 19">
            <a:extLst>
              <a:ext uri="{FF2B5EF4-FFF2-40B4-BE49-F238E27FC236}">
                <a16:creationId xmlns:a16="http://schemas.microsoft.com/office/drawing/2014/main" id="{016B5C47-AD02-CC01-1DCA-4A8D1E0286D9}"/>
              </a:ext>
            </a:extLst>
          </p:cNvPr>
          <p:cNvSpPr txBox="1"/>
          <p:nvPr/>
        </p:nvSpPr>
        <p:spPr>
          <a:xfrm>
            <a:off x="1047460" y="3642201"/>
            <a:ext cx="2279920" cy="461665"/>
          </a:xfrm>
          <a:prstGeom prst="rect">
            <a:avLst/>
          </a:prstGeom>
          <a:noFill/>
        </p:spPr>
        <p:txBody>
          <a:bodyPr wrap="none" rtlCol="0">
            <a:spAutoFit/>
          </a:bodyPr>
          <a:lstStyle/>
          <a:p>
            <a:r>
              <a:rPr lang="en-US" sz="2400" dirty="0"/>
              <a:t>Firefly Luciferase</a:t>
            </a:r>
            <a:endParaRPr lang="en-GB" sz="2400" dirty="0"/>
          </a:p>
        </p:txBody>
      </p:sp>
      <p:sp>
        <p:nvSpPr>
          <p:cNvPr id="21" name="TextBox 20">
            <a:extLst>
              <a:ext uri="{FF2B5EF4-FFF2-40B4-BE49-F238E27FC236}">
                <a16:creationId xmlns:a16="http://schemas.microsoft.com/office/drawing/2014/main" id="{2483B5C7-70A2-CB52-504E-F72471796C56}"/>
              </a:ext>
            </a:extLst>
          </p:cNvPr>
          <p:cNvSpPr txBox="1"/>
          <p:nvPr/>
        </p:nvSpPr>
        <p:spPr>
          <a:xfrm>
            <a:off x="0" y="6492875"/>
            <a:ext cx="3300775" cy="369332"/>
          </a:xfrm>
          <a:prstGeom prst="rect">
            <a:avLst/>
          </a:prstGeom>
          <a:noFill/>
        </p:spPr>
        <p:txBody>
          <a:bodyPr wrap="none" rtlCol="0">
            <a:spAutoFit/>
          </a:bodyPr>
          <a:lstStyle/>
          <a:p>
            <a:r>
              <a:rPr lang="en-US" dirty="0"/>
              <a:t>(Millar et al. 1992, The Plant Cell)</a:t>
            </a:r>
            <a:endParaRPr lang="en-GB" dirty="0"/>
          </a:p>
        </p:txBody>
      </p:sp>
    </p:spTree>
    <p:extLst>
      <p:ext uri="{BB962C8B-B14F-4D97-AF65-F5344CB8AC3E}">
        <p14:creationId xmlns:p14="http://schemas.microsoft.com/office/powerpoint/2010/main" val="54882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Words>
  <Application>Microsoft Office PowerPoint</Application>
  <PresentationFormat>Widescreen</PresentationFormat>
  <Paragraphs>139</Paragraphs>
  <Slides>46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AdvP7B6C</vt:lpstr>
      <vt:lpstr>Arial</vt:lpstr>
      <vt:lpstr>Calibri</vt:lpstr>
      <vt:lpstr>Calibri Light</vt:lpstr>
      <vt:lpstr>Code</vt:lpstr>
      <vt:lpstr>Open Sans</vt:lpstr>
      <vt:lpstr>Office Theme</vt:lpstr>
      <vt:lpstr>Flexibel door het leven  door je aan de tijd te houden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a clock make a plant flexible?</vt:lpstr>
      <vt:lpstr>PowerPoint Presentation</vt:lpstr>
      <vt:lpstr>PowerPoint Presentation</vt:lpstr>
      <vt:lpstr>GA feedback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Sugars, not auxin determine lateral bud outgrowth</vt:lpstr>
      <vt:lpstr>Plant development is integrate with resource availability</vt:lpstr>
      <vt:lpstr>PowerPoint Presentation</vt:lpstr>
      <vt:lpstr>Wheat flowering time must match abiotic requirements</vt:lpstr>
      <vt:lpstr>Local barley adaptations</vt:lpstr>
      <vt:lpstr>Have we created high yielding miracles, or fragile green athletes?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Van Veen</dc:creator>
  <cp:lastModifiedBy>Hans Van Veen</cp:lastModifiedBy>
  <cp:revision>13</cp:revision>
  <dcterms:created xsi:type="dcterms:W3CDTF">2024-11-08T10:14:00Z</dcterms:created>
  <dcterms:modified xsi:type="dcterms:W3CDTF">2024-11-16T07:49:02Z</dcterms:modified>
</cp:coreProperties>
</file>