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1" r:id="rId2"/>
  </p:sldMasterIdLst>
  <p:notesMasterIdLst>
    <p:notesMasterId r:id="rId16"/>
  </p:notesMasterIdLst>
  <p:sldIdLst>
    <p:sldId id="269" r:id="rId3"/>
    <p:sldId id="1920" r:id="rId4"/>
    <p:sldId id="377" r:id="rId5"/>
    <p:sldId id="1907" r:id="rId6"/>
    <p:sldId id="1908" r:id="rId7"/>
    <p:sldId id="1921" r:id="rId8"/>
    <p:sldId id="1909" r:id="rId9"/>
    <p:sldId id="1910" r:id="rId10"/>
    <p:sldId id="1904" r:id="rId11"/>
    <p:sldId id="1905" r:id="rId12"/>
    <p:sldId id="1912" r:id="rId13"/>
    <p:sldId id="257" r:id="rId14"/>
    <p:sldId id="1913" r:id="rId15"/>
  </p:sldIdLst>
  <p:sldSz cx="12198350" cy="6858000"/>
  <p:notesSz cx="6858000" cy="9144000"/>
  <p:embeddedFontLst>
    <p:embeddedFont>
      <p:font typeface="Georgia" panose="02040502050405020303" pitchFamily="18" charset="0"/>
      <p:regular r:id="rId17"/>
      <p:bold r:id="rId18"/>
      <p:italic r:id="rId19"/>
      <p:boldItalic r:id="rId20"/>
    </p:embeddedFont>
    <p:embeddedFont>
      <p:font typeface="Minion" panose="02000503070000020003" pitchFamily="2" charset="0"/>
      <p:regular r:id="rId21"/>
      <p:bold r:id="rId22"/>
      <p:italic r:id="rId23"/>
      <p:boldItalic r:id="rId24"/>
    </p:embeddedFont>
  </p:embeddedFontLst>
  <p:custDataLst>
    <p:tags r:id="rId2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9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9CFC4-E783-4444-B5E4-612AA3C2E28F}" v="6" dt="2024-11-14T21:34:22.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1453" autoAdjust="0"/>
  </p:normalViewPr>
  <p:slideViewPr>
    <p:cSldViewPr>
      <p:cViewPr varScale="1">
        <p:scale>
          <a:sx n="58" d="100"/>
          <a:sy n="58" d="100"/>
        </p:scale>
        <p:origin x="836" y="40"/>
      </p:cViewPr>
      <p:guideLst>
        <p:guide orient="horz" pos="2160"/>
        <p:guide pos="3842"/>
      </p:guideLst>
    </p:cSldViewPr>
  </p:slideViewPr>
  <p:outlineViewPr>
    <p:cViewPr>
      <p:scale>
        <a:sx n="33" d="100"/>
        <a:sy n="33" d="100"/>
      </p:scale>
      <p:origin x="0" y="-4626"/>
    </p:cViewPr>
  </p:outlineViewPr>
  <p:notesTextViewPr>
    <p:cViewPr>
      <p:scale>
        <a:sx n="1" d="1"/>
        <a:sy n="1" d="1"/>
      </p:scale>
      <p:origin x="0" y="0"/>
    </p:cViewPr>
  </p:notesTextViewPr>
  <p:sorterViewPr>
    <p:cViewPr>
      <p:scale>
        <a:sx n="100" d="100"/>
        <a:sy n="100" d="100"/>
      </p:scale>
      <p:origin x="0" y="-29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98784-F1F2-4D71-B346-94F94D5EBAA2}" type="datetimeFigureOut">
              <a:rPr lang="nl-NL" smtClean="0"/>
              <a:t>12-11-2024</a:t>
            </a:fld>
            <a:endParaRPr lang="nl-NL"/>
          </a:p>
        </p:txBody>
      </p:sp>
      <p:sp>
        <p:nvSpPr>
          <p:cNvPr id="4" name="Tijdelijke aanduiding voor dia-afbeelding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ECD43-08E5-4945-BC4F-4857758E978F}" type="slidenum">
              <a:rPr lang="nl-NL" smtClean="0"/>
              <a:t>‹#›</a:t>
            </a:fld>
            <a:endParaRPr lang="nl-NL"/>
          </a:p>
        </p:txBody>
      </p:sp>
    </p:spTree>
    <p:extLst>
      <p:ext uri="{BB962C8B-B14F-4D97-AF65-F5344CB8AC3E}">
        <p14:creationId xmlns:p14="http://schemas.microsoft.com/office/powerpoint/2010/main" val="256351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9413" y="685800"/>
            <a:ext cx="6099175" cy="34290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t>1</a:t>
            </a:fld>
            <a:endParaRPr lang="nl-NL"/>
          </a:p>
        </p:txBody>
      </p:sp>
    </p:spTree>
    <p:extLst>
      <p:ext uri="{BB962C8B-B14F-4D97-AF65-F5344CB8AC3E}">
        <p14:creationId xmlns:p14="http://schemas.microsoft.com/office/powerpoint/2010/main" val="23699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Waarom willen we natuurbeleving? Waarom willen we het?</a:t>
            </a:r>
          </a:p>
          <a:p>
            <a:r>
              <a:rPr lang="nl-NL" dirty="0"/>
              <a:t>Wat zijn belemmeringen?</a:t>
            </a:r>
          </a:p>
          <a:p>
            <a:pPr lvl="1"/>
            <a:r>
              <a:rPr lang="nl-NL" dirty="0"/>
              <a:t>(soorten)kennis</a:t>
            </a:r>
          </a:p>
          <a:p>
            <a:pPr lvl="1"/>
            <a:r>
              <a:rPr lang="nl-NL" dirty="0"/>
              <a:t>Organisatie van het naar buiten gaan</a:t>
            </a:r>
          </a:p>
          <a:p>
            <a:pPr marL="180975" lvl="1" indent="0">
              <a:buNone/>
            </a:pPr>
            <a:endParaRPr lang="nl-NL" dirty="0"/>
          </a:p>
          <a:p>
            <a:pPr marL="180975" lvl="1" indent="0">
              <a:buNone/>
            </a:pPr>
            <a:r>
              <a:rPr lang="nl-NL" dirty="0"/>
              <a:t>Snelle oplossing: </a:t>
            </a:r>
          </a:p>
          <a:p>
            <a:pPr lvl="1">
              <a:buFontTx/>
              <a:buChar char="-"/>
            </a:pPr>
            <a:r>
              <a:rPr lang="nl-NL" dirty="0"/>
              <a:t>Soortenkennis niet nodig, focus op soortenkennis kan zelfs belemmering zijn voor beleving</a:t>
            </a:r>
          </a:p>
          <a:p>
            <a:pPr lvl="1">
              <a:buFontTx/>
              <a:buChar char="-"/>
            </a:pPr>
            <a:r>
              <a:rPr lang="nl-NL" dirty="0"/>
              <a:t>Als huiswerkopdracht, leerlingen zelf iets laten beleven/verzamelen (</a:t>
            </a:r>
            <a:r>
              <a:rPr lang="nl-NL" dirty="0" err="1"/>
              <a:t>goosechase</a:t>
            </a:r>
            <a:r>
              <a:rPr lang="nl-NL" dirty="0"/>
              <a:t>, </a:t>
            </a:r>
            <a:r>
              <a:rPr lang="nl-NL" dirty="0" err="1"/>
              <a:t>etc</a:t>
            </a:r>
            <a:r>
              <a:rPr lang="nl-NL" dirty="0"/>
              <a:t>)</a:t>
            </a:r>
          </a:p>
          <a:p>
            <a:pPr lvl="1">
              <a:buFontTx/>
              <a:buChar char="-"/>
            </a:pPr>
            <a:r>
              <a:rPr lang="nl-NL" dirty="0"/>
              <a:t>Binnen de muren van het klaslokaal</a:t>
            </a:r>
          </a:p>
          <a:p>
            <a:endParaRPr lang="nl-NL" dirty="0"/>
          </a:p>
        </p:txBody>
      </p:sp>
      <p:sp>
        <p:nvSpPr>
          <p:cNvPr id="4" name="Slide Number Placeholder 3"/>
          <p:cNvSpPr>
            <a:spLocks noGrp="1"/>
          </p:cNvSpPr>
          <p:nvPr>
            <p:ph type="sldNum" sz="quarter" idx="5"/>
          </p:nvPr>
        </p:nvSpPr>
        <p:spPr/>
        <p:txBody>
          <a:bodyPr/>
          <a:lstStyle/>
          <a:p>
            <a:fld id="{812ECD43-08E5-4945-BC4F-4857758E978F}" type="slidenum">
              <a:rPr lang="nl-NL" smtClean="0"/>
              <a:t>2</a:t>
            </a:fld>
            <a:endParaRPr lang="nl-NL"/>
          </a:p>
        </p:txBody>
      </p:sp>
    </p:spTree>
    <p:extLst>
      <p:ext uri="{BB962C8B-B14F-4D97-AF65-F5344CB8AC3E}">
        <p14:creationId xmlns:p14="http://schemas.microsoft.com/office/powerpoint/2010/main" val="160949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Sorry… ik wil in elke workshop die ik geef altijd een mini-whiteboard gebruiken omdat ik hoop dat die nog veel meer gebruikt gaan worden in de les</a:t>
            </a:r>
          </a:p>
        </p:txBody>
      </p:sp>
      <p:sp>
        <p:nvSpPr>
          <p:cNvPr id="4" name="Slide Number Placeholder 3"/>
          <p:cNvSpPr>
            <a:spLocks noGrp="1"/>
          </p:cNvSpPr>
          <p:nvPr>
            <p:ph type="sldNum" sz="quarter" idx="5"/>
          </p:nvPr>
        </p:nvSpPr>
        <p:spPr/>
        <p:txBody>
          <a:bodyPr/>
          <a:lstStyle/>
          <a:p>
            <a:fld id="{812ECD43-08E5-4945-BC4F-4857758E978F}" type="slidenum">
              <a:rPr lang="nl-NL" smtClean="0"/>
              <a:t>4</a:t>
            </a:fld>
            <a:endParaRPr lang="nl-NL"/>
          </a:p>
        </p:txBody>
      </p:sp>
    </p:spTree>
    <p:extLst>
      <p:ext uri="{BB962C8B-B14F-4D97-AF65-F5344CB8AC3E}">
        <p14:creationId xmlns:p14="http://schemas.microsoft.com/office/powerpoint/2010/main" val="256426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Bij de ATP-</a:t>
            </a:r>
            <a:r>
              <a:rPr lang="nl-NL" dirty="0" err="1"/>
              <a:t>synthase</a:t>
            </a:r>
            <a:r>
              <a:rPr lang="nl-NL" dirty="0"/>
              <a:t> vertellen over een belangrijke paradox in het onderwijs: </a:t>
            </a:r>
            <a:r>
              <a:rPr lang="nl-NL" dirty="0" err="1"/>
              <a:t>vakexpert</a:t>
            </a:r>
            <a:r>
              <a:rPr lang="nl-NL" dirty="0"/>
              <a:t> is voortdurend verwonderd en denkt “hoe kan dit?” Maar we presenteren het vak als iets dat “af” is, overzichtelijk en kloppend en dus ook saai. Terwijl: we weten nog niet eens hoe het leven is ontstaan</a:t>
            </a:r>
          </a:p>
        </p:txBody>
      </p:sp>
      <p:sp>
        <p:nvSpPr>
          <p:cNvPr id="4" name="Slide Number Placeholder 3"/>
          <p:cNvSpPr>
            <a:spLocks noGrp="1"/>
          </p:cNvSpPr>
          <p:nvPr>
            <p:ph type="sldNum" sz="quarter" idx="5"/>
          </p:nvPr>
        </p:nvSpPr>
        <p:spPr/>
        <p:txBody>
          <a:bodyPr/>
          <a:lstStyle/>
          <a:p>
            <a:fld id="{812ECD43-08E5-4945-BC4F-4857758E978F}" type="slidenum">
              <a:rPr lang="nl-NL" smtClean="0"/>
              <a:t>5</a:t>
            </a:fld>
            <a:endParaRPr lang="nl-NL"/>
          </a:p>
        </p:txBody>
      </p:sp>
    </p:spTree>
    <p:extLst>
      <p:ext uri="{BB962C8B-B14F-4D97-AF65-F5344CB8AC3E}">
        <p14:creationId xmlns:p14="http://schemas.microsoft.com/office/powerpoint/2010/main" val="345094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het eerste punt is het belangrijk om de affectieve componenten van verwondering te noemen, in tegenstelling tot pure interesse, dat veel concreter en oplossingsgericht van aard is. Bij het tweede punt is het belangrijk te noemen dat verwondering een kickstart kan zijn, die uiteindelijk leidt tot interesse en leren. </a:t>
            </a:r>
          </a:p>
        </p:txBody>
      </p:sp>
      <p:sp>
        <p:nvSpPr>
          <p:cNvPr id="4" name="Tijdelijke aanduiding voor dianummer 3"/>
          <p:cNvSpPr>
            <a:spLocks noGrp="1"/>
          </p:cNvSpPr>
          <p:nvPr>
            <p:ph type="sldNum" sz="quarter" idx="5"/>
          </p:nvPr>
        </p:nvSpPr>
        <p:spPr/>
        <p:txBody>
          <a:bodyPr/>
          <a:lstStyle/>
          <a:p>
            <a:fld id="{812ECD43-08E5-4945-BC4F-4857758E978F}" type="slidenum">
              <a:rPr lang="nl-NL" smtClean="0"/>
              <a:t>6</a:t>
            </a:fld>
            <a:endParaRPr lang="nl-NL"/>
          </a:p>
        </p:txBody>
      </p:sp>
    </p:spTree>
    <p:extLst>
      <p:ext uri="{BB962C8B-B14F-4D97-AF65-F5344CB8AC3E}">
        <p14:creationId xmlns:p14="http://schemas.microsoft.com/office/powerpoint/2010/main" val="14430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Voorbeeld geven uit lesbezoek: leerling vroeg </a:t>
            </a:r>
          </a:p>
        </p:txBody>
      </p:sp>
      <p:sp>
        <p:nvSpPr>
          <p:cNvPr id="4" name="Slide Number Placeholder 3"/>
          <p:cNvSpPr>
            <a:spLocks noGrp="1"/>
          </p:cNvSpPr>
          <p:nvPr>
            <p:ph type="sldNum" sz="quarter" idx="5"/>
          </p:nvPr>
        </p:nvSpPr>
        <p:spPr/>
        <p:txBody>
          <a:bodyPr/>
          <a:lstStyle/>
          <a:p>
            <a:fld id="{812ECD43-08E5-4945-BC4F-4857758E978F}" type="slidenum">
              <a:rPr lang="nl-NL" smtClean="0"/>
              <a:t>7</a:t>
            </a:fld>
            <a:endParaRPr lang="nl-NL"/>
          </a:p>
        </p:txBody>
      </p:sp>
    </p:spTree>
    <p:extLst>
      <p:ext uri="{BB962C8B-B14F-4D97-AF65-F5344CB8AC3E}">
        <p14:creationId xmlns:p14="http://schemas.microsoft.com/office/powerpoint/2010/main" val="73234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Tijdelijke aanduiding voor tekst 5"/>
          <p:cNvSpPr>
            <a:spLocks noGrp="1"/>
          </p:cNvSpPr>
          <p:nvPr>
            <p:ph type="body" sz="quarter" idx="13" hasCustomPrompt="1"/>
          </p:nvPr>
        </p:nvSpPr>
        <p:spPr>
          <a:xfrm>
            <a:off x="0" y="-1"/>
            <a:ext cx="12198349" cy="4521941"/>
          </a:xfrm>
          <a:solidFill>
            <a:srgbClr val="8592BC"/>
          </a:solidFill>
        </p:spPr>
        <p:txBody>
          <a:bodyPr>
            <a:normAutofit/>
          </a:bodyPr>
          <a:lstStyle>
            <a:lvl1pPr marL="0" indent="0">
              <a:buNone/>
              <a:defRPr sz="100">
                <a:solidFill>
                  <a:schemeClr val="bg2"/>
                </a:solidFill>
              </a:defRPr>
            </a:lvl1pPr>
          </a:lstStyle>
          <a:p>
            <a:pPr lvl="0"/>
            <a:r>
              <a:rPr lang="nl-NL" dirty="0"/>
              <a:t>..</a:t>
            </a:r>
          </a:p>
        </p:txBody>
      </p:sp>
      <p:sp>
        <p:nvSpPr>
          <p:cNvPr id="6" name="Tijdelijke aanduiding voor tekst 5"/>
          <p:cNvSpPr>
            <a:spLocks noGrp="1"/>
          </p:cNvSpPr>
          <p:nvPr>
            <p:ph type="body" sz="quarter" idx="12" hasCustomPrompt="1"/>
          </p:nvPr>
        </p:nvSpPr>
        <p:spPr>
          <a:xfrm>
            <a:off x="1" y="1"/>
            <a:ext cx="12198350" cy="3719335"/>
          </a:xfrm>
          <a:solidFill>
            <a:schemeClr val="bg2"/>
          </a:solidFill>
        </p:spPr>
        <p:txBody>
          <a:bodyPr>
            <a:normAutofit/>
          </a:bodyPr>
          <a:lstStyle>
            <a:lvl1pPr marL="0" indent="0">
              <a:buNone/>
              <a:defRPr sz="100">
                <a:solidFill>
                  <a:schemeClr val="bg2"/>
                </a:solidFill>
              </a:defRPr>
            </a:lvl1pPr>
          </a:lstStyle>
          <a:p>
            <a:pPr lvl="0"/>
            <a:r>
              <a:rPr lang="nl-NL" dirty="0"/>
              <a:t>..</a:t>
            </a:r>
          </a:p>
        </p:txBody>
      </p:sp>
      <p:sp>
        <p:nvSpPr>
          <p:cNvPr id="2" name="Titel 1"/>
          <p:cNvSpPr>
            <a:spLocks noGrp="1"/>
          </p:cNvSpPr>
          <p:nvPr>
            <p:ph type="title" hasCustomPrompt="1"/>
          </p:nvPr>
        </p:nvSpPr>
        <p:spPr>
          <a:xfrm>
            <a:off x="1511300" y="1052736"/>
            <a:ext cx="10298858" cy="1656184"/>
          </a:xfrm>
        </p:spPr>
        <p:txBody>
          <a:bodyPr/>
          <a:lstStyle>
            <a:lvl1pPr algn="l">
              <a:defRPr sz="5400">
                <a:solidFill>
                  <a:schemeClr val="bg1"/>
                </a:solidFill>
              </a:defRPr>
            </a:lvl1pPr>
          </a:lstStyle>
          <a:p>
            <a:r>
              <a:rPr lang="nl-NL" dirty="0"/>
              <a:t>Titel van de presentatie</a:t>
            </a:r>
          </a:p>
        </p:txBody>
      </p:sp>
      <p:sp>
        <p:nvSpPr>
          <p:cNvPr id="20" name="Tijdelijke aanduiding voor tekst 19"/>
          <p:cNvSpPr>
            <a:spLocks noGrp="1"/>
          </p:cNvSpPr>
          <p:nvPr>
            <p:ph type="body" sz="quarter" idx="14" hasCustomPrompt="1"/>
          </p:nvPr>
        </p:nvSpPr>
        <p:spPr>
          <a:xfrm>
            <a:off x="1511300" y="3934610"/>
            <a:ext cx="5828311" cy="393700"/>
          </a:xfrm>
        </p:spPr>
        <p:txBody>
          <a:bodyPr anchor="ctr">
            <a:normAutofit/>
          </a:bodyPr>
          <a:lstStyle>
            <a:lvl1pPr marL="0" indent="0">
              <a:buNone/>
              <a:defRPr sz="2400">
                <a:solidFill>
                  <a:schemeClr val="bg1"/>
                </a:solidFill>
              </a:defRPr>
            </a:lvl1pPr>
          </a:lstStyle>
          <a:p>
            <a:pPr lvl="0"/>
            <a:r>
              <a:rPr lang="nl-NL" dirty="0"/>
              <a:t>Subtitel presentatie</a:t>
            </a:r>
          </a:p>
        </p:txBody>
      </p:sp>
      <p:sp>
        <p:nvSpPr>
          <p:cNvPr id="8" name="Tijdelijke aanduiding voor datum 3"/>
          <p:cNvSpPr>
            <a:spLocks noGrp="1"/>
          </p:cNvSpPr>
          <p:nvPr>
            <p:ph type="dt" sz="half" idx="2"/>
          </p:nvPr>
        </p:nvSpPr>
        <p:spPr>
          <a:xfrm>
            <a:off x="7467327" y="3934684"/>
            <a:ext cx="4326359" cy="394127"/>
          </a:xfrm>
          <a:prstGeom prst="rect">
            <a:avLst/>
          </a:prstGeom>
        </p:spPr>
        <p:txBody>
          <a:bodyPr vert="horz" lIns="0" tIns="0" rIns="0" bIns="0" rtlCol="0" anchor="ctr"/>
          <a:lstStyle>
            <a:lvl1pPr algn="r">
              <a:defRPr sz="2400">
                <a:solidFill>
                  <a:schemeClr val="bg1"/>
                </a:solidFill>
              </a:defRPr>
            </a:lvl1pPr>
          </a:lstStyle>
          <a:p>
            <a:endParaRPr lang="nl-NL" dirty="0"/>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2000" y="6543376"/>
            <a:ext cx="2846250" cy="270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95" y="4581128"/>
            <a:ext cx="3292076" cy="1816032"/>
          </a:xfrm>
          <a:prstGeom prst="rect">
            <a:avLst/>
          </a:prstGeom>
        </p:spPr>
      </p:pic>
    </p:spTree>
    <p:extLst>
      <p:ext uri="{BB962C8B-B14F-4D97-AF65-F5344CB8AC3E}">
        <p14:creationId xmlns:p14="http://schemas.microsoft.com/office/powerpoint/2010/main" val="10363797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 calcmode="lin" valueType="num">
                                      <p:cBhvr additive="base">
                                        <p:cTn id="10"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7">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7">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6">
                                            <p:bg/>
                                          </p:spTgt>
                                        </p:tgtEl>
                                        <p:attrNameLst>
                                          <p:attrName>style.visibility</p:attrName>
                                        </p:attrNameLst>
                                      </p:cBhvr>
                                      <p:to>
                                        <p:strVal val="visible"/>
                                      </p:to>
                                    </p:set>
                                    <p:anim calcmode="lin" valueType="num">
                                      <p:cBhvr additive="base">
                                        <p:cTn id="18"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9" dur="1000" fill="hold"/>
                                        <p:tgtEl>
                                          <p:spTgt spid="6">
                                            <p:bg/>
                                          </p:spTgt>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50"/>
                                        <p:tgtEl>
                                          <p:spTgt spid="20">
                                            <p:txEl>
                                              <p:pRg st="0" end="0"/>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P spid="20" grpId="0" build="p">
        <p:tmplLst>
          <p:tmpl lvl="1">
            <p:tnLst>
              <p:par>
                <p:cTn presetID="10" presetClass="entr" presetSubtype="0"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grpSp>
        <p:nvGrpSpPr>
          <p:cNvPr id="7" name="Grid" hidden="1"/>
          <p:cNvGrpSpPr/>
          <p:nvPr userDrawn="1"/>
        </p:nvGrpSpPr>
        <p:grpSpPr>
          <a:xfrm>
            <a:off x="-2" y="-1"/>
            <a:ext cx="1219835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4" name="Tijdelijke aanduiding voor grafiek 3"/>
          <p:cNvSpPr>
            <a:spLocks noGrp="1"/>
          </p:cNvSpPr>
          <p:nvPr>
            <p:ph type="chart"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grafiek in te voegen</a:t>
            </a:r>
          </a:p>
        </p:txBody>
      </p:sp>
      <p:pic>
        <p:nvPicPr>
          <p:cNvPr id="15" name="Afbeelding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270295096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grpSp>
        <p:nvGrpSpPr>
          <p:cNvPr id="7" name="Grid" hidden="1"/>
          <p:cNvGrpSpPr/>
          <p:nvPr userDrawn="1"/>
        </p:nvGrpSpPr>
        <p:grpSpPr>
          <a:xfrm>
            <a:off x="-2" y="-1"/>
            <a:ext cx="1219835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13" name="Tijdelijke aanduiding voor media 12"/>
          <p:cNvSpPr>
            <a:spLocks noGrp="1"/>
          </p:cNvSpPr>
          <p:nvPr>
            <p:ph type="media"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video in te voegen</a:t>
            </a:r>
          </a:p>
        </p:txBody>
      </p:sp>
      <p:pic>
        <p:nvPicPr>
          <p:cNvPr id="15" name="Afbeelding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265317074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1" y="1"/>
            <a:ext cx="12198350" cy="4521939"/>
          </a:xfrm>
          <a:solidFill>
            <a:schemeClr val="bg2"/>
          </a:solidFill>
        </p:spPr>
        <p:txBody>
          <a:bodyPr>
            <a:normAutofit/>
          </a:bodyPr>
          <a:lstStyle>
            <a:lvl1pPr marL="0" indent="0">
              <a:buNone/>
              <a:defRPr sz="100">
                <a:solidFill>
                  <a:schemeClr val="bg2"/>
                </a:solidFill>
              </a:defRPr>
            </a:lvl1pPr>
          </a:lstStyle>
          <a:p>
            <a:pPr lvl="0"/>
            <a:r>
              <a:rPr lang="nl-NL" dirty="0"/>
              <a:t>..</a:t>
            </a:r>
          </a:p>
        </p:txBody>
      </p:sp>
      <p:sp>
        <p:nvSpPr>
          <p:cNvPr id="2" name="Titel 1"/>
          <p:cNvSpPr>
            <a:spLocks noGrp="1"/>
          </p:cNvSpPr>
          <p:nvPr>
            <p:ph type="title" hasCustomPrompt="1"/>
          </p:nvPr>
        </p:nvSpPr>
        <p:spPr>
          <a:xfrm>
            <a:off x="1511300" y="1052736"/>
            <a:ext cx="10298858" cy="1656184"/>
          </a:xfrm>
        </p:spPr>
        <p:txBody>
          <a:bodyPr/>
          <a:lstStyle>
            <a:lvl1pPr algn="l">
              <a:defRPr sz="5400">
                <a:solidFill>
                  <a:schemeClr val="bg1"/>
                </a:solidFill>
              </a:defRPr>
            </a:lvl1pPr>
          </a:lstStyle>
          <a:p>
            <a:r>
              <a:rPr lang="nl-NL" dirty="0"/>
              <a:t>Titel afsluiting</a:t>
            </a:r>
          </a:p>
        </p:txBody>
      </p:sp>
      <p:pic>
        <p:nvPicPr>
          <p:cNvPr id="21" name="Picture 71" descr="Logo-UniversiteitLeiden-CMYK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286" y="4926605"/>
            <a:ext cx="267335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2000" y="6543376"/>
            <a:ext cx="2846250" cy="270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795" y="4581128"/>
            <a:ext cx="3292076" cy="1816032"/>
          </a:xfrm>
          <a:prstGeom prst="rect">
            <a:avLst/>
          </a:prstGeom>
        </p:spPr>
      </p:pic>
    </p:spTree>
    <p:extLst>
      <p:ext uri="{BB962C8B-B14F-4D97-AF65-F5344CB8AC3E}">
        <p14:creationId xmlns:p14="http://schemas.microsoft.com/office/powerpoint/2010/main" val="12396288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250"/>
                                  </p:stCondLst>
                                  <p:childTnLst>
                                    <p:set>
                                      <p:cBhvr>
                                        <p:cTn id="9" dur="1" fill="hold">
                                          <p:stCondLst>
                                            <p:cond delay="0"/>
                                          </p:stCondLst>
                                        </p:cTn>
                                        <p:tgtEl>
                                          <p:spTgt spid="6">
                                            <p:bg/>
                                          </p:spTgt>
                                        </p:tgtEl>
                                        <p:attrNameLst>
                                          <p:attrName>style.visibility</p:attrName>
                                        </p:attrNameLst>
                                      </p:cBhvr>
                                      <p:to>
                                        <p:strVal val="visible"/>
                                      </p:to>
                                    </p:set>
                                    <p:anim calcmode="lin" valueType="num">
                                      <p:cBhvr additive="base">
                                        <p:cTn id="10"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6">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25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1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6D1CC-92B5-4CEC-AC40-A92FC8D2D525}" type="slidenum">
              <a:rPr lang="en-US" altLang="nl-NL" smtClean="0"/>
              <a:pPr/>
              <a:t>‹#›</a:t>
            </a:fld>
            <a:endParaRPr lang="en-US" altLang="nl-NL"/>
          </a:p>
        </p:txBody>
      </p:sp>
    </p:spTree>
    <p:extLst>
      <p:ext uri="{BB962C8B-B14F-4D97-AF65-F5344CB8AC3E}">
        <p14:creationId xmlns:p14="http://schemas.microsoft.com/office/powerpoint/2010/main" val="3209419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5588" y="1122363"/>
            <a:ext cx="9148762"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5588" y="3602038"/>
            <a:ext cx="91487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90D95B-2DCA-4A8C-818D-5010775FDD58}" type="slidenum">
              <a:rPr lang="nl-NL" smtClean="0"/>
              <a:t>‹#›</a:t>
            </a:fld>
            <a:endParaRPr lang="nl-NL"/>
          </a:p>
        </p:txBody>
      </p:sp>
    </p:spTree>
    <p:extLst>
      <p:ext uri="{BB962C8B-B14F-4D97-AF65-F5344CB8AC3E}">
        <p14:creationId xmlns:p14="http://schemas.microsoft.com/office/powerpoint/2010/main" val="1080856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90D95B-2DCA-4A8C-818D-5010775FDD58}" type="slidenum">
              <a:rPr lang="nl-NL" smtClean="0"/>
              <a:t>‹#›</a:t>
            </a:fld>
            <a:endParaRPr lang="nl-NL"/>
          </a:p>
        </p:txBody>
      </p:sp>
    </p:spTree>
    <p:extLst>
      <p:ext uri="{BB962C8B-B14F-4D97-AF65-F5344CB8AC3E}">
        <p14:creationId xmlns:p14="http://schemas.microsoft.com/office/powerpoint/2010/main" val="4206807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2195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219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90D95B-2DCA-4A8C-818D-5010775FDD58}" type="slidenum">
              <a:rPr lang="nl-NL" smtClean="0"/>
              <a:t>‹#›</a:t>
            </a:fld>
            <a:endParaRPr lang="nl-NL"/>
          </a:p>
        </p:txBody>
      </p:sp>
    </p:spTree>
    <p:extLst>
      <p:ext uri="{BB962C8B-B14F-4D97-AF65-F5344CB8AC3E}">
        <p14:creationId xmlns:p14="http://schemas.microsoft.com/office/powerpoint/2010/main" val="2564225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4775"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5375" y="1825625"/>
            <a:ext cx="5184775"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90D95B-2DCA-4A8C-818D-5010775FDD58}" type="slidenum">
              <a:rPr lang="nl-NL" smtClean="0"/>
              <a:t>‹#›</a:t>
            </a:fld>
            <a:endParaRPr lang="nl-NL"/>
          </a:p>
        </p:txBody>
      </p:sp>
    </p:spTree>
    <p:extLst>
      <p:ext uri="{BB962C8B-B14F-4D97-AF65-F5344CB8AC3E}">
        <p14:creationId xmlns:p14="http://schemas.microsoft.com/office/powerpoint/2010/main" val="20247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2195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609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60962"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5375" y="1681163"/>
            <a:ext cx="51863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5375" y="2505075"/>
            <a:ext cx="5186363"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B90D95B-2DCA-4A8C-818D-5010775FDD58}" type="slidenum">
              <a:rPr lang="nl-NL" smtClean="0"/>
              <a:t>‹#›</a:t>
            </a:fld>
            <a:endParaRPr lang="nl-NL"/>
          </a:p>
        </p:txBody>
      </p:sp>
    </p:spTree>
    <p:extLst>
      <p:ext uri="{BB962C8B-B14F-4D97-AF65-F5344CB8AC3E}">
        <p14:creationId xmlns:p14="http://schemas.microsoft.com/office/powerpoint/2010/main" val="423079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B90D95B-2DCA-4A8C-818D-5010775FDD58}" type="slidenum">
              <a:rPr lang="nl-NL" smtClean="0"/>
              <a:t>‹#›</a:t>
            </a:fld>
            <a:endParaRPr lang="nl-NL"/>
          </a:p>
        </p:txBody>
      </p:sp>
    </p:spTree>
    <p:extLst>
      <p:ext uri="{BB962C8B-B14F-4D97-AF65-F5344CB8AC3E}">
        <p14:creationId xmlns:p14="http://schemas.microsoft.com/office/powerpoint/2010/main" val="272661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3" y="1252836"/>
            <a:ext cx="6846640" cy="4795836"/>
          </a:xfrm>
          <a:noFill/>
        </p:spPr>
        <p:txBody>
          <a:bodyPr vert="horz" wrap="none" lIns="0" tIns="0" rIns="0" bIns="0"/>
          <a:lstStyle>
            <a:lvl1pPr marL="361950" indent="-361950">
              <a:spcBef>
                <a:spcPts val="800"/>
              </a:spcBef>
              <a:spcAft>
                <a:spcPts val="800"/>
              </a:spcAft>
              <a:buClr>
                <a:schemeClr val="bg2"/>
              </a:buClr>
              <a:buFont typeface="+mj-lt"/>
              <a:buAutoNum type="arabicPeriod"/>
              <a:defRPr sz="2400">
                <a:solidFill>
                  <a:schemeClr val="bg2"/>
                </a:solidFill>
              </a:defRPr>
            </a:lvl1pPr>
            <a:lvl2pPr marL="542925" indent="-180975">
              <a:buClr>
                <a:schemeClr val="bg2"/>
              </a:buClr>
              <a:buFont typeface="Arial" panose="020B0604020202020204" pitchFamily="34" charset="0"/>
              <a:buChar char="•"/>
              <a:defRPr>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361950" indent="-361950">
              <a:spcBef>
                <a:spcPts val="800"/>
              </a:spcBef>
              <a:spcAft>
                <a:spcPts val="800"/>
              </a:spcAft>
              <a:buClr>
                <a:schemeClr val="bg2"/>
              </a:buClr>
              <a:buFont typeface="+mj-lt"/>
              <a:buAutoNum type="arabicPeriod"/>
              <a:tabLst/>
              <a:defRPr sz="2400">
                <a:solidFill>
                  <a:schemeClr val="bg2"/>
                </a:solidFill>
              </a:defRPr>
            </a:lvl6pPr>
            <a:lvl7pPr marL="542925" indent="-180975">
              <a:buClr>
                <a:schemeClr val="bg2"/>
              </a:buClr>
              <a:buFont typeface="Arial" panose="020B0604020202020204" pitchFamily="34" charset="0"/>
              <a:buChar char="•"/>
              <a:defRPr>
                <a:solidFill>
                  <a:schemeClr val="bg2"/>
                </a:solidFill>
              </a:defRPr>
            </a:lvl7pPr>
            <a:lvl8pPr>
              <a:defRPr>
                <a:solidFill>
                  <a:schemeClr val="bg2"/>
                </a:solidFill>
              </a:defRPr>
            </a:lvl8pPr>
            <a:lvl9pPr>
              <a:defRPr>
                <a:solidFill>
                  <a:schemeClr val="bg2"/>
                </a:solidFill>
              </a:defRPr>
            </a:lvl9pPr>
          </a:lstStyle>
          <a:p>
            <a:pPr lvl="0"/>
            <a:r>
              <a:rPr lang="nl-NL" dirty="0"/>
              <a:t>Opsomming</a:t>
            </a:r>
          </a:p>
          <a:p>
            <a:pPr lvl="1"/>
            <a:r>
              <a:rPr lang="nl-NL" dirty="0" err="1"/>
              <a:t>Bullet</a:t>
            </a:r>
            <a:endParaRPr lang="nl-NL" dirty="0"/>
          </a:p>
          <a:p>
            <a:pPr lvl="2"/>
            <a:r>
              <a:rPr lang="nl-NL" dirty="0"/>
              <a:t>Leestekst</a:t>
            </a:r>
          </a:p>
          <a:p>
            <a:pPr lvl="3"/>
            <a:r>
              <a:rPr lang="nl-NL" dirty="0"/>
              <a:t>Kopje wit</a:t>
            </a:r>
          </a:p>
          <a:p>
            <a:pPr lvl="4"/>
            <a:r>
              <a:rPr lang="nl-NL" dirty="0"/>
              <a:t>Kopje geel</a:t>
            </a:r>
          </a:p>
          <a:p>
            <a:pPr lvl="5"/>
            <a:r>
              <a:rPr lang="nl-NL" dirty="0"/>
              <a:t>Opsomming</a:t>
            </a:r>
          </a:p>
          <a:p>
            <a:pPr lvl="6"/>
            <a:r>
              <a:rPr lang="nl-NL" dirty="0" err="1"/>
              <a:t>Bullet</a:t>
            </a:r>
            <a:endParaRPr lang="nl-NL" dirty="0"/>
          </a:p>
          <a:p>
            <a:pPr lvl="7"/>
            <a:r>
              <a:rPr lang="nl-NL" sz="1800" dirty="0"/>
              <a:t>Leestekst</a:t>
            </a:r>
          </a:p>
          <a:p>
            <a:pPr lvl="8"/>
            <a:r>
              <a:rPr lang="nl-NL" dirty="0"/>
              <a:t>Kopje wit</a:t>
            </a:r>
          </a:p>
        </p:txBody>
      </p:sp>
      <p:sp>
        <p:nvSpPr>
          <p:cNvPr id="7" name="Tijdelijke aanduiding voor afbeelding 13"/>
          <p:cNvSpPr>
            <a:spLocks noGrp="1"/>
          </p:cNvSpPr>
          <p:nvPr>
            <p:ph type="pic" sz="quarter" idx="13" hasCustomPrompt="1"/>
          </p:nvPr>
        </p:nvSpPr>
        <p:spPr>
          <a:xfrm>
            <a:off x="7453634" y="1252538"/>
            <a:ext cx="4339905"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grpSp>
        <p:nvGrpSpPr>
          <p:cNvPr id="8" name="Grid" hidden="1"/>
          <p:cNvGrpSpPr/>
          <p:nvPr userDrawn="1"/>
        </p:nvGrpSpPr>
        <p:grpSpPr>
          <a:xfrm>
            <a:off x="0" y="0"/>
            <a:ext cx="12198353"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pic>
        <p:nvPicPr>
          <p:cNvPr id="15" name="Afbeelding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54426134"/>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B90D95B-2DCA-4A8C-818D-5010775FDD58}" type="slidenum">
              <a:rPr lang="nl-NL" smtClean="0"/>
              <a:t>‹#›</a:t>
            </a:fld>
            <a:endParaRPr lang="nl-NL"/>
          </a:p>
        </p:txBody>
      </p:sp>
    </p:spTree>
    <p:extLst>
      <p:ext uri="{BB962C8B-B14F-4D97-AF65-F5344CB8AC3E}">
        <p14:creationId xmlns:p14="http://schemas.microsoft.com/office/powerpoint/2010/main" val="1046686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5412"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6363"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54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90D95B-2DCA-4A8C-818D-5010775FDD58}" type="slidenum">
              <a:rPr lang="nl-NL" smtClean="0"/>
              <a:t>‹#›</a:t>
            </a:fld>
            <a:endParaRPr lang="nl-NL"/>
          </a:p>
        </p:txBody>
      </p:sp>
    </p:spTree>
    <p:extLst>
      <p:ext uri="{BB962C8B-B14F-4D97-AF65-F5344CB8AC3E}">
        <p14:creationId xmlns:p14="http://schemas.microsoft.com/office/powerpoint/2010/main" val="2835290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5412"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6363"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54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90D95B-2DCA-4A8C-818D-5010775FDD58}" type="slidenum">
              <a:rPr lang="nl-NL" smtClean="0"/>
              <a:t>‹#›</a:t>
            </a:fld>
            <a:endParaRPr lang="nl-NL"/>
          </a:p>
        </p:txBody>
      </p:sp>
    </p:spTree>
    <p:extLst>
      <p:ext uri="{BB962C8B-B14F-4D97-AF65-F5344CB8AC3E}">
        <p14:creationId xmlns:p14="http://schemas.microsoft.com/office/powerpoint/2010/main" val="722343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90D95B-2DCA-4A8C-818D-5010775FDD58}" type="slidenum">
              <a:rPr lang="nl-NL" smtClean="0"/>
              <a:t>‹#›</a:t>
            </a:fld>
            <a:endParaRPr lang="nl-NL"/>
          </a:p>
        </p:txBody>
      </p:sp>
    </p:spTree>
    <p:extLst>
      <p:ext uri="{BB962C8B-B14F-4D97-AF65-F5344CB8AC3E}">
        <p14:creationId xmlns:p14="http://schemas.microsoft.com/office/powerpoint/2010/main" val="1209678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9663" y="365125"/>
            <a:ext cx="2630487"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9063"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90D95B-2DCA-4A8C-818D-5010775FDD58}" type="slidenum">
              <a:rPr lang="nl-NL" smtClean="0"/>
              <a:t>‹#›</a:t>
            </a:fld>
            <a:endParaRPr lang="nl-NL"/>
          </a:p>
        </p:txBody>
      </p:sp>
    </p:spTree>
    <p:extLst>
      <p:ext uri="{BB962C8B-B14F-4D97-AF65-F5344CB8AC3E}">
        <p14:creationId xmlns:p14="http://schemas.microsoft.com/office/powerpoint/2010/main" val="82371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p:txBody>
          <a:bodyPr vert="horz"/>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59259685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amp; Beeld 75%/2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2" y="1252836"/>
            <a:ext cx="7926761" cy="4795836"/>
          </a:xfrm>
        </p:spPr>
        <p:txBody>
          <a:bodyPr vert="horz"/>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grpSp>
        <p:nvGrpSpPr>
          <p:cNvPr id="7" name="Grid" hidden="1"/>
          <p:cNvGrpSpPr/>
          <p:nvPr userDrawn="1"/>
        </p:nvGrpSpPr>
        <p:grpSpPr>
          <a:xfrm>
            <a:off x="0" y="0"/>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500358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8533755" y="1252538"/>
            <a:ext cx="3259784"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59030282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amp; Beeld 50%/5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2" y="1252836"/>
            <a:ext cx="5593347" cy="4795836"/>
          </a:xfrm>
        </p:spPr>
        <p:txBody>
          <a:bodyPr vert="horz"/>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grpSp>
        <p:nvGrpSpPr>
          <p:cNvPr id="7" name="Grid" hidden="1"/>
          <p:cNvGrpSpPr/>
          <p:nvPr userDrawn="1"/>
        </p:nvGrpSpPr>
        <p:grpSpPr>
          <a:xfrm>
            <a:off x="-2" y="-1"/>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200775" y="1252538"/>
            <a:ext cx="5592763"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68276742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amp; Beeld 25%/7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2" y="1252836"/>
            <a:ext cx="3534273" cy="4795836"/>
          </a:xfrm>
        </p:spPr>
        <p:txBody>
          <a:bodyPr vert="horz"/>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grpSp>
        <p:nvGrpSpPr>
          <p:cNvPr id="7" name="Grid" hidden="1"/>
          <p:cNvGrpSpPr/>
          <p:nvPr userDrawn="1"/>
        </p:nvGrpSpPr>
        <p:grpSpPr>
          <a:xfrm>
            <a:off x="-2" y="-1"/>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611099"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141267" y="1252538"/>
            <a:ext cx="7652271"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pic>
        <p:nvPicPr>
          <p:cNvPr id="16" name="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413231762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grpSp>
        <p:nvGrpSpPr>
          <p:cNvPr id="7" name="Grid" hidden="1"/>
          <p:cNvGrpSpPr/>
          <p:nvPr userDrawn="1"/>
        </p:nvGrpSpPr>
        <p:grpSpPr>
          <a:xfrm>
            <a:off x="-2" y="-1"/>
            <a:ext cx="12198353"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04663" y="1252538"/>
            <a:ext cx="11388876" cy="4795837"/>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pic>
        <p:nvPicPr>
          <p:cNvPr id="15" name="Afbeelding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929258224"/>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Beeld 4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2" y="1252836"/>
            <a:ext cx="5593347" cy="4795836"/>
          </a:xfrm>
        </p:spPr>
        <p:txBody>
          <a:bodyPr vert="horz"/>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grpSp>
        <p:nvGrpSpPr>
          <p:cNvPr id="7" name="Grid" hidden="1"/>
          <p:cNvGrpSpPr/>
          <p:nvPr userDrawn="1"/>
        </p:nvGrpSpPr>
        <p:grpSpPr>
          <a:xfrm>
            <a:off x="-2" y="-1"/>
            <a:ext cx="12218777" cy="6858004"/>
            <a:chOff x="-2" y="-1"/>
            <a:chExt cx="12218777"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6" name="Rechthoek 15"/>
            <p:cNvSpPr/>
            <p:nvPr userDrawn="1"/>
          </p:nvSpPr>
          <p:spPr bwMode="auto">
            <a:xfrm rot="10800000">
              <a:off x="5360772" y="3549589"/>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200776" y="1252538"/>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sp>
        <p:nvSpPr>
          <p:cNvPr id="17" name="Tijdelijke aanduiding voor afbeelding 13"/>
          <p:cNvSpPr>
            <a:spLocks noGrp="1"/>
          </p:cNvSpPr>
          <p:nvPr>
            <p:ph type="pic" sz="quarter" idx="14" hasCustomPrompt="1"/>
          </p:nvPr>
        </p:nvSpPr>
        <p:spPr>
          <a:xfrm>
            <a:off x="9098614" y="1252538"/>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sp>
        <p:nvSpPr>
          <p:cNvPr id="18" name="Tijdelijke aanduiding voor afbeelding 13"/>
          <p:cNvSpPr>
            <a:spLocks noGrp="1"/>
          </p:cNvSpPr>
          <p:nvPr>
            <p:ph type="pic" sz="quarter" idx="15" hasCustomPrompt="1"/>
          </p:nvPr>
        </p:nvSpPr>
        <p:spPr>
          <a:xfrm>
            <a:off x="6200776" y="3751623"/>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sp>
        <p:nvSpPr>
          <p:cNvPr id="19" name="Tijdelijke aanduiding voor afbeelding 13"/>
          <p:cNvSpPr>
            <a:spLocks noGrp="1"/>
          </p:cNvSpPr>
          <p:nvPr>
            <p:ph type="pic" sz="quarter" idx="16" hasCustomPrompt="1"/>
          </p:nvPr>
        </p:nvSpPr>
        <p:spPr>
          <a:xfrm>
            <a:off x="9098614" y="3751623"/>
            <a:ext cx="2695072" cy="2297049"/>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pic>
        <p:nvPicPr>
          <p:cNvPr id="21" name="Afbeelding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367317344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amp; Beeld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verticale tekst 2"/>
          <p:cNvSpPr>
            <a:spLocks noGrp="1"/>
          </p:cNvSpPr>
          <p:nvPr>
            <p:ph type="body" orient="vert" idx="1" hasCustomPrompt="1"/>
          </p:nvPr>
        </p:nvSpPr>
        <p:spPr>
          <a:xfrm>
            <a:off x="404662" y="1252836"/>
            <a:ext cx="5593347" cy="4795836"/>
          </a:xfrm>
        </p:spPr>
        <p:txBody>
          <a:bodyPr vert="horz"/>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grpSp>
        <p:nvGrpSpPr>
          <p:cNvPr id="7" name="Grid" hidden="1"/>
          <p:cNvGrpSpPr/>
          <p:nvPr userDrawn="1"/>
        </p:nvGrpSpPr>
        <p:grpSpPr>
          <a:xfrm>
            <a:off x="-2" y="-1"/>
            <a:ext cx="12198353"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200341" y="1252538"/>
            <a:ext cx="2695072" cy="4796134"/>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sp>
        <p:nvSpPr>
          <p:cNvPr id="17" name="Tijdelijke aanduiding voor afbeelding 13"/>
          <p:cNvSpPr>
            <a:spLocks noGrp="1"/>
          </p:cNvSpPr>
          <p:nvPr>
            <p:ph type="pic" sz="quarter" idx="14" hasCustomPrompt="1"/>
          </p:nvPr>
        </p:nvSpPr>
        <p:spPr>
          <a:xfrm>
            <a:off x="9098179" y="1252538"/>
            <a:ext cx="2695072" cy="4796134"/>
          </a:xfrm>
          <a:solidFill>
            <a:schemeClr val="tx2">
              <a:lumMod val="20000"/>
              <a:lumOff val="80000"/>
            </a:schemeClr>
          </a:solidFill>
        </p:spPr>
        <p:txBody>
          <a:bodyPr bIns="180000" anchor="ctr">
            <a:normAutofit/>
          </a:bodyPr>
          <a:lstStyle>
            <a:lvl1pPr marL="0" indent="0" algn="ctr">
              <a:lnSpc>
                <a:spcPct val="250000"/>
              </a:lnSpc>
              <a:buNone/>
              <a:defRPr sz="1400" baseline="0"/>
            </a:lvl1pPr>
          </a:lstStyle>
          <a:p>
            <a:r>
              <a:rPr lang="nl-NL" dirty="0"/>
              <a:t>Klik hier om een</a:t>
            </a:r>
            <a:br>
              <a:rPr lang="nl-NL" dirty="0"/>
            </a:br>
            <a:r>
              <a:rPr lang="nl-NL" dirty="0"/>
              <a:t>afbeelding in te voegen</a:t>
            </a:r>
          </a:p>
        </p:txBody>
      </p:sp>
      <p:pic>
        <p:nvPicPr>
          <p:cNvPr id="18" name="Afbeelding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543" y="6543376"/>
            <a:ext cx="4657501" cy="270000"/>
          </a:xfrm>
          <a:prstGeom prst="rect">
            <a:avLst/>
          </a:prstGeom>
        </p:spPr>
      </p:pic>
    </p:spTree>
    <p:extLst>
      <p:ext uri="{BB962C8B-B14F-4D97-AF65-F5344CB8AC3E}">
        <p14:creationId xmlns:p14="http://schemas.microsoft.com/office/powerpoint/2010/main" val="414698225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04662" y="404664"/>
            <a:ext cx="11389024" cy="432048"/>
          </a:xfrm>
          <a:prstGeom prst="rect">
            <a:avLst/>
          </a:prstGeom>
        </p:spPr>
        <p:txBody>
          <a:bodyPr vert="horz" lIns="0" tIns="0" rIns="0" bIns="0" rtlCol="0" anchor="ctr">
            <a:noAutofit/>
          </a:bodyPr>
          <a:lstStyle/>
          <a:p>
            <a:r>
              <a:rPr lang="nl-NL" dirty="0"/>
              <a:t>Titel</a:t>
            </a:r>
          </a:p>
        </p:txBody>
      </p:sp>
      <p:sp>
        <p:nvSpPr>
          <p:cNvPr id="3" name="Tijdelijke aanduiding voor tekst 2"/>
          <p:cNvSpPr>
            <a:spLocks noGrp="1"/>
          </p:cNvSpPr>
          <p:nvPr>
            <p:ph type="body" idx="1"/>
          </p:nvPr>
        </p:nvSpPr>
        <p:spPr>
          <a:xfrm>
            <a:off x="404662" y="1252836"/>
            <a:ext cx="11389023" cy="4795836"/>
          </a:xfrm>
          <a:prstGeom prst="rect">
            <a:avLst/>
          </a:prstGeom>
        </p:spPr>
        <p:txBody>
          <a:bodyPr vert="horz" lIns="0" tIns="0" rIns="0" bIns="0" rtlCol="0">
            <a:normAutofit/>
          </a:bodyPr>
          <a:lstStyle/>
          <a:p>
            <a:pPr lvl="0"/>
            <a:r>
              <a:rPr lang="nl-NL" dirty="0" err="1"/>
              <a:t>Bullet</a:t>
            </a:r>
            <a:endParaRPr lang="nl-NL" dirty="0"/>
          </a:p>
          <a:p>
            <a:pPr lvl="1"/>
            <a:r>
              <a:rPr lang="nl-NL" dirty="0"/>
              <a:t>Sub-</a:t>
            </a:r>
            <a:r>
              <a:rPr lang="nl-NL" dirty="0" err="1"/>
              <a:t>bullet</a:t>
            </a:r>
            <a:endParaRPr lang="nl-NL" dirty="0"/>
          </a:p>
          <a:p>
            <a:pPr lvl="2"/>
            <a:r>
              <a:rPr lang="nl-NL" dirty="0"/>
              <a:t>Leestekst</a:t>
            </a:r>
          </a:p>
          <a:p>
            <a:pPr lvl="3"/>
            <a:r>
              <a:rPr lang="nl-NL" dirty="0"/>
              <a:t>Kopje donker blauw</a:t>
            </a:r>
          </a:p>
          <a:p>
            <a:pPr lvl="4"/>
            <a:r>
              <a:rPr lang="nl-NL" dirty="0"/>
              <a:t>Kopje licht blauw</a:t>
            </a:r>
          </a:p>
          <a:p>
            <a:pPr lvl="5"/>
            <a:r>
              <a:rPr lang="nl-NL" dirty="0" err="1"/>
              <a:t>Bullet</a:t>
            </a:r>
            <a:endParaRPr lang="nl-NL" dirty="0"/>
          </a:p>
          <a:p>
            <a:pPr lvl="6"/>
            <a:r>
              <a:rPr lang="nl-NL" dirty="0"/>
              <a:t>Sub-</a:t>
            </a:r>
            <a:r>
              <a:rPr lang="nl-NL" dirty="0" err="1"/>
              <a:t>bullet</a:t>
            </a:r>
            <a:endParaRPr lang="nl-NL" dirty="0"/>
          </a:p>
          <a:p>
            <a:pPr lvl="7"/>
            <a:r>
              <a:rPr lang="nl-NL" sz="1800" dirty="0"/>
              <a:t>Leestekst</a:t>
            </a:r>
          </a:p>
          <a:p>
            <a:pPr lvl="8"/>
            <a:r>
              <a:rPr lang="nl-NL" dirty="0"/>
              <a:t>Kopje donker blauw</a:t>
            </a:r>
          </a:p>
        </p:txBody>
      </p:sp>
      <p:grpSp>
        <p:nvGrpSpPr>
          <p:cNvPr id="11" name="Grid" hidden="1"/>
          <p:cNvGrpSpPr/>
          <p:nvPr/>
        </p:nvGrpSpPr>
        <p:grpSpPr>
          <a:xfrm>
            <a:off x="-2" y="-1"/>
            <a:ext cx="12198353" cy="6858003"/>
            <a:chOff x="-2" y="-1"/>
            <a:chExt cx="12198353" cy="6858003"/>
          </a:xfrm>
        </p:grpSpPr>
        <p:sp>
          <p:nvSpPr>
            <p:cNvPr id="7" name="Rechthoek 6"/>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8" name="Rechthoek 7"/>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9" name="Rechthoek 8"/>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
        <p:nvSpPr>
          <p:cNvPr id="20" name="Rechthoek 19"/>
          <p:cNvSpPr/>
          <p:nvPr/>
        </p:nvSpPr>
        <p:spPr bwMode="auto">
          <a:xfrm>
            <a:off x="0" y="6453336"/>
            <a:ext cx="12198350" cy="404664"/>
          </a:xfrm>
          <a:prstGeom prst="rect">
            <a:avLst/>
          </a:prstGeom>
          <a:solidFill>
            <a:schemeClr val="bg2"/>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6" name="Tijdelijke aanduiding voor dianummer 5"/>
          <p:cNvSpPr>
            <a:spLocks noGrp="1"/>
          </p:cNvSpPr>
          <p:nvPr>
            <p:ph type="sldNum" sz="quarter" idx="4"/>
          </p:nvPr>
        </p:nvSpPr>
        <p:spPr>
          <a:xfrm>
            <a:off x="404662" y="6453336"/>
            <a:ext cx="508726" cy="404664"/>
          </a:xfrm>
          <a:prstGeom prst="rect">
            <a:avLst/>
          </a:prstGeom>
        </p:spPr>
        <p:txBody>
          <a:bodyPr vert="horz" lIns="0" tIns="0" rIns="0" bIns="0" rtlCol="0" anchor="ctr"/>
          <a:lstStyle>
            <a:lvl1pPr algn="l">
              <a:defRPr lang="nl-NL" sz="1400" b="1" smtClean="0">
                <a:solidFill>
                  <a:schemeClr val="bg1"/>
                </a:solidFill>
              </a:defRPr>
            </a:lvl1pPr>
          </a:lstStyle>
          <a:p>
            <a:fld id="{21272068-81DC-4C45-9305-5AD5E2019168}" type="slidenum">
              <a:rPr lang="nl-NL" smtClean="0"/>
              <a:pPr/>
              <a:t>‹#›</a:t>
            </a:fld>
            <a:endParaRPr lang="nl-NL" dirty="0"/>
          </a:p>
        </p:txBody>
      </p:sp>
      <p:sp>
        <p:nvSpPr>
          <p:cNvPr id="14" name="Tijdelijke aanduiding voor dianummer 5"/>
          <p:cNvSpPr txBox="1">
            <a:spLocks/>
          </p:cNvSpPr>
          <p:nvPr/>
        </p:nvSpPr>
        <p:spPr>
          <a:xfrm>
            <a:off x="9177763" y="6453336"/>
            <a:ext cx="2744787" cy="416127"/>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D95B-2DCA-4A8C-818D-5010775FDD58}" type="slidenum">
              <a:rPr lang="nl-NL" smtClean="0">
                <a:solidFill>
                  <a:schemeClr val="bg1"/>
                </a:solidFill>
              </a:rPr>
              <a:pPr/>
              <a:t>‹#›</a:t>
            </a:fld>
            <a:endParaRPr lang="nl-NL">
              <a:solidFill>
                <a:schemeClr val="bg1"/>
              </a:solidFill>
            </a:endParaRPr>
          </a:p>
        </p:txBody>
      </p:sp>
    </p:spTree>
    <p:extLst>
      <p:ext uri="{BB962C8B-B14F-4D97-AF65-F5344CB8AC3E}">
        <p14:creationId xmlns:p14="http://schemas.microsoft.com/office/powerpoint/2010/main" val="38398035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65" r:id="rId4"/>
    <p:sldLayoutId id="2147483661" r:id="rId5"/>
    <p:sldLayoutId id="2147483664" r:id="rId6"/>
    <p:sldLayoutId id="2147483666" r:id="rId7"/>
    <p:sldLayoutId id="2147483662" r:id="rId8"/>
    <p:sldLayoutId id="2147483663" r:id="rId9"/>
    <p:sldLayoutId id="2147483667" r:id="rId10"/>
    <p:sldLayoutId id="2147483668" r:id="rId11"/>
    <p:sldLayoutId id="2147483670" r:id="rId12"/>
    <p:sldLayoutId id="2147483683" r:id="rId13"/>
  </p:sldLayoutIdLst>
  <p:hf hdr="0" ftr="0" dt="0"/>
  <p:txStyles>
    <p:titleStyle>
      <a:lvl1pPr algn="l" defTabSz="914400" rtl="0" eaLnBrk="1" latinLnBrk="0" hangingPunct="1">
        <a:spcBef>
          <a:spcPct val="0"/>
        </a:spcBef>
        <a:buNone/>
        <a:defRPr sz="4000" b="1" i="0" kern="1200">
          <a:solidFill>
            <a:schemeClr val="bg2"/>
          </a:solidFill>
          <a:latin typeface="+mj-lt"/>
          <a:ea typeface="+mj-ea"/>
          <a:cs typeface="+mj-cs"/>
        </a:defRPr>
      </a:lvl1pPr>
    </p:titleStyle>
    <p:bodyStyle>
      <a:lvl1pPr marL="180975"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1pPr>
      <a:lvl2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2pPr>
      <a:lvl3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bg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1" kern="1200">
          <a:solidFill>
            <a:schemeClr val="bg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tx2"/>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6pPr>
      <a:lvl7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bg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bg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2195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2195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47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4040188" y="6356350"/>
            <a:ext cx="41179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5363" y="6356350"/>
            <a:ext cx="2744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0D95B-2DCA-4A8C-818D-5010775FDD58}" type="slidenum">
              <a:rPr lang="nl-NL" smtClean="0"/>
              <a:t>‹#›</a:t>
            </a:fld>
            <a:endParaRPr lang="nl-NL"/>
          </a:p>
        </p:txBody>
      </p:sp>
    </p:spTree>
    <p:extLst>
      <p:ext uri="{BB962C8B-B14F-4D97-AF65-F5344CB8AC3E}">
        <p14:creationId xmlns:p14="http://schemas.microsoft.com/office/powerpoint/2010/main" val="100951959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jdelijke aanduiding voor tekst 15"/>
          <p:cNvSpPr>
            <a:spLocks noGrp="1"/>
          </p:cNvSpPr>
          <p:nvPr>
            <p:ph type="body" sz="quarter" idx="13"/>
          </p:nvPr>
        </p:nvSpPr>
        <p:spPr/>
        <p:txBody>
          <a:bodyPr/>
          <a:lstStyle/>
          <a:p>
            <a:r>
              <a:rPr lang="nl-NL" dirty="0"/>
              <a:t> </a:t>
            </a:r>
          </a:p>
        </p:txBody>
      </p:sp>
      <p:sp>
        <p:nvSpPr>
          <p:cNvPr id="15" name="Tijdelijke aanduiding voor tekst 14"/>
          <p:cNvSpPr>
            <a:spLocks noGrp="1"/>
          </p:cNvSpPr>
          <p:nvPr>
            <p:ph type="body" sz="quarter" idx="12"/>
          </p:nvPr>
        </p:nvSpPr>
        <p:spPr>
          <a:xfrm>
            <a:off x="3175" y="-18936"/>
            <a:ext cx="12192000" cy="3719335"/>
          </a:xfrm>
        </p:spPr>
        <p:txBody>
          <a:bodyPr/>
          <a:lstStyle/>
          <a:p>
            <a:r>
              <a:rPr lang="nl-NL" dirty="0"/>
              <a:t> </a:t>
            </a:r>
          </a:p>
        </p:txBody>
      </p:sp>
      <p:sp>
        <p:nvSpPr>
          <p:cNvPr id="4" name="Titel 3"/>
          <p:cNvSpPr>
            <a:spLocks noGrp="1"/>
          </p:cNvSpPr>
          <p:nvPr>
            <p:ph type="title"/>
          </p:nvPr>
        </p:nvSpPr>
        <p:spPr>
          <a:xfrm>
            <a:off x="1130623" y="908720"/>
            <a:ext cx="10298858" cy="1656184"/>
          </a:xfrm>
        </p:spPr>
        <p:txBody>
          <a:bodyPr/>
          <a:lstStyle/>
          <a:p>
            <a:pPr algn="ctr"/>
            <a:r>
              <a:rPr lang="nl-NL" sz="4000" dirty="0"/>
              <a:t>Verwondering en natuurbeleving</a:t>
            </a:r>
            <a:br>
              <a:rPr lang="nl-NL" dirty="0"/>
            </a:br>
            <a:r>
              <a:rPr lang="nl-NL" dirty="0"/>
              <a:t> </a:t>
            </a:r>
            <a:r>
              <a:rPr lang="nl-NL" sz="2400" dirty="0"/>
              <a:t>binnen de muren van het klaslokaal</a:t>
            </a:r>
          </a:p>
        </p:txBody>
      </p:sp>
      <p:sp>
        <p:nvSpPr>
          <p:cNvPr id="5" name="Tijdelijke aanduiding voor tekst 4"/>
          <p:cNvSpPr>
            <a:spLocks noGrp="1"/>
          </p:cNvSpPr>
          <p:nvPr>
            <p:ph type="body" sz="quarter" idx="14"/>
          </p:nvPr>
        </p:nvSpPr>
        <p:spPr>
          <a:xfrm>
            <a:off x="541656" y="3923789"/>
            <a:ext cx="5389439" cy="393700"/>
          </a:xfrm>
        </p:spPr>
        <p:txBody>
          <a:bodyPr>
            <a:normAutofit fontScale="92500"/>
          </a:bodyPr>
          <a:lstStyle/>
          <a:p>
            <a:r>
              <a:rPr lang="nl-NL" dirty="0"/>
              <a:t>Constantijn Mennes en Nienke Wieringa</a:t>
            </a:r>
          </a:p>
        </p:txBody>
      </p:sp>
      <p:pic>
        <p:nvPicPr>
          <p:cNvPr id="2" name="Picture 1">
            <a:extLst>
              <a:ext uri="{FF2B5EF4-FFF2-40B4-BE49-F238E27FC236}">
                <a16:creationId xmlns:a16="http://schemas.microsoft.com/office/drawing/2014/main" id="{D17BBC20-A46E-CE6E-A441-2694250F459F}"/>
              </a:ext>
            </a:extLst>
          </p:cNvPr>
          <p:cNvPicPr>
            <a:picLocks noChangeAspect="1"/>
          </p:cNvPicPr>
          <p:nvPr/>
        </p:nvPicPr>
        <p:blipFill>
          <a:blip r:embed="rId3"/>
          <a:stretch>
            <a:fillRect/>
          </a:stretch>
        </p:blipFill>
        <p:spPr>
          <a:xfrm>
            <a:off x="7827367" y="5479662"/>
            <a:ext cx="3840428" cy="371241"/>
          </a:xfrm>
          <a:prstGeom prst="rect">
            <a:avLst/>
          </a:prstGeom>
        </p:spPr>
      </p:pic>
    </p:spTree>
    <p:extLst>
      <p:ext uri="{BB962C8B-B14F-4D97-AF65-F5344CB8AC3E}">
        <p14:creationId xmlns:p14="http://schemas.microsoft.com/office/powerpoint/2010/main" val="185492164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BC46-7900-0C61-BF64-8994E7DC35F4}"/>
              </a:ext>
            </a:extLst>
          </p:cNvPr>
          <p:cNvSpPr>
            <a:spLocks noGrp="1"/>
          </p:cNvSpPr>
          <p:nvPr>
            <p:ph type="title"/>
          </p:nvPr>
        </p:nvSpPr>
        <p:spPr/>
        <p:txBody>
          <a:bodyPr/>
          <a:lstStyle/>
          <a:p>
            <a:r>
              <a:rPr lang="nl-NL" dirty="0"/>
              <a:t>Concretiseren </a:t>
            </a:r>
          </a:p>
        </p:txBody>
      </p:sp>
      <p:pic>
        <p:nvPicPr>
          <p:cNvPr id="4" name="Picture 3">
            <a:extLst>
              <a:ext uri="{FF2B5EF4-FFF2-40B4-BE49-F238E27FC236}">
                <a16:creationId xmlns:a16="http://schemas.microsoft.com/office/drawing/2014/main" id="{1B50C219-E7CD-5A9D-F92A-625E519AA848}"/>
              </a:ext>
            </a:extLst>
          </p:cNvPr>
          <p:cNvPicPr>
            <a:picLocks noChangeAspect="1"/>
          </p:cNvPicPr>
          <p:nvPr/>
        </p:nvPicPr>
        <p:blipFill>
          <a:blip r:embed="rId2"/>
          <a:stretch>
            <a:fillRect/>
          </a:stretch>
        </p:blipFill>
        <p:spPr>
          <a:xfrm>
            <a:off x="194519" y="2060848"/>
            <a:ext cx="3951882" cy="3951882"/>
          </a:xfrm>
          <a:prstGeom prst="rect">
            <a:avLst/>
          </a:prstGeom>
        </p:spPr>
      </p:pic>
    </p:spTree>
    <p:extLst>
      <p:ext uri="{BB962C8B-B14F-4D97-AF65-F5344CB8AC3E}">
        <p14:creationId xmlns:p14="http://schemas.microsoft.com/office/powerpoint/2010/main" val="1691918068"/>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E6E9-C249-6E95-945E-0024D532C361}"/>
              </a:ext>
            </a:extLst>
          </p:cNvPr>
          <p:cNvSpPr>
            <a:spLocks noGrp="1"/>
          </p:cNvSpPr>
          <p:nvPr>
            <p:ph type="title"/>
          </p:nvPr>
        </p:nvSpPr>
        <p:spPr/>
        <p:txBody>
          <a:bodyPr/>
          <a:lstStyle/>
          <a:p>
            <a:r>
              <a:rPr lang="nl-NL" dirty="0"/>
              <a:t>De vraag stellen</a:t>
            </a:r>
          </a:p>
        </p:txBody>
      </p:sp>
      <p:pic>
        <p:nvPicPr>
          <p:cNvPr id="4" name="Picture 3">
            <a:extLst>
              <a:ext uri="{FF2B5EF4-FFF2-40B4-BE49-F238E27FC236}">
                <a16:creationId xmlns:a16="http://schemas.microsoft.com/office/drawing/2014/main" id="{BA8B3F0E-B72B-89F9-BB04-131BD7D7EE2A}"/>
              </a:ext>
            </a:extLst>
          </p:cNvPr>
          <p:cNvPicPr>
            <a:picLocks noChangeAspect="1"/>
          </p:cNvPicPr>
          <p:nvPr/>
        </p:nvPicPr>
        <p:blipFill>
          <a:blip r:embed="rId2"/>
          <a:stretch>
            <a:fillRect/>
          </a:stretch>
        </p:blipFill>
        <p:spPr>
          <a:xfrm>
            <a:off x="1202631" y="1124744"/>
            <a:ext cx="9552384" cy="5223960"/>
          </a:xfrm>
          <a:prstGeom prst="rect">
            <a:avLst/>
          </a:prstGeom>
        </p:spPr>
      </p:pic>
    </p:spTree>
    <p:extLst>
      <p:ext uri="{BB962C8B-B14F-4D97-AF65-F5344CB8AC3E}">
        <p14:creationId xmlns:p14="http://schemas.microsoft.com/office/powerpoint/2010/main" val="509546255"/>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Caroussel</a:t>
            </a:r>
            <a:r>
              <a:rPr lang="nl-NL" dirty="0"/>
              <a:t> </a:t>
            </a:r>
          </a:p>
        </p:txBody>
      </p:sp>
      <p:sp>
        <p:nvSpPr>
          <p:cNvPr id="3" name="Tijdelijke aanduiding voor verticale tekst 2"/>
          <p:cNvSpPr>
            <a:spLocks noGrp="1"/>
          </p:cNvSpPr>
          <p:nvPr>
            <p:ph type="body" orient="vert" idx="1"/>
          </p:nvPr>
        </p:nvSpPr>
        <p:spPr/>
        <p:txBody>
          <a:bodyPr/>
          <a:lstStyle/>
          <a:p>
            <a:r>
              <a:rPr lang="nl-NL" dirty="0"/>
              <a:t>Naar keuze: alleen, tweetal, drietal</a:t>
            </a:r>
          </a:p>
          <a:p>
            <a:r>
              <a:rPr lang="nl-NL" dirty="0"/>
              <a:t>Kies een tafel, probeer uit, en probeer te vertalen naar iets dat je in je eigen lessen kunt doen. </a:t>
            </a:r>
          </a:p>
          <a:p>
            <a:r>
              <a:rPr lang="nl-NL" dirty="0"/>
              <a:t>Bedenk hoe je zoiets (maar voor een ander onderwerp) ook in je eigen les zou kunnen doen.</a:t>
            </a:r>
            <a:r>
              <a:rPr lang="nl-NL" b="1" dirty="0"/>
              <a:t> Schrijf ieder idee op een apart post-it. </a:t>
            </a:r>
          </a:p>
          <a:p>
            <a:r>
              <a:rPr lang="nl-NL" dirty="0"/>
              <a:t>Neem zoveel tijd als je wil. Klaar? Zoek een leeg plekje bij een andere tafel en kijk wat daar te ontdekken valt.</a:t>
            </a:r>
          </a:p>
          <a:p>
            <a:r>
              <a:rPr lang="nl-NL" dirty="0"/>
              <a:t>Heb je een eigen </a:t>
            </a:r>
            <a:r>
              <a:rPr lang="nl-NL" dirty="0" err="1"/>
              <a:t>natuurbeleef</a:t>
            </a:r>
            <a:r>
              <a:rPr lang="nl-NL" dirty="0"/>
              <a:t>/verwonderwerkvorm meegenomen? Deel die dan eerst met je tafelgenoten. </a:t>
            </a:r>
          </a:p>
          <a:p>
            <a:pPr marL="0" indent="0">
              <a:buNone/>
            </a:pPr>
            <a:endParaRPr lang="nl-NL" dirty="0"/>
          </a:p>
          <a:p>
            <a:pPr marL="0" indent="0">
              <a:buNone/>
            </a:pPr>
            <a:endParaRPr lang="nl-NL" dirty="0"/>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1662105023"/>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3400-F6AE-E13A-11E1-BB999867F94A}"/>
              </a:ext>
            </a:extLst>
          </p:cNvPr>
          <p:cNvSpPr>
            <a:spLocks noGrp="1"/>
          </p:cNvSpPr>
          <p:nvPr>
            <p:ph type="title"/>
          </p:nvPr>
        </p:nvSpPr>
        <p:spPr/>
        <p:txBody>
          <a:bodyPr/>
          <a:lstStyle/>
          <a:p>
            <a:r>
              <a:rPr lang="nl-NL" dirty="0"/>
              <a:t>Afsluiting </a:t>
            </a:r>
          </a:p>
        </p:txBody>
      </p:sp>
      <p:sp>
        <p:nvSpPr>
          <p:cNvPr id="3" name="Vertical Text Placeholder 2">
            <a:extLst>
              <a:ext uri="{FF2B5EF4-FFF2-40B4-BE49-F238E27FC236}">
                <a16:creationId xmlns:a16="http://schemas.microsoft.com/office/drawing/2014/main" id="{9C447E88-1EF3-A055-3ABF-0B49C99BFBF0}"/>
              </a:ext>
            </a:extLst>
          </p:cNvPr>
          <p:cNvSpPr>
            <a:spLocks noGrp="1"/>
          </p:cNvSpPr>
          <p:nvPr>
            <p:ph type="body" orient="vert" idx="1"/>
          </p:nvPr>
        </p:nvSpPr>
        <p:spPr/>
        <p:txBody>
          <a:bodyPr/>
          <a:lstStyle/>
          <a:p>
            <a:r>
              <a:rPr lang="nl-NL" dirty="0"/>
              <a:t>Korte uitwisseling ervaringen</a:t>
            </a:r>
          </a:p>
          <a:p>
            <a:r>
              <a:rPr lang="nl-NL" dirty="0"/>
              <a:t>Alle materialen, inclusief jullie </a:t>
            </a:r>
            <a:r>
              <a:rPr lang="nl-NL"/>
              <a:t>eigen ideeën, worden </a:t>
            </a:r>
            <a:r>
              <a:rPr lang="nl-NL" dirty="0"/>
              <a:t>gedeeld via de </a:t>
            </a:r>
            <a:r>
              <a:rPr lang="nl-NL" dirty="0" err="1"/>
              <a:t>nibi</a:t>
            </a:r>
            <a:r>
              <a:rPr lang="nl-NL" dirty="0"/>
              <a:t>-site</a:t>
            </a:r>
          </a:p>
        </p:txBody>
      </p:sp>
    </p:spTree>
    <p:extLst>
      <p:ext uri="{BB962C8B-B14F-4D97-AF65-F5344CB8AC3E}">
        <p14:creationId xmlns:p14="http://schemas.microsoft.com/office/powerpoint/2010/main" val="375987262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7096E8-1E54-46A7-B5CA-881CD7AABF61}"/>
              </a:ext>
            </a:extLst>
          </p:cNvPr>
          <p:cNvSpPr txBox="1">
            <a:spLocks/>
          </p:cNvSpPr>
          <p:nvPr/>
        </p:nvSpPr>
        <p:spPr>
          <a:xfrm>
            <a:off x="5013175" y="4620061"/>
            <a:ext cx="6558609" cy="5019778"/>
          </a:xfrm>
          <a:prstGeom prst="rect">
            <a:avLst/>
          </a:prstGeom>
        </p:spPr>
        <p:txBody>
          <a:bodyPr vert="horz" lIns="0" tIns="0" rIns="0" bIns="0" rtlCol="0">
            <a:normAutofit/>
          </a:bodyPr>
          <a:lstStyle>
            <a:lvl1pPr marL="180975"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1pPr>
            <a:lvl2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2pPr>
            <a:lvl3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bg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1" kern="1200">
                <a:solidFill>
                  <a:schemeClr val="bg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tx2"/>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6pPr>
            <a:lvl7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bg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bg2"/>
                </a:solidFill>
                <a:latin typeface="+mn-lt"/>
                <a:ea typeface="+mn-ea"/>
                <a:cs typeface="+mn-cs"/>
              </a:defRPr>
            </a:lvl9pPr>
          </a:lstStyle>
          <a:p>
            <a:pPr marL="0" indent="0">
              <a:buNone/>
            </a:pPr>
            <a:r>
              <a:rPr lang="nl-NL" b="1" dirty="0"/>
              <a:t>Constantijn Mennes</a:t>
            </a:r>
          </a:p>
          <a:p>
            <a:r>
              <a:rPr lang="nl-NL" dirty="0"/>
              <a:t>Docent biologie, postdoctoraal onderzoeker ICLON en Naturalis</a:t>
            </a:r>
          </a:p>
          <a:p>
            <a:r>
              <a:rPr lang="nl-NL" dirty="0"/>
              <a:t>Biodiversiteit in het klaslokaal: een studie naar de kracht van verwondering over biodiversiteit als antwoord op </a:t>
            </a:r>
            <a:r>
              <a:rPr lang="nl-NL" dirty="0" err="1"/>
              <a:t>eco-anxiety</a:t>
            </a:r>
            <a:r>
              <a:rPr lang="nl-NL" dirty="0"/>
              <a:t>.</a:t>
            </a:r>
          </a:p>
          <a:p>
            <a:endParaRPr lang="nl-NL" dirty="0"/>
          </a:p>
        </p:txBody>
      </p:sp>
      <p:pic>
        <p:nvPicPr>
          <p:cNvPr id="4" name="Afbeelding 3">
            <a:extLst>
              <a:ext uri="{FF2B5EF4-FFF2-40B4-BE49-F238E27FC236}">
                <a16:creationId xmlns:a16="http://schemas.microsoft.com/office/drawing/2014/main" id="{47FEBED8-C15D-488B-B5B5-B8E10F82B6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87" t="6743"/>
          <a:stretch/>
        </p:blipFill>
        <p:spPr>
          <a:xfrm rot="5400000">
            <a:off x="63164" y="1386477"/>
            <a:ext cx="5303268" cy="4176464"/>
          </a:xfrm>
          <a:prstGeom prst="rect">
            <a:avLst/>
          </a:prstGeom>
        </p:spPr>
      </p:pic>
      <p:sp>
        <p:nvSpPr>
          <p:cNvPr id="8" name="Content Placeholder 2">
            <a:extLst>
              <a:ext uri="{FF2B5EF4-FFF2-40B4-BE49-F238E27FC236}">
                <a16:creationId xmlns:a16="http://schemas.microsoft.com/office/drawing/2014/main" id="{122A40B8-6A1C-B15F-1319-E237CBC5E475}"/>
              </a:ext>
            </a:extLst>
          </p:cNvPr>
          <p:cNvSpPr txBox="1">
            <a:spLocks/>
          </p:cNvSpPr>
          <p:nvPr/>
        </p:nvSpPr>
        <p:spPr>
          <a:xfrm>
            <a:off x="8115398" y="2800395"/>
            <a:ext cx="3678667" cy="1584176"/>
          </a:xfrm>
          <a:prstGeom prst="rect">
            <a:avLst/>
          </a:prstGeom>
        </p:spPr>
        <p:txBody>
          <a:bodyPr vert="horz" lIns="0" tIns="0" rIns="0" bIns="0" rtlCol="0">
            <a:normAutofit/>
          </a:bodyPr>
          <a:lstStyle>
            <a:lvl1pPr marL="180975"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1pPr>
            <a:lvl2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2pPr>
            <a:lvl3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bg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b="1" kern="1200">
                <a:solidFill>
                  <a:schemeClr val="bg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tx2"/>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6pPr>
            <a:lvl7pPr marL="361950" indent="-180975"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600" kern="1200">
                <a:solidFill>
                  <a:schemeClr val="bg2"/>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bg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1" kern="1200" baseline="0">
                <a:solidFill>
                  <a:schemeClr val="bg2"/>
                </a:solidFill>
                <a:latin typeface="+mn-lt"/>
                <a:ea typeface="+mn-ea"/>
                <a:cs typeface="+mn-cs"/>
              </a:defRPr>
            </a:lvl9pPr>
          </a:lstStyle>
          <a:p>
            <a:pPr marL="0" indent="0" algn="ctr">
              <a:buNone/>
            </a:pPr>
            <a:r>
              <a:rPr lang="nl-NL" b="1" dirty="0"/>
              <a:t>Nienke Wieringa</a:t>
            </a:r>
          </a:p>
          <a:p>
            <a:pPr marL="0" indent="0" algn="ctr">
              <a:buNone/>
            </a:pPr>
            <a:r>
              <a:rPr lang="nl-NL" dirty="0"/>
              <a:t>Vakdidacticus biologie</a:t>
            </a:r>
          </a:p>
          <a:p>
            <a:pPr marL="0" indent="0" algn="ctr">
              <a:buNone/>
            </a:pPr>
            <a:r>
              <a:rPr lang="nl-NL" dirty="0"/>
              <a:t>ICLON, Leiden</a:t>
            </a:r>
          </a:p>
          <a:p>
            <a:pPr algn="ctr"/>
            <a:endParaRPr lang="nl-NL" dirty="0"/>
          </a:p>
        </p:txBody>
      </p:sp>
      <p:pic>
        <p:nvPicPr>
          <p:cNvPr id="10" name="Picture 9" descr="A person taking a selfie&#10;&#10;Description automatically generated">
            <a:extLst>
              <a:ext uri="{FF2B5EF4-FFF2-40B4-BE49-F238E27FC236}">
                <a16:creationId xmlns:a16="http://schemas.microsoft.com/office/drawing/2014/main" id="{2D06EA53-4E16-9A6F-800B-2D3FA444A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8380090" y="0"/>
            <a:ext cx="3413976" cy="2564904"/>
          </a:xfrm>
          <a:prstGeom prst="rect">
            <a:avLst/>
          </a:prstGeom>
        </p:spPr>
      </p:pic>
      <p:pic>
        <p:nvPicPr>
          <p:cNvPr id="11" name="Picture 10">
            <a:extLst>
              <a:ext uri="{FF2B5EF4-FFF2-40B4-BE49-F238E27FC236}">
                <a16:creationId xmlns:a16="http://schemas.microsoft.com/office/drawing/2014/main" id="{76587F35-48D6-6D1D-B129-EFEE21C1EBED}"/>
              </a:ext>
            </a:extLst>
          </p:cNvPr>
          <p:cNvPicPr>
            <a:picLocks noChangeAspect="1"/>
          </p:cNvPicPr>
          <p:nvPr/>
        </p:nvPicPr>
        <p:blipFill>
          <a:blip r:embed="rId5"/>
          <a:stretch>
            <a:fillRect/>
          </a:stretch>
        </p:blipFill>
        <p:spPr>
          <a:xfrm>
            <a:off x="5125714" y="523439"/>
            <a:ext cx="2667000" cy="1714500"/>
          </a:xfrm>
          <a:prstGeom prst="rect">
            <a:avLst/>
          </a:prstGeom>
        </p:spPr>
      </p:pic>
    </p:spTree>
    <p:extLst>
      <p:ext uri="{BB962C8B-B14F-4D97-AF65-F5344CB8AC3E}">
        <p14:creationId xmlns:p14="http://schemas.microsoft.com/office/powerpoint/2010/main" val="335807849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9041-40A2-9792-4FFC-BBF0E3ABBDFD}"/>
              </a:ext>
            </a:extLst>
          </p:cNvPr>
          <p:cNvSpPr>
            <a:spLocks noGrp="1"/>
          </p:cNvSpPr>
          <p:nvPr>
            <p:ph type="title"/>
          </p:nvPr>
        </p:nvSpPr>
        <p:spPr/>
        <p:txBody>
          <a:bodyPr>
            <a:normAutofit fontScale="90000"/>
          </a:bodyPr>
          <a:lstStyle/>
          <a:p>
            <a:r>
              <a:rPr lang="en-US" dirty="0"/>
              <a:t>Valse Roos van Jericho</a:t>
            </a:r>
            <a:endParaRPr lang="nl-NL" dirty="0"/>
          </a:p>
        </p:txBody>
      </p:sp>
      <p:pic>
        <p:nvPicPr>
          <p:cNvPr id="5" name="Content Placeholder 4">
            <a:extLst>
              <a:ext uri="{FF2B5EF4-FFF2-40B4-BE49-F238E27FC236}">
                <a16:creationId xmlns:a16="http://schemas.microsoft.com/office/drawing/2014/main" id="{40752E80-A26D-E131-C010-00BC88AC66E2}"/>
              </a:ext>
            </a:extLst>
          </p:cNvPr>
          <p:cNvPicPr>
            <a:picLocks noGrp="1" noChangeAspect="1"/>
          </p:cNvPicPr>
          <p:nvPr>
            <p:ph idx="1"/>
          </p:nvPr>
        </p:nvPicPr>
        <p:blipFill>
          <a:blip r:embed="rId2"/>
          <a:stretch>
            <a:fillRect/>
          </a:stretch>
        </p:blipFill>
        <p:spPr>
          <a:xfrm>
            <a:off x="2787003" y="1405664"/>
            <a:ext cx="6423623" cy="5305341"/>
          </a:xfrm>
          <a:prstGeom prst="rect">
            <a:avLst/>
          </a:prstGeom>
        </p:spPr>
      </p:pic>
      <p:sp>
        <p:nvSpPr>
          <p:cNvPr id="4" name="Slide Number Placeholder 3">
            <a:extLst>
              <a:ext uri="{FF2B5EF4-FFF2-40B4-BE49-F238E27FC236}">
                <a16:creationId xmlns:a16="http://schemas.microsoft.com/office/drawing/2014/main" id="{7668756A-6510-B1B1-FBBE-20C047EC33A8}"/>
              </a:ext>
            </a:extLst>
          </p:cNvPr>
          <p:cNvSpPr>
            <a:spLocks noGrp="1"/>
          </p:cNvSpPr>
          <p:nvPr>
            <p:ph type="sldNum" sz="quarter" idx="12"/>
          </p:nvPr>
        </p:nvSpPr>
        <p:spPr/>
        <p:txBody>
          <a:bodyPr/>
          <a:lstStyle/>
          <a:p>
            <a:fld id="{4D06D1CC-92B5-4CEC-AC40-A92FC8D2D525}" type="slidenum">
              <a:rPr lang="en-US" altLang="nl-NL" smtClean="0"/>
              <a:pPr/>
              <a:t>3</a:t>
            </a:fld>
            <a:endParaRPr lang="en-US" altLang="nl-NL"/>
          </a:p>
        </p:txBody>
      </p:sp>
    </p:spTree>
    <p:extLst>
      <p:ext uri="{BB962C8B-B14F-4D97-AF65-F5344CB8AC3E}">
        <p14:creationId xmlns:p14="http://schemas.microsoft.com/office/powerpoint/2010/main" val="419107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EF92-B6A2-A354-A622-01CB36E35A15}"/>
              </a:ext>
            </a:extLst>
          </p:cNvPr>
          <p:cNvSpPr>
            <a:spLocks noGrp="1"/>
          </p:cNvSpPr>
          <p:nvPr>
            <p:ph type="title"/>
          </p:nvPr>
        </p:nvSpPr>
        <p:spPr/>
        <p:txBody>
          <a:bodyPr>
            <a:normAutofit fontScale="90000"/>
          </a:bodyPr>
          <a:lstStyle/>
          <a:p>
            <a:r>
              <a:rPr lang="nl-NL" dirty="0"/>
              <a:t>Waarom willen we meer verwondering op school?</a:t>
            </a:r>
          </a:p>
        </p:txBody>
      </p:sp>
      <p:sp>
        <p:nvSpPr>
          <p:cNvPr id="3" name="Content Placeholder 2">
            <a:extLst>
              <a:ext uri="{FF2B5EF4-FFF2-40B4-BE49-F238E27FC236}">
                <a16:creationId xmlns:a16="http://schemas.microsoft.com/office/drawing/2014/main" id="{CA71FCC8-991D-8304-E8A8-6E785FE330EE}"/>
              </a:ext>
            </a:extLst>
          </p:cNvPr>
          <p:cNvSpPr>
            <a:spLocks noGrp="1"/>
          </p:cNvSpPr>
          <p:nvPr>
            <p:ph idx="1"/>
          </p:nvPr>
        </p:nvSpPr>
        <p:spPr/>
        <p:txBody>
          <a:bodyPr/>
          <a:lstStyle/>
          <a:p>
            <a:pPr marL="0" indent="0">
              <a:buNone/>
            </a:pPr>
            <a:r>
              <a:rPr lang="nl-NL" dirty="0"/>
              <a:t>Schrijf enkele steekwoorden op je mini-whiteboard</a:t>
            </a:r>
          </a:p>
        </p:txBody>
      </p:sp>
      <p:sp>
        <p:nvSpPr>
          <p:cNvPr id="5" name="Slide Number Placeholder 4">
            <a:extLst>
              <a:ext uri="{FF2B5EF4-FFF2-40B4-BE49-F238E27FC236}">
                <a16:creationId xmlns:a16="http://schemas.microsoft.com/office/drawing/2014/main" id="{01598C2A-7C97-D9C9-8695-47898BCC8D98}"/>
              </a:ext>
            </a:extLst>
          </p:cNvPr>
          <p:cNvSpPr>
            <a:spLocks noGrp="1"/>
          </p:cNvSpPr>
          <p:nvPr>
            <p:ph type="sldNum" sz="quarter" idx="12"/>
          </p:nvPr>
        </p:nvSpPr>
        <p:spPr/>
        <p:txBody>
          <a:bodyPr/>
          <a:lstStyle/>
          <a:p>
            <a:fld id="{4D06D1CC-92B5-4CEC-AC40-A92FC8D2D525}" type="slidenum">
              <a:rPr lang="en-US" altLang="nl-NL" smtClean="0"/>
              <a:pPr/>
              <a:t>4</a:t>
            </a:fld>
            <a:endParaRPr lang="en-US" altLang="nl-NL"/>
          </a:p>
        </p:txBody>
      </p:sp>
    </p:spTree>
    <p:extLst>
      <p:ext uri="{BB962C8B-B14F-4D97-AF65-F5344CB8AC3E}">
        <p14:creationId xmlns:p14="http://schemas.microsoft.com/office/powerpoint/2010/main" val="323642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A3F1-54F7-B677-0C95-55414068A9E4}"/>
              </a:ext>
            </a:extLst>
          </p:cNvPr>
          <p:cNvSpPr>
            <a:spLocks noGrp="1"/>
          </p:cNvSpPr>
          <p:nvPr>
            <p:ph type="title"/>
          </p:nvPr>
        </p:nvSpPr>
        <p:spPr/>
        <p:txBody>
          <a:bodyPr>
            <a:normAutofit fontScale="90000"/>
          </a:bodyPr>
          <a:lstStyle/>
          <a:p>
            <a:r>
              <a:rPr lang="nl-NL" dirty="0"/>
              <a:t>Waarom willen we meer verwondering op school?</a:t>
            </a:r>
          </a:p>
        </p:txBody>
      </p:sp>
      <p:sp>
        <p:nvSpPr>
          <p:cNvPr id="3" name="Content Placeholder 2">
            <a:extLst>
              <a:ext uri="{FF2B5EF4-FFF2-40B4-BE49-F238E27FC236}">
                <a16:creationId xmlns:a16="http://schemas.microsoft.com/office/drawing/2014/main" id="{DD4B3E2B-C220-123B-D37D-AE6BFE82205B}"/>
              </a:ext>
            </a:extLst>
          </p:cNvPr>
          <p:cNvSpPr>
            <a:spLocks noGrp="1"/>
          </p:cNvSpPr>
          <p:nvPr>
            <p:ph idx="1"/>
          </p:nvPr>
        </p:nvSpPr>
        <p:spPr/>
        <p:txBody>
          <a:bodyPr/>
          <a:lstStyle/>
          <a:p>
            <a:r>
              <a:rPr lang="nl-NL" dirty="0"/>
              <a:t>Gevoel van verbondenheid creëren (met de natuur, met jezelf, met elkaar)</a:t>
            </a:r>
          </a:p>
          <a:p>
            <a:r>
              <a:rPr lang="nl-NL" dirty="0"/>
              <a:t>Meer diversiteit zien</a:t>
            </a:r>
          </a:p>
          <a:p>
            <a:r>
              <a:rPr lang="nl-NL" dirty="0"/>
              <a:t>Vragen oproepen</a:t>
            </a:r>
          </a:p>
          <a:p>
            <a:pPr lvl="1"/>
            <a:r>
              <a:rPr lang="nl-NL" dirty="0"/>
              <a:t>Onderzoekende houding</a:t>
            </a:r>
          </a:p>
          <a:p>
            <a:pPr lvl="1"/>
            <a:r>
              <a:rPr lang="nl-NL" dirty="0"/>
              <a:t>Interesse in de wereld, in elkaar, in jezelf</a:t>
            </a:r>
          </a:p>
          <a:p>
            <a:r>
              <a:rPr lang="nl-NL" dirty="0"/>
              <a:t>Grotere motivatie om te leren</a:t>
            </a:r>
          </a:p>
          <a:p>
            <a:r>
              <a:rPr lang="nl-NL" dirty="0"/>
              <a:t>Het geleerde beklijft beter door de emotionele betrokkenheid</a:t>
            </a:r>
          </a:p>
          <a:p>
            <a:pPr marL="0" indent="0">
              <a:buNone/>
            </a:pPr>
            <a:endParaRPr lang="nl-NL" dirty="0"/>
          </a:p>
          <a:p>
            <a:pPr marL="0" indent="0">
              <a:buNone/>
            </a:pPr>
            <a:r>
              <a:rPr lang="nl-NL" dirty="0"/>
              <a:t>Verwondering oefenen =&gt; het leven mooier maken</a:t>
            </a:r>
          </a:p>
          <a:p>
            <a:endParaRPr lang="nl-NL" dirty="0"/>
          </a:p>
        </p:txBody>
      </p:sp>
      <p:sp>
        <p:nvSpPr>
          <p:cNvPr id="4" name="Slide Number Placeholder 3">
            <a:extLst>
              <a:ext uri="{FF2B5EF4-FFF2-40B4-BE49-F238E27FC236}">
                <a16:creationId xmlns:a16="http://schemas.microsoft.com/office/drawing/2014/main" id="{BABBCBE0-A82F-4720-B100-272DC8E23BC2}"/>
              </a:ext>
            </a:extLst>
          </p:cNvPr>
          <p:cNvSpPr>
            <a:spLocks noGrp="1"/>
          </p:cNvSpPr>
          <p:nvPr>
            <p:ph type="sldNum" sz="quarter" idx="12"/>
          </p:nvPr>
        </p:nvSpPr>
        <p:spPr/>
        <p:txBody>
          <a:bodyPr/>
          <a:lstStyle/>
          <a:p>
            <a:fld id="{4D06D1CC-92B5-4CEC-AC40-A92FC8D2D525}" type="slidenum">
              <a:rPr lang="en-US" altLang="nl-NL" smtClean="0"/>
              <a:pPr/>
              <a:t>5</a:t>
            </a:fld>
            <a:endParaRPr lang="en-US" altLang="nl-NL"/>
          </a:p>
        </p:txBody>
      </p:sp>
      <p:pic>
        <p:nvPicPr>
          <p:cNvPr id="5" name="Picture 4">
            <a:extLst>
              <a:ext uri="{FF2B5EF4-FFF2-40B4-BE49-F238E27FC236}">
                <a16:creationId xmlns:a16="http://schemas.microsoft.com/office/drawing/2014/main" id="{86791574-7588-665B-251D-697178839619}"/>
              </a:ext>
            </a:extLst>
          </p:cNvPr>
          <p:cNvPicPr>
            <a:picLocks noChangeAspect="1"/>
          </p:cNvPicPr>
          <p:nvPr/>
        </p:nvPicPr>
        <p:blipFill>
          <a:blip r:embed="rId3"/>
          <a:stretch>
            <a:fillRect/>
          </a:stretch>
        </p:blipFill>
        <p:spPr>
          <a:xfrm>
            <a:off x="8547447" y="1736229"/>
            <a:ext cx="2190750" cy="3829050"/>
          </a:xfrm>
          <a:prstGeom prst="rect">
            <a:avLst/>
          </a:prstGeom>
        </p:spPr>
      </p:pic>
    </p:spTree>
    <p:extLst>
      <p:ext uri="{BB962C8B-B14F-4D97-AF65-F5344CB8AC3E}">
        <p14:creationId xmlns:p14="http://schemas.microsoft.com/office/powerpoint/2010/main" val="258081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F0B532-2475-54B5-7D83-6351D6921071}"/>
              </a:ext>
            </a:extLst>
          </p:cNvPr>
          <p:cNvSpPr>
            <a:spLocks noGrp="1"/>
          </p:cNvSpPr>
          <p:nvPr>
            <p:ph idx="1"/>
          </p:nvPr>
        </p:nvSpPr>
        <p:spPr/>
        <p:txBody>
          <a:bodyPr/>
          <a:lstStyle/>
          <a:p>
            <a:pPr marL="0" indent="0">
              <a:buNone/>
            </a:pPr>
            <a:r>
              <a:rPr lang="nl-NL" dirty="0"/>
              <a:t>Het waarnemen van iets als zijnde vreemd of buiten het huidige begrip, waarbij deze ervaring zowel affectieve componenten omvat zoals gevoelens van verrassing, als het besef van de eigen onvolledige kennis.</a:t>
            </a:r>
          </a:p>
          <a:p>
            <a:pPr marL="0" indent="0">
              <a:buNone/>
            </a:pPr>
            <a:endParaRPr lang="nl-NL" dirty="0"/>
          </a:p>
          <a:p>
            <a:pPr marL="0" indent="0">
              <a:buNone/>
            </a:pPr>
            <a:r>
              <a:rPr lang="en-GB" dirty="0" err="1"/>
              <a:t>Verwondering</a:t>
            </a:r>
            <a:r>
              <a:rPr lang="en-GB" dirty="0"/>
              <a:t> </a:t>
            </a:r>
            <a:r>
              <a:rPr lang="en-GB" dirty="0" err="1"/>
              <a:t>laat</a:t>
            </a:r>
            <a:r>
              <a:rPr lang="en-GB" dirty="0"/>
              <a:t> </a:t>
            </a:r>
            <a:r>
              <a:rPr lang="en-GB" dirty="0" err="1"/>
              <a:t>ons</a:t>
            </a:r>
            <a:r>
              <a:rPr lang="en-GB" dirty="0"/>
              <a:t> </a:t>
            </a:r>
            <a:r>
              <a:rPr lang="en-GB" dirty="0" err="1"/>
              <a:t>nadenken</a:t>
            </a:r>
            <a:r>
              <a:rPr lang="en-GB" dirty="0"/>
              <a:t> over wat we </a:t>
            </a:r>
            <a:r>
              <a:rPr lang="en-GB" dirty="0" err="1"/>
              <a:t>nog</a:t>
            </a:r>
            <a:r>
              <a:rPr lang="en-GB" dirty="0"/>
              <a:t> </a:t>
            </a:r>
            <a:r>
              <a:rPr lang="en-GB" dirty="0" err="1"/>
              <a:t>niet</a:t>
            </a:r>
            <a:r>
              <a:rPr lang="en-GB" dirty="0"/>
              <a:t> </a:t>
            </a:r>
            <a:r>
              <a:rPr lang="en-GB" dirty="0" err="1"/>
              <a:t>weten</a:t>
            </a:r>
            <a:r>
              <a:rPr lang="en-GB" dirty="0"/>
              <a:t>. Op die </a:t>
            </a:r>
            <a:r>
              <a:rPr lang="en-GB" dirty="0" err="1"/>
              <a:t>manier</a:t>
            </a:r>
            <a:r>
              <a:rPr lang="en-GB" dirty="0"/>
              <a:t> is het </a:t>
            </a:r>
            <a:r>
              <a:rPr lang="en-GB" dirty="0" err="1"/>
              <a:t>een</a:t>
            </a:r>
            <a:r>
              <a:rPr lang="en-GB" dirty="0"/>
              <a:t> motor die </a:t>
            </a:r>
            <a:r>
              <a:rPr lang="en-GB" dirty="0" err="1"/>
              <a:t>onze</a:t>
            </a:r>
            <a:r>
              <a:rPr lang="en-GB" dirty="0"/>
              <a:t> </a:t>
            </a:r>
            <a:r>
              <a:rPr lang="en-GB" dirty="0" err="1"/>
              <a:t>liefde</a:t>
            </a:r>
            <a:r>
              <a:rPr lang="en-GB" dirty="0"/>
              <a:t> </a:t>
            </a:r>
            <a:r>
              <a:rPr lang="en-GB" dirty="0" err="1"/>
              <a:t>voor</a:t>
            </a:r>
            <a:r>
              <a:rPr lang="en-GB" dirty="0"/>
              <a:t> </a:t>
            </a:r>
            <a:r>
              <a:rPr lang="en-GB" dirty="0" err="1"/>
              <a:t>en</a:t>
            </a:r>
            <a:r>
              <a:rPr lang="en-GB" dirty="0"/>
              <a:t> interesse in de </a:t>
            </a:r>
            <a:r>
              <a:rPr lang="en-GB" dirty="0" err="1"/>
              <a:t>wereld</a:t>
            </a:r>
            <a:r>
              <a:rPr lang="en-GB" dirty="0"/>
              <a:t> </a:t>
            </a:r>
            <a:r>
              <a:rPr lang="en-GB" dirty="0" err="1"/>
              <a:t>aanwakkert</a:t>
            </a:r>
            <a:r>
              <a:rPr lang="en-GB" dirty="0"/>
              <a:t>. Het </a:t>
            </a:r>
            <a:r>
              <a:rPr lang="en-GB" dirty="0" err="1"/>
              <a:t>moedigt</a:t>
            </a:r>
            <a:r>
              <a:rPr lang="en-GB" dirty="0"/>
              <a:t> </a:t>
            </a:r>
            <a:r>
              <a:rPr lang="en-GB" dirty="0" err="1"/>
              <a:t>ons</a:t>
            </a:r>
            <a:r>
              <a:rPr lang="en-GB" dirty="0"/>
              <a:t> </a:t>
            </a:r>
            <a:r>
              <a:rPr lang="en-GB" dirty="0" err="1"/>
              <a:t>dus</a:t>
            </a:r>
            <a:r>
              <a:rPr lang="en-GB" dirty="0"/>
              <a:t> </a:t>
            </a:r>
            <a:r>
              <a:rPr lang="en-GB" dirty="0" err="1"/>
              <a:t>aan</a:t>
            </a:r>
            <a:r>
              <a:rPr lang="en-GB" dirty="0"/>
              <a:t> om </a:t>
            </a:r>
            <a:r>
              <a:rPr lang="en-GB" dirty="0" err="1"/>
              <a:t>te</a:t>
            </a:r>
            <a:r>
              <a:rPr lang="en-GB" dirty="0"/>
              <a:t> </a:t>
            </a:r>
            <a:r>
              <a:rPr lang="en-GB" dirty="0" err="1"/>
              <a:t>leren</a:t>
            </a:r>
            <a:r>
              <a:rPr lang="en-GB" dirty="0"/>
              <a:t>.</a:t>
            </a:r>
          </a:p>
          <a:p>
            <a:pPr marL="0" indent="0">
              <a:buNone/>
            </a:pPr>
            <a:endParaRPr lang="en-GB" dirty="0"/>
          </a:p>
          <a:p>
            <a:pPr marL="0" indent="0">
              <a:buNone/>
            </a:pPr>
            <a:r>
              <a:rPr lang="nl-NL" sz="1400" dirty="0"/>
              <a:t>(</a:t>
            </a:r>
            <a:r>
              <a:rPr lang="nl-NL" sz="1400" dirty="0" err="1"/>
              <a:t>Hadzigeorgiou</a:t>
            </a:r>
            <a:r>
              <a:rPr lang="nl-NL" sz="1400" dirty="0"/>
              <a:t>, 2014; Schinkel, 2017, 2021)</a:t>
            </a:r>
          </a:p>
          <a:p>
            <a:pPr marL="0" indent="0">
              <a:buNone/>
            </a:pPr>
            <a:endParaRPr lang="nl-NL" dirty="0"/>
          </a:p>
        </p:txBody>
      </p:sp>
      <p:sp>
        <p:nvSpPr>
          <p:cNvPr id="4" name="Slide Number Placeholder 3">
            <a:extLst>
              <a:ext uri="{FF2B5EF4-FFF2-40B4-BE49-F238E27FC236}">
                <a16:creationId xmlns:a16="http://schemas.microsoft.com/office/drawing/2014/main" id="{FA45DC9C-B016-7D2D-17CC-E467E775DDC5}"/>
              </a:ext>
            </a:extLst>
          </p:cNvPr>
          <p:cNvSpPr>
            <a:spLocks noGrp="1"/>
          </p:cNvSpPr>
          <p:nvPr>
            <p:ph type="sldNum" sz="quarter" idx="12"/>
          </p:nvPr>
        </p:nvSpPr>
        <p:spPr/>
        <p:txBody>
          <a:bodyPr/>
          <a:lstStyle/>
          <a:p>
            <a:fld id="{4D06D1CC-92B5-4CEC-AC40-A92FC8D2D525}" type="slidenum">
              <a:rPr lang="en-US" altLang="nl-NL" smtClean="0"/>
              <a:pPr/>
              <a:t>6</a:t>
            </a:fld>
            <a:endParaRPr lang="en-US" altLang="nl-NL"/>
          </a:p>
        </p:txBody>
      </p:sp>
      <p:sp>
        <p:nvSpPr>
          <p:cNvPr id="5" name="Title 1">
            <a:extLst>
              <a:ext uri="{FF2B5EF4-FFF2-40B4-BE49-F238E27FC236}">
                <a16:creationId xmlns:a16="http://schemas.microsoft.com/office/drawing/2014/main" id="{5A2D9695-8740-E08D-4FB0-EF0ECDCA4BD9}"/>
              </a:ext>
            </a:extLst>
          </p:cNvPr>
          <p:cNvSpPr>
            <a:spLocks noGrp="1"/>
          </p:cNvSpPr>
          <p:nvPr>
            <p:ph type="title"/>
          </p:nvPr>
        </p:nvSpPr>
        <p:spPr>
          <a:xfrm>
            <a:off x="404813" y="404813"/>
            <a:ext cx="11388725" cy="431800"/>
          </a:xfrm>
        </p:spPr>
        <p:txBody>
          <a:bodyPr>
            <a:normAutofit fontScale="90000"/>
          </a:bodyPr>
          <a:lstStyle/>
          <a:p>
            <a:r>
              <a:rPr lang="nl-NL" dirty="0"/>
              <a:t>Wat is verwondering?</a:t>
            </a:r>
          </a:p>
        </p:txBody>
      </p:sp>
    </p:spTree>
    <p:extLst>
      <p:ext uri="{BB962C8B-B14F-4D97-AF65-F5344CB8AC3E}">
        <p14:creationId xmlns:p14="http://schemas.microsoft.com/office/powerpoint/2010/main" val="1381094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2F75-5232-F777-EC4D-2555A8E9E5C5}"/>
              </a:ext>
            </a:extLst>
          </p:cNvPr>
          <p:cNvSpPr>
            <a:spLocks noGrp="1"/>
          </p:cNvSpPr>
          <p:nvPr>
            <p:ph type="title"/>
          </p:nvPr>
        </p:nvSpPr>
        <p:spPr/>
        <p:txBody>
          <a:bodyPr>
            <a:normAutofit fontScale="90000"/>
          </a:bodyPr>
          <a:lstStyle/>
          <a:p>
            <a:r>
              <a:rPr lang="nl-NL" dirty="0"/>
              <a:t>Hoe kun je verwondering oproepen (1)?</a:t>
            </a:r>
          </a:p>
        </p:txBody>
      </p:sp>
      <p:sp>
        <p:nvSpPr>
          <p:cNvPr id="3" name="Content Placeholder 2">
            <a:extLst>
              <a:ext uri="{FF2B5EF4-FFF2-40B4-BE49-F238E27FC236}">
                <a16:creationId xmlns:a16="http://schemas.microsoft.com/office/drawing/2014/main" id="{451BAF86-098B-5D9F-EAC7-67045BB46917}"/>
              </a:ext>
            </a:extLst>
          </p:cNvPr>
          <p:cNvSpPr>
            <a:spLocks noGrp="1"/>
          </p:cNvSpPr>
          <p:nvPr>
            <p:ph idx="1"/>
          </p:nvPr>
        </p:nvSpPr>
        <p:spPr/>
        <p:txBody>
          <a:bodyPr/>
          <a:lstStyle/>
          <a:p>
            <a:pPr marL="342900" indent="-342900">
              <a:buAutoNum type="arabicPeriod"/>
            </a:pPr>
            <a:r>
              <a:rPr lang="nl-NL" dirty="0"/>
              <a:t>Sensitief zijn voor persoonlijke verwondering van leerlingen</a:t>
            </a:r>
          </a:p>
          <a:p>
            <a:pPr marL="342900" indent="-342900">
              <a:buAutoNum type="arabicPeriod"/>
            </a:pPr>
            <a:r>
              <a:rPr lang="nl-NL" dirty="0"/>
              <a:t>Eigen persoonlijke verwondering delen (rolmodel zijn)</a:t>
            </a:r>
          </a:p>
          <a:p>
            <a:pPr marL="342900" indent="-342900">
              <a:buAutoNum type="arabicPeriod"/>
            </a:pPr>
            <a:r>
              <a:rPr lang="nl-NL" dirty="0"/>
              <a:t>Leerlingen laten onderzoeken en experimenteren</a:t>
            </a:r>
          </a:p>
          <a:p>
            <a:pPr marL="342900" indent="-342900">
              <a:buAutoNum type="arabicPeriod"/>
            </a:pPr>
            <a:r>
              <a:rPr lang="nl-NL" dirty="0"/>
              <a:t>Betekenisgeven via herkenbare/actuele contexten</a:t>
            </a:r>
          </a:p>
          <a:p>
            <a:pPr marL="342900" indent="-342900">
              <a:buAutoNum type="arabicPeriod"/>
            </a:pPr>
            <a:r>
              <a:rPr lang="nl-NL" dirty="0"/>
              <a:t>Verbeelding stimuleren</a:t>
            </a:r>
          </a:p>
          <a:p>
            <a:pPr marL="342900" indent="-342900">
              <a:buAutoNum type="arabicPeriod"/>
            </a:pPr>
            <a:r>
              <a:rPr lang="nl-NL" dirty="0"/>
              <a:t>Het vertrouwde </a:t>
            </a:r>
            <a:r>
              <a:rPr lang="nl-NL" dirty="0" err="1"/>
              <a:t>onvertrouwd</a:t>
            </a:r>
            <a:r>
              <a:rPr lang="nl-NL" dirty="0"/>
              <a:t> maken</a:t>
            </a:r>
          </a:p>
          <a:p>
            <a:pPr marL="342900" indent="-342900">
              <a:buAutoNum type="arabicPeriod"/>
            </a:pPr>
            <a:r>
              <a:rPr lang="nl-NL" dirty="0"/>
              <a:t>Contemplatie aanmoedigen, door bijvoorbeeld tijd te nemen en verschillende zintuigen aan te spreken</a:t>
            </a:r>
          </a:p>
          <a:p>
            <a:pPr marL="342900" indent="-342900">
              <a:buAutoNum type="arabicPeriod"/>
            </a:pPr>
            <a:r>
              <a:rPr lang="nl-NL" dirty="0"/>
              <a:t>Een rijke leeromgeving creëren, met “echt materiaal”</a:t>
            </a:r>
          </a:p>
          <a:p>
            <a:pPr marL="0" indent="0">
              <a:buNone/>
            </a:pPr>
            <a:endParaRPr lang="nl-NL" dirty="0"/>
          </a:p>
          <a:p>
            <a:pPr marL="0" indent="0">
              <a:buNone/>
            </a:pPr>
            <a:r>
              <a:rPr lang="nl-NL" sz="1400" dirty="0">
                <a:solidFill>
                  <a:srgbClr val="002060"/>
                </a:solidFill>
              </a:rPr>
              <a:t>(</a:t>
            </a:r>
            <a:r>
              <a:rPr lang="nl-NL" sz="1400" i="0" dirty="0">
                <a:solidFill>
                  <a:srgbClr val="002060"/>
                </a:solidFill>
                <a:effectLst/>
                <a:latin typeface="Arial" panose="020B0604020202020204" pitchFamily="34" charset="0"/>
              </a:rPr>
              <a:t>Conijn, J., van </a:t>
            </a:r>
            <a:r>
              <a:rPr lang="nl-NL" sz="1400" i="0" dirty="0" err="1">
                <a:solidFill>
                  <a:srgbClr val="002060"/>
                </a:solidFill>
                <a:effectLst/>
                <a:latin typeface="Arial" panose="020B0604020202020204" pitchFamily="34" charset="0"/>
              </a:rPr>
              <a:t>Gulick</a:t>
            </a:r>
            <a:r>
              <a:rPr lang="nl-NL" sz="1400" i="0" dirty="0">
                <a:solidFill>
                  <a:srgbClr val="002060"/>
                </a:solidFill>
                <a:effectLst/>
                <a:latin typeface="Arial" panose="020B0604020202020204" pitchFamily="34" charset="0"/>
              </a:rPr>
              <a:t>, H. L., Rietdijk, W., Andre, L., &amp; Schinkel, A. (2021). Een theoretisch kader voor verwondering in het onderwijs. </a:t>
            </a:r>
            <a:r>
              <a:rPr lang="nl-NL" sz="1400" i="1" dirty="0">
                <a:solidFill>
                  <a:srgbClr val="002060"/>
                </a:solidFill>
                <a:effectLst/>
                <a:latin typeface="Arial" panose="020B0604020202020204" pitchFamily="34" charset="0"/>
              </a:rPr>
              <a:t>Pedagogiek</a:t>
            </a:r>
            <a:r>
              <a:rPr lang="nl-NL" sz="1400" i="0" dirty="0">
                <a:solidFill>
                  <a:srgbClr val="002060"/>
                </a:solidFill>
                <a:effectLst/>
                <a:latin typeface="Arial" panose="020B0604020202020204" pitchFamily="34" charset="0"/>
              </a:rPr>
              <a:t>, </a:t>
            </a:r>
            <a:r>
              <a:rPr lang="nl-NL" sz="1400" i="1" dirty="0">
                <a:solidFill>
                  <a:srgbClr val="002060"/>
                </a:solidFill>
                <a:effectLst/>
                <a:latin typeface="Arial" panose="020B0604020202020204" pitchFamily="34" charset="0"/>
              </a:rPr>
              <a:t>41</a:t>
            </a:r>
            <a:r>
              <a:rPr lang="nl-NL" sz="1400" i="0" dirty="0">
                <a:solidFill>
                  <a:srgbClr val="002060"/>
                </a:solidFill>
                <a:effectLst/>
                <a:latin typeface="Arial" panose="020B0604020202020204" pitchFamily="34" charset="0"/>
              </a:rPr>
              <a:t>(2), 151-174.)</a:t>
            </a:r>
            <a:endParaRPr lang="nl-NL" sz="1400" dirty="0">
              <a:solidFill>
                <a:srgbClr val="002060"/>
              </a:solidFill>
            </a:endParaRPr>
          </a:p>
        </p:txBody>
      </p:sp>
      <p:sp>
        <p:nvSpPr>
          <p:cNvPr id="4" name="Slide Number Placeholder 3">
            <a:extLst>
              <a:ext uri="{FF2B5EF4-FFF2-40B4-BE49-F238E27FC236}">
                <a16:creationId xmlns:a16="http://schemas.microsoft.com/office/drawing/2014/main" id="{4808BC60-A436-AC0C-7B86-F27ECF3CC0FC}"/>
              </a:ext>
            </a:extLst>
          </p:cNvPr>
          <p:cNvSpPr>
            <a:spLocks noGrp="1"/>
          </p:cNvSpPr>
          <p:nvPr>
            <p:ph type="sldNum" sz="quarter" idx="12"/>
          </p:nvPr>
        </p:nvSpPr>
        <p:spPr/>
        <p:txBody>
          <a:bodyPr/>
          <a:lstStyle/>
          <a:p>
            <a:fld id="{4D06D1CC-92B5-4CEC-AC40-A92FC8D2D525}" type="slidenum">
              <a:rPr lang="en-US" altLang="nl-NL" smtClean="0"/>
              <a:pPr/>
              <a:t>7</a:t>
            </a:fld>
            <a:endParaRPr lang="en-US" altLang="nl-NL"/>
          </a:p>
        </p:txBody>
      </p:sp>
    </p:spTree>
    <p:extLst>
      <p:ext uri="{BB962C8B-B14F-4D97-AF65-F5344CB8AC3E}">
        <p14:creationId xmlns:p14="http://schemas.microsoft.com/office/powerpoint/2010/main" val="69807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F0B532-2475-54B5-7D83-6351D6921071}"/>
              </a:ext>
            </a:extLst>
          </p:cNvPr>
          <p:cNvSpPr>
            <a:spLocks noGrp="1"/>
          </p:cNvSpPr>
          <p:nvPr>
            <p:ph idx="1"/>
          </p:nvPr>
        </p:nvSpPr>
        <p:spPr/>
        <p:txBody>
          <a:bodyPr/>
          <a:lstStyle/>
          <a:p>
            <a:pPr marL="342900" indent="-342900">
              <a:buAutoNum type="arabicPeriod"/>
            </a:pPr>
            <a:r>
              <a:rPr lang="nl-NL" dirty="0"/>
              <a:t>Contrasteren</a:t>
            </a:r>
          </a:p>
          <a:p>
            <a:pPr marL="342900" indent="-342900">
              <a:buAutoNum type="arabicPeriod"/>
            </a:pPr>
            <a:r>
              <a:rPr lang="nl-NL" dirty="0"/>
              <a:t>Concretiseren</a:t>
            </a:r>
          </a:p>
          <a:p>
            <a:pPr marL="342900" indent="-342900">
              <a:buAutoNum type="arabicPeriod"/>
            </a:pPr>
            <a:r>
              <a:rPr lang="nl-NL" dirty="0"/>
              <a:t>De vraag stellen</a:t>
            </a:r>
          </a:p>
          <a:p>
            <a:pPr marL="342900" indent="-342900">
              <a:buAutoNum type="arabicPeriod"/>
            </a:pPr>
            <a:endParaRPr lang="nl-NL" dirty="0"/>
          </a:p>
          <a:p>
            <a:pPr marL="0" indent="0">
              <a:buNone/>
            </a:pPr>
            <a:r>
              <a:rPr lang="nl-NL" sz="1400" dirty="0"/>
              <a:t>(Fred Janssen (2003) </a:t>
            </a:r>
            <a:r>
              <a:rPr lang="nl-NL" sz="1400" i="1" dirty="0" err="1"/>
              <a:t>BioLogen</a:t>
            </a:r>
            <a:r>
              <a:rPr lang="nl-NL" sz="1400" i="1" dirty="0"/>
              <a:t>)</a:t>
            </a:r>
            <a:endParaRPr lang="nl-NL" sz="1400" dirty="0"/>
          </a:p>
          <a:p>
            <a:pPr marL="342900" indent="-342900">
              <a:buAutoNum type="arabicPeriod"/>
            </a:pPr>
            <a:endParaRPr lang="nl-NL" dirty="0"/>
          </a:p>
          <a:p>
            <a:pPr marL="342900" indent="-342900">
              <a:buAutoNum type="arabicPeriod"/>
            </a:pPr>
            <a:endParaRPr lang="nl-NL" dirty="0"/>
          </a:p>
        </p:txBody>
      </p:sp>
      <p:sp>
        <p:nvSpPr>
          <p:cNvPr id="4" name="Slide Number Placeholder 3">
            <a:extLst>
              <a:ext uri="{FF2B5EF4-FFF2-40B4-BE49-F238E27FC236}">
                <a16:creationId xmlns:a16="http://schemas.microsoft.com/office/drawing/2014/main" id="{FA45DC9C-B016-7D2D-17CC-E467E775DDC5}"/>
              </a:ext>
            </a:extLst>
          </p:cNvPr>
          <p:cNvSpPr>
            <a:spLocks noGrp="1"/>
          </p:cNvSpPr>
          <p:nvPr>
            <p:ph type="sldNum" sz="quarter" idx="12"/>
          </p:nvPr>
        </p:nvSpPr>
        <p:spPr/>
        <p:txBody>
          <a:bodyPr/>
          <a:lstStyle/>
          <a:p>
            <a:fld id="{4D06D1CC-92B5-4CEC-AC40-A92FC8D2D525}" type="slidenum">
              <a:rPr lang="en-US" altLang="nl-NL" smtClean="0"/>
              <a:pPr/>
              <a:t>8</a:t>
            </a:fld>
            <a:endParaRPr lang="en-US" altLang="nl-NL"/>
          </a:p>
        </p:txBody>
      </p:sp>
      <p:sp>
        <p:nvSpPr>
          <p:cNvPr id="5" name="Title 1">
            <a:extLst>
              <a:ext uri="{FF2B5EF4-FFF2-40B4-BE49-F238E27FC236}">
                <a16:creationId xmlns:a16="http://schemas.microsoft.com/office/drawing/2014/main" id="{5A2D9695-8740-E08D-4FB0-EF0ECDCA4BD9}"/>
              </a:ext>
            </a:extLst>
          </p:cNvPr>
          <p:cNvSpPr>
            <a:spLocks noGrp="1"/>
          </p:cNvSpPr>
          <p:nvPr>
            <p:ph type="title"/>
          </p:nvPr>
        </p:nvSpPr>
        <p:spPr>
          <a:xfrm>
            <a:off x="404813" y="404813"/>
            <a:ext cx="11388725" cy="431800"/>
          </a:xfrm>
        </p:spPr>
        <p:txBody>
          <a:bodyPr>
            <a:normAutofit fontScale="90000"/>
          </a:bodyPr>
          <a:lstStyle/>
          <a:p>
            <a:r>
              <a:rPr lang="nl-NL" dirty="0"/>
              <a:t>Hoe kun je verwondering oproepen (2)?</a:t>
            </a:r>
          </a:p>
        </p:txBody>
      </p:sp>
    </p:spTree>
    <p:extLst>
      <p:ext uri="{BB962C8B-B14F-4D97-AF65-F5344CB8AC3E}">
        <p14:creationId xmlns:p14="http://schemas.microsoft.com/office/powerpoint/2010/main" val="2404575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CF34-18E1-3700-81D3-61672B1F36A3}"/>
              </a:ext>
            </a:extLst>
          </p:cNvPr>
          <p:cNvSpPr>
            <a:spLocks noGrp="1"/>
          </p:cNvSpPr>
          <p:nvPr>
            <p:ph type="title"/>
          </p:nvPr>
        </p:nvSpPr>
        <p:spPr>
          <a:xfrm>
            <a:off x="7666017" y="1565477"/>
            <a:ext cx="3528392" cy="1800200"/>
          </a:xfrm>
        </p:spPr>
        <p:txBody>
          <a:bodyPr/>
          <a:lstStyle/>
          <a:p>
            <a:r>
              <a:rPr lang="nl-NL" dirty="0"/>
              <a:t>Contrasteren</a:t>
            </a:r>
          </a:p>
        </p:txBody>
      </p:sp>
      <p:pic>
        <p:nvPicPr>
          <p:cNvPr id="5" name="Picture 4">
            <a:extLst>
              <a:ext uri="{FF2B5EF4-FFF2-40B4-BE49-F238E27FC236}">
                <a16:creationId xmlns:a16="http://schemas.microsoft.com/office/drawing/2014/main" id="{BA6B2129-9449-2B1D-16ED-E2533F12B830}"/>
              </a:ext>
            </a:extLst>
          </p:cNvPr>
          <p:cNvPicPr>
            <a:picLocks noChangeAspect="1"/>
          </p:cNvPicPr>
          <p:nvPr/>
        </p:nvPicPr>
        <p:blipFill>
          <a:blip r:embed="rId2"/>
          <a:stretch>
            <a:fillRect/>
          </a:stretch>
        </p:blipFill>
        <p:spPr>
          <a:xfrm>
            <a:off x="5610451" y="16183"/>
            <a:ext cx="3072585" cy="2044666"/>
          </a:xfrm>
          <a:prstGeom prst="rect">
            <a:avLst/>
          </a:prstGeom>
        </p:spPr>
      </p:pic>
      <p:pic>
        <p:nvPicPr>
          <p:cNvPr id="6" name="Picture 5">
            <a:extLst>
              <a:ext uri="{FF2B5EF4-FFF2-40B4-BE49-F238E27FC236}">
                <a16:creationId xmlns:a16="http://schemas.microsoft.com/office/drawing/2014/main" id="{A2715772-0F4E-5D76-8112-DF07BB2EE5D5}"/>
              </a:ext>
            </a:extLst>
          </p:cNvPr>
          <p:cNvPicPr>
            <a:picLocks noChangeAspect="1"/>
          </p:cNvPicPr>
          <p:nvPr/>
        </p:nvPicPr>
        <p:blipFill>
          <a:blip r:embed="rId3"/>
          <a:stretch>
            <a:fillRect/>
          </a:stretch>
        </p:blipFill>
        <p:spPr>
          <a:xfrm>
            <a:off x="266528" y="-144016"/>
            <a:ext cx="5067721" cy="6858000"/>
          </a:xfrm>
          <a:prstGeom prst="rect">
            <a:avLst/>
          </a:prstGeom>
        </p:spPr>
      </p:pic>
      <p:pic>
        <p:nvPicPr>
          <p:cNvPr id="7" name="Picture 6">
            <a:extLst>
              <a:ext uri="{FF2B5EF4-FFF2-40B4-BE49-F238E27FC236}">
                <a16:creationId xmlns:a16="http://schemas.microsoft.com/office/drawing/2014/main" id="{822A5C1F-5CB1-55B2-1D34-DE95426046C8}"/>
              </a:ext>
            </a:extLst>
          </p:cNvPr>
          <p:cNvPicPr>
            <a:picLocks noChangeAspect="1"/>
          </p:cNvPicPr>
          <p:nvPr/>
        </p:nvPicPr>
        <p:blipFill>
          <a:blip r:embed="rId4"/>
          <a:stretch>
            <a:fillRect/>
          </a:stretch>
        </p:blipFill>
        <p:spPr>
          <a:xfrm>
            <a:off x="7845622" y="2870304"/>
            <a:ext cx="3810000" cy="3810000"/>
          </a:xfrm>
          <a:prstGeom prst="rect">
            <a:avLst/>
          </a:prstGeom>
        </p:spPr>
      </p:pic>
    </p:spTree>
    <p:extLst>
      <p:ext uri="{BB962C8B-B14F-4D97-AF65-F5344CB8AC3E}">
        <p14:creationId xmlns:p14="http://schemas.microsoft.com/office/powerpoint/2010/main" val="3957672721"/>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79df663fd594932a3918d4dd59275d6b9651"/>
</p:tagLst>
</file>

<file path=ppt/theme/theme1.xml><?xml version="1.0" encoding="utf-8"?>
<a:theme xmlns:a="http://schemas.openxmlformats.org/drawingml/2006/main" name="ICLON-presentatiesjabloon-breedbeeld-nl-windows-v1.3">
  <a:themeElements>
    <a:clrScheme name="Aangepast 28">
      <a:dk1>
        <a:srgbClr val="000000"/>
      </a:dk1>
      <a:lt1>
        <a:srgbClr val="FFFFFF"/>
      </a:lt1>
      <a:dk2>
        <a:srgbClr val="8592BC"/>
      </a:dk2>
      <a:lt2>
        <a:srgbClr val="0C2577"/>
      </a:lt2>
      <a:accent1>
        <a:srgbClr val="9EBA2E"/>
      </a:accent1>
      <a:accent2>
        <a:srgbClr val="5CB1EB"/>
      </a:accent2>
      <a:accent3>
        <a:srgbClr val="34A3A9"/>
      </a:accent3>
      <a:accent4>
        <a:srgbClr val="F46E32"/>
      </a:accent4>
      <a:accent5>
        <a:srgbClr val="2C712D"/>
      </a:accent5>
      <a:accent6>
        <a:srgbClr val="B02079"/>
      </a:accent6>
      <a:hlink>
        <a:srgbClr val="0033CC"/>
      </a:hlink>
      <a:folHlink>
        <a:srgbClr val="7030A0"/>
      </a:folHlink>
    </a:clrScheme>
    <a:fontScheme name="Universiteit Leiden">
      <a:majorFont>
        <a:latin typeface="Georgia"/>
        <a:ea typeface=""/>
        <a:cs typeface=""/>
      </a:majorFont>
      <a:minorFont>
        <a:latin typeface="Georgi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689</Words>
  <Application>Microsoft Office PowerPoint</Application>
  <PresentationFormat>Custom</PresentationFormat>
  <Paragraphs>86</Paragraphs>
  <Slides>13</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Minion</vt:lpstr>
      <vt:lpstr>Georgia</vt:lpstr>
      <vt:lpstr>Calibri</vt:lpstr>
      <vt:lpstr>Calibri Light</vt:lpstr>
      <vt:lpstr>ICLON-presentatiesjabloon-breedbeeld-nl-windows-v1.3</vt:lpstr>
      <vt:lpstr>Aangepast ontwerp</vt:lpstr>
      <vt:lpstr>Verwondering en natuurbeleving  binnen de muren van het klaslokaal</vt:lpstr>
      <vt:lpstr>PowerPoint Presentation</vt:lpstr>
      <vt:lpstr>Valse Roos van Jericho</vt:lpstr>
      <vt:lpstr>Waarom willen we meer verwondering op school?</vt:lpstr>
      <vt:lpstr>Waarom willen we meer verwondering op school?</vt:lpstr>
      <vt:lpstr>Wat is verwondering?</vt:lpstr>
      <vt:lpstr>Hoe kun je verwondering oproepen (1)?</vt:lpstr>
      <vt:lpstr>Hoe kun je verwondering oproepen (2)?</vt:lpstr>
      <vt:lpstr>Contrasteren</vt:lpstr>
      <vt:lpstr>Concretiseren </vt:lpstr>
      <vt:lpstr>De vraag stellen</vt:lpstr>
      <vt:lpstr>Caroussel </vt:lpstr>
      <vt:lpstr>Afsluiting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Wieringa, N. (Nienke)</dc:creator>
  <cp:lastModifiedBy>Wieringa, N. (Nienke)</cp:lastModifiedBy>
  <cp:revision>2</cp:revision>
  <dcterms:created xsi:type="dcterms:W3CDTF">2024-11-07T21:29:55Z</dcterms:created>
  <dcterms:modified xsi:type="dcterms:W3CDTF">2024-11-16T09:42:49Z</dcterms:modified>
</cp:coreProperties>
</file>