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8" r:id="rId2"/>
    <p:sldId id="263" r:id="rId3"/>
    <p:sldId id="280" r:id="rId4"/>
    <p:sldId id="294" r:id="rId5"/>
    <p:sldId id="295" r:id="rId6"/>
    <p:sldId id="278" r:id="rId7"/>
    <p:sldId id="289" r:id="rId8"/>
    <p:sldId id="293" r:id="rId9"/>
    <p:sldId id="290" r:id="rId10"/>
    <p:sldId id="291" r:id="rId11"/>
    <p:sldId id="264" r:id="rId12"/>
    <p:sldId id="292" r:id="rId13"/>
    <p:sldId id="296" r:id="rId14"/>
    <p:sldId id="257" r:id="rId15"/>
    <p:sldId id="297" r:id="rId16"/>
    <p:sldId id="265" r:id="rId17"/>
    <p:sldId id="268" r:id="rId18"/>
    <p:sldId id="261" r:id="rId19"/>
    <p:sldId id="262" r:id="rId20"/>
    <p:sldId id="270" r:id="rId21"/>
    <p:sldId id="288" r:id="rId22"/>
    <p:sldId id="279" r:id="rId23"/>
    <p:sldId id="272" r:id="rId24"/>
    <p:sldId id="276" r:id="rId25"/>
    <p:sldId id="284" r:id="rId26"/>
    <p:sldId id="299" r:id="rId27"/>
    <p:sldId id="266" r:id="rId28"/>
    <p:sldId id="298" r:id="rId29"/>
    <p:sldId id="269" r:id="rId30"/>
    <p:sldId id="283" r:id="rId31"/>
    <p:sldId id="275" r:id="rId32"/>
    <p:sldId id="273" r:id="rId33"/>
    <p:sldId id="286" r:id="rId34"/>
    <p:sldId id="267" r:id="rId35"/>
    <p:sldId id="277" r:id="rId36"/>
    <p:sldId id="282" r:id="rId37"/>
    <p:sldId id="274" r:id="rId3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Stijl, donker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765" autoAdjust="0"/>
  </p:normalViewPr>
  <p:slideViewPr>
    <p:cSldViewPr>
      <p:cViewPr varScale="1">
        <p:scale>
          <a:sx n="64" d="100"/>
          <a:sy n="64" d="100"/>
        </p:scale>
        <p:origin x="134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B795D-4957-4B36-AC15-CA126487A7DA}" type="datetimeFigureOut">
              <a:rPr lang="nl-NL" smtClean="0"/>
              <a:t>13-1-2018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53A85-E4B5-4042-A1AC-385355BD38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2307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Tevens het programma</a:t>
            </a:r>
          </a:p>
          <a:p>
            <a:endParaRPr lang="nl-NL" dirty="0" smtClean="0"/>
          </a:p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Lijkt erop</a:t>
            </a:r>
            <a:r>
              <a:rPr lang="nl-NL" baseline="0" dirty="0" smtClean="0"/>
              <a:t> dat </a:t>
            </a:r>
            <a:r>
              <a:rPr lang="nl-NL" dirty="0" smtClean="0"/>
              <a:t>LLN</a:t>
            </a:r>
            <a:r>
              <a:rPr lang="nl-NL" baseline="0" dirty="0" smtClean="0"/>
              <a:t> vinden moeilijker dan docenten denken </a:t>
            </a:r>
            <a:r>
              <a:rPr lang="nl-NL" baseline="0" dirty="0" smtClean="0">
                <a:sym typeface="Wingdings" panose="05000000000000000000" pitchFamily="2" charset="2"/>
              </a:rPr>
              <a:t> niet maar gewoon begrijpend lezen!</a:t>
            </a:r>
          </a:p>
          <a:p>
            <a:r>
              <a:rPr lang="nl-NL" baseline="0" dirty="0" smtClean="0">
                <a:sym typeface="Wingdings" panose="05000000000000000000" pitchFamily="2" charset="2"/>
              </a:rPr>
              <a:t>Redeneervragen worden het slechtst gemaakt (SLO!)</a:t>
            </a:r>
            <a:endParaRPr lang="nl-NL" dirty="0" smtClean="0"/>
          </a:p>
          <a:p>
            <a:r>
              <a:rPr lang="nl-NL" dirty="0" smtClean="0"/>
              <a:t>Wordt door</a:t>
            </a:r>
            <a:r>
              <a:rPr lang="nl-NL" baseline="0" dirty="0" smtClean="0"/>
              <a:t> docenten onderschat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Kapstok:</a:t>
            </a:r>
            <a:r>
              <a:rPr lang="nl-NL" baseline="0" dirty="0" smtClean="0"/>
              <a:t> heel kort, daarna zelf kijken en vragen!</a:t>
            </a:r>
          </a:p>
          <a:p>
            <a:r>
              <a:rPr lang="nl-NL" dirty="0" smtClean="0"/>
              <a:t>Modules getest 8 klassen, 4x 4v, 4x 6v</a:t>
            </a:r>
          </a:p>
          <a:p>
            <a:endParaRPr lang="nl-NL" dirty="0" smtClean="0"/>
          </a:p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Kapstok:</a:t>
            </a:r>
            <a:r>
              <a:rPr lang="nl-NL" baseline="0" dirty="0" smtClean="0"/>
              <a:t> heel kort, daarna zelf kijken en vragen!</a:t>
            </a:r>
          </a:p>
          <a:p>
            <a:r>
              <a:rPr lang="nl-NL" dirty="0" smtClean="0"/>
              <a:t>Modules getest 8 klassen, 4x 4v, 4x 6v</a:t>
            </a:r>
          </a:p>
          <a:p>
            <a:endParaRPr lang="nl-NL" dirty="0" smtClean="0"/>
          </a:p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dirty="0" smtClean="0"/>
              <a:t>Duits</a:t>
            </a:r>
            <a:r>
              <a:rPr lang="nl-NL" baseline="0" dirty="0" smtClean="0"/>
              <a:t> bedrijf: https://www.youtube.com/watch?v=1S0x3aRCviM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Rampscenario:</a:t>
            </a:r>
            <a:r>
              <a:rPr lang="nl-NL" baseline="0" dirty="0" smtClean="0"/>
              <a:t> </a:t>
            </a:r>
            <a:r>
              <a:rPr lang="nl-NL" dirty="0" smtClean="0"/>
              <a:t>https://www.youtube.com/watch?v=GhjOQCk8E_k</a:t>
            </a:r>
          </a:p>
          <a:p>
            <a:r>
              <a:rPr lang="nl-NL" smtClean="0"/>
              <a:t>Duits</a:t>
            </a:r>
            <a:r>
              <a:rPr lang="nl-NL" baseline="0" smtClean="0"/>
              <a:t> bedrijf: https://www.youtube.com/watch?v=1S0x3aRCviM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53A85-E4B5-4042-A1AC-385355BD38A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48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989C-2E3C-4D7D-9401-19BAF0E26992}" type="datetime1">
              <a:rPr lang="nl-NL" smtClean="0"/>
              <a:t>13-1-2018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374F-98A2-4F4A-BAA4-2D9F98419EE5}" type="datetime1">
              <a:rPr lang="nl-NL" smtClean="0"/>
              <a:t>13-1-2018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6190-E85B-4303-83AE-ECFA8F3BC226}" type="datetime1">
              <a:rPr lang="nl-NL" smtClean="0"/>
              <a:t>13-1-2018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198A-4D90-47D8-A018-D01534A4E759}" type="datetime1">
              <a:rPr lang="nl-NL" smtClean="0"/>
              <a:t>13-1-2018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4A986-A2B8-4F0F-965B-AEC8C9A1FE9D}" type="datetime1">
              <a:rPr lang="nl-NL" smtClean="0"/>
              <a:t>13-1-2018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1D651-B9DB-4027-B81F-3E307F443F42}" type="datetime1">
              <a:rPr lang="nl-NL" smtClean="0"/>
              <a:t>13-1-2018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052D-650D-444E-953A-B0B29097FEBD}" type="datetime1">
              <a:rPr lang="nl-NL" smtClean="0"/>
              <a:t>13-1-2018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259F8-AEA3-4FBD-B489-DC151DE7520D}" type="datetime1">
              <a:rPr lang="nl-NL" smtClean="0"/>
              <a:t>13-1-2018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5DC9F-9388-48FD-9F0D-BE1C8C2774F1}" type="datetime1">
              <a:rPr lang="nl-NL" smtClean="0"/>
              <a:t>13-1-2018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1F4F7-5BD3-4BDE-A204-239F82D30A47}" type="datetime1">
              <a:rPr lang="nl-NL" smtClean="0"/>
              <a:t>13-1-2018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4CF8-D251-4093-8EBB-E70EB558D9D1}" type="datetime1">
              <a:rPr lang="nl-NL" smtClean="0"/>
              <a:t>13-1-2018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4D2FC-316C-484C-B671-06A06EE421F3}" type="datetime1">
              <a:rPr lang="nl-NL" smtClean="0"/>
              <a:t>13-1-2018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96D49-DAE3-40DE-93E0-41688E0A5016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1S0x3aRCviM" TargetMode="Externa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www.youtube.com/watch?v=GhjOQCk8E_k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FxKyk_uDF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4391930" cy="2115616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Synthetische biologie: </a:t>
            </a:r>
            <a:b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snel, sneller, snelst </a:t>
            </a:r>
            <a:endParaRPr lang="nl-NL" sz="20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67544" y="5661248"/>
            <a:ext cx="2880320" cy="1059904"/>
          </a:xfrm>
        </p:spPr>
        <p:txBody>
          <a:bodyPr>
            <a:normAutofit/>
          </a:bodyPr>
          <a:lstStyle/>
          <a:p>
            <a:pPr algn="l"/>
            <a:r>
              <a:rPr lang="nl-NL" sz="1600" b="1" dirty="0" smtClean="0">
                <a:solidFill>
                  <a:schemeClr val="bg1">
                    <a:lumMod val="95000"/>
                  </a:schemeClr>
                </a:solidFill>
              </a:rPr>
              <a:t>Michiel van Harskamp</a:t>
            </a:r>
          </a:p>
          <a:p>
            <a:pPr algn="l"/>
            <a:r>
              <a:rPr lang="nl-NL" sz="1600" b="1" dirty="0" smtClean="0">
                <a:solidFill>
                  <a:schemeClr val="bg1">
                    <a:lumMod val="95000"/>
                  </a:schemeClr>
                </a:solidFill>
              </a:rPr>
              <a:t>Alice </a:t>
            </a:r>
            <a:r>
              <a:rPr lang="nl-NL" sz="1600" b="1" dirty="0">
                <a:solidFill>
                  <a:schemeClr val="bg1">
                    <a:lumMod val="95000"/>
                  </a:schemeClr>
                </a:solidFill>
              </a:rPr>
              <a:t>Veldkamp</a:t>
            </a:r>
          </a:p>
          <a:p>
            <a:pPr algn="l"/>
            <a:endParaRPr lang="nl-NL" sz="1600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Groep 6"/>
          <p:cNvGrpSpPr/>
          <p:nvPr/>
        </p:nvGrpSpPr>
        <p:grpSpPr>
          <a:xfrm>
            <a:off x="539552" y="2498919"/>
            <a:ext cx="8064896" cy="2802289"/>
            <a:chOff x="539552" y="2498919"/>
            <a:chExt cx="8064896" cy="2802289"/>
          </a:xfrm>
        </p:grpSpPr>
        <p:sp>
          <p:nvSpPr>
            <p:cNvPr id="5" name="Rechthoek 4"/>
            <p:cNvSpPr/>
            <p:nvPr/>
          </p:nvSpPr>
          <p:spPr>
            <a:xfrm>
              <a:off x="4355976" y="2511302"/>
              <a:ext cx="4248472" cy="2789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2498919"/>
              <a:ext cx="3636850" cy="2802289"/>
            </a:xfrm>
            <a:prstGeom prst="rect">
              <a:avLst/>
            </a:prstGeom>
          </p:spPr>
        </p:pic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495" y="4026203"/>
              <a:ext cx="2567434" cy="578130"/>
            </a:xfrm>
            <a:prstGeom prst="rect">
              <a:avLst/>
            </a:prstGeom>
          </p:spPr>
        </p:pic>
        <p:pic>
          <p:nvPicPr>
            <p:cNvPr id="1026" name="Picture 2" descr="http://www.collective-action.info/sites/default/files/webmaster/_IMA_LOG_UU-Institutions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88"/>
            <a:stretch/>
          </p:blipFill>
          <p:spPr bwMode="auto">
            <a:xfrm>
              <a:off x="5124283" y="3139514"/>
              <a:ext cx="2639646" cy="666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Ondertitel 2"/>
          <p:cNvSpPr txBox="1">
            <a:spLocks/>
          </p:cNvSpPr>
          <p:nvPr/>
        </p:nvSpPr>
        <p:spPr>
          <a:xfrm>
            <a:off x="3531840" y="5661248"/>
            <a:ext cx="2624336" cy="1059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 sz="1600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Ondertitel 2"/>
          <p:cNvSpPr txBox="1">
            <a:spLocks/>
          </p:cNvSpPr>
          <p:nvPr/>
        </p:nvSpPr>
        <p:spPr>
          <a:xfrm>
            <a:off x="3099792" y="5661248"/>
            <a:ext cx="2624336" cy="1059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600" b="1" dirty="0" smtClean="0">
                <a:solidFill>
                  <a:schemeClr val="bg1">
                    <a:lumMod val="95000"/>
                  </a:schemeClr>
                </a:solidFill>
              </a:rPr>
              <a:t>&amp;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</a:t>
            </a:fld>
            <a:endParaRPr lang="nl-NL"/>
          </a:p>
        </p:txBody>
      </p:sp>
      <p:sp>
        <p:nvSpPr>
          <p:cNvPr id="11" name="Rechthoek 10"/>
          <p:cNvSpPr/>
          <p:nvPr/>
        </p:nvSpPr>
        <p:spPr>
          <a:xfrm>
            <a:off x="5650798" y="5661248"/>
            <a:ext cx="2953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dirty="0" err="1">
                <a:solidFill>
                  <a:schemeClr val="bg1">
                    <a:lumMod val="95000"/>
                  </a:schemeClr>
                </a:solidFill>
              </a:rPr>
              <a:t>Freudenthal</a:t>
            </a:r>
            <a:r>
              <a:rPr lang="nl-NL" dirty="0">
                <a:solidFill>
                  <a:schemeClr val="bg1">
                    <a:lumMod val="95000"/>
                  </a:schemeClr>
                </a:solidFill>
              </a:rPr>
              <a:t> Instituut</a:t>
            </a:r>
          </a:p>
          <a:p>
            <a:pPr algn="r"/>
            <a:r>
              <a:rPr lang="nl-NL" dirty="0">
                <a:solidFill>
                  <a:schemeClr val="bg1">
                    <a:lumMod val="95000"/>
                  </a:schemeClr>
                </a:solidFill>
              </a:rPr>
              <a:t>Universiteit Utrecht</a:t>
            </a:r>
          </a:p>
        </p:txBody>
      </p:sp>
    </p:spTree>
    <p:extLst>
      <p:ext uri="{BB962C8B-B14F-4D97-AF65-F5344CB8AC3E}">
        <p14:creationId xmlns:p14="http://schemas.microsoft.com/office/powerpoint/2010/main" val="350658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err="1" smtClean="0">
                <a:solidFill>
                  <a:schemeClr val="bg1">
                    <a:lumMod val="95000"/>
                  </a:schemeClr>
                </a:solidFill>
              </a:rPr>
              <a:t>Synbio</a:t>
            </a: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: jargon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Onnatuurlijke elementen (basen, aminozuren, delen van genen)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Bijvoorbeeld: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basepaar  aminozuur,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	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		20  172!</a:t>
            </a:r>
          </a:p>
          <a:p>
            <a:pPr marL="0" indent="0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2056" name="Picture 8" descr="Image result for d5sics-d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" r="43315" b="47095"/>
          <a:stretch/>
        </p:blipFill>
        <p:spPr bwMode="auto">
          <a:xfrm>
            <a:off x="4860032" y="3212976"/>
            <a:ext cx="3239536" cy="181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4860032" y="501317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200" dirty="0" err="1" smtClean="0">
                <a:solidFill>
                  <a:schemeClr val="bg1"/>
                </a:solidFill>
              </a:rPr>
              <a:t>Malyshev</a:t>
            </a:r>
            <a:r>
              <a:rPr lang="nl-NL" sz="1200" dirty="0" smtClean="0">
                <a:solidFill>
                  <a:schemeClr val="bg1"/>
                </a:solidFill>
              </a:rPr>
              <a:t> </a:t>
            </a:r>
            <a:r>
              <a:rPr lang="nl-NL" sz="1200" i="1" dirty="0" smtClean="0">
                <a:solidFill>
                  <a:schemeClr val="bg1"/>
                </a:solidFill>
              </a:rPr>
              <a:t>et al</a:t>
            </a:r>
            <a:r>
              <a:rPr lang="nl-NL" sz="1200" dirty="0" smtClean="0">
                <a:solidFill>
                  <a:schemeClr val="bg1"/>
                </a:solidFill>
              </a:rPr>
              <a:t>., 2014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046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err="1" smtClean="0">
                <a:solidFill>
                  <a:schemeClr val="bg1">
                    <a:lumMod val="95000"/>
                  </a:schemeClr>
                </a:solidFill>
              </a:rPr>
              <a:t>Synbio</a:t>
            </a: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: jargon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7859216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Levende cellen</a:t>
            </a:r>
          </a:p>
          <a:p>
            <a:pPr marL="0" indent="0" algn="ctr">
              <a:buNone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endParaRPr lang="nl-NL" sz="1800" i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Gestroomlijnd leven</a:t>
            </a:r>
          </a:p>
          <a:p>
            <a:pPr marL="0" indent="0" algn="ctr">
              <a:buNone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Eenvoudige moleculen</a:t>
            </a: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ctr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11</a:t>
            </a:fld>
            <a:endParaRPr lang="nl-NL"/>
          </a:p>
        </p:txBody>
      </p:sp>
      <p:sp>
        <p:nvSpPr>
          <p:cNvPr id="7" name="PIJL-OMLAAG 6"/>
          <p:cNvSpPr/>
          <p:nvPr/>
        </p:nvSpPr>
        <p:spPr>
          <a:xfrm>
            <a:off x="4211960" y="2394272"/>
            <a:ext cx="216000" cy="72008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PIJL-OMLAAG 10"/>
          <p:cNvSpPr/>
          <p:nvPr/>
        </p:nvSpPr>
        <p:spPr>
          <a:xfrm flipV="1">
            <a:off x="4211960" y="4365104"/>
            <a:ext cx="216000" cy="72008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/>
          <p:cNvSpPr/>
          <p:nvPr/>
        </p:nvSpPr>
        <p:spPr>
          <a:xfrm>
            <a:off x="4572000" y="2585035"/>
            <a:ext cx="31683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1" i="1" dirty="0" smtClean="0">
                <a:solidFill>
                  <a:srgbClr val="FFFF00"/>
                </a:solidFill>
              </a:rPr>
              <a:t>Top-down</a:t>
            </a:r>
            <a:endParaRPr lang="nl-NL" sz="1600" b="1" i="1" dirty="0">
              <a:solidFill>
                <a:srgbClr val="FFFF00"/>
              </a:solidFill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4572000" y="4555867"/>
            <a:ext cx="31683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1" i="1" dirty="0" smtClean="0">
                <a:solidFill>
                  <a:srgbClr val="FFFF00"/>
                </a:solidFill>
              </a:rPr>
              <a:t>Bottom-up</a:t>
            </a:r>
            <a:endParaRPr lang="nl-NL" sz="16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4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err="1" smtClean="0">
                <a:solidFill>
                  <a:schemeClr val="bg1">
                    <a:lumMod val="95000"/>
                  </a:schemeClr>
                </a:solidFill>
              </a:rPr>
              <a:t>Synbio</a:t>
            </a: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 vs. Recombinant DNA techniek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5770984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Enkele verschillen: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Enkele overeenkomsten: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NL" sz="16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Knippen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NL" sz="16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Plakken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NL" sz="16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DNA Synthese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NL" sz="16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Testen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12</a:t>
            </a:fld>
            <a:endParaRPr lang="nl-NL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155928"/>
              </p:ext>
            </p:extLst>
          </p:nvPr>
        </p:nvGraphicFramePr>
        <p:xfrm>
          <a:off x="539552" y="2276872"/>
          <a:ext cx="7872536" cy="1961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36268"/>
                <a:gridCol w="3936268"/>
              </a:tblGrid>
              <a:tr h="370840">
                <a:tc>
                  <a:txBody>
                    <a:bodyPr/>
                    <a:lstStyle/>
                    <a:p>
                      <a:r>
                        <a:rPr lang="nl-NL" b="1" dirty="0" smtClean="0">
                          <a:solidFill>
                            <a:schemeClr val="bg1"/>
                          </a:solidFill>
                        </a:rPr>
                        <a:t>Synthetische</a:t>
                      </a:r>
                      <a:r>
                        <a:rPr lang="nl-NL" b="1" baseline="0" dirty="0" smtClean="0">
                          <a:solidFill>
                            <a:schemeClr val="bg1"/>
                          </a:solidFill>
                        </a:rPr>
                        <a:t> biologie</a:t>
                      </a:r>
                      <a:endParaRPr lang="nl-NL" b="1" dirty="0">
                        <a:solidFill>
                          <a:schemeClr val="bg1"/>
                        </a:solidFill>
                      </a:endParaRPr>
                    </a:p>
                  </a:txBody>
                  <a:tcPr marL="90000" marR="90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b="1" smtClean="0">
                          <a:solidFill>
                            <a:schemeClr val="bg1"/>
                          </a:solidFill>
                        </a:rPr>
                        <a:t>Recombinant DNA techniek</a:t>
                      </a:r>
                      <a:endParaRPr lang="nl-NL" b="1" dirty="0">
                        <a:solidFill>
                          <a:schemeClr val="bg1"/>
                        </a:solidFill>
                      </a:endParaRPr>
                    </a:p>
                  </a:txBody>
                  <a:tcPr marL="90000" marR="90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bg1"/>
                          </a:solidFill>
                        </a:rPr>
                        <a:t>Computermodellen</a:t>
                      </a:r>
                      <a:endParaRPr lang="nl-NL" dirty="0">
                        <a:solidFill>
                          <a:schemeClr val="bg1"/>
                        </a:solidFill>
                      </a:endParaRPr>
                    </a:p>
                  </a:txBody>
                  <a:tcPr marL="90000" marR="90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>
                          <a:solidFill>
                            <a:schemeClr val="bg1"/>
                          </a:solidFill>
                        </a:rPr>
                        <a:t>Op goed geluk</a:t>
                      </a:r>
                      <a:endParaRPr lang="nl-NL" dirty="0">
                        <a:solidFill>
                          <a:schemeClr val="bg1"/>
                        </a:solidFill>
                      </a:endParaRPr>
                    </a:p>
                  </a:txBody>
                  <a:tcPr marL="90000" marR="90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err="1" smtClean="0">
                          <a:solidFill>
                            <a:schemeClr val="bg1"/>
                          </a:solidFill>
                        </a:rPr>
                        <a:t>Modulariteit</a:t>
                      </a:r>
                      <a:endParaRPr lang="nl-NL" dirty="0">
                        <a:solidFill>
                          <a:schemeClr val="bg1"/>
                        </a:solidFill>
                      </a:endParaRPr>
                    </a:p>
                  </a:txBody>
                  <a:tcPr marL="90000" marR="90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>
                          <a:solidFill>
                            <a:schemeClr val="bg1"/>
                          </a:solidFill>
                        </a:rPr>
                        <a:t>Nutteloze onderdelen</a:t>
                      </a:r>
                      <a:endParaRPr lang="nl-NL" dirty="0">
                        <a:solidFill>
                          <a:schemeClr val="bg1"/>
                        </a:solidFill>
                      </a:endParaRPr>
                    </a:p>
                  </a:txBody>
                  <a:tcPr marL="90000" marR="90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i="1" dirty="0" err="1" smtClean="0">
                          <a:solidFill>
                            <a:schemeClr val="bg1"/>
                          </a:solidFill>
                        </a:rPr>
                        <a:t>Whole</a:t>
                      </a:r>
                      <a:r>
                        <a:rPr lang="nl-NL" i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i="1" dirty="0" err="1" smtClean="0">
                          <a:solidFill>
                            <a:schemeClr val="bg1"/>
                          </a:solidFill>
                        </a:rPr>
                        <a:t>genome</a:t>
                      </a:r>
                      <a:r>
                        <a:rPr lang="nl-NL" i="1" dirty="0" smtClean="0">
                          <a:solidFill>
                            <a:schemeClr val="bg1"/>
                          </a:solidFill>
                        </a:rPr>
                        <a:t> editing</a:t>
                      </a:r>
                      <a:endParaRPr lang="nl-NL" i="1" dirty="0">
                        <a:solidFill>
                          <a:schemeClr val="bg1"/>
                        </a:solidFill>
                      </a:endParaRPr>
                    </a:p>
                  </a:txBody>
                  <a:tcPr marL="90000" marR="90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>
                          <a:solidFill>
                            <a:schemeClr val="bg1"/>
                          </a:solidFill>
                        </a:rPr>
                        <a:t>Gen voor gen</a:t>
                      </a:r>
                      <a:endParaRPr lang="nl-NL" dirty="0">
                        <a:solidFill>
                          <a:schemeClr val="bg1"/>
                        </a:solidFill>
                      </a:endParaRPr>
                    </a:p>
                  </a:txBody>
                  <a:tcPr marL="90000" marR="90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929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13</a:t>
            </a:fld>
            <a:endParaRPr lang="nl-NL"/>
          </a:p>
        </p:txBody>
      </p:sp>
      <p:sp>
        <p:nvSpPr>
          <p:cNvPr id="8" name="Explosie 2 7"/>
          <p:cNvSpPr/>
          <p:nvPr/>
        </p:nvSpPr>
        <p:spPr>
          <a:xfrm rot="1172953">
            <a:off x="1564301" y="633145"/>
            <a:ext cx="6624736" cy="5544616"/>
          </a:xfrm>
          <a:prstGeom prst="irregularSeal2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600" dirty="0" smtClean="0">
                <a:solidFill>
                  <a:srgbClr val="FF0000"/>
                </a:solidFill>
              </a:rPr>
              <a:t>?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www.amnh.org/ology/features/human-microbe-quiz/images/microbe-question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3" r="14580"/>
          <a:stretch/>
        </p:blipFill>
        <p:spPr bwMode="auto">
          <a:xfrm>
            <a:off x="-173421" y="-171401"/>
            <a:ext cx="9538138" cy="729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68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Wilhelm Huck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14</a:t>
            </a:fld>
            <a:endParaRPr lang="nl-NL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92" y="1556792"/>
            <a:ext cx="5953715" cy="397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49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2987824" y="5661248"/>
            <a:ext cx="56166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May 27, 2010 ©Mark Wilson (Getty/AFP/File)</a:t>
            </a:r>
            <a:endParaRPr lang="nl-NL" sz="1200" dirty="0">
              <a:solidFill>
                <a:schemeClr val="bg1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64915"/>
            <a:ext cx="6038850" cy="4124325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nl-NL" sz="2800" dirty="0" err="1" smtClean="0">
                <a:solidFill>
                  <a:schemeClr val="bg1">
                    <a:lumMod val="95000"/>
                  </a:schemeClr>
                </a:solidFill>
              </a:rPr>
              <a:t>Craig</a:t>
            </a: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 Venter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985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Minimale cel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5338936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1984 – simpelste genoom (</a:t>
            </a:r>
            <a:r>
              <a:rPr lang="nl-NL" sz="1800" i="1" dirty="0" smtClean="0">
                <a:solidFill>
                  <a:schemeClr val="bg1">
                    <a:lumMod val="95000"/>
                  </a:schemeClr>
                </a:solidFill>
              </a:rPr>
              <a:t>Mycoplasma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) gekozen voor begrijpen van de basisprocessen van het leven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1995 – eerste genoomsequenties bekend (</a:t>
            </a:r>
            <a:r>
              <a:rPr lang="nl-NL" sz="1800" i="1" dirty="0" err="1" smtClean="0">
                <a:solidFill>
                  <a:schemeClr val="bg1">
                    <a:lumMod val="95000"/>
                  </a:schemeClr>
                </a:solidFill>
              </a:rPr>
              <a:t>Haemophilus</a:t>
            </a:r>
            <a:r>
              <a:rPr lang="nl-NL" sz="1800" i="1" dirty="0" smtClean="0">
                <a:solidFill>
                  <a:schemeClr val="bg1">
                    <a:lumMod val="95000"/>
                  </a:schemeClr>
                </a:solidFill>
              </a:rPr>
              <a:t> influenza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, 1815 genen &amp; </a:t>
            </a:r>
            <a:r>
              <a:rPr lang="nl-NL" sz="1800" i="1" dirty="0" smtClean="0">
                <a:solidFill>
                  <a:schemeClr val="bg1">
                    <a:lumMod val="95000"/>
                  </a:schemeClr>
                </a:solidFill>
              </a:rPr>
              <a:t>Mycoplasma </a:t>
            </a:r>
            <a:r>
              <a:rPr lang="nl-NL" sz="1800" i="1" dirty="0" err="1" smtClean="0">
                <a:solidFill>
                  <a:schemeClr val="bg1">
                    <a:lumMod val="95000"/>
                  </a:schemeClr>
                </a:solidFill>
              </a:rPr>
              <a:t>genitalium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, 525 genen)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1999 – </a:t>
            </a:r>
            <a:r>
              <a:rPr lang="nl-NL" sz="1800" i="1" dirty="0" smtClean="0">
                <a:solidFill>
                  <a:schemeClr val="bg1">
                    <a:lumMod val="95000"/>
                  </a:schemeClr>
                </a:solidFill>
              </a:rPr>
              <a:t>Global </a:t>
            </a:r>
            <a:r>
              <a:rPr lang="nl-NL" sz="1800" i="1" dirty="0" err="1" smtClean="0">
                <a:solidFill>
                  <a:schemeClr val="bg1">
                    <a:lumMod val="95000"/>
                  </a:schemeClr>
                </a:solidFill>
              </a:rPr>
              <a:t>transposon</a:t>
            </a:r>
            <a:r>
              <a:rPr lang="nl-NL" sz="1800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l-NL" sz="1800" i="1" dirty="0" err="1" smtClean="0">
                <a:solidFill>
                  <a:schemeClr val="bg1">
                    <a:lumMod val="95000"/>
                  </a:schemeClr>
                </a:solidFill>
              </a:rPr>
              <a:t>mutagenesis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: non-essentiële genen bepalen 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 zelfs mogelijk bij </a:t>
            </a:r>
            <a:r>
              <a:rPr lang="nl-NL" sz="1800" i="1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Mycoplasma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dus genoom kan nóg kleiner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16</a:t>
            </a:fld>
            <a:endParaRPr lang="nl-NL"/>
          </a:p>
        </p:txBody>
      </p:sp>
      <p:pic>
        <p:nvPicPr>
          <p:cNvPr id="3074" name="Picture 2" descr="http://nextews.com/images/20/12/2012d4e36f4d0e8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13753" y="2122569"/>
            <a:ext cx="3705038" cy="279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5796136" y="5401384"/>
            <a:ext cx="22990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i="1" dirty="0">
                <a:solidFill>
                  <a:schemeClr val="bg1">
                    <a:lumMod val="95000"/>
                  </a:schemeClr>
                </a:solidFill>
              </a:rPr>
              <a:t>Mycoplasma </a:t>
            </a:r>
            <a:r>
              <a:rPr lang="nl-NL" sz="1400" i="1" dirty="0" err="1">
                <a:solidFill>
                  <a:schemeClr val="bg1">
                    <a:lumMod val="95000"/>
                  </a:schemeClr>
                </a:solidFill>
              </a:rPr>
              <a:t>genitalium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29094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Top-down: Syn3.0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‘’... cycles of design, synthesis, and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testing, with retention of </a:t>
            </a:r>
            <a:r>
              <a:rPr lang="en-US" sz="1800" b="1" dirty="0" err="1" smtClean="0">
                <a:solidFill>
                  <a:srgbClr val="FFFF00"/>
                </a:solidFill>
              </a:rPr>
              <a:t>quasiessential</a:t>
            </a:r>
            <a:r>
              <a:rPr lang="en-US" sz="1800" b="1" dirty="0" smtClean="0">
                <a:solidFill>
                  <a:srgbClr val="FFFF00"/>
                </a:solidFill>
              </a:rPr>
              <a:t> genes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, produced JCVI-syn3.0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(531 </a:t>
            </a:r>
            <a:r>
              <a:rPr lang="en-US" sz="1800" dirty="0" err="1" smtClean="0">
                <a:solidFill>
                  <a:schemeClr val="bg1">
                    <a:lumMod val="95000"/>
                  </a:schemeClr>
                </a:solidFill>
              </a:rPr>
              <a:t>kbp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, 473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genes). </a:t>
            </a:r>
            <a:endParaRPr lang="en-US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‘’Its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genome is smaller than that 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of any </a:t>
            </a: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autonomously replicating cell found in nature.’’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– Hutchison </a:t>
            </a:r>
            <a:r>
              <a:rPr lang="en-US" sz="1400" i="1" dirty="0">
                <a:solidFill>
                  <a:schemeClr val="bg1">
                    <a:lumMod val="95000"/>
                  </a:schemeClr>
                </a:solidFill>
              </a:rPr>
              <a:t>et al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.,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2016</a:t>
            </a:r>
            <a:endParaRPr lang="nl-NL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Via </a:t>
            </a:r>
            <a:r>
              <a:rPr lang="en-US" sz="1800" dirty="0" err="1" smtClean="0">
                <a:solidFill>
                  <a:schemeClr val="bg1">
                    <a:lumMod val="95000"/>
                  </a:schemeClr>
                </a:solidFill>
              </a:rPr>
              <a:t>synbio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1800" dirty="0" err="1" smtClean="0">
                <a:solidFill>
                  <a:schemeClr val="bg1">
                    <a:lumMod val="95000"/>
                  </a:schemeClr>
                </a:solidFill>
              </a:rPr>
              <a:t>bouw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95000"/>
                  </a:schemeClr>
                </a:solidFill>
              </a:rPr>
              <a:t>alleen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 de </a:t>
            </a:r>
            <a:r>
              <a:rPr lang="en-US" sz="1800" dirty="0" err="1" smtClean="0">
                <a:solidFill>
                  <a:schemeClr val="bg1">
                    <a:lumMod val="95000"/>
                  </a:schemeClr>
                </a:solidFill>
              </a:rPr>
              <a:t>essentiële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95000"/>
                  </a:schemeClr>
                </a:solidFill>
              </a:rPr>
              <a:t>stukjes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 DNA</a:t>
            </a:r>
          </a:p>
        </p:txBody>
      </p:sp>
      <p:grpSp>
        <p:nvGrpSpPr>
          <p:cNvPr id="6" name="Groep 5"/>
          <p:cNvGrpSpPr/>
          <p:nvPr/>
        </p:nvGrpSpPr>
        <p:grpSpPr>
          <a:xfrm>
            <a:off x="4932040" y="1628800"/>
            <a:ext cx="3816424" cy="4032448"/>
            <a:chOff x="5076056" y="1340768"/>
            <a:chExt cx="3816424" cy="4032448"/>
          </a:xfrm>
        </p:grpSpPr>
        <p:sp>
          <p:nvSpPr>
            <p:cNvPr id="5" name="Rechthoek 4"/>
            <p:cNvSpPr/>
            <p:nvPr/>
          </p:nvSpPr>
          <p:spPr>
            <a:xfrm>
              <a:off x="5076056" y="1340768"/>
              <a:ext cx="3816424" cy="4032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1484784"/>
              <a:ext cx="3744416" cy="3744416"/>
            </a:xfrm>
            <a:prstGeom prst="rect">
              <a:avLst/>
            </a:prstGeom>
          </p:spPr>
        </p:pic>
      </p:grpSp>
      <p:sp>
        <p:nvSpPr>
          <p:cNvPr id="7" name="Rechthoek 6"/>
          <p:cNvSpPr/>
          <p:nvPr/>
        </p:nvSpPr>
        <p:spPr>
          <a:xfrm>
            <a:off x="6705364" y="5723964"/>
            <a:ext cx="305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Hutchison </a:t>
            </a:r>
            <a:r>
              <a:rPr lang="en-US" sz="1400" i="1" dirty="0" smtClean="0">
                <a:solidFill>
                  <a:schemeClr val="bg1"/>
                </a:solidFill>
              </a:rPr>
              <a:t>et al</a:t>
            </a:r>
            <a:r>
              <a:rPr lang="en-US" sz="1400" dirty="0" smtClean="0">
                <a:solidFill>
                  <a:schemeClr val="bg1"/>
                </a:solidFill>
              </a:rPr>
              <a:t>., 2016</a:t>
            </a:r>
            <a:endParaRPr lang="nl-NL" sz="1400" dirty="0">
              <a:solidFill>
                <a:schemeClr val="bg1"/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468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755576" y="6301769"/>
            <a:ext cx="305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Hutchison </a:t>
            </a:r>
            <a:r>
              <a:rPr lang="en-US" sz="1400" i="1" dirty="0" smtClean="0">
                <a:solidFill>
                  <a:schemeClr val="bg1"/>
                </a:solidFill>
              </a:rPr>
              <a:t>et al</a:t>
            </a:r>
            <a:r>
              <a:rPr lang="en-US" sz="1400" dirty="0" smtClean="0">
                <a:solidFill>
                  <a:schemeClr val="bg1"/>
                </a:solidFill>
              </a:rPr>
              <a:t>., 2016</a:t>
            </a: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7762"/>
            <a:ext cx="6552728" cy="5964007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842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5940152" y="6093296"/>
            <a:ext cx="305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Hutchison </a:t>
            </a:r>
            <a:r>
              <a:rPr lang="en-US" sz="1400" i="1" dirty="0" smtClean="0">
                <a:solidFill>
                  <a:schemeClr val="bg1"/>
                </a:solidFill>
              </a:rPr>
              <a:t>et al</a:t>
            </a:r>
            <a:r>
              <a:rPr lang="en-US" sz="1400" dirty="0" smtClean="0">
                <a:solidFill>
                  <a:schemeClr val="bg1"/>
                </a:solidFill>
              </a:rPr>
              <a:t>., 2016</a:t>
            </a: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5184576" cy="518457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3" t="35106" r="6544" b="43085"/>
          <a:stretch/>
        </p:blipFill>
        <p:spPr bwMode="auto">
          <a:xfrm>
            <a:off x="755576" y="5570930"/>
            <a:ext cx="5184576" cy="81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6387636" y="3105835"/>
            <a:ext cx="2597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  <a:hlinkClick r:id="rId5"/>
              </a:rPr>
              <a:t>https://</a:t>
            </a:r>
            <a:r>
              <a:rPr lang="nl-NL" sz="1200" dirty="0" smtClean="0">
                <a:solidFill>
                  <a:schemeClr val="bg1"/>
                </a:solidFill>
                <a:hlinkClick r:id="rId5"/>
              </a:rPr>
              <a:t>www.youtube.com/watch?v=1S0x3aRCviM</a:t>
            </a:r>
            <a:r>
              <a:rPr lang="nl-NL" sz="1200" dirty="0" smtClean="0">
                <a:solidFill>
                  <a:schemeClr val="bg1"/>
                </a:solidFill>
              </a:rPr>
              <a:t> 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6414628" y="2802523"/>
            <a:ext cx="3051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Zie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ook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6576148" y="4581128"/>
            <a:ext cx="17792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Rolling circle amplification</a:t>
            </a:r>
            <a:endParaRPr lang="nl-NL" sz="1600" dirty="0">
              <a:solidFill>
                <a:schemeClr val="bg1"/>
              </a:solidFill>
            </a:endParaRPr>
          </a:p>
        </p:txBody>
      </p:sp>
      <p:cxnSp>
        <p:nvCxnSpPr>
          <p:cNvPr id="9" name="Rechte verbindingslijn 8"/>
          <p:cNvCxnSpPr>
            <a:endCxn id="8" idx="1"/>
          </p:cNvCxnSpPr>
          <p:nvPr/>
        </p:nvCxnSpPr>
        <p:spPr>
          <a:xfrm>
            <a:off x="4359690" y="3978196"/>
            <a:ext cx="2216458" cy="895320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raccolade 9"/>
          <p:cNvSpPr/>
          <p:nvPr/>
        </p:nvSpPr>
        <p:spPr>
          <a:xfrm>
            <a:off x="6108416" y="2159097"/>
            <a:ext cx="317612" cy="1656184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842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Doel &amp; programma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Inzicht in inhoudelijke verdieping stand van zaken synthetische biologie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Inzicht in kant-en-klare lesmodules (bovenbouw VO)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rgbClr val="FF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"/>
          <a:stretch/>
        </p:blipFill>
        <p:spPr>
          <a:xfrm>
            <a:off x="-108520" y="3374020"/>
            <a:ext cx="9289032" cy="480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5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err="1" smtClean="0">
                <a:solidFill>
                  <a:schemeClr val="bg1">
                    <a:lumMod val="95000"/>
                  </a:schemeClr>
                </a:solidFill>
              </a:rPr>
              <a:t>iGem</a:t>
            </a: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l-NL" sz="2800" dirty="0" err="1" smtClean="0">
                <a:solidFill>
                  <a:schemeClr val="bg1">
                    <a:lumMod val="95000"/>
                  </a:schemeClr>
                </a:solidFill>
              </a:rPr>
              <a:t>challenge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Wereldwijd, universiteiten (</a:t>
            </a: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oa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. ook Utrecht, Wageningen en Groningen)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Studenten ontwerpen oplossing met </a:t>
            </a:r>
            <a:r>
              <a:rPr lang="nl-NL" sz="1800" i="1" dirty="0" err="1" smtClean="0">
                <a:solidFill>
                  <a:schemeClr val="bg1">
                    <a:lumMod val="95000"/>
                  </a:schemeClr>
                </a:solidFill>
              </a:rPr>
              <a:t>BioBricks</a:t>
            </a:r>
            <a:endParaRPr lang="nl-NL" sz="1800" i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Oplossingen voor echte problemen:</a:t>
            </a: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BananaGuard</a:t>
            </a: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LactoAid</a:t>
            </a: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Grätzel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 cellen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ClickColi</a:t>
            </a: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1" r="25675" b="11335"/>
          <a:stretch/>
        </p:blipFill>
        <p:spPr bwMode="auto">
          <a:xfrm>
            <a:off x="5004048" y="620688"/>
            <a:ext cx="3672408" cy="213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6366520" y="2759280"/>
            <a:ext cx="25979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</a:rPr>
              <a:t>http://</a:t>
            </a:r>
            <a:r>
              <a:rPr lang="nl-NL" sz="1200" dirty="0" smtClean="0">
                <a:solidFill>
                  <a:schemeClr val="bg1"/>
                </a:solidFill>
              </a:rPr>
              <a:t>igem.org/Main_Page </a:t>
            </a:r>
            <a:endParaRPr lang="nl-NL" sz="1200" dirty="0">
              <a:solidFill>
                <a:schemeClr val="bg1"/>
              </a:solidFill>
            </a:endParaRPr>
          </a:p>
        </p:txBody>
      </p:sp>
      <p:pic>
        <p:nvPicPr>
          <p:cNvPr id="6" name="Afbeelding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" r="5649"/>
          <a:stretch/>
        </p:blipFill>
        <p:spPr bwMode="auto">
          <a:xfrm>
            <a:off x="5004048" y="4767986"/>
            <a:ext cx="1583814" cy="1162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66" y="3658607"/>
            <a:ext cx="1367790" cy="853440"/>
          </a:xfrm>
          <a:prstGeom prst="rect">
            <a:avLst/>
          </a:prstGeom>
        </p:spPr>
      </p:pic>
      <p:pic>
        <p:nvPicPr>
          <p:cNvPr id="9" name="Afbeelding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658607"/>
            <a:ext cx="1583814" cy="853440"/>
          </a:xfrm>
          <a:prstGeom prst="rect">
            <a:avLst/>
          </a:prstGeom>
        </p:spPr>
      </p:pic>
      <p:pic>
        <p:nvPicPr>
          <p:cNvPr id="10" name="Afbeelding 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r="3139"/>
          <a:stretch/>
        </p:blipFill>
        <p:spPr bwMode="auto">
          <a:xfrm>
            <a:off x="7308666" y="4767986"/>
            <a:ext cx="1367790" cy="1162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712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Lesmodules bekijken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21</a:t>
            </a:fld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6" t="16697" r="39665" b="28023"/>
          <a:stretch/>
        </p:blipFill>
        <p:spPr bwMode="auto">
          <a:xfrm rot="20395185">
            <a:off x="1708371" y="2087537"/>
            <a:ext cx="2447092" cy="34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5" t="16450" r="39283" b="31143"/>
          <a:stretch/>
        </p:blipFill>
        <p:spPr bwMode="auto">
          <a:xfrm rot="1155607">
            <a:off x="4342291" y="2117546"/>
            <a:ext cx="2611436" cy="341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38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Achtergrondinformatie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Synthetic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biology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learning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 platform</a:t>
            </a:r>
          </a:p>
          <a:p>
            <a:pPr marL="0" indent="0">
              <a:buNone/>
            </a:pPr>
            <a:r>
              <a:rPr lang="nl-NL" sz="1600" dirty="0">
                <a:solidFill>
                  <a:schemeClr val="bg1">
                    <a:lumMod val="95000"/>
                  </a:schemeClr>
                </a:solidFill>
              </a:rPr>
              <a:t>http://www.fi.uu.nl/synenergene/index.php?language=0&amp;category=0&amp;l=1</a:t>
            </a: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22</a:t>
            </a:fld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13" b="25268"/>
          <a:stretch/>
        </p:blipFill>
        <p:spPr bwMode="auto">
          <a:xfrm>
            <a:off x="539552" y="2492896"/>
            <a:ext cx="7560840" cy="374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21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Lesmodules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800" b="1" dirty="0" smtClean="0">
                <a:solidFill>
                  <a:srgbClr val="FFFF00"/>
                </a:solidFill>
              </a:rPr>
              <a:t>Wat is mogelijk en wenselijk?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Theorie 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 onderzoek en meningsvorming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sz="1800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Naar een kritisch perspectief</a:t>
            </a:r>
            <a:endParaRPr lang="nl-NL" sz="1800" b="1" dirty="0">
              <a:solidFill>
                <a:srgbClr val="FFFF00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Dilemma  theorie en meningsvorming</a:t>
            </a: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sz="18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(Beiden in Nederlands en Engels beschikbaar)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Wat docenten fijn vonden: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Docentenhandleidingen met </a:t>
            </a:r>
            <a:r>
              <a:rPr lang="nl-NL" sz="1800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docententool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rollen tijdens de dialoog, verschillende </a:t>
            </a:r>
            <a:r>
              <a:rPr lang="nl-NL" sz="1800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frames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, antwoorden op </a:t>
            </a: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leerlingvragen</a:t>
            </a: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898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Lesmodule: Naar een kritisch perspectief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907704" y="5972990"/>
            <a:ext cx="5112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hlinkClick r:id="rId3"/>
              </a:rPr>
              <a:t>https://</a:t>
            </a:r>
            <a:r>
              <a:rPr lang="nl-NL" sz="1400" dirty="0" smtClean="0">
                <a:solidFill>
                  <a:schemeClr val="bg1"/>
                </a:solidFill>
                <a:hlinkClick r:id="rId3"/>
              </a:rPr>
              <a:t>www.youtube.com/watch?v=GhjOQCk8E_k</a:t>
            </a:r>
            <a:r>
              <a:rPr lang="nl-NL" sz="1400" dirty="0" smtClean="0">
                <a:solidFill>
                  <a:schemeClr val="bg1"/>
                </a:solidFill>
              </a:rPr>
              <a:t> </a:t>
            </a:r>
            <a:endParaRPr lang="nl-NL" sz="1400" dirty="0">
              <a:solidFill>
                <a:schemeClr val="bg1"/>
              </a:solidFill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533450" y="2176311"/>
            <a:ext cx="6133678" cy="3472094"/>
            <a:chOff x="1259632" y="1556792"/>
            <a:chExt cx="6133678" cy="347209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7" t="18783" r="19663" b="19564"/>
            <a:stretch/>
          </p:blipFill>
          <p:spPr bwMode="auto">
            <a:xfrm>
              <a:off x="1259632" y="1556792"/>
              <a:ext cx="3006902" cy="1682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35" t="18368" r="19198" b="19979"/>
            <a:stretch/>
          </p:blipFill>
          <p:spPr bwMode="auto">
            <a:xfrm>
              <a:off x="4355976" y="1556792"/>
              <a:ext cx="3037334" cy="1682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5" t="18959" r="19302" b="19386"/>
            <a:stretch/>
          </p:blipFill>
          <p:spPr bwMode="auto">
            <a:xfrm>
              <a:off x="1259632" y="3356991"/>
              <a:ext cx="3006902" cy="1671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6" t="20499" r="20107" b="19763"/>
            <a:stretch/>
          </p:blipFill>
          <p:spPr bwMode="auto">
            <a:xfrm>
              <a:off x="4355976" y="3356991"/>
              <a:ext cx="3037334" cy="1671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9" name="Picture 7" descr="Image result for youtube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07" y="5656404"/>
            <a:ext cx="1512168" cy="9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206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800" dirty="0" smtClean="0">
                <a:solidFill>
                  <a:schemeClr val="bg1"/>
                </a:solidFill>
              </a:rPr>
              <a:t>Rampscenario: </a:t>
            </a:r>
            <a:r>
              <a:rPr lang="nl-NL" sz="1800" dirty="0" err="1" smtClean="0">
                <a:solidFill>
                  <a:schemeClr val="bg1"/>
                </a:solidFill>
              </a:rPr>
              <a:t>FertiBac</a:t>
            </a:r>
            <a:r>
              <a:rPr lang="nl-NL" sz="1800" dirty="0" smtClean="0">
                <a:solidFill>
                  <a:schemeClr val="bg1"/>
                </a:solidFill>
              </a:rPr>
              <a:t> crisis</a:t>
            </a:r>
            <a:endParaRPr lang="nl-NL" sz="1800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549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Lesmodules bekijken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chemeClr val="bg1"/>
                </a:solidFill>
              </a:rPr>
              <a:t>Kijkvraag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Wat is volgens jou de </a:t>
            </a:r>
            <a:r>
              <a:rPr lang="nl-NL" sz="1800" b="1" dirty="0" smtClean="0">
                <a:solidFill>
                  <a:srgbClr val="FFFF00"/>
                </a:solidFill>
              </a:rPr>
              <a:t>kracht</a:t>
            </a:r>
            <a:r>
              <a:rPr lang="nl-NL" sz="1800" dirty="0" smtClean="0">
                <a:solidFill>
                  <a:srgbClr val="FFFF00"/>
                </a:solidFill>
              </a:rPr>
              <a:t> </a:t>
            </a:r>
            <a:r>
              <a:rPr lang="nl-NL" sz="1800" dirty="0" smtClean="0">
                <a:solidFill>
                  <a:schemeClr val="bg1"/>
                </a:solidFill>
              </a:rPr>
              <a:t>van de module?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Wat zou voor jou een </a:t>
            </a:r>
            <a:r>
              <a:rPr lang="nl-NL" sz="1800" b="1" dirty="0" smtClean="0">
                <a:solidFill>
                  <a:srgbClr val="FFFF00"/>
                </a:solidFill>
              </a:rPr>
              <a:t>drempel</a:t>
            </a:r>
            <a:r>
              <a:rPr lang="nl-NL" sz="1800" dirty="0" smtClean="0">
                <a:solidFill>
                  <a:srgbClr val="FFFF00"/>
                </a:solidFill>
              </a:rPr>
              <a:t> </a:t>
            </a:r>
            <a:r>
              <a:rPr lang="nl-NL" sz="1800" dirty="0" smtClean="0">
                <a:solidFill>
                  <a:schemeClr val="bg1"/>
                </a:solidFill>
              </a:rPr>
              <a:t>zijn voor de uitvoering?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029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26</a:t>
            </a:fld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4873100" y="6415444"/>
            <a:ext cx="3299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NIBI 2018 - zaterdag </a:t>
            </a:r>
            <a:r>
              <a:rPr lang="nl-NL" sz="1050" dirty="0">
                <a:solidFill>
                  <a:schemeClr val="bg1">
                    <a:lumMod val="65000"/>
                  </a:schemeClr>
                </a:solidFill>
              </a:rPr>
              <a:t>13 </a:t>
            </a:r>
            <a:r>
              <a:rPr lang="nl-NL" sz="1050" dirty="0" smtClean="0">
                <a:solidFill>
                  <a:schemeClr val="bg1">
                    <a:lumMod val="65000"/>
                  </a:schemeClr>
                </a:solidFill>
              </a:rPr>
              <a:t>januari, 10.45-12.00</a:t>
            </a:r>
            <a:endParaRPr lang="nl-NL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nl-NL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l-NL" sz="2000" b="1" dirty="0" smtClean="0">
                <a:solidFill>
                  <a:schemeClr val="bg1">
                    <a:lumMod val="95000"/>
                  </a:schemeClr>
                </a:solidFill>
              </a:rPr>
              <a:t>Michiel van Harskamp</a:t>
            </a:r>
          </a:p>
          <a:p>
            <a:pPr marL="0" indent="0">
              <a:buNone/>
            </a:pPr>
            <a:r>
              <a:rPr lang="nl-NL" sz="2000" dirty="0" smtClean="0">
                <a:solidFill>
                  <a:schemeClr val="bg1">
                    <a:lumMod val="95000"/>
                  </a:schemeClr>
                </a:solidFill>
              </a:rPr>
              <a:t>m.vanharskamp@uu.nl</a:t>
            </a:r>
          </a:p>
          <a:p>
            <a:pPr marL="0" indent="0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l-NL" sz="2000" b="1" dirty="0" smtClean="0">
                <a:solidFill>
                  <a:schemeClr val="bg1">
                    <a:lumMod val="95000"/>
                  </a:schemeClr>
                </a:solidFill>
              </a:rPr>
              <a:t>Alice Veldkamp</a:t>
            </a:r>
          </a:p>
          <a:p>
            <a:pPr marL="0" indent="0">
              <a:buNone/>
            </a:pPr>
            <a:r>
              <a:rPr lang="nl-NL" sz="20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a.veldkamp@uu.nl</a:t>
            </a:r>
            <a:endParaRPr lang="nl-NL" sz="20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20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20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96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Literatuur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De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Gregorio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, E., &amp;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Rappuoli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, R. (2014).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From empiricism to rational design: a personal perspective of the evolution of vaccine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development. </a:t>
            </a:r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</a:rPr>
              <a:t>Nature Reviews Immunology, 14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, 505-514.</a:t>
            </a:r>
            <a:endParaRPr lang="nl-NL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nl-NL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Edwards, C.: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Synthetic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biology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aims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to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solve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 energy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conundrum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nl-NL" sz="1400" i="1" dirty="0" smtClean="0">
                <a:solidFill>
                  <a:schemeClr val="bg1">
                    <a:lumMod val="95000"/>
                  </a:schemeClr>
                </a:solidFill>
              </a:rPr>
              <a:t>The </a:t>
            </a:r>
            <a:r>
              <a:rPr lang="nl-NL" sz="1400" i="1" dirty="0" err="1" smtClean="0">
                <a:solidFill>
                  <a:schemeClr val="bg1">
                    <a:lumMod val="95000"/>
                  </a:schemeClr>
                </a:solidFill>
              </a:rPr>
              <a:t>Guardian</a:t>
            </a:r>
            <a:r>
              <a:rPr lang="nl-NL" sz="1400" i="1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19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June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, 2008.</a:t>
            </a:r>
            <a:endParaRPr lang="nl-NL" sz="14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nl-NL" sz="14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Hutchison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, C. A.,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Chuang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, R. Y.,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Noskov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, V. N., [...] &amp; Venter, J. C. (2016). Design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and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synthesis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 of a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minimal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bacterial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genome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nl-NL" sz="1400" i="1" dirty="0" err="1" smtClean="0">
                <a:solidFill>
                  <a:schemeClr val="bg1">
                    <a:lumMod val="95000"/>
                  </a:schemeClr>
                </a:solidFill>
              </a:rPr>
              <a:t>Science</a:t>
            </a:r>
            <a:r>
              <a:rPr lang="nl-NL" sz="1400" i="1" dirty="0" smtClean="0">
                <a:solidFill>
                  <a:schemeClr val="bg1">
                    <a:lumMod val="95000"/>
                  </a:schemeClr>
                </a:solidFill>
              </a:rPr>
              <a:t>, 350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(6280), aad6253-1 -  aad6253-11.</a:t>
            </a:r>
          </a:p>
          <a:p>
            <a:pPr marL="0" indent="0">
              <a:buNone/>
            </a:pPr>
            <a:endParaRPr lang="nl-NL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Malyshev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, D. A.,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Dhami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, K., [...] &amp; </a:t>
            </a:r>
            <a:r>
              <a:rPr lang="nl-NL" sz="1400" dirty="0" err="1" smtClean="0">
                <a:solidFill>
                  <a:schemeClr val="bg1">
                    <a:lumMod val="95000"/>
                  </a:schemeClr>
                </a:solidFill>
              </a:rPr>
              <a:t>Romesberg</a:t>
            </a: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, F. E. (2014).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 semi-synthetic organism with an expanded genetic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alphabet. </a:t>
            </a:r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</a:rPr>
              <a:t>Nature, 509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, 385-388.</a:t>
            </a:r>
            <a:endParaRPr lang="nl-NL" sz="14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nl-NL" sz="14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l-NL" sz="1400" dirty="0" err="1">
                <a:solidFill>
                  <a:schemeClr val="bg1">
                    <a:lumMod val="95000"/>
                  </a:schemeClr>
                </a:solidFill>
              </a:rPr>
              <a:t>Wellhausen</a:t>
            </a:r>
            <a:r>
              <a:rPr lang="nl-NL" sz="1400" dirty="0">
                <a:solidFill>
                  <a:schemeClr val="bg1">
                    <a:lumMod val="95000"/>
                  </a:schemeClr>
                </a:solidFill>
              </a:rPr>
              <a:t>, R., &amp; </a:t>
            </a:r>
            <a:r>
              <a:rPr lang="nl-NL" sz="1400" dirty="0" err="1">
                <a:solidFill>
                  <a:schemeClr val="bg1">
                    <a:lumMod val="95000"/>
                  </a:schemeClr>
                </a:solidFill>
              </a:rPr>
              <a:t>Oye</a:t>
            </a:r>
            <a:r>
              <a:rPr lang="nl-NL" sz="1400" dirty="0">
                <a:solidFill>
                  <a:schemeClr val="bg1">
                    <a:lumMod val="95000"/>
                  </a:schemeClr>
                </a:solidFill>
              </a:rPr>
              <a:t>, K.A. (2007).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Intellectual property and the commons in synthetic biology: Strategies to facilitate an emerging technology. Institute of Electrical and </a:t>
            </a:r>
            <a:r>
              <a:rPr lang="en-US" sz="1400" dirty="0">
                <a:solidFill>
                  <a:schemeClr val="bg1"/>
                </a:solidFill>
              </a:rPr>
              <a:t>Electronics Engineers</a:t>
            </a:r>
            <a:r>
              <a:rPr lang="nl-NL" sz="1400" dirty="0">
                <a:solidFill>
                  <a:schemeClr val="bg1"/>
                </a:solidFill>
              </a:rPr>
              <a:t>. </a:t>
            </a:r>
            <a:br>
              <a:rPr lang="nl-NL" sz="1400" dirty="0">
                <a:solidFill>
                  <a:schemeClr val="bg1"/>
                </a:solidFill>
              </a:rPr>
            </a:br>
            <a:endParaRPr lang="nl-NL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1400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nl-NL" sz="1400" dirty="0">
                <a:solidFill>
                  <a:schemeClr val="bg1">
                    <a:lumMod val="95000"/>
                  </a:schemeClr>
                </a:solidFill>
              </a:rPr>
            </a:br>
            <a:endParaRPr lang="nl-NL" sz="14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nl-NL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877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730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Extra figuren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720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Waarom?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Synbio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 nieuw, mogelijk ethische dilemma’s en veel invloed op de maatschappij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Meningsvorming in eindtermen (vb. A9)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Synbio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 sluit aan bij curriculum, dus vakinhoudelijke én morele verdieping</a:t>
            </a: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924944"/>
            <a:ext cx="6766560" cy="1440207"/>
          </a:xfrm>
          <a:prstGeom prst="rect">
            <a:avLst/>
          </a:prstGeom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647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Lesmodule: Wat is er mogelijk en wenselijk?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Les 1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Intro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Leerlingen </a:t>
            </a:r>
            <a:r>
              <a:rPr lang="nl-NL" sz="1800" b="1" dirty="0" smtClean="0">
                <a:solidFill>
                  <a:srgbClr val="FFFF00"/>
                </a:solidFill>
              </a:rPr>
              <a:t>kiezen een toepassing 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iGem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Les 2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Leerlingen zoeken uit (blz. 16):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hoe de toepassing werkt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wat de voor- en nadelen zijn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Les 3</a:t>
            </a: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Leerlingen </a:t>
            </a:r>
            <a:r>
              <a:rPr lang="nl-NL" sz="1800" b="1" dirty="0" smtClean="0">
                <a:solidFill>
                  <a:srgbClr val="FFFF00"/>
                </a:solidFill>
              </a:rPr>
              <a:t>presenteren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 (5min) over de toepassing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Klassikale </a:t>
            </a:r>
            <a:r>
              <a:rPr lang="nl-NL" sz="1800" b="1" dirty="0" smtClean="0">
                <a:solidFill>
                  <a:srgbClr val="FFFF00"/>
                </a:solidFill>
              </a:rPr>
              <a:t>dialoog</a:t>
            </a:r>
            <a:r>
              <a:rPr lang="nl-NL" sz="1800" dirty="0" smtClean="0">
                <a:solidFill>
                  <a:srgbClr val="FFFF00"/>
                </a:solidFill>
              </a:rPr>
              <a:t> 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over wenselijkheid </a:t>
            </a: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synbio</a:t>
            </a: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6462464" y="1844824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BananaGuard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LactoAid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r>
              <a:rPr lang="nl-NL" dirty="0" err="1">
                <a:solidFill>
                  <a:schemeClr val="bg1"/>
                </a:solidFill>
              </a:rPr>
              <a:t>Grätzel</a:t>
            </a:r>
            <a:r>
              <a:rPr lang="nl-NL" dirty="0">
                <a:solidFill>
                  <a:schemeClr val="bg1"/>
                </a:solidFill>
              </a:rPr>
              <a:t> cellen</a:t>
            </a:r>
          </a:p>
          <a:p>
            <a:r>
              <a:rPr lang="nl-NL" dirty="0" err="1">
                <a:solidFill>
                  <a:schemeClr val="bg1"/>
                </a:solidFill>
              </a:rPr>
              <a:t>ClickColi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5" name="Rechteraccolade 4"/>
          <p:cNvSpPr/>
          <p:nvPr/>
        </p:nvSpPr>
        <p:spPr>
          <a:xfrm flipH="1">
            <a:off x="6084168" y="1844824"/>
            <a:ext cx="317612" cy="1125887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555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Lesmodule: Wat is er mogelijk en wenselijk?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11" name="Tabe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266094"/>
              </p:ext>
            </p:extLst>
          </p:nvPr>
        </p:nvGraphicFramePr>
        <p:xfrm>
          <a:off x="107502" y="1459070"/>
          <a:ext cx="8928993" cy="5243124"/>
        </p:xfrm>
        <a:graphic>
          <a:graphicData uri="http://schemas.openxmlformats.org/drawingml/2006/table">
            <a:tbl>
              <a:tblPr firstRow="1" firstCol="1" bandRow="1"/>
              <a:tblGrid>
                <a:gridCol w="857765"/>
                <a:gridCol w="1618205"/>
                <a:gridCol w="1678138"/>
                <a:gridCol w="1613805"/>
                <a:gridCol w="1558821"/>
                <a:gridCol w="1602259"/>
              </a:tblGrid>
              <a:tr h="1805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 b="0" dirty="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Vooruitgang</a:t>
                      </a:r>
                      <a:endParaRPr lang="nl-NL" sz="1600" b="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 b="0" dirty="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Economie</a:t>
                      </a:r>
                      <a:endParaRPr lang="nl-NL" sz="1600" b="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 b="0" dirty="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Risico</a:t>
                      </a:r>
                      <a:endParaRPr lang="nl-NL" sz="1600" b="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 b="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Ethiek</a:t>
                      </a:r>
                      <a:endParaRPr lang="nl-NL" sz="1600" b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400" b="0" dirty="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Globalisatie</a:t>
                      </a:r>
                      <a:endParaRPr lang="nl-NL" sz="1600" b="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263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b="1" dirty="0" err="1" smtClean="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Omschrij-ving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Wat kan de toepassing opleveren in termen van vooruitgang? Kleven er ook nadelen aan deze vooruitgang? 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Wat kan de toepassing opleveren in termen van economische vooruitgang? En wie hebben er dan voordeel van? Kan het leiden tot oneerlijke winstverdeling? 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Of gaat de economie erop achteruit? En wie hebben daar dan nadeel van? 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Welke risico’s kan de toepassing met zich meebrengen? Wat zijn de risico’s voor mens, dier en natuur?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Is de toepassing ethisch verantwoord: mag dit wel? Willen we dit wel? Waar trekken we de grens? 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Wat zijn de gevolgen van de toepassing als je wereldwijd kijkt? Verbetert het de positie van ons land in de wereldeconomie? Hebben derdewereldlanden er baat bij? 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259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b="1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Voorbeeld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Argument voor: Door de toepassing kunnen veel mensen genezen van borstkanker.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Argument voor: Met de verkoop van de toepassing valt veel geld te verdienen. Dit is goed voor de economie.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Argument tegen: Je weet niet welke gevolgen het heeft wanneer de toepassing (met synthetisch DNA) per ongeluk in de natuur vrijkomt.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Argument tegen: We mogen de natuur niet alleen voor ons eigen gewin aanpassen en gebruiken.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Argument tegen: Derdewereldlanden kunnen de toepassing niet betalen, waardoor je nog grotere verschillen krijgt.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26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b="1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Argument voor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9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dirty="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652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 b="1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Argument tegen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900">
                          <a:solidFill>
                            <a:schemeClr val="bg1"/>
                          </a:solidFill>
                          <a:effectLst/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00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endParaRPr lang="nl-NL" sz="1000" dirty="0">
                        <a:solidFill>
                          <a:schemeClr val="bg1"/>
                        </a:solidFill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4712" marR="54712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12" name="Rechte verbindingslijn 11"/>
          <p:cNvCxnSpPr/>
          <p:nvPr/>
        </p:nvCxnSpPr>
        <p:spPr>
          <a:xfrm>
            <a:off x="4355976" y="4149080"/>
            <a:ext cx="1368152" cy="9361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4355976" y="4149080"/>
            <a:ext cx="1368152" cy="9361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971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Lesmodule: Naar een kritisch perspectief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800" dirty="0" smtClean="0">
                <a:solidFill>
                  <a:schemeClr val="bg1"/>
                </a:solidFill>
              </a:rPr>
              <a:t>Les 1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b="1" dirty="0" smtClean="0">
                <a:solidFill>
                  <a:srgbClr val="FFFF00"/>
                </a:solidFill>
              </a:rPr>
              <a:t>Toekomstscenario</a:t>
            </a:r>
            <a:r>
              <a:rPr lang="nl-NL" sz="1800" dirty="0" smtClean="0">
                <a:solidFill>
                  <a:schemeClr val="bg1"/>
                </a:solidFill>
              </a:rPr>
              <a:t>: lichtgevende bomen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Voorbeeld uit de </a:t>
            </a:r>
            <a:r>
              <a:rPr lang="nl-NL" sz="1800" b="1" dirty="0" smtClean="0">
                <a:solidFill>
                  <a:srgbClr val="FFFF00"/>
                </a:solidFill>
              </a:rPr>
              <a:t>realiteit</a:t>
            </a:r>
            <a:r>
              <a:rPr lang="nl-NL" sz="1800" dirty="0" smtClean="0">
                <a:solidFill>
                  <a:schemeClr val="bg1"/>
                </a:solidFill>
              </a:rPr>
              <a:t>: doe-het-zelf-</a:t>
            </a:r>
            <a:r>
              <a:rPr lang="nl-NL" sz="1800" dirty="0" err="1" smtClean="0">
                <a:solidFill>
                  <a:schemeClr val="bg1"/>
                </a:solidFill>
              </a:rPr>
              <a:t>biohack</a:t>
            </a:r>
            <a:r>
              <a:rPr lang="nl-NL" sz="1800" dirty="0" smtClean="0">
                <a:solidFill>
                  <a:schemeClr val="bg1"/>
                </a:solidFill>
              </a:rPr>
              <a:t>-kit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chemeClr val="bg1"/>
                </a:solidFill>
              </a:rPr>
              <a:t>Les 2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Geschiedenis, technieken en toepassingen </a:t>
            </a:r>
            <a:r>
              <a:rPr lang="nl-NL" sz="1800" dirty="0" err="1" smtClean="0">
                <a:solidFill>
                  <a:schemeClr val="bg1"/>
                </a:solidFill>
              </a:rPr>
              <a:t>synbio</a:t>
            </a:r>
            <a:endParaRPr lang="nl-NL" sz="18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chemeClr val="bg1"/>
                </a:solidFill>
              </a:rPr>
              <a:t>Les 3</a:t>
            </a:r>
            <a:endParaRPr lang="nl-NL" sz="1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b="1" dirty="0" smtClean="0">
                <a:solidFill>
                  <a:srgbClr val="FFFF00"/>
                </a:solidFill>
              </a:rPr>
              <a:t>Rampscenario</a:t>
            </a:r>
            <a:r>
              <a:rPr lang="nl-NL" sz="1800" dirty="0" smtClean="0">
                <a:solidFill>
                  <a:schemeClr val="bg1"/>
                </a:solidFill>
              </a:rPr>
              <a:t> </a:t>
            </a:r>
            <a:r>
              <a:rPr lang="nl-NL" sz="1800" b="1" dirty="0" smtClean="0">
                <a:solidFill>
                  <a:srgbClr val="FFFF00"/>
                </a:solidFill>
              </a:rPr>
              <a:t>bekijken</a:t>
            </a:r>
            <a:r>
              <a:rPr lang="nl-NL" sz="1800" dirty="0" smtClean="0">
                <a:solidFill>
                  <a:schemeClr val="bg1"/>
                </a:solidFill>
              </a:rPr>
              <a:t> vanuit verschillende perspectieven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Klassikale </a:t>
            </a:r>
            <a:r>
              <a:rPr lang="nl-NL" sz="1800" b="1" dirty="0" smtClean="0">
                <a:solidFill>
                  <a:srgbClr val="FFFF00"/>
                </a:solidFill>
              </a:rPr>
              <a:t>dialoog</a:t>
            </a:r>
            <a:r>
              <a:rPr lang="nl-NL" sz="1800" dirty="0" smtClean="0">
                <a:solidFill>
                  <a:schemeClr val="bg1"/>
                </a:solidFill>
              </a:rPr>
              <a:t> over wenselijkheid </a:t>
            </a:r>
            <a:r>
              <a:rPr lang="nl-NL" sz="1800" dirty="0" err="1" smtClean="0">
                <a:solidFill>
                  <a:schemeClr val="bg1"/>
                </a:solidFill>
              </a:rPr>
              <a:t>synbio</a:t>
            </a:r>
            <a:endParaRPr lang="nl-NL" sz="18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938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Virtueel laboratorium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Leerlingen experimenteren met synthetische biologie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NL" sz="1400" dirty="0" smtClean="0">
                <a:solidFill>
                  <a:schemeClr val="bg1"/>
                </a:solidFill>
              </a:rPr>
              <a:t>Construct ontwerpen; </a:t>
            </a:r>
            <a:r>
              <a:rPr lang="nl-NL" sz="1400" dirty="0" err="1" smtClean="0">
                <a:solidFill>
                  <a:schemeClr val="bg1"/>
                </a:solidFill>
              </a:rPr>
              <a:t>transfectie</a:t>
            </a:r>
            <a:r>
              <a:rPr lang="nl-NL" sz="1400" dirty="0" smtClean="0">
                <a:solidFill>
                  <a:schemeClr val="bg1"/>
                </a:solidFill>
              </a:rPr>
              <a:t>; kloneren; testresultaten analyseren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Programma slaat ingevulde antwoorden op als .pdf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41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763688" y="476672"/>
            <a:ext cx="7056784" cy="5688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50" name="Picture 2" descr="https://upload.wikimedia.org/wikipedia/commons/thumb/d/da/Rolling-circle_replication.png/800px-Rolling-circle_replic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6566166" cy="49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3563888" y="6300377"/>
            <a:ext cx="52565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https://en.wikipedia.org/wiki/Rolling_circle_replication</a:t>
            </a:r>
          </a:p>
        </p:txBody>
      </p:sp>
      <p:sp>
        <p:nvSpPr>
          <p:cNvPr id="8" name="Rechthoek 7"/>
          <p:cNvSpPr/>
          <p:nvPr/>
        </p:nvSpPr>
        <p:spPr>
          <a:xfrm rot="16200000">
            <a:off x="-1286778" y="3264949"/>
            <a:ext cx="5256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</a:rPr>
              <a:t>Rolling </a:t>
            </a:r>
            <a:r>
              <a:rPr lang="nl-NL" sz="2000" dirty="0" err="1" smtClean="0">
                <a:solidFill>
                  <a:schemeClr val="bg1"/>
                </a:solidFill>
              </a:rPr>
              <a:t>Circle</a:t>
            </a:r>
            <a:r>
              <a:rPr lang="nl-NL" sz="2000" dirty="0" smtClean="0">
                <a:solidFill>
                  <a:schemeClr val="bg1"/>
                </a:solidFill>
              </a:rPr>
              <a:t> </a:t>
            </a:r>
            <a:r>
              <a:rPr lang="nl-NL" sz="2000" dirty="0" err="1" smtClean="0">
                <a:solidFill>
                  <a:schemeClr val="bg1"/>
                </a:solidFill>
              </a:rPr>
              <a:t>Amplification</a:t>
            </a:r>
            <a:endParaRPr lang="nl-NL" sz="2000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409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Eerst voor zichzelf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Dan in kleine groepjes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Daarna presentatie en dialoog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Didactische fasering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Introductie dilemma 		(leefwereld)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Individueel doordenken standpunt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i="1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Need-to-know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 creëren		(vragen oproepen)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Uitwisselen 				(bv. door dialoog)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Handelingsperspectief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Reflectie: mening veranderd?</a:t>
            </a: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>
                <a:solidFill>
                  <a:schemeClr val="bg1">
                    <a:lumMod val="95000"/>
                  </a:schemeClr>
                </a:solidFill>
              </a:rPr>
              <a:t>M</a:t>
            </a: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eningsvorming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173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Dialoog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800" dirty="0" smtClean="0">
                <a:solidFill>
                  <a:schemeClr val="bg1"/>
                </a:solidFill>
              </a:rPr>
              <a:t>In tegenstelling tot een debat:</a:t>
            </a:r>
            <a:endParaRPr lang="nl-NL" sz="1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Niet ingraven in mening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Luisteren naar een ander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Meningen mogen naast elkaar bestaan (er is geen winnaar)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Je kunt van mening veranderen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/>
                </a:solidFill>
              </a:rPr>
              <a:t>Socratisch gesprek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NL" sz="1400" dirty="0" smtClean="0">
                <a:solidFill>
                  <a:schemeClr val="bg1"/>
                </a:solidFill>
              </a:rPr>
              <a:t>Doorvragen: ‘’dus je bedoelt’’, ‘’en waarom vind je dat’’, ‘’begrijp ik je nou goed’’</a:t>
            </a:r>
            <a:endParaRPr lang="nl-NL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1800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62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Virtueel lab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Brandwonden en infecties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Antibioticaresistentie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Synthetische biologie: </a:t>
            </a: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LactoAid</a:t>
            </a: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nl-NL" sz="1400" dirty="0" smtClean="0">
                <a:solidFill>
                  <a:schemeClr val="bg1">
                    <a:lumMod val="95000"/>
                  </a:schemeClr>
                </a:solidFill>
              </a:rPr>
              <a:t>Bacterie die infectie gericht bestrijdt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Draait in PowerPoint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Ontwerpen DNA-construct, </a:t>
            </a:r>
            <a:r>
              <a:rPr lang="nl-NL" sz="1800" dirty="0" err="1" smtClean="0">
                <a:solidFill>
                  <a:schemeClr val="bg1">
                    <a:lumMod val="95000"/>
                  </a:schemeClr>
                </a:solidFill>
              </a:rPr>
              <a:t>transfectie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, kloneren, testen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Feedback &amp; </a:t>
            </a:r>
            <a:r>
              <a:rPr lang="nl-NL" sz="1800" b="1" dirty="0" smtClean="0">
                <a:solidFill>
                  <a:srgbClr val="FFFF00"/>
                </a:solidFill>
              </a:rPr>
              <a:t>.pdf van antwoorden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i="1" dirty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871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Synthetische biologie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4</a:t>
            </a:fld>
            <a:endParaRPr lang="nl-NL"/>
          </a:p>
        </p:txBody>
      </p:sp>
      <p:pic>
        <p:nvPicPr>
          <p:cNvPr id="4098" name="Picture 2" descr="https://www.the-scientist.com/images/June2016/featur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9283"/>
            <a:ext cx="7416824" cy="417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/>
          <p:cNvSpPr/>
          <p:nvPr/>
        </p:nvSpPr>
        <p:spPr>
          <a:xfrm>
            <a:off x="6460454" y="5725138"/>
            <a:ext cx="149592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50" dirty="0" smtClean="0">
                <a:solidFill>
                  <a:schemeClr val="bg1">
                    <a:lumMod val="95000"/>
                  </a:schemeClr>
                </a:solidFill>
              </a:rPr>
              <a:t>The </a:t>
            </a:r>
            <a:r>
              <a:rPr lang="nl-NL" sz="1050" dirty="0" err="1" smtClean="0">
                <a:solidFill>
                  <a:schemeClr val="bg1">
                    <a:lumMod val="95000"/>
                  </a:schemeClr>
                </a:solidFill>
              </a:rPr>
              <a:t>Scientist</a:t>
            </a:r>
            <a:r>
              <a:rPr lang="nl-NL" sz="1050" dirty="0" smtClean="0">
                <a:solidFill>
                  <a:schemeClr val="bg1">
                    <a:lumMod val="95000"/>
                  </a:schemeClr>
                </a:solidFill>
              </a:rPr>
              <a:t>, 2016</a:t>
            </a:r>
            <a:endParaRPr lang="nl-NL" sz="1050" dirty="0"/>
          </a:p>
        </p:txBody>
      </p:sp>
    </p:spTree>
    <p:extLst>
      <p:ext uri="{BB962C8B-B14F-4D97-AF65-F5344CB8AC3E}">
        <p14:creationId xmlns:p14="http://schemas.microsoft.com/office/powerpoint/2010/main" val="87125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Opbouw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5</a:t>
            </a:fld>
            <a:endParaRPr lang="nl-NL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Definities &amp; jargon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>
                <a:solidFill>
                  <a:schemeClr val="bg1">
                    <a:lumMod val="95000"/>
                  </a:schemeClr>
                </a:solidFill>
              </a:rPr>
              <a:t>Verschillen met Recombinant DNA techniek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nl-NL" sz="2400" dirty="0">
                <a:solidFill>
                  <a:schemeClr val="bg1">
                    <a:lumMod val="95000"/>
                  </a:schemeClr>
                </a:solidFill>
              </a:rPr>
              <a:t>?</a:t>
            </a:r>
            <a:endParaRPr lang="nl-NL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Geschiedenis &amp; Onderzoek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Lesmodules</a:t>
            </a: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11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Synthetische biologie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5194920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‘’... </a:t>
            </a:r>
            <a:r>
              <a:rPr lang="en-US" sz="1800" i="1" dirty="0" smtClean="0">
                <a:solidFill>
                  <a:schemeClr val="bg1">
                    <a:lumMod val="95000"/>
                  </a:schemeClr>
                </a:solidFill>
              </a:rPr>
              <a:t>an </a:t>
            </a:r>
            <a:r>
              <a:rPr lang="en-US" sz="1800" i="1" dirty="0">
                <a:solidFill>
                  <a:schemeClr val="bg1">
                    <a:lumMod val="95000"/>
                  </a:schemeClr>
                </a:solidFill>
              </a:rPr>
              <a:t>emerging discipline that uses </a:t>
            </a:r>
            <a:r>
              <a:rPr lang="en-US" sz="1800" b="1" i="1" dirty="0">
                <a:solidFill>
                  <a:srgbClr val="FFFF00"/>
                </a:solidFill>
              </a:rPr>
              <a:t>engineering principles </a:t>
            </a:r>
            <a:r>
              <a:rPr lang="en-US" sz="1800" i="1" dirty="0">
                <a:solidFill>
                  <a:schemeClr val="bg1">
                    <a:lumMod val="95000"/>
                  </a:schemeClr>
                </a:solidFill>
              </a:rPr>
              <a:t>to design and assemble </a:t>
            </a:r>
            <a:r>
              <a:rPr lang="en-US" sz="1800" b="1" i="1" dirty="0">
                <a:solidFill>
                  <a:srgbClr val="FFFF00"/>
                </a:solidFill>
              </a:rPr>
              <a:t>biological </a:t>
            </a:r>
            <a:r>
              <a:rPr lang="en-US" sz="1800" b="1" i="1" dirty="0" smtClean="0">
                <a:solidFill>
                  <a:srgbClr val="FFFF00"/>
                </a:solidFill>
              </a:rPr>
              <a:t>components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’’ 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– IEEE,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</a:rPr>
              <a:t>Wallhausen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 &amp;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</a:rPr>
              <a:t>Oyle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, 2007</a:t>
            </a:r>
          </a:p>
          <a:p>
            <a:pPr marL="0" indent="0">
              <a:buNone/>
            </a:pP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 err="1" smtClean="0">
                <a:solidFill>
                  <a:schemeClr val="bg1">
                    <a:lumMod val="95000"/>
                  </a:schemeClr>
                </a:solidFill>
              </a:rPr>
              <a:t>Doelen</a:t>
            </a: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Energie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Medicijnen / vaccins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Voedsel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Materialen (bv. plastics)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Biosensoren</a:t>
            </a: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5" t="15085" r="33115" b="10992"/>
          <a:stretch/>
        </p:blipFill>
        <p:spPr bwMode="auto">
          <a:xfrm>
            <a:off x="5807874" y="1052736"/>
            <a:ext cx="2984806" cy="265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7261492" y="3711925"/>
            <a:ext cx="153118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50" dirty="0" smtClean="0">
                <a:solidFill>
                  <a:schemeClr val="bg1">
                    <a:lumMod val="95000"/>
                  </a:schemeClr>
                </a:solidFill>
              </a:rPr>
              <a:t>The </a:t>
            </a:r>
            <a:r>
              <a:rPr lang="nl-NL" sz="1050" dirty="0" err="1" smtClean="0">
                <a:solidFill>
                  <a:schemeClr val="bg1">
                    <a:lumMod val="95000"/>
                  </a:schemeClr>
                </a:solidFill>
              </a:rPr>
              <a:t>Guardian</a:t>
            </a:r>
            <a:r>
              <a:rPr lang="nl-NL" sz="1050" dirty="0" smtClean="0">
                <a:solidFill>
                  <a:schemeClr val="bg1">
                    <a:lumMod val="95000"/>
                  </a:schemeClr>
                </a:solidFill>
              </a:rPr>
              <a:t>, 2008</a:t>
            </a:r>
            <a:endParaRPr lang="nl-NL" sz="105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3" t="22521" r="15830" b="34630"/>
          <a:stretch/>
        </p:blipFill>
        <p:spPr bwMode="auto">
          <a:xfrm>
            <a:off x="4650855" y="4293096"/>
            <a:ext cx="4141825" cy="142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/>
          <p:cNvSpPr/>
          <p:nvPr/>
        </p:nvSpPr>
        <p:spPr>
          <a:xfrm>
            <a:off x="6580214" y="5715294"/>
            <a:ext cx="221246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50" dirty="0" smtClean="0">
                <a:solidFill>
                  <a:schemeClr val="bg1">
                    <a:lumMod val="95000"/>
                  </a:schemeClr>
                </a:solidFill>
              </a:rPr>
              <a:t>De </a:t>
            </a:r>
            <a:r>
              <a:rPr lang="nl-NL" sz="1050" dirty="0" err="1" smtClean="0">
                <a:solidFill>
                  <a:schemeClr val="bg1">
                    <a:lumMod val="95000"/>
                  </a:schemeClr>
                </a:solidFill>
              </a:rPr>
              <a:t>Gregorio</a:t>
            </a:r>
            <a:r>
              <a:rPr lang="nl-NL" sz="1050" dirty="0" smtClean="0">
                <a:solidFill>
                  <a:schemeClr val="bg1">
                    <a:lumMod val="95000"/>
                  </a:schemeClr>
                </a:solidFill>
              </a:rPr>
              <a:t> &amp; </a:t>
            </a:r>
            <a:r>
              <a:rPr lang="nl-NL" sz="1050" dirty="0" err="1" smtClean="0">
                <a:solidFill>
                  <a:schemeClr val="bg1">
                    <a:lumMod val="95000"/>
                  </a:schemeClr>
                </a:solidFill>
              </a:rPr>
              <a:t>Rappuoli</a:t>
            </a:r>
            <a:r>
              <a:rPr lang="nl-NL" sz="1050" dirty="0" smtClean="0">
                <a:solidFill>
                  <a:schemeClr val="bg1">
                    <a:lumMod val="95000"/>
                  </a:schemeClr>
                </a:solidFill>
              </a:rPr>
              <a:t>, 2014</a:t>
            </a:r>
            <a:endParaRPr lang="nl-NL" sz="105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724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Synthetische biologie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7643192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Combineert </a:t>
            </a:r>
            <a:r>
              <a:rPr lang="nl-NL" sz="1800" b="1" dirty="0" smtClean="0">
                <a:solidFill>
                  <a:srgbClr val="FFFF00"/>
                </a:solidFill>
              </a:rPr>
              <a:t>engineering </a:t>
            </a:r>
            <a:r>
              <a:rPr lang="nl-NL" sz="1800" dirty="0" smtClean="0">
                <a:solidFill>
                  <a:schemeClr val="bg1"/>
                </a:solidFill>
              </a:rPr>
              <a:t>met </a:t>
            </a:r>
            <a:r>
              <a:rPr lang="nl-NL" sz="1800" b="1" dirty="0" smtClean="0">
                <a:solidFill>
                  <a:srgbClr val="FFFF00"/>
                </a:solidFill>
              </a:rPr>
              <a:t>biologie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7</a:t>
            </a:fld>
            <a:endParaRPr lang="nl-NL"/>
          </a:p>
        </p:txBody>
      </p:sp>
      <p:pic>
        <p:nvPicPr>
          <p:cNvPr id="6" name="Picture 2" descr="https://cdn-images-1.medium.com/max/1600/1*iXeaMgps1hWqcBo2HaCjXw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82" y="2204957"/>
            <a:ext cx="3763994" cy="266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kea.com/us/en/images/products/billy-bookcase-white__0252367_PE391149_S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65" r="15661"/>
          <a:stretch/>
        </p:blipFill>
        <p:spPr bwMode="auto">
          <a:xfrm>
            <a:off x="5542566" y="2204957"/>
            <a:ext cx="1765738" cy="266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JL-OMLAAG 10"/>
          <p:cNvSpPr/>
          <p:nvPr/>
        </p:nvSpPr>
        <p:spPr>
          <a:xfrm rot="16200000">
            <a:off x="4824040" y="3176961"/>
            <a:ext cx="216000" cy="72008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" name="Groep 8"/>
          <p:cNvGrpSpPr/>
          <p:nvPr/>
        </p:nvGrpSpPr>
        <p:grpSpPr>
          <a:xfrm>
            <a:off x="591982" y="2252117"/>
            <a:ext cx="3763993" cy="4004773"/>
            <a:chOff x="591982" y="2252117"/>
            <a:chExt cx="3763993" cy="4004773"/>
          </a:xfrm>
        </p:grpSpPr>
        <p:pic>
          <p:nvPicPr>
            <p:cNvPr id="1030" name="Picture 6" descr="https://ocw.mit.edu/courses/biology/7-343-network-medicine-using-systems-biology-and-signaling-networks-to-create-novel-cancer-therapeutics-fall-2012/7-343f12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982" y="2492896"/>
              <a:ext cx="3763993" cy="3763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hthoek 7"/>
            <p:cNvSpPr/>
            <p:nvPr/>
          </p:nvSpPr>
          <p:spPr>
            <a:xfrm>
              <a:off x="1259632" y="2252117"/>
              <a:ext cx="3024335" cy="2879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0" name="Groep 9"/>
          <p:cNvGrpSpPr/>
          <p:nvPr/>
        </p:nvGrpSpPr>
        <p:grpSpPr>
          <a:xfrm>
            <a:off x="5508104" y="2204957"/>
            <a:ext cx="3024335" cy="4051933"/>
            <a:chOff x="5570209" y="2204957"/>
            <a:chExt cx="3024335" cy="4051933"/>
          </a:xfrm>
        </p:grpSpPr>
        <p:sp>
          <p:nvSpPr>
            <p:cNvPr id="16" name="Rechthoek 15"/>
            <p:cNvSpPr/>
            <p:nvPr/>
          </p:nvSpPr>
          <p:spPr>
            <a:xfrm>
              <a:off x="5570209" y="2204957"/>
              <a:ext cx="3024335" cy="40519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32" name="Picture 8" descr="https://research.science.mq.edu.au/synthetic-biology/wp-content/uploads/sites/3/2014/09/Yeast-Cells-2-e147391411034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2689447"/>
              <a:ext cx="2857500" cy="2971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808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Synthetische biologie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7643192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Combineert </a:t>
            </a:r>
            <a:r>
              <a:rPr lang="nl-NL" sz="1800" b="1" dirty="0" smtClean="0">
                <a:solidFill>
                  <a:srgbClr val="FFFF00"/>
                </a:solidFill>
              </a:rPr>
              <a:t>engineering </a:t>
            </a:r>
            <a:r>
              <a:rPr lang="nl-NL" sz="1800" dirty="0" smtClean="0">
                <a:solidFill>
                  <a:schemeClr val="bg1"/>
                </a:solidFill>
              </a:rPr>
              <a:t>met </a:t>
            </a:r>
            <a:r>
              <a:rPr lang="nl-NL" sz="1800" b="1" dirty="0" smtClean="0">
                <a:solidFill>
                  <a:srgbClr val="FFFF00"/>
                </a:solidFill>
              </a:rPr>
              <a:t>biologie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De mogelijkheden van </a:t>
            </a:r>
            <a:r>
              <a:rPr lang="nl-NL" sz="1800" b="1" dirty="0" smtClean="0">
                <a:solidFill>
                  <a:srgbClr val="FFFF00"/>
                </a:solidFill>
              </a:rPr>
              <a:t>micro-organismen 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maximaal benutten</a:t>
            </a:r>
            <a:endParaRPr lang="nl-NL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8</a:t>
            </a:fld>
            <a:endParaRPr lang="nl-NL"/>
          </a:p>
        </p:txBody>
      </p:sp>
      <p:pic>
        <p:nvPicPr>
          <p:cNvPr id="2050" name="Picture 2" descr="https://upload.wikimedia.org/wikipedia/commons/9/96/Penicillin_Production_at_the_Royal_Navy_Medical_School%2C_Clevedon%2C_Somerset%2C_1944_A251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6952"/>
            <a:ext cx="2627869" cy="351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3160525" y="3001445"/>
            <a:ext cx="305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1944</a:t>
            </a: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2052" name="Picture 4" descr="https://www.gea.com/en/binaries/Pharma%20Product%20fermentation_tcm11-595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8" r="17022"/>
          <a:stretch/>
        </p:blipFill>
        <p:spPr bwMode="auto">
          <a:xfrm>
            <a:off x="4371225" y="3001445"/>
            <a:ext cx="3657159" cy="351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hoek 11"/>
          <p:cNvSpPr/>
          <p:nvPr/>
        </p:nvSpPr>
        <p:spPr>
          <a:xfrm>
            <a:off x="8028384" y="3001445"/>
            <a:ext cx="3051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2014</a:t>
            </a:r>
            <a:endParaRPr lang="nl-N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53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nl-NL" sz="2800" dirty="0" err="1" smtClean="0">
                <a:solidFill>
                  <a:schemeClr val="bg1">
                    <a:lumMod val="95000"/>
                  </a:schemeClr>
                </a:solidFill>
              </a:rPr>
              <a:t>Synbio</a:t>
            </a:r>
            <a:r>
              <a:rPr lang="nl-NL" sz="2800" dirty="0" smtClean="0">
                <a:solidFill>
                  <a:schemeClr val="bg1">
                    <a:lumMod val="95000"/>
                  </a:schemeClr>
                </a:solidFill>
              </a:rPr>
              <a:t>: jargon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</a:rPr>
              <a:t>Gestandaardiseerde onderdelen </a:t>
            </a:r>
            <a:r>
              <a:rPr lang="nl-NL" sz="1800" dirty="0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nl-NL" sz="1800" i="1" dirty="0" err="1" smtClean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BioBricks</a:t>
            </a:r>
            <a:endParaRPr lang="nl-NL" sz="1800" i="1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q"/>
            </a:pPr>
            <a:endParaRPr lang="nl-NL" sz="1800" dirty="0" smtClean="0">
              <a:solidFill>
                <a:schemeClr val="bg1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2050" name="Picture 2" descr="https://upload.wikimedia.org/wikipedia/commons/b/b1/Synthetic_Biology_Open_Language_%28SBOL%29_standard_visual_symbol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5"/>
          <a:stretch/>
        </p:blipFill>
        <p:spPr bwMode="auto">
          <a:xfrm>
            <a:off x="4860032" y="1617767"/>
            <a:ext cx="4008394" cy="366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4296426" y="529212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nl-NL" sz="1200" dirty="0">
                <a:solidFill>
                  <a:schemeClr val="bg1"/>
                </a:solidFill>
              </a:rPr>
              <a:t>https://en.wikipedia.org/wiki/Synthetic_biology</a:t>
            </a:r>
          </a:p>
        </p:txBody>
      </p:sp>
      <p:sp>
        <p:nvSpPr>
          <p:cNvPr id="5" name="Rechthoek 4"/>
          <p:cNvSpPr/>
          <p:nvPr/>
        </p:nvSpPr>
        <p:spPr>
          <a:xfrm>
            <a:off x="3741009" y="5949280"/>
            <a:ext cx="51274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1200" dirty="0" smtClean="0">
                <a:solidFill>
                  <a:schemeClr val="bg1"/>
                </a:solidFill>
              </a:rPr>
              <a:t>Zie ook:   </a:t>
            </a:r>
            <a:r>
              <a:rPr lang="nl-NL" sz="1200" dirty="0" smtClean="0">
                <a:solidFill>
                  <a:schemeClr val="bg1"/>
                </a:solidFill>
                <a:hlinkClick r:id="rId4"/>
              </a:rPr>
              <a:t>https</a:t>
            </a:r>
            <a:r>
              <a:rPr lang="nl-NL" sz="1200" dirty="0">
                <a:solidFill>
                  <a:schemeClr val="bg1"/>
                </a:solidFill>
                <a:hlinkClick r:id="rId4"/>
              </a:rPr>
              <a:t>://</a:t>
            </a:r>
            <a:r>
              <a:rPr lang="nl-NL" sz="1200" dirty="0" smtClean="0">
                <a:solidFill>
                  <a:schemeClr val="bg1"/>
                </a:solidFill>
                <a:hlinkClick r:id="rId4"/>
              </a:rPr>
              <a:t>www.youtube.com/watch?v=yFxKyk_uDFg</a:t>
            </a:r>
            <a:r>
              <a:rPr lang="nl-NL" sz="1200" dirty="0" smtClean="0">
                <a:solidFill>
                  <a:schemeClr val="bg1"/>
                </a:solidFill>
              </a:rPr>
              <a:t> 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031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1727</Words>
  <Application>Microsoft Office PowerPoint</Application>
  <PresentationFormat>Diavoorstelling (4:3)</PresentationFormat>
  <Paragraphs>527</Paragraphs>
  <Slides>37</Slides>
  <Notes>36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3" baseType="lpstr">
      <vt:lpstr>Arial</vt:lpstr>
      <vt:lpstr>Calibri</vt:lpstr>
      <vt:lpstr>Times New Roman</vt:lpstr>
      <vt:lpstr>Verdana</vt:lpstr>
      <vt:lpstr>Wingdings</vt:lpstr>
      <vt:lpstr>Office-thema</vt:lpstr>
      <vt:lpstr>Synthetische biologie:  snel, sneller, snelst </vt:lpstr>
      <vt:lpstr>Doel &amp; programma</vt:lpstr>
      <vt:lpstr>Waarom?</vt:lpstr>
      <vt:lpstr>Synthetische biologie</vt:lpstr>
      <vt:lpstr>Opbouw</vt:lpstr>
      <vt:lpstr>Synthetische biologie</vt:lpstr>
      <vt:lpstr>Synthetische biologie</vt:lpstr>
      <vt:lpstr>Synthetische biologie</vt:lpstr>
      <vt:lpstr>Synbio: jargon</vt:lpstr>
      <vt:lpstr>Synbio: jargon</vt:lpstr>
      <vt:lpstr>Synbio: jargon</vt:lpstr>
      <vt:lpstr>Synbio vs. Recombinant DNA techniek</vt:lpstr>
      <vt:lpstr>PowerPoint-presentatie</vt:lpstr>
      <vt:lpstr>PowerPoint-presentatie</vt:lpstr>
      <vt:lpstr>PowerPoint-presentatie</vt:lpstr>
      <vt:lpstr>Minimale cel</vt:lpstr>
      <vt:lpstr>Top-down: Syn3.0</vt:lpstr>
      <vt:lpstr>PowerPoint-presentatie</vt:lpstr>
      <vt:lpstr>PowerPoint-presentatie</vt:lpstr>
      <vt:lpstr>iGem challenge</vt:lpstr>
      <vt:lpstr>Lesmodules bekijken</vt:lpstr>
      <vt:lpstr>Achtergrondinformatie</vt:lpstr>
      <vt:lpstr>Lesmodules</vt:lpstr>
      <vt:lpstr>Lesmodule: Naar een kritisch perspectief</vt:lpstr>
      <vt:lpstr>Lesmodules bekijken</vt:lpstr>
      <vt:lpstr>PowerPoint-presentatie</vt:lpstr>
      <vt:lpstr>Literatuur</vt:lpstr>
      <vt:lpstr>PowerPoint-presentatie</vt:lpstr>
      <vt:lpstr>Extra figuren</vt:lpstr>
      <vt:lpstr>Lesmodule: Wat is er mogelijk en wenselijk?</vt:lpstr>
      <vt:lpstr>Lesmodule: Wat is er mogelijk en wenselijk?</vt:lpstr>
      <vt:lpstr>Lesmodule: Naar een kritisch perspectief</vt:lpstr>
      <vt:lpstr>Virtueel laboratorium</vt:lpstr>
      <vt:lpstr>PowerPoint-presentatie</vt:lpstr>
      <vt:lpstr>Meningsvorming</vt:lpstr>
      <vt:lpstr>Dialoog</vt:lpstr>
      <vt:lpstr>Virtueel lab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Synthetische biologie:  wat kan en wat mag?  Meningsvorming door leerlingen</dc:title>
  <dc:creator>Michiel</dc:creator>
  <cp:lastModifiedBy>Windows User</cp:lastModifiedBy>
  <cp:revision>114</cp:revision>
  <dcterms:created xsi:type="dcterms:W3CDTF">2017-03-20T13:39:13Z</dcterms:created>
  <dcterms:modified xsi:type="dcterms:W3CDTF">2018-01-13T07:29:51Z</dcterms:modified>
</cp:coreProperties>
</file>