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5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57" r:id="rId2"/>
    <p:sldId id="262" r:id="rId3"/>
    <p:sldId id="1045" r:id="rId4"/>
    <p:sldId id="259" r:id="rId5"/>
    <p:sldId id="1050" r:id="rId6"/>
    <p:sldId id="1046" r:id="rId7"/>
    <p:sldId id="1047" r:id="rId8"/>
    <p:sldId id="965" r:id="rId9"/>
    <p:sldId id="985" r:id="rId10"/>
    <p:sldId id="1008" r:id="rId11"/>
    <p:sldId id="1052" r:id="rId12"/>
    <p:sldId id="1010" r:id="rId13"/>
    <p:sldId id="1053" r:id="rId14"/>
    <p:sldId id="1054" r:id="rId15"/>
    <p:sldId id="1055" r:id="rId16"/>
    <p:sldId id="1012" r:id="rId17"/>
    <p:sldId id="848" r:id="rId18"/>
    <p:sldId id="308" r:id="rId19"/>
    <p:sldId id="1049" r:id="rId20"/>
    <p:sldId id="987" r:id="rId21"/>
    <p:sldId id="990" r:id="rId22"/>
    <p:sldId id="980" r:id="rId23"/>
    <p:sldId id="996" r:id="rId24"/>
    <p:sldId id="890" r:id="rId25"/>
    <p:sldId id="979" r:id="rId26"/>
    <p:sldId id="1017" r:id="rId27"/>
    <p:sldId id="518" r:id="rId28"/>
    <p:sldId id="995" r:id="rId29"/>
    <p:sldId id="1000" r:id="rId30"/>
    <p:sldId id="977" r:id="rId31"/>
    <p:sldId id="1057" r:id="rId32"/>
    <p:sldId id="1058" r:id="rId33"/>
    <p:sldId id="318" r:id="rId34"/>
    <p:sldId id="1060" r:id="rId35"/>
    <p:sldId id="1056" r:id="rId36"/>
    <p:sldId id="321" r:id="rId37"/>
    <p:sldId id="1021" r:id="rId38"/>
    <p:sldId id="1059" r:id="rId39"/>
    <p:sldId id="968" r:id="rId40"/>
    <p:sldId id="969" r:id="rId41"/>
    <p:sldId id="970" r:id="rId42"/>
    <p:sldId id="1002" r:id="rId43"/>
    <p:sldId id="289" r:id="rId44"/>
    <p:sldId id="290" r:id="rId45"/>
    <p:sldId id="291" r:id="rId46"/>
    <p:sldId id="1048" r:id="rId47"/>
    <p:sldId id="307" r:id="rId48"/>
    <p:sldId id="1034" r:id="rId49"/>
    <p:sldId id="1016" r:id="rId50"/>
    <p:sldId id="1028" r:id="rId51"/>
    <p:sldId id="1033" r:id="rId52"/>
    <p:sldId id="997" r:id="rId53"/>
    <p:sldId id="994" r:id="rId54"/>
    <p:sldId id="1001" r:id="rId55"/>
    <p:sldId id="279" r:id="rId56"/>
    <p:sldId id="280" r:id="rId57"/>
    <p:sldId id="281" r:id="rId58"/>
    <p:sldId id="282" r:id="rId59"/>
    <p:sldId id="283" r:id="rId60"/>
    <p:sldId id="284" r:id="rId61"/>
    <p:sldId id="1004" r:id="rId62"/>
    <p:sldId id="285" r:id="rId63"/>
    <p:sldId id="1003" r:id="rId64"/>
    <p:sldId id="1044" r:id="rId65"/>
    <p:sldId id="1061" r:id="rId66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46" autoAdjust="0"/>
    <p:restoredTop sz="84309" autoAdjust="0"/>
  </p:normalViewPr>
  <p:slideViewPr>
    <p:cSldViewPr snapToGrid="0">
      <p:cViewPr varScale="1">
        <p:scale>
          <a:sx n="54" d="100"/>
          <a:sy n="54" d="100"/>
        </p:scale>
        <p:origin x="92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66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customXml" Target="../customXml/item3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CD959F-EFCF-4A35-BC5A-557F36B39885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494F19-9793-41EB-A4EB-180DDA282E1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28684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E294824-0FB5-4A68-B11A-61B590F3D416}" type="slidenum">
              <a:rPr lang="en-US"/>
              <a:pPr eaLnBrk="1" hangingPunct="1"/>
              <a:t>8</a:t>
            </a:fld>
            <a:endParaRPr lang="en-US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228600" indent="-228600" eaLnBrk="1" hangingPunct="1">
              <a:buFontTx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191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54D7AA0-70AF-41D3-9976-11DC0378A131}" type="slidenum">
              <a:rPr kumimoji="0" lang="x-none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x-none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3595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BED3E2D-D9C8-4BFB-AFEA-E3B5D9842A4E}" type="slidenum">
              <a:rPr kumimoji="0" lang="nl-NL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49</a:t>
            </a:fld>
            <a:endParaRPr kumimoji="0" lang="nl-NL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92437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494F19-9793-41EB-A4EB-180DDA282E1F}" type="slidenum">
              <a:rPr lang="nl-NL" smtClean="0"/>
              <a:t>51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61170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3DFE27-59CF-4D82-9459-638163C71F2F}" type="slidenum">
              <a:rPr lang="nl-NL" smtClean="0"/>
              <a:pPr/>
              <a:t>58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45615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3986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03982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4184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32461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9585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0162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61520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55501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11271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6959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28177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B789E-EFDA-4880-9470-1BB8314430DC}" type="datetimeFigureOut">
              <a:rPr lang="nl-NL" smtClean="0"/>
              <a:t>14-11-2024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CAFC54-3AEC-429A-8714-05ACDB77820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31571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9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22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9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22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image" Target="../media/image44.pn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12" Type="http://schemas.microsoft.com/office/2007/relationships/hdphoto" Target="../media/hdphoto4.wdp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43.png"/><Relationship Id="rId5" Type="http://schemas.openxmlformats.org/officeDocument/2006/relationships/image" Target="../media/image39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42.png"/><Relationship Id="rId14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http://www.pinakoteka.zascianek.pl/Chelmonski/Images/Bociany.j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63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3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nl/url?sa=i&amp;rct=j&amp;q=&amp;esrc=s&amp;frm=1&amp;source=images&amp;cd=&amp;cad=rja&amp;docid=JkbQfBqzJjHLuM&amp;tbnid=FKUy58hHbgGBBM:&amp;ved=0CAUQjRw&amp;url=http%3A%2F%2Fwww.cantickhead.com%2FLibrary%2520of%2520Bird%2520watching.html&amp;ei=VLU5UojQFObt0gW-soDwDA&amp;bvm=bv.52288139,d.d2k&amp;psig=AFQjCNG61ruJoSFbNPP0pEcE7yIXkJVOpQ&amp;ust=1379600079412292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5" Type="http://schemas.openxmlformats.org/officeDocument/2006/relationships/image" Target="../media/image33.png"/><Relationship Id="rId4" Type="http://schemas.openxmlformats.org/officeDocument/2006/relationships/image" Target="../media/image80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hyperlink" Target="https://eur04.safelinks.protection.outlook.com/?url=https%3A%2F%2Fnioo.knaw.nl%2Flespakket-koolmees&amp;data=05%7C02%7CM.Visser%40nioo.knaw.nl%7C86924cd8bd39453a32f508dd04bb20d8%7Cc7a0410b695b4223af74d14c2e7652e8%7C0%7C0%7C638671923937002574%7CUnknown%7CTWFpbGZsb3d8eyJWIjoiMC4wLjAwMDAiLCJQIjoiV2luMzIiLCJBTiI6Ik1haWwiLCJXVCI6Mn0%3D%7C0%7C%7C%7C&amp;sdata=kQP8nrORiThlcwICP4A0cMkrXCBzohvVhwnj%2B%2BXLNbc%3D&amp;reserved=0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0" y="565695"/>
            <a:ext cx="12192000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nl-NL" sz="4000" dirty="0" err="1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Seizoensritmiek</a:t>
            </a:r>
            <a:r>
              <a:rPr lang="nl-NL" sz="4000" dirty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een </a:t>
            </a:r>
          </a:p>
          <a:p>
            <a:pPr algn="ctr" eaLnBrk="1" hangingPunct="1"/>
            <a:r>
              <a:rPr lang="nl-NL" sz="4000" dirty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warmer wordende wereld</a:t>
            </a:r>
          </a:p>
        </p:txBody>
      </p:sp>
      <p:sp>
        <p:nvSpPr>
          <p:cNvPr id="2053" name="Text Box 11"/>
          <p:cNvSpPr txBox="1">
            <a:spLocks noChangeArrowheads="1"/>
          </p:cNvSpPr>
          <p:nvPr/>
        </p:nvSpPr>
        <p:spPr bwMode="auto">
          <a:xfrm>
            <a:off x="0" y="2865238"/>
            <a:ext cx="12192000" cy="984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dirty="0">
                <a:latin typeface="Verdana" pitchFamily="34" charset="0"/>
              </a:rPr>
              <a:t>Marcel E. Visser</a:t>
            </a:r>
          </a:p>
          <a:p>
            <a:pPr algn="ctr" eaLnBrk="1" hangingPunct="1">
              <a:spcBef>
                <a:spcPct val="50000"/>
              </a:spcBef>
            </a:pPr>
            <a:r>
              <a:rPr lang="en-US" sz="2000" dirty="0">
                <a:latin typeface="Verdana" pitchFamily="34" charset="0"/>
              </a:rPr>
              <a:t>Department of Animal Ecology, Netherlands Institute of Ecology (NIOO-KNAW)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6B98D0-6D2B-4F05-9B00-BEFC520F31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3022"/>
          <a:stretch/>
        </p:blipFill>
        <p:spPr>
          <a:xfrm>
            <a:off x="1232905" y="3947474"/>
            <a:ext cx="10116410" cy="2472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3801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753356-0472-41D5-90FD-AA81DDDFE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Waarom is </a:t>
            </a:r>
            <a:r>
              <a:rPr lang="nl-NL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plastisch?</a:t>
            </a: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B13C3312-660A-4C24-9A05-DC361D41EDF7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586037"/>
            <a:ext cx="5027613" cy="2444750"/>
            <a:chOff x="96" y="1031"/>
            <a:chExt cx="3167" cy="1540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6619AB46-21B3-439E-B5A2-7E993013E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112"/>
              <a:ext cx="602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/>
                <a:t>Genes</a:t>
              </a:r>
            </a:p>
          </p:txBody>
        </p:sp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BB1FEB75-0340-4A69-8615-7C303768A2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2256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187EC03B-5D8A-4274-80D8-DE6DB65EE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9" y="2110"/>
              <a:ext cx="934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Phenotype</a:t>
              </a: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2AE37C0E-0F3E-4043-A97A-205AC1EDC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1031"/>
              <a:ext cx="1411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Cues</a:t>
              </a:r>
            </a:p>
          </p:txBody>
        </p:sp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719EDA72-3AD3-42DC-B87D-F8CD6592ED3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100" y="1828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D1F07D96-6449-4AD5-8A2C-408BCD1C4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" y="2319"/>
              <a:ext cx="71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000" dirty="0"/>
                <a:t>Plasticity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97813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018E0F-0F27-501C-E50C-6ABE2CE565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CAA6D5-D78C-98FD-6A4A-83BA36802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Waarom is </a:t>
            </a:r>
            <a:r>
              <a:rPr lang="nl-NL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plastisch?</a:t>
            </a:r>
          </a:p>
        </p:txBody>
      </p:sp>
      <p:pic>
        <p:nvPicPr>
          <p:cNvPr id="1028" name="Picture 4" descr="26,300+ Clock Animation Stock Videos and Royalty-Free Footage - iStock |  Digital clock animation, Alarm clock animation">
            <a:extLst>
              <a:ext uri="{FF2B5EF4-FFF2-40B4-BE49-F238E27FC236}">
                <a16:creationId xmlns:a16="http://schemas.microsoft.com/office/drawing/2014/main" id="{C1473892-435C-E4EE-3F56-30C69C776F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503" y="1166546"/>
            <a:ext cx="2711531" cy="152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182,200+ Thermometer Stock Photos ...">
            <a:extLst>
              <a:ext uri="{FF2B5EF4-FFF2-40B4-BE49-F238E27FC236}">
                <a16:creationId xmlns:a16="http://schemas.microsoft.com/office/drawing/2014/main" id="{CD89A04D-5A50-DB03-1348-C076A7FCEE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676400" y="1103312"/>
            <a:ext cx="1414463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Genetics Drawing Stock Illustrations ...">
            <a:extLst>
              <a:ext uri="{FF2B5EF4-FFF2-40B4-BE49-F238E27FC236}">
                <a16:creationId xmlns:a16="http://schemas.microsoft.com/office/drawing/2014/main" id="{DEAA74EC-2192-D73D-10BA-11C0FDF4AC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560" y="4760913"/>
            <a:ext cx="1456144" cy="145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13">
            <a:extLst>
              <a:ext uri="{FF2B5EF4-FFF2-40B4-BE49-F238E27FC236}">
                <a16:creationId xmlns:a16="http://schemas.microsoft.com/office/drawing/2014/main" id="{5E0390C3-1A23-D632-D74E-F52B72B5E1C3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586037"/>
            <a:ext cx="5027613" cy="2444750"/>
            <a:chOff x="96" y="1031"/>
            <a:chExt cx="3167" cy="1540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9E8C9121-BF52-CDB6-23C7-2AAAF2C907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112"/>
              <a:ext cx="602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/>
                <a:t>Genes</a:t>
              </a:r>
            </a:p>
          </p:txBody>
        </p:sp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3ABB2B6D-E898-F590-F92C-A1EC8EF6A5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2256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326B5B0D-8FBF-AD8C-05D8-69D2AA516D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9" y="2110"/>
              <a:ext cx="934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Phenotype</a:t>
              </a: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001119D3-3F29-1FCF-D045-A9E860CE2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1031"/>
              <a:ext cx="1411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Cues</a:t>
              </a:r>
            </a:p>
          </p:txBody>
        </p:sp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D758C8D5-34CA-067D-E8CD-28AD399A81A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100" y="1828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6DB1A7B0-9A6E-5819-F575-289AA0458D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" y="2319"/>
              <a:ext cx="71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000" dirty="0"/>
                <a:t>Plasticity</a:t>
              </a: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F9987F0F-BB4C-86DD-D527-28BC3AE928E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43"/>
          <a:stretch/>
        </p:blipFill>
        <p:spPr>
          <a:xfrm>
            <a:off x="5288869" y="4937039"/>
            <a:ext cx="1448260" cy="173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3840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>
            <a:extLst>
              <a:ext uri="{FF2B5EF4-FFF2-40B4-BE49-F238E27FC236}">
                <a16:creationId xmlns:a16="http://schemas.microsoft.com/office/drawing/2014/main" id="{B13C3312-660A-4C24-9A05-DC361D41EDF7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586037"/>
            <a:ext cx="8677275" cy="2444750"/>
            <a:chOff x="96" y="1031"/>
            <a:chExt cx="5466" cy="1540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6619AB46-21B3-439E-B5A2-7E993013E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112"/>
              <a:ext cx="602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/>
                <a:t>Genes</a:t>
              </a:r>
            </a:p>
          </p:txBody>
        </p:sp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BB1FEB75-0340-4A69-8615-7C303768A2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2256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187EC03B-5D8A-4274-80D8-DE6DB65EE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9" y="2110"/>
              <a:ext cx="934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Phenotype</a:t>
              </a:r>
            </a:p>
          </p:txBody>
        </p:sp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EF7AE585-0E4D-4804-B812-5CFB91B474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256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1D964C89-64AE-49BC-909F-3640AB850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2115"/>
              <a:ext cx="666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/>
                <a:t>Fitness</a:t>
              </a: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2AE37C0E-0F3E-4043-A97A-205AC1EDC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1031"/>
              <a:ext cx="1411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Cues</a:t>
              </a:r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3A310B6A-DB94-4CA6-A2F1-4042AD13C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3" y="1031"/>
              <a:ext cx="1852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Drivers of selection</a:t>
              </a:r>
            </a:p>
          </p:txBody>
        </p:sp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719EDA72-3AD3-42DC-B87D-F8CD6592ED3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100" y="1828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5FF8F5F2-0DDC-4D19-87DF-D8D2D28D6F0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740" y="1828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D1F07D96-6449-4AD5-8A2C-408BCD1C4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" y="2319"/>
              <a:ext cx="71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000" dirty="0"/>
                <a:t>Plasticity</a:t>
              </a: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54C46FE0-19B9-4C02-AF67-88EA5758F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3" y="2320"/>
              <a:ext cx="71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000"/>
                <a:t>Selection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20536CA-74EE-F0EF-C8CF-0E9FE5CAE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Waarom is </a:t>
            </a:r>
            <a:r>
              <a:rPr lang="nl-NL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plastisch?</a:t>
            </a:r>
          </a:p>
        </p:txBody>
      </p:sp>
    </p:spTree>
    <p:extLst>
      <p:ext uri="{BB962C8B-B14F-4D97-AF65-F5344CB8AC3E}">
        <p14:creationId xmlns:p14="http://schemas.microsoft.com/office/powerpoint/2010/main" val="25109356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1E9640-4274-A422-457A-1FCEE17C4B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Genetics Drawing Stock Illustrations ...">
            <a:extLst>
              <a:ext uri="{FF2B5EF4-FFF2-40B4-BE49-F238E27FC236}">
                <a16:creationId xmlns:a16="http://schemas.microsoft.com/office/drawing/2014/main" id="{7B030036-33D7-C4FC-304A-C016680E5C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560" y="4760913"/>
            <a:ext cx="1456144" cy="145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26,300+ Clock Animation Stock Videos and Royalty-Free Footage - iStock |  Digital clock animation, Alarm clock animation">
            <a:extLst>
              <a:ext uri="{FF2B5EF4-FFF2-40B4-BE49-F238E27FC236}">
                <a16:creationId xmlns:a16="http://schemas.microsoft.com/office/drawing/2014/main" id="{BAB48D85-CDDF-4AD9-30EF-27121A1235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503" y="1166546"/>
            <a:ext cx="2711531" cy="152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182,200+ Thermometer Stock Photos ...">
            <a:extLst>
              <a:ext uri="{FF2B5EF4-FFF2-40B4-BE49-F238E27FC236}">
                <a16:creationId xmlns:a16="http://schemas.microsoft.com/office/drawing/2014/main" id="{F492B654-C255-FD64-D078-3B54B67514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676400" y="1021339"/>
            <a:ext cx="1414463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13">
            <a:extLst>
              <a:ext uri="{FF2B5EF4-FFF2-40B4-BE49-F238E27FC236}">
                <a16:creationId xmlns:a16="http://schemas.microsoft.com/office/drawing/2014/main" id="{9B9C4F40-BE1F-20FD-1BDC-AA2DB878A16B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586037"/>
            <a:ext cx="8677275" cy="2444750"/>
            <a:chOff x="96" y="1031"/>
            <a:chExt cx="5466" cy="1540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CDE17AF3-6008-6A37-9580-6A8DB10F31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112"/>
              <a:ext cx="602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/>
                <a:t>Genes</a:t>
              </a:r>
            </a:p>
          </p:txBody>
        </p:sp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EF8D9A8D-4C70-BD75-0566-0CC49A4DA2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2256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E3B5F29E-CDFB-57D8-F86A-1121CC66C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9" y="2110"/>
              <a:ext cx="934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Phenotype</a:t>
              </a:r>
            </a:p>
          </p:txBody>
        </p:sp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FF6BA397-C507-7BC2-5CCC-A410694952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256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55AABAFF-E3BA-E6A0-C1AC-3447DD83C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2115"/>
              <a:ext cx="666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/>
                <a:t>Fitness</a:t>
              </a: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3DF880FB-4A65-A83A-C38A-A18ECC28FD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1031"/>
              <a:ext cx="1411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Cues</a:t>
              </a:r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DC1E51BB-871B-688B-3EED-5265742C8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3" y="1031"/>
              <a:ext cx="1852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Drivers of selection</a:t>
              </a:r>
            </a:p>
          </p:txBody>
        </p:sp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235A698B-CE9A-46C6-5E99-C1910037C88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100" y="1828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8E20EC3F-15CF-B34D-B3E4-0C2254EBBBF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740" y="1828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C7B3C9AC-B0FC-00D6-929B-812EE3AEF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" y="2319"/>
              <a:ext cx="71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000" dirty="0"/>
                <a:t>Plasticity</a:t>
              </a: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400F3667-1C06-54D1-98DF-7ABE589D23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3" y="2320"/>
              <a:ext cx="71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000"/>
                <a:t>Selection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B7C554C5-9D3C-F371-AC48-99D7AD8348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Waarom is </a:t>
            </a:r>
            <a:r>
              <a:rPr lang="nl-NL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plastisch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DFFC3C5-558D-2B19-067C-7560C2ECE0A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43"/>
          <a:stretch/>
        </p:blipFill>
        <p:spPr>
          <a:xfrm>
            <a:off x="5288869" y="4937039"/>
            <a:ext cx="1448260" cy="1738810"/>
          </a:xfrm>
          <a:prstGeom prst="rect">
            <a:avLst/>
          </a:prstGeom>
        </p:spPr>
      </p:pic>
      <p:pic>
        <p:nvPicPr>
          <p:cNvPr id="21" name="Picture 2" descr="182,200+ Thermometer Stock Photos ...">
            <a:extLst>
              <a:ext uri="{FF2B5EF4-FFF2-40B4-BE49-F238E27FC236}">
                <a16:creationId xmlns:a16="http://schemas.microsoft.com/office/drawing/2014/main" id="{1ADA41F2-4FE6-CBAB-16A9-2AE6EBC254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9646443" y="174329"/>
            <a:ext cx="1414463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rups">
            <a:extLst>
              <a:ext uri="{FF2B5EF4-FFF2-40B4-BE49-F238E27FC236}">
                <a16:creationId xmlns:a16="http://schemas.microsoft.com/office/drawing/2014/main" id="{A138C437-8141-2B3D-71A6-965C8512FF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6" y="1161155"/>
            <a:ext cx="1451447" cy="1367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6" descr="4554999151_43f8088bd2.jpg (500×375)">
            <a:extLst>
              <a:ext uri="{FF2B5EF4-FFF2-40B4-BE49-F238E27FC236}">
                <a16:creationId xmlns:a16="http://schemas.microsoft.com/office/drawing/2014/main" id="{4F8C8F3C-B024-DE90-411A-D065E0EE2FE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5"/>
          <a:stretch/>
        </p:blipFill>
        <p:spPr bwMode="auto">
          <a:xfrm>
            <a:off x="9144000" y="4895056"/>
            <a:ext cx="1689894" cy="136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6502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1E397E-371A-03F8-ADE9-96BFF0B16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6" descr="Genetics Drawing Stock Illustrations ...">
            <a:extLst>
              <a:ext uri="{FF2B5EF4-FFF2-40B4-BE49-F238E27FC236}">
                <a16:creationId xmlns:a16="http://schemas.microsoft.com/office/drawing/2014/main" id="{269B4C9B-3D3E-6945-E00D-7E0BC1241B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560" y="4760913"/>
            <a:ext cx="1456144" cy="145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4" descr="26,300+ Clock Animation Stock Videos and Royalty-Free Footage - iStock |  Digital clock animation, Alarm clock animation">
            <a:extLst>
              <a:ext uri="{FF2B5EF4-FFF2-40B4-BE49-F238E27FC236}">
                <a16:creationId xmlns:a16="http://schemas.microsoft.com/office/drawing/2014/main" id="{870B3A38-D22B-7412-04EE-EA7E668415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503" y="1166546"/>
            <a:ext cx="2711531" cy="152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182,200+ Thermometer Stock Photos ...">
            <a:extLst>
              <a:ext uri="{FF2B5EF4-FFF2-40B4-BE49-F238E27FC236}">
                <a16:creationId xmlns:a16="http://schemas.microsoft.com/office/drawing/2014/main" id="{F1137D70-3A97-A2B8-2C7C-578384E8DA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676400" y="1021339"/>
            <a:ext cx="1414463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13">
            <a:extLst>
              <a:ext uri="{FF2B5EF4-FFF2-40B4-BE49-F238E27FC236}">
                <a16:creationId xmlns:a16="http://schemas.microsoft.com/office/drawing/2014/main" id="{BBCA8FB2-28F0-13D7-AE5D-54295C62A5A8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586037"/>
            <a:ext cx="8677275" cy="2444750"/>
            <a:chOff x="96" y="1031"/>
            <a:chExt cx="5466" cy="1540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7EC1A401-39F8-51C2-ED43-7199A6C2CE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112"/>
              <a:ext cx="602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/>
                <a:t>Genes</a:t>
              </a:r>
            </a:p>
          </p:txBody>
        </p:sp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FD6FF3AC-1EBD-8F46-7C55-CFAEA2EC18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2256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FD7A4EB6-B03D-7DD4-A361-A5B4E76E9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9" y="2110"/>
              <a:ext cx="934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Phenotype</a:t>
              </a:r>
            </a:p>
          </p:txBody>
        </p:sp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ACBEB91A-901D-722D-03FB-BEB9443E58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256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6E45D065-A908-4623-2CA7-8FAD99807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2115"/>
              <a:ext cx="666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/>
                <a:t>Fitness</a:t>
              </a: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BC17827D-5F00-5BB2-8941-A9F479EE1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1031"/>
              <a:ext cx="1411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Cues</a:t>
              </a:r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C351352D-E7D5-BD9B-7D95-36DB5762A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3" y="1031"/>
              <a:ext cx="1852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Drivers of selection</a:t>
              </a:r>
            </a:p>
          </p:txBody>
        </p:sp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73625A93-9013-9343-0086-54A375BB07A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100" y="1828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CDA6483A-F831-1B04-A21C-2C0EF7047E7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740" y="1828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7E712C97-5656-CEE9-4BDF-FBC77BD4C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" y="2319"/>
              <a:ext cx="71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000" dirty="0"/>
                <a:t>Plasticity</a:t>
              </a: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4F9C6BCD-1911-6B09-8952-519DC71EB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3" y="2320"/>
              <a:ext cx="71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000"/>
                <a:t>Selection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AB44E019-9915-0A74-3D82-254055915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Waarom is </a:t>
            </a:r>
            <a:r>
              <a:rPr lang="nl-NL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plastisch</a:t>
            </a:r>
            <a:r>
              <a:rPr lang="nl-NL" altLang="nl-NL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07ED5EA-FD06-5E22-7AAC-3622F4149B2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43"/>
          <a:stretch/>
        </p:blipFill>
        <p:spPr>
          <a:xfrm>
            <a:off x="5288869" y="4937039"/>
            <a:ext cx="1448260" cy="1738810"/>
          </a:xfrm>
          <a:prstGeom prst="rect">
            <a:avLst/>
          </a:prstGeom>
        </p:spPr>
      </p:pic>
      <p:pic>
        <p:nvPicPr>
          <p:cNvPr id="23" name="Picture 2" descr="182,200+ Thermometer Stock Photos ...">
            <a:extLst>
              <a:ext uri="{FF2B5EF4-FFF2-40B4-BE49-F238E27FC236}">
                <a16:creationId xmlns:a16="http://schemas.microsoft.com/office/drawing/2014/main" id="{53219707-5A66-C75E-4794-5069A2D731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9646443" y="174329"/>
            <a:ext cx="1414463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rups">
            <a:extLst>
              <a:ext uri="{FF2B5EF4-FFF2-40B4-BE49-F238E27FC236}">
                <a16:creationId xmlns:a16="http://schemas.microsoft.com/office/drawing/2014/main" id="{B8CDE0C7-912C-889A-80C9-3D32C358DE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6" y="1161155"/>
            <a:ext cx="1451447" cy="1367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6" descr="4554999151_43f8088bd2.jpg (500×375)">
            <a:extLst>
              <a:ext uri="{FF2B5EF4-FFF2-40B4-BE49-F238E27FC236}">
                <a16:creationId xmlns:a16="http://schemas.microsoft.com/office/drawing/2014/main" id="{EFF72AA0-BA03-F5E1-5C76-91DD48B7A7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95"/>
          <a:stretch/>
        </p:blipFill>
        <p:spPr bwMode="auto">
          <a:xfrm>
            <a:off x="9144000" y="4895056"/>
            <a:ext cx="1689894" cy="136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Line 3">
            <a:extLst>
              <a:ext uri="{FF2B5EF4-FFF2-40B4-BE49-F238E27FC236}">
                <a16:creationId xmlns:a16="http://schemas.microsoft.com/office/drawing/2014/main" id="{C07987B8-11F1-23F5-2E43-A2C218746F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29200" y="2807190"/>
            <a:ext cx="1409307" cy="1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E2A15E55-156D-2280-8ACD-76106D7EDE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8869" y="2817018"/>
            <a:ext cx="10365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2000" dirty="0"/>
              <a:t>Predict</a:t>
            </a:r>
          </a:p>
        </p:txBody>
      </p:sp>
    </p:spTree>
    <p:extLst>
      <p:ext uri="{BB962C8B-B14F-4D97-AF65-F5344CB8AC3E}">
        <p14:creationId xmlns:p14="http://schemas.microsoft.com/office/powerpoint/2010/main" val="21972961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9D8736-828F-DE8B-20A0-ABEF513B0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temperature">
            <a:extLst>
              <a:ext uri="{FF2B5EF4-FFF2-40B4-BE49-F238E27FC236}">
                <a16:creationId xmlns:a16="http://schemas.microsoft.com/office/drawing/2014/main" id="{C20C2BA6-9814-EAB2-0BD3-628535714F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9" r="17890"/>
          <a:stretch/>
        </p:blipFill>
        <p:spPr>
          <a:xfrm>
            <a:off x="1864426" y="178130"/>
            <a:ext cx="9235892" cy="669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1622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753356-0472-41D5-90FD-AA81DDDFE9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 verstoort de fenologie</a:t>
            </a: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B13C3312-660A-4C24-9A05-DC361D41EDF7}"/>
              </a:ext>
            </a:extLst>
          </p:cNvPr>
          <p:cNvGrpSpPr>
            <a:grpSpLocks/>
          </p:cNvGrpSpPr>
          <p:nvPr/>
        </p:nvGrpSpPr>
        <p:grpSpPr bwMode="auto">
          <a:xfrm>
            <a:off x="1676400" y="2586037"/>
            <a:ext cx="8677275" cy="2444750"/>
            <a:chOff x="96" y="1031"/>
            <a:chExt cx="5466" cy="1540"/>
          </a:xfrm>
        </p:grpSpPr>
        <p:sp>
          <p:nvSpPr>
            <p:cNvPr id="4" name="Rectangle 2">
              <a:extLst>
                <a:ext uri="{FF2B5EF4-FFF2-40B4-BE49-F238E27FC236}">
                  <a16:creationId xmlns:a16="http://schemas.microsoft.com/office/drawing/2014/main" id="{6619AB46-21B3-439E-B5A2-7E993013E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2112"/>
              <a:ext cx="602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/>
                <a:t>Genes</a:t>
              </a:r>
            </a:p>
          </p:txBody>
        </p:sp>
        <p:sp>
          <p:nvSpPr>
            <p:cNvPr id="5" name="Line 3">
              <a:extLst>
                <a:ext uri="{FF2B5EF4-FFF2-40B4-BE49-F238E27FC236}">
                  <a16:creationId xmlns:a16="http://schemas.microsoft.com/office/drawing/2014/main" id="{BB1FEB75-0340-4A69-8615-7C303768A2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2256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id="{187EC03B-5D8A-4274-80D8-DE6DB65EE4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9" y="2110"/>
              <a:ext cx="934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Phenotype</a:t>
              </a:r>
            </a:p>
          </p:txBody>
        </p:sp>
        <p:sp>
          <p:nvSpPr>
            <p:cNvPr id="7" name="Line 5">
              <a:extLst>
                <a:ext uri="{FF2B5EF4-FFF2-40B4-BE49-F238E27FC236}">
                  <a16:creationId xmlns:a16="http://schemas.microsoft.com/office/drawing/2014/main" id="{EF7AE585-0E4D-4804-B812-5CFB91B474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256"/>
              <a:ext cx="1392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1D964C89-64AE-49BC-909F-3640AB850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6" y="2115"/>
              <a:ext cx="666" cy="294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/>
                <a:t>Fitness</a:t>
              </a: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2AE37C0E-0F3E-4043-A97A-205AC1EDC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9" y="1031"/>
              <a:ext cx="1411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Cues</a:t>
              </a:r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id="{3A310B6A-DB94-4CA6-A2F1-4042AD13C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3" y="1031"/>
              <a:ext cx="1852" cy="29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400" dirty="0"/>
                <a:t>Drivers of selection</a:t>
              </a:r>
            </a:p>
          </p:txBody>
        </p:sp>
        <p:sp>
          <p:nvSpPr>
            <p:cNvPr id="11" name="Line 9">
              <a:extLst>
                <a:ext uri="{FF2B5EF4-FFF2-40B4-BE49-F238E27FC236}">
                  <a16:creationId xmlns:a16="http://schemas.microsoft.com/office/drawing/2014/main" id="{719EDA72-3AD3-42DC-B87D-F8CD6592ED3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100" y="1828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Line 10">
              <a:extLst>
                <a:ext uri="{FF2B5EF4-FFF2-40B4-BE49-F238E27FC236}">
                  <a16:creationId xmlns:a16="http://schemas.microsoft.com/office/drawing/2014/main" id="{5FF8F5F2-0DDC-4D19-87DF-D8D2D28D6F0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740" y="1828"/>
              <a:ext cx="680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Rectangle 11">
              <a:extLst>
                <a:ext uri="{FF2B5EF4-FFF2-40B4-BE49-F238E27FC236}">
                  <a16:creationId xmlns:a16="http://schemas.microsoft.com/office/drawing/2014/main" id="{D1F07D96-6449-4AD5-8A2C-408BCD1C4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7" y="2319"/>
              <a:ext cx="71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000" dirty="0"/>
                <a:t>Plasticity</a:t>
              </a:r>
            </a:p>
          </p:txBody>
        </p:sp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id="{54C46FE0-19B9-4C02-AF67-88EA5758F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3" y="2320"/>
              <a:ext cx="71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GB" altLang="nl-NL" sz="2000"/>
                <a:t>Selection</a:t>
              </a:r>
            </a:p>
          </p:txBody>
        </p:sp>
      </p:grpSp>
      <p:sp>
        <p:nvSpPr>
          <p:cNvPr id="17" name="Line 3">
            <a:extLst>
              <a:ext uri="{FF2B5EF4-FFF2-40B4-BE49-F238E27FC236}">
                <a16:creationId xmlns:a16="http://schemas.microsoft.com/office/drawing/2014/main" id="{5F4B4347-6894-47B1-8038-32D7B105E7D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29200" y="2807190"/>
            <a:ext cx="1409307" cy="1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18" name="Rectangle 11">
            <a:extLst>
              <a:ext uri="{FF2B5EF4-FFF2-40B4-BE49-F238E27FC236}">
                <a16:creationId xmlns:a16="http://schemas.microsoft.com/office/drawing/2014/main" id="{660C8E6F-F329-4FE4-A259-E1D0023A68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8869" y="2817018"/>
            <a:ext cx="103651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2000" dirty="0"/>
              <a:t>Predict</a:t>
            </a:r>
          </a:p>
        </p:txBody>
      </p:sp>
      <p:sp>
        <p:nvSpPr>
          <p:cNvPr id="19" name="Rectangle 7">
            <a:extLst>
              <a:ext uri="{FF2B5EF4-FFF2-40B4-BE49-F238E27FC236}">
                <a16:creationId xmlns:a16="http://schemas.microsoft.com/office/drawing/2014/main" id="{27CBEA6E-C6DC-47D9-B05B-07A7B0C9F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2075" y="1428532"/>
            <a:ext cx="6837363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nl-NL" sz="2400" dirty="0"/>
              <a:t>Climate change</a:t>
            </a:r>
          </a:p>
        </p:txBody>
      </p:sp>
      <p:sp>
        <p:nvSpPr>
          <p:cNvPr id="20" name="Line 9">
            <a:extLst>
              <a:ext uri="{FF2B5EF4-FFF2-40B4-BE49-F238E27FC236}">
                <a16:creationId xmlns:a16="http://schemas.microsoft.com/office/drawing/2014/main" id="{BB4B553F-9A15-4909-949A-2DFEFD6151E4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555049" y="2285145"/>
            <a:ext cx="509901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/>
          </a:p>
        </p:txBody>
      </p:sp>
      <p:sp>
        <p:nvSpPr>
          <p:cNvPr id="21" name="Line 9">
            <a:extLst>
              <a:ext uri="{FF2B5EF4-FFF2-40B4-BE49-F238E27FC236}">
                <a16:creationId xmlns:a16="http://schemas.microsoft.com/office/drawing/2014/main" id="{24B7858E-5417-45D7-863E-A0132C48A80E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7746050" y="2279281"/>
            <a:ext cx="509901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nl-NL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AD854C8-CFBE-41D7-BE1F-4E28B22E65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0" t="19643" r="22417" b="26493"/>
          <a:stretch/>
        </p:blipFill>
        <p:spPr>
          <a:xfrm>
            <a:off x="9559925" y="1031418"/>
            <a:ext cx="1166067" cy="1256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73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327" y="1869515"/>
            <a:ext cx="4518025" cy="465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7114" y="2009215"/>
            <a:ext cx="4389438" cy="455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245877" y="3744353"/>
            <a:ext cx="3524250" cy="400050"/>
          </a:xfrm>
          <a:prstGeom prst="rect">
            <a:avLst/>
          </a:prstGeom>
          <a:solidFill>
            <a:schemeClr val="bg1">
              <a:alpha val="79999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l-NL" sz="2000">
                <a:latin typeface="Verdana" panose="020B0604030504040204" pitchFamily="34" charset="0"/>
              </a:rPr>
              <a:t>Increase= 0.050 C / year</a:t>
            </a:r>
            <a:endParaRPr lang="nl-NL" altLang="nl-NL" sz="2000">
              <a:latin typeface="Verdana" panose="020B0604030504040204" pitchFamily="34" charset="0"/>
            </a:endParaRP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7317814" y="3760228"/>
            <a:ext cx="3868738" cy="4000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nl-NL" sz="2000">
                <a:latin typeface="Verdana" panose="020B0604030504040204" pitchFamily="34" charset="0"/>
              </a:rPr>
              <a:t>Increase = 0.062 C / year</a:t>
            </a:r>
            <a:endParaRPr lang="nl-NL" altLang="nl-NL" sz="2000">
              <a:latin typeface="Verdana" panose="020B0604030504040204" pitchFamily="34" charset="0"/>
            </a:endParaRPr>
          </a:p>
        </p:txBody>
      </p:sp>
      <p:pic>
        <p:nvPicPr>
          <p:cNvPr id="7" name="Picture 9" descr="Koolmee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9464" y="1325003"/>
            <a:ext cx="144780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1" descr="thermometer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3789" y="915428"/>
            <a:ext cx="776288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0" descr="Fig_kw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8"/>
          <a:stretch>
            <a:fillRect/>
          </a:stretch>
        </p:blipFill>
        <p:spPr bwMode="auto">
          <a:xfrm>
            <a:off x="8430652" y="1269440"/>
            <a:ext cx="1447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2" descr="thermometer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290" y="923365"/>
            <a:ext cx="776288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21"/>
          <p:cNvSpPr txBox="1"/>
          <p:nvPr/>
        </p:nvSpPr>
        <p:spPr>
          <a:xfrm rot="16200000">
            <a:off x="-771148" y="3405132"/>
            <a:ext cx="3170754" cy="584775"/>
          </a:xfrm>
          <a:prstGeom prst="rect">
            <a:avLst/>
          </a:prstGeom>
          <a:noFill/>
          <a:ln w="38100"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Classical story</a:t>
            </a:r>
            <a:endParaRPr lang="nl-NL" sz="3200" dirty="0">
              <a:solidFill>
                <a:srgbClr val="FF0000"/>
              </a:solidFill>
            </a:endParaRPr>
          </a:p>
        </p:txBody>
      </p:sp>
      <p:sp>
        <p:nvSpPr>
          <p:cNvPr id="12" name="Text Box 7">
            <a:extLst>
              <a:ext uri="{FF2B5EF4-FFF2-40B4-BE49-F238E27FC236}">
                <a16:creationId xmlns:a16="http://schemas.microsoft.com/office/drawing/2014/main" id="{7C4B77C0-40A6-44F4-8005-88A6E0656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6696" y="6194421"/>
            <a:ext cx="3980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Visser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et al. (1998) Proc R </a:t>
            </a: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C9034C-B4F5-F850-1A76-CC290A4388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 verstoort de fenologie</a:t>
            </a:r>
          </a:p>
        </p:txBody>
      </p:sp>
    </p:spTree>
    <p:extLst>
      <p:ext uri="{BB962C8B-B14F-4D97-AF65-F5344CB8AC3E}">
        <p14:creationId xmlns:p14="http://schemas.microsoft.com/office/powerpoint/2010/main" val="9158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524001" y="-330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/>
          </a:p>
        </p:txBody>
      </p:sp>
      <p:pic>
        <p:nvPicPr>
          <p:cNvPr id="2049" name="Picture 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13" y="856596"/>
            <a:ext cx="9691590" cy="568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24001" y="348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7900147" y="6145146"/>
            <a:ext cx="3980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Visser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et al. (1998) Proc R </a:t>
            </a: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FBBBAF-938E-46BF-BBE5-343FD1D5F1CC}"/>
              </a:ext>
            </a:extLst>
          </p:cNvPr>
          <p:cNvSpPr txBox="1"/>
          <p:nvPr/>
        </p:nvSpPr>
        <p:spPr>
          <a:xfrm rot="16200000">
            <a:off x="-771148" y="3405133"/>
            <a:ext cx="3170754" cy="584775"/>
          </a:xfrm>
          <a:prstGeom prst="rect">
            <a:avLst/>
          </a:prstGeom>
          <a:noFill/>
          <a:ln w="38100"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Classical story</a:t>
            </a:r>
            <a:endParaRPr lang="nl-NL" sz="32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B5FC57-E135-850D-FD4D-3FEB1DD955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 verstoort de fenologie</a:t>
            </a:r>
          </a:p>
        </p:txBody>
      </p:sp>
    </p:spTree>
    <p:extLst>
      <p:ext uri="{BB962C8B-B14F-4D97-AF65-F5344CB8AC3E}">
        <p14:creationId xmlns:p14="http://schemas.microsoft.com/office/powerpoint/2010/main" val="25407491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diagram of a graph&#10;&#10;Description automatically generated">
            <a:extLst>
              <a:ext uri="{FF2B5EF4-FFF2-40B4-BE49-F238E27FC236}">
                <a16:creationId xmlns:a16="http://schemas.microsoft.com/office/drawing/2014/main" id="{BF17C2F6-7699-9B2A-7AE8-9F1444605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8702" y="0"/>
            <a:ext cx="893459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877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aph of temperature">
            <a:extLst>
              <a:ext uri="{FF2B5EF4-FFF2-40B4-BE49-F238E27FC236}">
                <a16:creationId xmlns:a16="http://schemas.microsoft.com/office/drawing/2014/main" id="{02F88E01-A01A-EAEE-2495-09DAB7E93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9" r="17890"/>
          <a:stretch/>
        </p:blipFill>
        <p:spPr>
          <a:xfrm>
            <a:off x="1864426" y="178130"/>
            <a:ext cx="9235892" cy="669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873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TextBox 31"/>
          <p:cNvSpPr txBox="1">
            <a:spLocks noChangeArrowheads="1"/>
          </p:cNvSpPr>
          <p:nvPr/>
        </p:nvSpPr>
        <p:spPr bwMode="auto">
          <a:xfrm>
            <a:off x="7949453" y="5973922"/>
            <a:ext cx="424254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Thackeray et al. (2010) GCB; Visser &amp; Both (2005) Proc R </a:t>
            </a: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</a:t>
            </a:r>
            <a:endParaRPr lang="nl-NL" altLang="nl-NL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368" name="TextBox 17"/>
          <p:cNvSpPr txBox="1">
            <a:spLocks noChangeArrowheads="1"/>
          </p:cNvSpPr>
          <p:nvPr/>
        </p:nvSpPr>
        <p:spPr bwMode="auto">
          <a:xfrm>
            <a:off x="3053262" y="5474737"/>
            <a:ext cx="1766363" cy="562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nl-NL" sz="24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1° Prod</a:t>
            </a:r>
            <a:endParaRPr lang="nl-NL" altLang="nl-NL" sz="2400" b="1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 bwMode="auto">
          <a:xfrm>
            <a:off x="4264826" y="5474737"/>
            <a:ext cx="1768158" cy="562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400" b="1" dirty="0">
                <a:solidFill>
                  <a:srgbClr val="FFC000"/>
                </a:solidFill>
              </a:rPr>
              <a:t>1° Cons</a:t>
            </a:r>
            <a:endParaRPr lang="nl-NL" sz="2400" b="1" dirty="0">
              <a:solidFill>
                <a:srgbClr val="FFC000"/>
              </a:solidFill>
            </a:endParaRPr>
          </a:p>
        </p:txBody>
      </p:sp>
      <p:sp>
        <p:nvSpPr>
          <p:cNvPr id="15370" name="TextBox 19"/>
          <p:cNvSpPr txBox="1">
            <a:spLocks noChangeArrowheads="1"/>
          </p:cNvSpPr>
          <p:nvPr/>
        </p:nvSpPr>
        <p:spPr bwMode="auto">
          <a:xfrm>
            <a:off x="5559060" y="5474737"/>
            <a:ext cx="1766363" cy="562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nl-NL" sz="2400" b="1" dirty="0">
                <a:solidFill>
                  <a:srgbClr val="6B8537"/>
                </a:solidFill>
                <a:latin typeface="Times New Roman" panose="02020603050405020304" pitchFamily="18" charset="0"/>
              </a:rPr>
              <a:t>2° Cons</a:t>
            </a:r>
            <a:endParaRPr lang="nl-NL" altLang="nl-NL" sz="2400" b="1" dirty="0">
              <a:solidFill>
                <a:srgbClr val="6B8537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TextBox 23"/>
          <p:cNvSpPr txBox="1"/>
          <p:nvPr/>
        </p:nvSpPr>
        <p:spPr bwMode="auto">
          <a:xfrm>
            <a:off x="1536377" y="876782"/>
            <a:ext cx="923330" cy="4879174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>
              <a:defRPr/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Mean change in phenology (days/decade)</a:t>
            </a:r>
            <a:endParaRPr lang="nl-NL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29600" y="6037176"/>
            <a:ext cx="23194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Thropic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level</a:t>
            </a:r>
            <a:endParaRPr lang="nl-NL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80DCC2-A6F9-4A7D-9898-627198E5E3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001" b="12600"/>
          <a:stretch/>
        </p:blipFill>
        <p:spPr>
          <a:xfrm>
            <a:off x="2659490" y="961425"/>
            <a:ext cx="4844610" cy="452195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3FC62EC1-06FF-4818-A54D-11E094C67D67}"/>
              </a:ext>
            </a:extLst>
          </p:cNvPr>
          <p:cNvGrpSpPr/>
          <p:nvPr/>
        </p:nvGrpSpPr>
        <p:grpSpPr>
          <a:xfrm>
            <a:off x="7325423" y="1374622"/>
            <a:ext cx="3421699" cy="3960616"/>
            <a:chOff x="8220228" y="1621812"/>
            <a:chExt cx="3421699" cy="3960616"/>
          </a:xfrm>
        </p:grpSpPr>
        <p:sp>
          <p:nvSpPr>
            <p:cNvPr id="14" name="TextBox 17">
              <a:extLst>
                <a:ext uri="{FF2B5EF4-FFF2-40B4-BE49-F238E27FC236}">
                  <a16:creationId xmlns:a16="http://schemas.microsoft.com/office/drawing/2014/main" id="{921426F3-E72D-4ABB-9EDE-7C9143EAED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1126" y="4716838"/>
              <a:ext cx="1766363" cy="562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nl-NL" sz="2400" b="1" dirty="0">
                  <a:solidFill>
                    <a:srgbClr val="C00000"/>
                  </a:solidFill>
                  <a:latin typeface="Times New Roman" panose="02020603050405020304" pitchFamily="18" charset="0"/>
                </a:rPr>
                <a:t>1° Prod</a:t>
              </a:r>
              <a:endParaRPr lang="nl-NL" altLang="nl-NL" sz="2400" b="1" dirty="0">
                <a:solidFill>
                  <a:srgbClr val="C0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74335F7-F31D-4E61-8BA5-E00FE67AA95C}"/>
                </a:ext>
              </a:extLst>
            </p:cNvPr>
            <p:cNvSpPr txBox="1"/>
            <p:nvPr/>
          </p:nvSpPr>
          <p:spPr bwMode="auto">
            <a:xfrm>
              <a:off x="8220228" y="3430530"/>
              <a:ext cx="1768158" cy="56243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GB" sz="2400" b="1" dirty="0">
                  <a:solidFill>
                    <a:srgbClr val="FFC000"/>
                  </a:solidFill>
                </a:rPr>
                <a:t>1° Cons</a:t>
              </a:r>
              <a:endParaRPr lang="nl-NL" sz="2400" b="1" dirty="0">
                <a:solidFill>
                  <a:srgbClr val="FFC000"/>
                </a:solidFill>
              </a:endParaRPr>
            </a:p>
          </p:txBody>
        </p:sp>
        <p:sp>
          <p:nvSpPr>
            <p:cNvPr id="16" name="TextBox 19">
              <a:extLst>
                <a:ext uri="{FF2B5EF4-FFF2-40B4-BE49-F238E27FC236}">
                  <a16:creationId xmlns:a16="http://schemas.microsoft.com/office/drawing/2014/main" id="{11D812D1-9B92-4C81-BBEC-3E808BA0C6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1126" y="1893121"/>
              <a:ext cx="1766363" cy="5624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nl-NL" sz="2400" b="1" dirty="0">
                  <a:solidFill>
                    <a:srgbClr val="6B8537"/>
                  </a:solidFill>
                  <a:latin typeface="Times New Roman" panose="02020603050405020304" pitchFamily="18" charset="0"/>
                </a:rPr>
                <a:t>2° Cons</a:t>
              </a:r>
              <a:endParaRPr lang="nl-NL" altLang="nl-NL" sz="2400" b="1" dirty="0">
                <a:solidFill>
                  <a:srgbClr val="6B8537"/>
                </a:solidFill>
                <a:latin typeface="Times New Roman" panose="02020603050405020304" pitchFamily="18" charset="0"/>
              </a:endParaRPr>
            </a:p>
          </p:txBody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E186B176-1135-408A-BDC5-25A9599B5423}"/>
                </a:ext>
              </a:extLst>
            </p:cNvPr>
            <p:cNvCxnSpPr>
              <a:cxnSpLocks/>
            </p:cNvCxnSpPr>
            <p:nvPr/>
          </p:nvCxnSpPr>
          <p:spPr>
            <a:xfrm>
              <a:off x="9062266" y="2418715"/>
              <a:ext cx="0" cy="897654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F4595C88-D767-4306-9D2E-371A432A025E}"/>
                </a:ext>
              </a:extLst>
            </p:cNvPr>
            <p:cNvCxnSpPr>
              <a:cxnSpLocks/>
            </p:cNvCxnSpPr>
            <p:nvPr/>
          </p:nvCxnSpPr>
          <p:spPr>
            <a:xfrm>
              <a:off x="9104307" y="3819184"/>
              <a:ext cx="0" cy="897654"/>
            </a:xfrm>
            <a:prstGeom prst="straightConnector1">
              <a:avLst/>
            </a:prstGeom>
            <a:ln w="57150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2" name="Picture 18" descr="rups">
              <a:extLst>
                <a:ext uri="{FF2B5EF4-FFF2-40B4-BE49-F238E27FC236}">
                  <a16:creationId xmlns:a16="http://schemas.microsoft.com/office/drawing/2014/main" id="{E7CCD697-905B-4D8A-B511-EBFBDDD46A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0480" y="2899104"/>
              <a:ext cx="1451447" cy="1367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6" descr="koolmees">
              <a:extLst>
                <a:ext uri="{FF2B5EF4-FFF2-40B4-BE49-F238E27FC236}">
                  <a16:creationId xmlns:a16="http://schemas.microsoft.com/office/drawing/2014/main" id="{C73443FE-4FA8-400C-9025-C6069038EB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18" r="8696" b="4776"/>
            <a:stretch>
              <a:fillRect/>
            </a:stretch>
          </p:blipFill>
          <p:spPr bwMode="auto">
            <a:xfrm>
              <a:off x="10232542" y="1621812"/>
              <a:ext cx="1367322" cy="1054868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842" name="Picture 2" descr="https://www.woodlandtrust.org.uk/media/4209/english-oak-single-leaf-wtml-1083384-laurie-campbell.jpg?center=0.46153846153846156,0.44881889763779526&amp;mode=crop&amp;heightratio=0.5622047244094488188976377953&amp;width=647&amp;rnd=132070554300000000">
              <a:extLst>
                <a:ext uri="{FF2B5EF4-FFF2-40B4-BE49-F238E27FC236}">
                  <a16:creationId xmlns:a16="http://schemas.microsoft.com/office/drawing/2014/main" id="{5D8FE7B8-46A5-4244-8726-03F112F195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190479" y="4488567"/>
              <a:ext cx="1451447" cy="109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C6FC8F7-ADDF-DC0C-EFCD-4868488614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 verstoort de fenologie</a:t>
            </a:r>
          </a:p>
        </p:txBody>
      </p:sp>
    </p:spTree>
    <p:extLst>
      <p:ext uri="{BB962C8B-B14F-4D97-AF65-F5344CB8AC3E}">
        <p14:creationId xmlns:p14="http://schemas.microsoft.com/office/powerpoint/2010/main" val="30971865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1DD0E6-E894-4AFF-8C40-D9E760F43D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80" y="1012954"/>
            <a:ext cx="10779760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Fenologie is gevoelig voor temperatuur</a:t>
            </a:r>
          </a:p>
          <a:p>
            <a:pPr>
              <a:spcBef>
                <a:spcPct val="0"/>
              </a:spcBef>
              <a:buFontTx/>
              <a:buNone/>
            </a:pPr>
            <a:endParaRPr lang="nl-NL" alt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 leidt tot hogere temperaturen</a:t>
            </a:r>
          </a:p>
          <a:p>
            <a:pPr>
              <a:spcBef>
                <a:spcPct val="0"/>
              </a:spcBef>
              <a:buFontTx/>
              <a:buNone/>
            </a:pPr>
            <a:endParaRPr lang="nl-NL" alt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Fenologie van soorten schuift naar voren</a:t>
            </a:r>
          </a:p>
          <a:p>
            <a:pPr>
              <a:spcBef>
                <a:spcPct val="0"/>
              </a:spcBef>
              <a:buFontTx/>
              <a:buNone/>
            </a:pPr>
            <a:endParaRPr lang="nl-NL" alt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Maar niet alle fenologie verschuift even snel</a:t>
            </a:r>
          </a:p>
          <a:p>
            <a:pPr>
              <a:spcBef>
                <a:spcPct val="0"/>
              </a:spcBef>
              <a:buFontTx/>
              <a:buNone/>
            </a:pPr>
            <a:endParaRPr lang="nl-NL" alt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Dit leidt tot mismatches in fenologie</a:t>
            </a:r>
          </a:p>
          <a:p>
            <a:pPr>
              <a:spcBef>
                <a:spcPct val="0"/>
              </a:spcBef>
              <a:buFontTx/>
              <a:buNone/>
            </a:pPr>
            <a:endParaRPr lang="nl-NL" alt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l-NL" sz="28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</a:t>
            </a:r>
            <a:r>
              <a:rPr lang="en-US" altLang="nl-NL" sz="28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nl-NL" sz="28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leidt</a:t>
            </a:r>
            <a:r>
              <a:rPr lang="en-US" altLang="nl-NL" sz="28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tot </a:t>
            </a:r>
            <a:r>
              <a:rPr lang="en-US" altLang="nl-NL" sz="28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ecologische</a:t>
            </a:r>
            <a:r>
              <a:rPr lang="en-US" altLang="nl-NL" sz="28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altLang="nl-NL" sz="28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relatieproblemen</a:t>
            </a:r>
            <a:endParaRPr lang="en-US" altLang="nl-NL" sz="2800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7922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>
            <a:extLst>
              <a:ext uri="{FF2B5EF4-FFF2-40B4-BE49-F238E27FC236}">
                <a16:creationId xmlns:a16="http://schemas.microsoft.com/office/drawing/2014/main" id="{2E0DB0B4-CCAD-4A8D-8611-7480EFA2A3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638655"/>
            <a:ext cx="11772404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fenologie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van 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vegetatie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(het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groeiseizoen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)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verschuift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sneller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dan 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fenologie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van 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ree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en van het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rendier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(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kalverdatum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) 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nl-NL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Plard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</a:rPr>
              <a:t> et al </a:t>
            </a: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PLoS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</a:rPr>
              <a:t> Biology 2014 &amp; Post &amp; </a:t>
            </a: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Forchhammer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</a:rPr>
              <a:t> Phil Trans 2008</a:t>
            </a:r>
          </a:p>
        </p:txBody>
      </p:sp>
      <p:pic>
        <p:nvPicPr>
          <p:cNvPr id="17411" name="Picture 2" descr="http://www.rspb.org.uk/community/cfs-file.ashx/__key/communityserver-blogs-components-weblogfiles/00-00-00-08-84/4571.roedeer.jpg">
            <a:extLst>
              <a:ext uri="{FF2B5EF4-FFF2-40B4-BE49-F238E27FC236}">
                <a16:creationId xmlns:a16="http://schemas.microsoft.com/office/drawing/2014/main" id="{770552DF-2F09-4697-AA99-8CC8835E62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0353"/>
            <a:ext cx="5354320" cy="3562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EBC82AB-1AD8-4AA2-96DD-C3C6A65D6152}"/>
              </a:ext>
            </a:extLst>
          </p:cNvPr>
          <p:cNvSpPr/>
          <p:nvPr/>
        </p:nvSpPr>
        <p:spPr>
          <a:xfrm>
            <a:off x="5923280" y="3933038"/>
            <a:ext cx="13617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Rendier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73F7CAE-61AC-4631-8000-D21A22E60EFC}"/>
              </a:ext>
            </a:extLst>
          </p:cNvPr>
          <p:cNvSpPr/>
          <p:nvPr/>
        </p:nvSpPr>
        <p:spPr>
          <a:xfrm>
            <a:off x="304800" y="3912159"/>
            <a:ext cx="7574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A291F8-C6A8-4C19-833B-ECDED932791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13" r="5857"/>
          <a:stretch/>
        </p:blipFill>
        <p:spPr>
          <a:xfrm>
            <a:off x="5923280" y="280352"/>
            <a:ext cx="5486400" cy="3562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2124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>
            <a:extLst>
              <a:ext uri="{FF2B5EF4-FFF2-40B4-BE49-F238E27FC236}">
                <a16:creationId xmlns:a16="http://schemas.microsoft.com/office/drawing/2014/main" id="{07DD11AC-C9CA-4DC4-86AF-3BE713A2C2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2947" y="1076644"/>
            <a:ext cx="8654242" cy="5027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BF775403-DB8F-43B7-BEE6-4F91C088D1F8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82" y="1076644"/>
            <a:ext cx="2007919" cy="274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36E5D8F5-9642-480B-AF6F-3C410C41F01A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7" r="1064"/>
          <a:stretch>
            <a:fillRect/>
          </a:stretch>
        </p:blipFill>
        <p:spPr bwMode="auto">
          <a:xfrm>
            <a:off x="558482" y="3904013"/>
            <a:ext cx="2002469" cy="2742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E62E80-F31E-4014-ADD6-9D00ECA41E84}"/>
              </a:ext>
            </a:extLst>
          </p:cNvPr>
          <p:cNvSpPr txBox="1"/>
          <p:nvPr/>
        </p:nvSpPr>
        <p:spPr>
          <a:xfrm>
            <a:off x="118754" y="336570"/>
            <a:ext cx="11790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Bonte vliegenvangers komen te laat terug in hun broedgebied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926A43C2-776A-4D30-9A7C-8A8C04A659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7528" y="6234048"/>
            <a:ext cx="36019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Both &amp; Visser (2001) Nature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9ADDB88-BDCA-4DA8-B148-C1895FC96269}"/>
              </a:ext>
            </a:extLst>
          </p:cNvPr>
          <p:cNvSpPr txBox="1"/>
          <p:nvPr/>
        </p:nvSpPr>
        <p:spPr>
          <a:xfrm>
            <a:off x="6724418" y="2478600"/>
            <a:ext cx="225807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</a:rPr>
              <a:t>Breeding area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778EDD-05D1-4F8F-9403-97EA37A66CBC}"/>
              </a:ext>
            </a:extLst>
          </p:cNvPr>
          <p:cNvSpPr txBox="1"/>
          <p:nvPr/>
        </p:nvSpPr>
        <p:spPr>
          <a:xfrm>
            <a:off x="6096000" y="4619220"/>
            <a:ext cx="306991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</a:rPr>
              <a:t>Overwintering area</a:t>
            </a:r>
          </a:p>
        </p:txBody>
      </p:sp>
    </p:spTree>
    <p:extLst>
      <p:ext uri="{BB962C8B-B14F-4D97-AF65-F5344CB8AC3E}">
        <p14:creationId xmlns:p14="http://schemas.microsoft.com/office/powerpoint/2010/main" val="38594827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G:\Pictures Tobseda\Pictures Thomas\P6038237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0984" b="-1"/>
          <a:stretch/>
        </p:blipFill>
        <p:spPr bwMode="auto">
          <a:xfrm>
            <a:off x="257628" y="193349"/>
            <a:ext cx="11798899" cy="256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" name="Group 41"/>
          <p:cNvGrpSpPr/>
          <p:nvPr/>
        </p:nvGrpSpPr>
        <p:grpSpPr>
          <a:xfrm>
            <a:off x="6406774" y="3223837"/>
            <a:ext cx="5649753" cy="3106053"/>
            <a:chOff x="330996" y="3203267"/>
            <a:chExt cx="5649753" cy="3106053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753170" y="3727068"/>
              <a:ext cx="9921" cy="11521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47590" y="4879196"/>
              <a:ext cx="14457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 rot="16200000">
              <a:off x="-217019" y="4671475"/>
              <a:ext cx="140380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400" dirty="0">
                  <a:latin typeface="Corbel" panose="020B0503020204020204" pitchFamily="34" charset="0"/>
                </a:rPr>
                <a:t>Food availability</a:t>
              </a:r>
            </a:p>
          </p:txBody>
        </p:sp>
        <p:pic>
          <p:nvPicPr>
            <p:cNvPr id="11" name="Picture 2" descr="Image result for grass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571" b="89286" l="6154" r="95385">
                          <a14:foregroundMark x1="33846" y1="47619" x2="37692" y2="55952"/>
                          <a14:foregroundMark x1="41538" y1="25000" x2="39231" y2="36905"/>
                          <a14:foregroundMark x1="44615" y1="30952" x2="47692" y2="17857"/>
                          <a14:foregroundMark x1="88462" y1="36905" x2="81538" y2="50000"/>
                          <a14:foregroundMark x1="90769" y1="34524" x2="95385" y2="30952"/>
                          <a14:backgroundMark x1="84615" y1="48810" x2="91538" y2="3690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222125" y="4530527"/>
              <a:ext cx="539157" cy="348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Freeform 11"/>
            <p:cNvSpPr/>
            <p:nvPr/>
          </p:nvSpPr>
          <p:spPr>
            <a:xfrm>
              <a:off x="971600" y="4310388"/>
              <a:ext cx="1077714" cy="568808"/>
            </a:xfrm>
            <a:custGeom>
              <a:avLst/>
              <a:gdLst>
                <a:gd name="connsiteX0" fmla="*/ 0 w 717550"/>
                <a:gd name="connsiteY0" fmla="*/ 355604 h 361954"/>
                <a:gd name="connsiteX1" fmla="*/ 361950 w 717550"/>
                <a:gd name="connsiteY1" fmla="*/ 4 h 361954"/>
                <a:gd name="connsiteX2" fmla="*/ 717550 w 717550"/>
                <a:gd name="connsiteY2" fmla="*/ 361954 h 36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7550" h="361954">
                  <a:moveTo>
                    <a:pt x="0" y="355604"/>
                  </a:moveTo>
                  <a:cubicBezTo>
                    <a:pt x="121179" y="177275"/>
                    <a:pt x="242358" y="-1054"/>
                    <a:pt x="361950" y="4"/>
                  </a:cubicBezTo>
                  <a:cubicBezTo>
                    <a:pt x="481542" y="1062"/>
                    <a:pt x="599546" y="181508"/>
                    <a:pt x="717550" y="36195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13" name="Picture 2" descr="Image result for grass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571" b="89286" l="6154" r="95385">
                          <a14:foregroundMark x1="33846" y1="47619" x2="37692" y2="55952"/>
                          <a14:foregroundMark x1="41538" y1="25000" x2="39231" y2="36905"/>
                          <a14:foregroundMark x1="44615" y1="30952" x2="47692" y2="17857"/>
                          <a14:foregroundMark x1="88462" y1="36905" x2="81538" y2="50000"/>
                          <a14:foregroundMark x1="90769" y1="34524" x2="95385" y2="30952"/>
                          <a14:backgroundMark x1="84615" y1="48810" x2="91538" y2="3690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820119" y="4530527"/>
              <a:ext cx="539157" cy="348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Freeform 13"/>
            <p:cNvSpPr/>
            <p:nvPr/>
          </p:nvSpPr>
          <p:spPr>
            <a:xfrm>
              <a:off x="4569594" y="3943092"/>
              <a:ext cx="1077714" cy="928848"/>
            </a:xfrm>
            <a:custGeom>
              <a:avLst/>
              <a:gdLst>
                <a:gd name="connsiteX0" fmla="*/ 0 w 717550"/>
                <a:gd name="connsiteY0" fmla="*/ 355604 h 361954"/>
                <a:gd name="connsiteX1" fmla="*/ 361950 w 717550"/>
                <a:gd name="connsiteY1" fmla="*/ 4 h 361954"/>
                <a:gd name="connsiteX2" fmla="*/ 717550 w 717550"/>
                <a:gd name="connsiteY2" fmla="*/ 361954 h 36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7550" h="361954">
                  <a:moveTo>
                    <a:pt x="0" y="355604"/>
                  </a:moveTo>
                  <a:cubicBezTo>
                    <a:pt x="121179" y="177275"/>
                    <a:pt x="242358" y="-1054"/>
                    <a:pt x="361950" y="4"/>
                  </a:cubicBezTo>
                  <a:cubicBezTo>
                    <a:pt x="481542" y="1062"/>
                    <a:pt x="599546" y="181508"/>
                    <a:pt x="717550" y="36195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36018" y="3203848"/>
              <a:ext cx="11573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400" dirty="0">
                  <a:latin typeface="Corbel" panose="020B0503020204020204" pitchFamily="34" charset="0"/>
                </a:rPr>
                <a:t>Wintering</a:t>
              </a:r>
            </a:p>
          </p:txBody>
        </p:sp>
        <p:pic>
          <p:nvPicPr>
            <p:cNvPr id="16" name="Picture 2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98286">
                          <a14:foregroundMark x1="14286" y1="79167" x2="80000" y2="86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2845581" y="3942263"/>
              <a:ext cx="728438" cy="49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4641602" y="3203267"/>
              <a:ext cx="101329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400" dirty="0">
                  <a:latin typeface="Corbel" panose="020B0503020204020204" pitchFamily="34" charset="0"/>
                </a:rPr>
                <a:t>Breeding</a:t>
              </a:r>
            </a:p>
          </p:txBody>
        </p:sp>
        <p:cxnSp>
          <p:nvCxnSpPr>
            <p:cNvPr id="18" name="Straight Connector 17"/>
            <p:cNvCxnSpPr/>
            <p:nvPr/>
          </p:nvCxnSpPr>
          <p:spPr>
            <a:xfrm flipH="1">
              <a:off x="755576" y="5149052"/>
              <a:ext cx="9921" cy="1152128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749996" y="6301180"/>
              <a:ext cx="144574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" name="Picture 2" descr="Image result for grass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571" b="89286" l="6154" r="95385">
                          <a14:foregroundMark x1="33846" y1="47619" x2="37692" y2="55952"/>
                          <a14:foregroundMark x1="41538" y1="25000" x2="39231" y2="36905"/>
                          <a14:foregroundMark x1="44615" y1="30952" x2="47692" y2="17857"/>
                          <a14:foregroundMark x1="88462" y1="36905" x2="81538" y2="50000"/>
                          <a14:foregroundMark x1="90769" y1="34524" x2="95385" y2="30952"/>
                          <a14:backgroundMark x1="84615" y1="48810" x2="91538" y2="3690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1041202" y="5952511"/>
              <a:ext cx="539157" cy="348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Freeform 20"/>
            <p:cNvSpPr/>
            <p:nvPr/>
          </p:nvSpPr>
          <p:spPr>
            <a:xfrm>
              <a:off x="753170" y="5732372"/>
              <a:ext cx="1077714" cy="568808"/>
            </a:xfrm>
            <a:custGeom>
              <a:avLst/>
              <a:gdLst>
                <a:gd name="connsiteX0" fmla="*/ 0 w 717550"/>
                <a:gd name="connsiteY0" fmla="*/ 355604 h 361954"/>
                <a:gd name="connsiteX1" fmla="*/ 361950 w 717550"/>
                <a:gd name="connsiteY1" fmla="*/ 4 h 361954"/>
                <a:gd name="connsiteX2" fmla="*/ 717550 w 717550"/>
                <a:gd name="connsiteY2" fmla="*/ 361954 h 36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7550" h="361954">
                  <a:moveTo>
                    <a:pt x="0" y="355604"/>
                  </a:moveTo>
                  <a:cubicBezTo>
                    <a:pt x="121179" y="177275"/>
                    <a:pt x="242358" y="-1054"/>
                    <a:pt x="361950" y="4"/>
                  </a:cubicBezTo>
                  <a:cubicBezTo>
                    <a:pt x="481542" y="1062"/>
                    <a:pt x="599546" y="181508"/>
                    <a:pt x="717550" y="36195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cxnSp>
          <p:nvCxnSpPr>
            <p:cNvPr id="22" name="Straight Connector 21"/>
            <p:cNvCxnSpPr/>
            <p:nvPr/>
          </p:nvCxnSpPr>
          <p:spPr>
            <a:xfrm>
              <a:off x="3923928" y="6293924"/>
              <a:ext cx="186980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3" name="Picture 2" descr="Image result for grass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571" b="89286" l="6154" r="95385">
                          <a14:foregroundMark x1="33846" y1="47619" x2="37692" y2="55952"/>
                          <a14:foregroundMark x1="41538" y1="25000" x2="39231" y2="36905"/>
                          <a14:foregroundMark x1="44615" y1="30952" x2="47692" y2="17857"/>
                          <a14:foregroundMark x1="88462" y1="36905" x2="81538" y2="50000"/>
                          <a14:foregroundMark x1="90769" y1="34524" x2="95385" y2="30952"/>
                          <a14:backgroundMark x1="84615" y1="48810" x2="91538" y2="3690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244055" y="5952511"/>
              <a:ext cx="539157" cy="3486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Freeform 23"/>
            <p:cNvSpPr/>
            <p:nvPr/>
          </p:nvSpPr>
          <p:spPr>
            <a:xfrm>
              <a:off x="3993530" y="5365076"/>
              <a:ext cx="1077714" cy="928848"/>
            </a:xfrm>
            <a:custGeom>
              <a:avLst/>
              <a:gdLst>
                <a:gd name="connsiteX0" fmla="*/ 0 w 717550"/>
                <a:gd name="connsiteY0" fmla="*/ 355604 h 361954"/>
                <a:gd name="connsiteX1" fmla="*/ 361950 w 717550"/>
                <a:gd name="connsiteY1" fmla="*/ 4 h 361954"/>
                <a:gd name="connsiteX2" fmla="*/ 717550 w 717550"/>
                <a:gd name="connsiteY2" fmla="*/ 361954 h 36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7550" h="361954">
                  <a:moveTo>
                    <a:pt x="0" y="355604"/>
                  </a:moveTo>
                  <a:cubicBezTo>
                    <a:pt x="121179" y="177275"/>
                    <a:pt x="242358" y="-1054"/>
                    <a:pt x="361950" y="4"/>
                  </a:cubicBezTo>
                  <a:cubicBezTo>
                    <a:pt x="481542" y="1062"/>
                    <a:pt x="599546" y="181508"/>
                    <a:pt x="717550" y="36195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98286">
                          <a14:foregroundMark x1="14286" y1="79167" x2="80000" y2="86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flipH="1">
              <a:off x="2625378" y="5085184"/>
              <a:ext cx="728438" cy="498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10" descr="Image result for sun"/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5238717" y="5017020"/>
              <a:ext cx="742032" cy="7636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10" descr="Image result for sun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051720" y="5085184"/>
              <a:ext cx="402613" cy="414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8" name="Straight Connector 27"/>
            <p:cNvCxnSpPr/>
            <p:nvPr/>
          </p:nvCxnSpPr>
          <p:spPr>
            <a:xfrm>
              <a:off x="3923928" y="4869160"/>
              <a:ext cx="186980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2669953" y="4879196"/>
              <a:ext cx="74991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3222869" y="4417336"/>
              <a:ext cx="1304808" cy="404432"/>
            </a:xfrm>
            <a:custGeom>
              <a:avLst/>
              <a:gdLst>
                <a:gd name="connsiteX0" fmla="*/ 0 w 2495550"/>
                <a:gd name="connsiteY0" fmla="*/ 238425 h 238425"/>
                <a:gd name="connsiteX1" fmla="*/ 863600 w 2495550"/>
                <a:gd name="connsiteY1" fmla="*/ 22525 h 238425"/>
                <a:gd name="connsiteX2" fmla="*/ 1587500 w 2495550"/>
                <a:gd name="connsiteY2" fmla="*/ 28875 h 238425"/>
                <a:gd name="connsiteX3" fmla="*/ 2495550 w 2495550"/>
                <a:gd name="connsiteY3" fmla="*/ 219375 h 238425"/>
                <a:gd name="connsiteX0" fmla="*/ 0 w 2790430"/>
                <a:gd name="connsiteY0" fmla="*/ 238425 h 404432"/>
                <a:gd name="connsiteX1" fmla="*/ 863600 w 2790430"/>
                <a:gd name="connsiteY1" fmla="*/ 22525 h 404432"/>
                <a:gd name="connsiteX2" fmla="*/ 1587500 w 2790430"/>
                <a:gd name="connsiteY2" fmla="*/ 28875 h 404432"/>
                <a:gd name="connsiteX3" fmla="*/ 2790430 w 2790430"/>
                <a:gd name="connsiteY3" fmla="*/ 404432 h 404432"/>
                <a:gd name="connsiteX0" fmla="*/ 0 w 2790430"/>
                <a:gd name="connsiteY0" fmla="*/ 238425 h 404432"/>
                <a:gd name="connsiteX1" fmla="*/ 863600 w 2790430"/>
                <a:gd name="connsiteY1" fmla="*/ 22525 h 404432"/>
                <a:gd name="connsiteX2" fmla="*/ 1587500 w 2790430"/>
                <a:gd name="connsiteY2" fmla="*/ 28875 h 404432"/>
                <a:gd name="connsiteX3" fmla="*/ 2790430 w 2790430"/>
                <a:gd name="connsiteY3" fmla="*/ 404432 h 40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430" h="404432">
                  <a:moveTo>
                    <a:pt x="0" y="238425"/>
                  </a:moveTo>
                  <a:cubicBezTo>
                    <a:pt x="299508" y="147937"/>
                    <a:pt x="599017" y="57450"/>
                    <a:pt x="863600" y="22525"/>
                  </a:cubicBezTo>
                  <a:cubicBezTo>
                    <a:pt x="1128183" y="-12400"/>
                    <a:pt x="1315508" y="-3933"/>
                    <a:pt x="1587500" y="28875"/>
                  </a:cubicBezTo>
                  <a:cubicBezTo>
                    <a:pt x="1859492" y="61683"/>
                    <a:pt x="2472400" y="300186"/>
                    <a:pt x="2790430" y="404432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1" name="Freeform 30"/>
            <p:cNvSpPr/>
            <p:nvPr/>
          </p:nvSpPr>
          <p:spPr>
            <a:xfrm>
              <a:off x="2771800" y="4584756"/>
              <a:ext cx="538857" cy="284404"/>
            </a:xfrm>
            <a:custGeom>
              <a:avLst/>
              <a:gdLst>
                <a:gd name="connsiteX0" fmla="*/ 0 w 717550"/>
                <a:gd name="connsiteY0" fmla="*/ 355604 h 361954"/>
                <a:gd name="connsiteX1" fmla="*/ 361950 w 717550"/>
                <a:gd name="connsiteY1" fmla="*/ 4 h 361954"/>
                <a:gd name="connsiteX2" fmla="*/ 717550 w 717550"/>
                <a:gd name="connsiteY2" fmla="*/ 361954 h 36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7550" h="361954">
                  <a:moveTo>
                    <a:pt x="0" y="355604"/>
                  </a:moveTo>
                  <a:cubicBezTo>
                    <a:pt x="121179" y="177275"/>
                    <a:pt x="242358" y="-1054"/>
                    <a:pt x="361950" y="4"/>
                  </a:cubicBezTo>
                  <a:cubicBezTo>
                    <a:pt x="481542" y="1062"/>
                    <a:pt x="599546" y="181508"/>
                    <a:pt x="717550" y="36195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32" name="Picture 2" descr="Image result for grass"/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703" b="89189" l="5172" r="94828">
                          <a14:foregroundMark x1="34483" y1="48649" x2="37931" y2="56757"/>
                          <a14:foregroundMark x1="41379" y1="24324" x2="37931" y2="37838"/>
                          <a14:foregroundMark x1="44828" y1="29730" x2="48276" y2="18919"/>
                          <a14:foregroundMark x1="87931" y1="37838" x2="81034" y2="48649"/>
                          <a14:foregroundMark x1="91379" y1="35135" x2="94828" y2="32432"/>
                          <a14:backgroundMark x1="84483" y1="48649" x2="91379" y2="378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900996" y="4708318"/>
              <a:ext cx="240149" cy="155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Freeform 32"/>
            <p:cNvSpPr/>
            <p:nvPr/>
          </p:nvSpPr>
          <p:spPr>
            <a:xfrm>
              <a:off x="1566111" y="4180009"/>
              <a:ext cx="1423486" cy="404470"/>
            </a:xfrm>
            <a:custGeom>
              <a:avLst/>
              <a:gdLst>
                <a:gd name="connsiteX0" fmla="*/ 0 w 2495550"/>
                <a:gd name="connsiteY0" fmla="*/ 238425 h 238425"/>
                <a:gd name="connsiteX1" fmla="*/ 863600 w 2495550"/>
                <a:gd name="connsiteY1" fmla="*/ 22525 h 238425"/>
                <a:gd name="connsiteX2" fmla="*/ 1587500 w 2495550"/>
                <a:gd name="connsiteY2" fmla="*/ 28875 h 238425"/>
                <a:gd name="connsiteX3" fmla="*/ 2495550 w 2495550"/>
                <a:gd name="connsiteY3" fmla="*/ 219375 h 238425"/>
                <a:gd name="connsiteX0" fmla="*/ 0 w 3790188"/>
                <a:gd name="connsiteY0" fmla="*/ 26424 h 319431"/>
                <a:gd name="connsiteX1" fmla="*/ 2158238 w 3790188"/>
                <a:gd name="connsiteY1" fmla="*/ 122581 h 319431"/>
                <a:gd name="connsiteX2" fmla="*/ 2882138 w 3790188"/>
                <a:gd name="connsiteY2" fmla="*/ 128931 h 319431"/>
                <a:gd name="connsiteX3" fmla="*/ 3790188 w 3790188"/>
                <a:gd name="connsiteY3" fmla="*/ 319431 h 319431"/>
                <a:gd name="connsiteX0" fmla="*/ 0 w 3790188"/>
                <a:gd name="connsiteY0" fmla="*/ 98176 h 391183"/>
                <a:gd name="connsiteX1" fmla="*/ 1568887 w 3790188"/>
                <a:gd name="connsiteY1" fmla="*/ 5648 h 391183"/>
                <a:gd name="connsiteX2" fmla="*/ 2882138 w 3790188"/>
                <a:gd name="connsiteY2" fmla="*/ 200683 h 391183"/>
                <a:gd name="connsiteX3" fmla="*/ 3790188 w 3790188"/>
                <a:gd name="connsiteY3" fmla="*/ 391183 h 391183"/>
                <a:gd name="connsiteX0" fmla="*/ 0 w 3790188"/>
                <a:gd name="connsiteY0" fmla="*/ 111463 h 404470"/>
                <a:gd name="connsiteX1" fmla="*/ 1568887 w 3790188"/>
                <a:gd name="connsiteY1" fmla="*/ 18935 h 404470"/>
                <a:gd name="connsiteX2" fmla="*/ 3790188 w 3790188"/>
                <a:gd name="connsiteY2" fmla="*/ 404470 h 404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0188" h="404470">
                  <a:moveTo>
                    <a:pt x="0" y="111463"/>
                  </a:moveTo>
                  <a:cubicBezTo>
                    <a:pt x="299508" y="20975"/>
                    <a:pt x="937189" y="-29899"/>
                    <a:pt x="1568887" y="18935"/>
                  </a:cubicBezTo>
                  <a:cubicBezTo>
                    <a:pt x="2200585" y="67769"/>
                    <a:pt x="3327417" y="324150"/>
                    <a:pt x="3790188" y="404470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694608" y="3212976"/>
              <a:ext cx="11573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nl-NL" sz="1400" dirty="0">
                  <a:latin typeface="Corbel" panose="020B0503020204020204" pitchFamily="34" charset="0"/>
                </a:rPr>
                <a:t>Stopover</a:t>
              </a:r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2483768" y="6309320"/>
              <a:ext cx="749919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reeform 35"/>
            <p:cNvSpPr/>
            <p:nvPr/>
          </p:nvSpPr>
          <p:spPr>
            <a:xfrm>
              <a:off x="2585615" y="6014880"/>
              <a:ext cx="538857" cy="284404"/>
            </a:xfrm>
            <a:custGeom>
              <a:avLst/>
              <a:gdLst>
                <a:gd name="connsiteX0" fmla="*/ 0 w 717550"/>
                <a:gd name="connsiteY0" fmla="*/ 355604 h 361954"/>
                <a:gd name="connsiteX1" fmla="*/ 361950 w 717550"/>
                <a:gd name="connsiteY1" fmla="*/ 4 h 361954"/>
                <a:gd name="connsiteX2" fmla="*/ 717550 w 717550"/>
                <a:gd name="connsiteY2" fmla="*/ 361954 h 3619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7550" h="361954">
                  <a:moveTo>
                    <a:pt x="0" y="355604"/>
                  </a:moveTo>
                  <a:cubicBezTo>
                    <a:pt x="121179" y="177275"/>
                    <a:pt x="242358" y="-1054"/>
                    <a:pt x="361950" y="4"/>
                  </a:cubicBezTo>
                  <a:cubicBezTo>
                    <a:pt x="481542" y="1062"/>
                    <a:pt x="599546" y="181508"/>
                    <a:pt x="717550" y="361954"/>
                  </a:cubicBezTo>
                </a:path>
              </a:pathLst>
            </a:cu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37" name="Picture 2" descr="Image result for grass"/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703" b="89189" l="5172" r="94828">
                          <a14:foregroundMark x1="34483" y1="48649" x2="37931" y2="56757"/>
                          <a14:foregroundMark x1="41379" y1="24324" x2="37931" y2="37838"/>
                          <a14:foregroundMark x1="44828" y1="29730" x2="48276" y2="18919"/>
                          <a14:foregroundMark x1="87931" y1="37838" x2="81034" y2="48649"/>
                          <a14:foregroundMark x1="91379" y1="35135" x2="94828" y2="32432"/>
                          <a14:backgroundMark x1="84483" y1="48649" x2="91379" y2="378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2734968" y="6126845"/>
              <a:ext cx="240149" cy="1553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Freeform 37"/>
            <p:cNvSpPr/>
            <p:nvPr/>
          </p:nvSpPr>
          <p:spPr>
            <a:xfrm>
              <a:off x="3005072" y="5829590"/>
              <a:ext cx="1304808" cy="404432"/>
            </a:xfrm>
            <a:custGeom>
              <a:avLst/>
              <a:gdLst>
                <a:gd name="connsiteX0" fmla="*/ 0 w 2495550"/>
                <a:gd name="connsiteY0" fmla="*/ 238425 h 238425"/>
                <a:gd name="connsiteX1" fmla="*/ 863600 w 2495550"/>
                <a:gd name="connsiteY1" fmla="*/ 22525 h 238425"/>
                <a:gd name="connsiteX2" fmla="*/ 1587500 w 2495550"/>
                <a:gd name="connsiteY2" fmla="*/ 28875 h 238425"/>
                <a:gd name="connsiteX3" fmla="*/ 2495550 w 2495550"/>
                <a:gd name="connsiteY3" fmla="*/ 219375 h 238425"/>
                <a:gd name="connsiteX0" fmla="*/ 0 w 2790430"/>
                <a:gd name="connsiteY0" fmla="*/ 238425 h 404432"/>
                <a:gd name="connsiteX1" fmla="*/ 863600 w 2790430"/>
                <a:gd name="connsiteY1" fmla="*/ 22525 h 404432"/>
                <a:gd name="connsiteX2" fmla="*/ 1587500 w 2790430"/>
                <a:gd name="connsiteY2" fmla="*/ 28875 h 404432"/>
                <a:gd name="connsiteX3" fmla="*/ 2790430 w 2790430"/>
                <a:gd name="connsiteY3" fmla="*/ 404432 h 404432"/>
                <a:gd name="connsiteX0" fmla="*/ 0 w 2790430"/>
                <a:gd name="connsiteY0" fmla="*/ 238425 h 404432"/>
                <a:gd name="connsiteX1" fmla="*/ 863600 w 2790430"/>
                <a:gd name="connsiteY1" fmla="*/ 22525 h 404432"/>
                <a:gd name="connsiteX2" fmla="*/ 1587500 w 2790430"/>
                <a:gd name="connsiteY2" fmla="*/ 28875 h 404432"/>
                <a:gd name="connsiteX3" fmla="*/ 2790430 w 2790430"/>
                <a:gd name="connsiteY3" fmla="*/ 404432 h 404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0430" h="404432">
                  <a:moveTo>
                    <a:pt x="0" y="238425"/>
                  </a:moveTo>
                  <a:cubicBezTo>
                    <a:pt x="299508" y="147937"/>
                    <a:pt x="599017" y="57450"/>
                    <a:pt x="863600" y="22525"/>
                  </a:cubicBezTo>
                  <a:cubicBezTo>
                    <a:pt x="1128183" y="-12400"/>
                    <a:pt x="1315508" y="-3933"/>
                    <a:pt x="1587500" y="28875"/>
                  </a:cubicBezTo>
                  <a:cubicBezTo>
                    <a:pt x="1859492" y="61683"/>
                    <a:pt x="2472400" y="300186"/>
                    <a:pt x="2790430" y="404432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1348314" y="5592263"/>
              <a:ext cx="1423486" cy="404470"/>
            </a:xfrm>
            <a:custGeom>
              <a:avLst/>
              <a:gdLst>
                <a:gd name="connsiteX0" fmla="*/ 0 w 2495550"/>
                <a:gd name="connsiteY0" fmla="*/ 238425 h 238425"/>
                <a:gd name="connsiteX1" fmla="*/ 863600 w 2495550"/>
                <a:gd name="connsiteY1" fmla="*/ 22525 h 238425"/>
                <a:gd name="connsiteX2" fmla="*/ 1587500 w 2495550"/>
                <a:gd name="connsiteY2" fmla="*/ 28875 h 238425"/>
                <a:gd name="connsiteX3" fmla="*/ 2495550 w 2495550"/>
                <a:gd name="connsiteY3" fmla="*/ 219375 h 238425"/>
                <a:gd name="connsiteX0" fmla="*/ 0 w 3790188"/>
                <a:gd name="connsiteY0" fmla="*/ 26424 h 319431"/>
                <a:gd name="connsiteX1" fmla="*/ 2158238 w 3790188"/>
                <a:gd name="connsiteY1" fmla="*/ 122581 h 319431"/>
                <a:gd name="connsiteX2" fmla="*/ 2882138 w 3790188"/>
                <a:gd name="connsiteY2" fmla="*/ 128931 h 319431"/>
                <a:gd name="connsiteX3" fmla="*/ 3790188 w 3790188"/>
                <a:gd name="connsiteY3" fmla="*/ 319431 h 319431"/>
                <a:gd name="connsiteX0" fmla="*/ 0 w 3790188"/>
                <a:gd name="connsiteY0" fmla="*/ 98176 h 391183"/>
                <a:gd name="connsiteX1" fmla="*/ 1568887 w 3790188"/>
                <a:gd name="connsiteY1" fmla="*/ 5648 h 391183"/>
                <a:gd name="connsiteX2" fmla="*/ 2882138 w 3790188"/>
                <a:gd name="connsiteY2" fmla="*/ 200683 h 391183"/>
                <a:gd name="connsiteX3" fmla="*/ 3790188 w 3790188"/>
                <a:gd name="connsiteY3" fmla="*/ 391183 h 391183"/>
                <a:gd name="connsiteX0" fmla="*/ 0 w 3790188"/>
                <a:gd name="connsiteY0" fmla="*/ 111463 h 404470"/>
                <a:gd name="connsiteX1" fmla="*/ 1568887 w 3790188"/>
                <a:gd name="connsiteY1" fmla="*/ 18935 h 404470"/>
                <a:gd name="connsiteX2" fmla="*/ 3790188 w 3790188"/>
                <a:gd name="connsiteY2" fmla="*/ 404470 h 404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90188" h="404470">
                  <a:moveTo>
                    <a:pt x="0" y="111463"/>
                  </a:moveTo>
                  <a:cubicBezTo>
                    <a:pt x="299508" y="20975"/>
                    <a:pt x="937189" y="-29899"/>
                    <a:pt x="1568887" y="18935"/>
                  </a:cubicBezTo>
                  <a:cubicBezTo>
                    <a:pt x="2200585" y="67769"/>
                    <a:pt x="3327417" y="324150"/>
                    <a:pt x="3790188" y="404470"/>
                  </a:cubicBezTo>
                </a:path>
              </a:pathLst>
            </a:custGeom>
            <a:noFill/>
            <a:ln>
              <a:solidFill>
                <a:schemeClr val="tx1"/>
              </a:solidFill>
              <a:prstDash val="sysDash"/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0" name="Picture 2" descr="Image result for gosling goose"/>
            <p:cNvPicPr>
              <a:picLocks noChangeAspect="1" noChangeArrowheads="1"/>
            </p:cNvPicPr>
            <p:nvPr/>
          </p:nvPicPr>
          <p:blipFill rotWithShape="1">
            <a:blip r:embed="rId11" cstate="screen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92593" l="10309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4860032" y="3667909"/>
              <a:ext cx="401156" cy="3371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4" descr="Image result for gosling goose"/>
            <p:cNvPicPr>
              <a:picLocks noChangeAspect="1" noChangeArrowheads="1"/>
            </p:cNvPicPr>
            <p:nvPr/>
          </p:nvPicPr>
          <p:blipFill rotWithShape="1">
            <a:blip r:embed="rId13" cstate="screen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100000" l="6173" r="9506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 rot="3600000">
              <a:off x="4842126" y="5775771"/>
              <a:ext cx="337090" cy="205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3" name="Rectangle 42">
            <a:extLst>
              <a:ext uri="{FF2B5EF4-FFF2-40B4-BE49-F238E27FC236}">
                <a16:creationId xmlns:a16="http://schemas.microsoft.com/office/drawing/2014/main" id="{AB2E7D30-B1F4-4197-BFEC-39721C007576}"/>
              </a:ext>
            </a:extLst>
          </p:cNvPr>
          <p:cNvSpPr/>
          <p:nvPr/>
        </p:nvSpPr>
        <p:spPr>
          <a:xfrm>
            <a:off x="419163" y="3052911"/>
            <a:ext cx="6096000" cy="224676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</a:pP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 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fenologie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(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aankomstdatum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 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hun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broedgebied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) van de 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brandgans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vervroegd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minder 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snel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dan de 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fenologie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van het 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voedsel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in 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hun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broedgebied</a:t>
            </a:r>
            <a:r>
              <a:rPr lang="en-GB" altLang="nl-NL" sz="2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3577EFA-DE40-4577-A497-04A714383A72}"/>
              </a:ext>
            </a:extLst>
          </p:cNvPr>
          <p:cNvSpPr/>
          <p:nvPr/>
        </p:nvSpPr>
        <p:spPr>
          <a:xfrm>
            <a:off x="501252" y="5898928"/>
            <a:ext cx="43332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</a:rPr>
              <a:t>Lameris et al. </a:t>
            </a:r>
            <a:r>
              <a:rPr lang="nl-NL" dirty="0" err="1">
                <a:latin typeface="Verdana" panose="020B0604030504040204" pitchFamily="34" charset="0"/>
                <a:ea typeface="Verdana" panose="020B0604030504040204" pitchFamily="34" charset="0"/>
              </a:rPr>
              <a:t>Current</a:t>
            </a:r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</a:rPr>
              <a:t> Biology 2018</a:t>
            </a:r>
          </a:p>
        </p:txBody>
      </p:sp>
    </p:spTree>
    <p:extLst>
      <p:ext uri="{BB962C8B-B14F-4D97-AF65-F5344CB8AC3E}">
        <p14:creationId xmlns:p14="http://schemas.microsoft.com/office/powerpoint/2010/main" val="31546616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">
            <a:extLst>
              <a:ext uri="{FF2B5EF4-FFF2-40B4-BE49-F238E27FC236}">
                <a16:creationId xmlns:a16="http://schemas.microsoft.com/office/drawing/2014/main" id="{4AF00C96-5C72-45E0-96AE-D056B9D761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1" y="250508"/>
            <a:ext cx="4079875" cy="612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4" descr="http://parrotletsuk.typepad.com/.a/6a00e54ef87d408833014e6061f102970c-750wi">
            <a:extLst>
              <a:ext uri="{FF2B5EF4-FFF2-40B4-BE49-F238E27FC236}">
                <a16:creationId xmlns:a16="http://schemas.microsoft.com/office/drawing/2014/main" id="{B3BEC880-1061-40DF-810E-DE0813A1A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5410" y="3693796"/>
            <a:ext cx="4046538" cy="262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Box 1">
            <a:extLst>
              <a:ext uri="{FF2B5EF4-FFF2-40B4-BE49-F238E27FC236}">
                <a16:creationId xmlns:a16="http://schemas.microsoft.com/office/drawing/2014/main" id="{76500BEC-3DCE-43E5-8459-3636AAD16A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5411" y="6270309"/>
            <a:ext cx="3757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2800" i="1">
                <a:latin typeface="Times New Roman" panose="02020603050405020304" pitchFamily="18" charset="0"/>
              </a:rPr>
              <a:t>Andrena nigroaenea</a:t>
            </a:r>
          </a:p>
        </p:txBody>
      </p:sp>
      <p:sp>
        <p:nvSpPr>
          <p:cNvPr id="16389" name="TextBox 5">
            <a:extLst>
              <a:ext uri="{FF2B5EF4-FFF2-40B4-BE49-F238E27FC236}">
                <a16:creationId xmlns:a16="http://schemas.microsoft.com/office/drawing/2014/main" id="{69158C2A-61DB-47D0-BB18-21699825D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1" y="6321109"/>
            <a:ext cx="37576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l-NL" altLang="nl-NL" sz="2800" i="1">
                <a:latin typeface="Times New Roman" panose="02020603050405020304" pitchFamily="18" charset="0"/>
              </a:rPr>
              <a:t>Ophrys sphegodes</a:t>
            </a:r>
          </a:p>
        </p:txBody>
      </p:sp>
      <p:sp>
        <p:nvSpPr>
          <p:cNvPr id="16390" name="TextBox 2">
            <a:extLst>
              <a:ext uri="{FF2B5EF4-FFF2-40B4-BE49-F238E27FC236}">
                <a16:creationId xmlns:a16="http://schemas.microsoft.com/office/drawing/2014/main" id="{B40403D4-F9AA-49D5-88EE-2D15DDDAAD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0480" y="474345"/>
            <a:ext cx="5279709" cy="2954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fenologie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(datum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uit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winterrust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) van 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bij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verschuift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sneller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dan 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fenologie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van 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orchidee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(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bloeitijd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) 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nl-NL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Robbirt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</a:rPr>
              <a:t> et al </a:t>
            </a: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Curr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Biol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</a:rPr>
              <a:t> 2014</a:t>
            </a:r>
            <a:endParaRPr lang="nl-NL" altLang="nl-NL" sz="1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3444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rctic Ground Squirrel - Denali National Park &amp; Preserve (U.S. National  Park Service)">
            <a:extLst>
              <a:ext uri="{FF2B5EF4-FFF2-40B4-BE49-F238E27FC236}">
                <a16:creationId xmlns:a16="http://schemas.microsoft.com/office/drawing/2014/main" id="{822656CF-EDB0-429C-8BAB-FBA66964BC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419" y="1898552"/>
            <a:ext cx="6505410" cy="4329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2">
            <a:extLst>
              <a:ext uri="{FF2B5EF4-FFF2-40B4-BE49-F238E27FC236}">
                <a16:creationId xmlns:a16="http://schemas.microsoft.com/office/drawing/2014/main" id="{4C28E1C8-BAD9-4497-92F7-568B7FE98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260" y="630394"/>
            <a:ext cx="1155469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Vrouwtjes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van 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arctische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grondeekhoorn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komen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eerder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uit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winterslaap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, maar 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mannetjes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niet</a:t>
            </a:r>
            <a:endParaRPr lang="en-GB" altLang="nl-NL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2D48E2D-691E-4638-813E-8B1F19B18ECA}"/>
              </a:ext>
            </a:extLst>
          </p:cNvPr>
          <p:cNvSpPr/>
          <p:nvPr/>
        </p:nvSpPr>
        <p:spPr>
          <a:xfrm>
            <a:off x="5223746" y="6227606"/>
            <a:ext cx="22220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i="1" dirty="0" err="1">
                <a:solidFill>
                  <a:srgbClr val="231F2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Urocitellus</a:t>
            </a:r>
            <a:r>
              <a:rPr lang="nl-NL" i="1" dirty="0">
                <a:solidFill>
                  <a:srgbClr val="231F2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i="1" dirty="0" err="1">
                <a:solidFill>
                  <a:srgbClr val="231F2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parryii</a:t>
            </a:r>
            <a:endParaRPr lang="nl-NL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FD8E5C-1A75-EAAF-79E4-95875D2149AB}"/>
              </a:ext>
            </a:extLst>
          </p:cNvPr>
          <p:cNvSpPr txBox="1"/>
          <p:nvPr/>
        </p:nvSpPr>
        <p:spPr>
          <a:xfrm>
            <a:off x="8448304" y="5796719"/>
            <a:ext cx="3743696" cy="8002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endParaRPr lang="en-GB" altLang="nl-NL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fr-FR" altLang="nl-NL" sz="1800" dirty="0" err="1">
                <a:latin typeface="Verdana" panose="020B0604030504040204" pitchFamily="34" charset="0"/>
                <a:ea typeface="Verdana" panose="020B0604030504040204" pitchFamily="34" charset="0"/>
              </a:rPr>
              <a:t>Chmura</a:t>
            </a:r>
            <a:r>
              <a:rPr lang="fr-FR" altLang="nl-NL" sz="1800" dirty="0">
                <a:latin typeface="Verdana" panose="020B0604030504040204" pitchFamily="34" charset="0"/>
                <a:ea typeface="Verdana" panose="020B0604030504040204" pitchFamily="34" charset="0"/>
              </a:rPr>
              <a:t> et al. Science 2023</a:t>
            </a:r>
          </a:p>
        </p:txBody>
      </p:sp>
    </p:spTree>
    <p:extLst>
      <p:ext uri="{BB962C8B-B14F-4D97-AF65-F5344CB8AC3E}">
        <p14:creationId xmlns:p14="http://schemas.microsoft.com/office/powerpoint/2010/main" val="36782278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9214" y="3235819"/>
            <a:ext cx="3144593" cy="3144593"/>
          </a:xfrm>
          <a:prstGeom prst="rect">
            <a:avLst/>
          </a:prstGeom>
        </p:spPr>
      </p:pic>
      <p:sp>
        <p:nvSpPr>
          <p:cNvPr id="22" name="Oval 21"/>
          <p:cNvSpPr/>
          <p:nvPr/>
        </p:nvSpPr>
        <p:spPr>
          <a:xfrm>
            <a:off x="5343562" y="1690690"/>
            <a:ext cx="3144593" cy="3440469"/>
          </a:xfrm>
          <a:prstGeom prst="ellipse">
            <a:avLst/>
          </a:prstGeom>
          <a:solidFill>
            <a:srgbClr val="F937D4">
              <a:alpha val="32000"/>
            </a:srgbClr>
          </a:solidFill>
          <a:ln>
            <a:solidFill>
              <a:srgbClr val="F937D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l 19"/>
          <p:cNvSpPr/>
          <p:nvPr/>
        </p:nvSpPr>
        <p:spPr>
          <a:xfrm>
            <a:off x="2833566" y="4521042"/>
            <a:ext cx="4736297" cy="2057294"/>
          </a:xfrm>
          <a:prstGeom prst="ellipse">
            <a:avLst/>
          </a:prstGeom>
          <a:solidFill>
            <a:srgbClr val="FF0000">
              <a:alpha val="32000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6" name="Oval 5"/>
          <p:cNvSpPr/>
          <p:nvPr/>
        </p:nvSpPr>
        <p:spPr>
          <a:xfrm>
            <a:off x="749368" y="2111073"/>
            <a:ext cx="3144593" cy="3402637"/>
          </a:xfrm>
          <a:prstGeom prst="ellipse">
            <a:avLst/>
          </a:prstGeom>
          <a:solidFill>
            <a:srgbClr val="FFFF00">
              <a:alpha val="18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59" name="Rectangle 58"/>
          <p:cNvSpPr/>
          <p:nvPr/>
        </p:nvSpPr>
        <p:spPr>
          <a:xfrm>
            <a:off x="1170610" y="2517568"/>
            <a:ext cx="1997226" cy="980024"/>
          </a:xfrm>
          <a:prstGeom prst="rect">
            <a:avLst/>
          </a:prstGeom>
          <a:solidFill>
            <a:srgbClr val="FFFF00">
              <a:alpha val="50000"/>
            </a:srgbClr>
          </a:solidFill>
          <a:ln w="635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Male arrival</a:t>
            </a:r>
            <a:endParaRPr lang="nl-NL" b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2849861" y="3800454"/>
            <a:ext cx="2088201" cy="1283648"/>
          </a:xfrm>
          <a:prstGeom prst="rect">
            <a:avLst/>
          </a:prstGeom>
          <a:solidFill>
            <a:srgbClr val="0959DB">
              <a:alpha val="70000"/>
            </a:srgbClr>
          </a:solidFill>
          <a:ln w="63500">
            <a:solidFill>
              <a:srgbClr val="0959D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Female</a:t>
            </a:r>
            <a:r>
              <a:rPr lang="en-GB" sz="20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</a:p>
          <a:p>
            <a:pPr algn="ctr"/>
            <a:r>
              <a:rPr lang="en-GB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egg-laying</a:t>
            </a:r>
            <a:endParaRPr lang="nl-NL" sz="2000" b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4989887" y="3800454"/>
            <a:ext cx="2422737" cy="1283648"/>
          </a:xfrm>
          <a:prstGeom prst="rect">
            <a:avLst/>
          </a:prstGeom>
          <a:solidFill>
            <a:srgbClr val="FF0000">
              <a:alpha val="50000"/>
            </a:srgbClr>
          </a:solidFill>
          <a:ln w="635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Chick hatch/</a:t>
            </a:r>
          </a:p>
          <a:p>
            <a:pPr algn="ctr"/>
            <a:r>
              <a:rPr lang="en-GB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Chick fledge</a:t>
            </a:r>
            <a:endParaRPr lang="nl-NL" sz="2400" b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2003508" y="3587992"/>
            <a:ext cx="998203" cy="808847"/>
            <a:chOff x="3130532" y="14698542"/>
            <a:chExt cx="1166597" cy="1134208"/>
          </a:xfrm>
        </p:grpSpPr>
        <p:sp>
          <p:nvSpPr>
            <p:cNvPr id="63" name="Right Arrow 62"/>
            <p:cNvSpPr/>
            <p:nvPr/>
          </p:nvSpPr>
          <p:spPr>
            <a:xfrm rot="10800000">
              <a:off x="3130532" y="14698542"/>
              <a:ext cx="970087" cy="1134208"/>
            </a:xfrm>
            <a:prstGeom prst="rightArrow">
              <a:avLst/>
            </a:prstGeom>
            <a:solidFill>
              <a:srgbClr val="0959DB">
                <a:alpha val="70000"/>
              </a:srgbClr>
            </a:solidFill>
            <a:ln w="38100">
              <a:solidFill>
                <a:srgbClr val="0959D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243845" y="14996337"/>
              <a:ext cx="1053284" cy="64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nl-NL" sz="2400" b="1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4174401" y="3587992"/>
            <a:ext cx="989046" cy="808847"/>
            <a:chOff x="5595307" y="14701466"/>
            <a:chExt cx="1155896" cy="1134208"/>
          </a:xfrm>
        </p:grpSpPr>
        <p:sp>
          <p:nvSpPr>
            <p:cNvPr id="66" name="Right Arrow 65"/>
            <p:cNvSpPr/>
            <p:nvPr/>
          </p:nvSpPr>
          <p:spPr>
            <a:xfrm rot="10800000">
              <a:off x="5595307" y="14701466"/>
              <a:ext cx="970087" cy="1134208"/>
            </a:xfrm>
            <a:prstGeom prst="rightArrow">
              <a:avLst/>
            </a:prstGeom>
            <a:solidFill>
              <a:srgbClr val="FF0000">
                <a:alpha val="50000"/>
              </a:srgbClr>
            </a:solidFill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697919" y="15009894"/>
              <a:ext cx="1053284" cy="6473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nl-NL" sz="2400" b="1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sp>
        <p:nvSpPr>
          <p:cNvPr id="68" name="Rectangle 67"/>
          <p:cNvSpPr/>
          <p:nvPr/>
        </p:nvSpPr>
        <p:spPr>
          <a:xfrm>
            <a:off x="7082130" y="2323863"/>
            <a:ext cx="1385683" cy="1418658"/>
          </a:xfrm>
          <a:prstGeom prst="rect">
            <a:avLst/>
          </a:prstGeom>
          <a:solidFill>
            <a:srgbClr val="FF00FF">
              <a:alpha val="50000"/>
            </a:srgbClr>
          </a:solidFill>
          <a:ln w="63500"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Male</a:t>
            </a:r>
            <a:r>
              <a:rPr lang="en-GB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GB" sz="20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moult</a:t>
            </a:r>
            <a:r>
              <a:rPr lang="en-GB" sz="24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 </a:t>
            </a:r>
            <a:r>
              <a:rPr lang="en-GB" sz="2000" b="1" dirty="0">
                <a:solidFill>
                  <a:schemeClr val="tx1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onset</a:t>
            </a:r>
            <a:endParaRPr lang="nl-NL" sz="2400" b="1" dirty="0">
              <a:solidFill>
                <a:schemeClr val="tx1"/>
              </a:solidFill>
              <a:latin typeface="Helvetica" panose="020B0604020202020204" pitchFamily="34" charset="0"/>
              <a:cs typeface="Helvetica" panose="020B0604020202020204" pitchFamily="34" charset="0"/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5704621" y="2662944"/>
            <a:ext cx="1386050" cy="893918"/>
            <a:chOff x="7186771" y="13919308"/>
            <a:chExt cx="1219910" cy="1134208"/>
          </a:xfrm>
        </p:grpSpPr>
        <p:sp>
          <p:nvSpPr>
            <p:cNvPr id="70" name="Right Arrow 69"/>
            <p:cNvSpPr/>
            <p:nvPr/>
          </p:nvSpPr>
          <p:spPr>
            <a:xfrm rot="10800000">
              <a:off x="7186771" y="13919308"/>
              <a:ext cx="1188000" cy="1134208"/>
            </a:xfrm>
            <a:prstGeom prst="rightArrow">
              <a:avLst/>
            </a:prstGeom>
            <a:solidFill>
              <a:srgbClr val="FF00FF">
                <a:alpha val="50000"/>
              </a:srgbClr>
            </a:solidFill>
            <a:ln w="38100">
              <a:solidFill>
                <a:srgbClr val="FF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7200478" y="14235727"/>
              <a:ext cx="1206203" cy="5076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lang="en-GB" sz="2000" b="1" dirty="0">
                <a:latin typeface="Helvetica" panose="020B0604020202020204" pitchFamily="34" charset="0"/>
                <a:cs typeface="Helvetica" panose="020B0604020202020204" pitchFamily="34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376630" y="4609208"/>
            <a:ext cx="1374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chemeClr val="accent2"/>
                </a:solidFill>
              </a:rPr>
              <a:t>Less time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59234" y="1766441"/>
            <a:ext cx="1193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F937D4"/>
                </a:solidFill>
              </a:rPr>
              <a:t>Overlap</a:t>
            </a:r>
            <a:endParaRPr lang="nl-NL" sz="2400" b="1" dirty="0">
              <a:solidFill>
                <a:srgbClr val="F937D4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68374" y="5918747"/>
            <a:ext cx="15373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solidFill>
                  <a:srgbClr val="C00000"/>
                </a:solidFill>
              </a:rPr>
              <a:t>More time</a:t>
            </a:r>
            <a:endParaRPr lang="nl-NL" sz="2400" b="1" dirty="0">
              <a:solidFill>
                <a:srgbClr val="C00000"/>
              </a:solidFill>
            </a:endParaRPr>
          </a:p>
        </p:txBody>
      </p:sp>
      <p:pic>
        <p:nvPicPr>
          <p:cNvPr id="23" name="Picture 22" descr="http://ibc.lynxeds.com/files/imagecache/photo_940/pictures/Pied_Flycatcher_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1" y="1690690"/>
            <a:ext cx="1619165" cy="1064600"/>
          </a:xfrm>
          <a:prstGeom prst="rect">
            <a:avLst/>
          </a:prstGeom>
          <a:noFill/>
          <a:ln w="38100">
            <a:solidFill>
              <a:schemeClr val="accent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02218" y="1695486"/>
            <a:ext cx="1124650" cy="1499533"/>
          </a:xfrm>
          <a:prstGeom prst="rect">
            <a:avLst/>
          </a:prstGeom>
          <a:ln w="38100">
            <a:solidFill>
              <a:srgbClr val="F937D4"/>
            </a:solidFill>
          </a:ln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7879" y="4948562"/>
            <a:ext cx="1340276" cy="1787035"/>
          </a:xfrm>
          <a:prstGeom prst="rect">
            <a:avLst/>
          </a:prstGeom>
          <a:ln w="38100">
            <a:solidFill>
              <a:srgbClr val="C00000"/>
            </a:solidFill>
          </a:ln>
        </p:spPr>
      </p:pic>
      <p:sp>
        <p:nvSpPr>
          <p:cNvPr id="28" name="TextBox 2">
            <a:extLst>
              <a:ext uri="{FF2B5EF4-FFF2-40B4-BE49-F238E27FC236}">
                <a16:creationId xmlns:a16="http://schemas.microsoft.com/office/drawing/2014/main" id="{F930643B-CD18-4CD8-9EA3-316A246531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95650"/>
            <a:ext cx="12191999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Sommige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onderdelen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van 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jaarcyclus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schuiven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meer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dan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andere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onderdelen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in de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bonte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vliegenvanger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fr-FR" altLang="nl-NL" sz="1800" dirty="0">
                <a:latin typeface="Verdana" panose="020B0604030504040204" pitchFamily="34" charset="0"/>
                <a:ea typeface="Verdana" panose="020B0604030504040204" pitchFamily="34" charset="0"/>
              </a:rPr>
              <a:t>Tomotani et al. Global Change Biology 2018</a:t>
            </a:r>
          </a:p>
        </p:txBody>
      </p:sp>
    </p:spTree>
    <p:extLst>
      <p:ext uri="{BB962C8B-B14F-4D97-AF65-F5344CB8AC3E}">
        <p14:creationId xmlns:p14="http://schemas.microsoft.com/office/powerpoint/2010/main" val="1398119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1E2B4E-2840-427B-8378-F5B850BE3C91}"/>
              </a:ext>
            </a:extLst>
          </p:cNvPr>
          <p:cNvSpPr txBox="1"/>
          <p:nvPr/>
        </p:nvSpPr>
        <p:spPr>
          <a:xfrm>
            <a:off x="1061383" y="2106096"/>
            <a:ext cx="10637520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Soorten verschillen in hoe gevoelig hun fenologie is voor temperatuur en voor daglengte</a:t>
            </a:r>
          </a:p>
          <a:p>
            <a:endParaRPr lang="nl-NL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Soorten verschillen in de periode waarin hun fenologie gevoelig is voor temperatuur, en die periodes warmen niet allemaal even snel op</a:t>
            </a:r>
          </a:p>
          <a:p>
            <a:endParaRPr lang="nl-NL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Klimaatverandering verandert het broedgebied en het overwinteringsgebied op een verschillende manier</a:t>
            </a:r>
          </a:p>
          <a:p>
            <a:endParaRPr lang="nl-NL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DEBC64-1C3D-40E0-BD75-A1E8028EC545}"/>
              </a:ext>
            </a:extLst>
          </p:cNvPr>
          <p:cNvSpPr txBox="1"/>
          <p:nvPr/>
        </p:nvSpPr>
        <p:spPr>
          <a:xfrm>
            <a:off x="16356" y="453731"/>
            <a:ext cx="121756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Waarom leidt klimaatverandering tot ecologische relatieproblemen?</a:t>
            </a:r>
          </a:p>
        </p:txBody>
      </p:sp>
    </p:spTree>
    <p:extLst>
      <p:ext uri="{BB962C8B-B14F-4D97-AF65-F5344CB8AC3E}">
        <p14:creationId xmlns:p14="http://schemas.microsoft.com/office/powerpoint/2010/main" val="2121352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A272AA-9D03-4FEE-931F-0424A88CA630}"/>
              </a:ext>
            </a:extLst>
          </p:cNvPr>
          <p:cNvSpPr txBox="1"/>
          <p:nvPr/>
        </p:nvSpPr>
        <p:spPr>
          <a:xfrm>
            <a:off x="975360" y="1178560"/>
            <a:ext cx="1051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Zullen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soorten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zich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via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evolutionaire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veranderingen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aanpassen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aan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klimaatverandering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?  </a:t>
            </a:r>
          </a:p>
        </p:txBody>
      </p:sp>
    </p:spTree>
    <p:extLst>
      <p:ext uri="{BB962C8B-B14F-4D97-AF65-F5344CB8AC3E}">
        <p14:creationId xmlns:p14="http://schemas.microsoft.com/office/powerpoint/2010/main" val="5016400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>
            <a:extLst>
              <a:ext uri="{FF2B5EF4-FFF2-40B4-BE49-F238E27FC236}">
                <a16:creationId xmlns:a16="http://schemas.microsoft.com/office/drawing/2014/main" id="{6B23FD82-704C-2028-16DD-0BD842A853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565695"/>
            <a:ext cx="12192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nl-NL" dirty="0" err="1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Seizoensritmiek</a:t>
            </a:r>
            <a:endParaRPr lang="nl-NL" dirty="0"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5D9B2B9E-D5AD-B895-62AF-819155684F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47" y="2190635"/>
            <a:ext cx="11044052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nl-NL" sz="2400" dirty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Fenologie – beschrijving van de jaarlijks terugkerende verschijnselen in de natuur, zoals bloei of vogeltrek</a:t>
            </a:r>
          </a:p>
          <a:p>
            <a:pPr eaLnBrk="1" hangingPunct="1"/>
            <a:endParaRPr lang="nl-NL" sz="2400" dirty="0"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/>
            <a:r>
              <a:rPr lang="nl-NL" sz="2400" dirty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Circadiaanse ritmiek – interne klok die gebruikt wordt in de jaarcyclus</a:t>
            </a:r>
          </a:p>
          <a:p>
            <a:pPr eaLnBrk="1" hangingPunct="1"/>
            <a:endParaRPr lang="nl-NL" sz="2400" dirty="0">
              <a:latin typeface="Verdana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/>
            <a:r>
              <a:rPr lang="nl-NL" sz="2400" dirty="0" err="1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nl-NL" sz="2400" dirty="0">
                <a:latin typeface="Verdana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– jaarlijkse timing van gedrag zodanig dat dit gedrag afgestemd is op de veranderingen in de omgeving</a:t>
            </a:r>
          </a:p>
        </p:txBody>
      </p:sp>
    </p:spTree>
    <p:extLst>
      <p:ext uri="{BB962C8B-B14F-4D97-AF65-F5344CB8AC3E}">
        <p14:creationId xmlns:p14="http://schemas.microsoft.com/office/powerpoint/2010/main" val="181103732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7066" y="5602249"/>
            <a:ext cx="121449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Variatie</a:t>
            </a:r>
            <a:r>
              <a:rPr lang="en-US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verschillen</a:t>
            </a:r>
            <a:r>
              <a:rPr lang="en-US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fitness, en </a:t>
            </a:r>
            <a:r>
              <a:rPr lang="en-US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erfelijkheid</a:t>
            </a:r>
            <a:r>
              <a:rPr lang="en-US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leidt</a:t>
            </a:r>
            <a:r>
              <a:rPr lang="en-US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tot micro-</a:t>
            </a:r>
            <a:r>
              <a:rPr lang="en-US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evolutie</a:t>
            </a:r>
            <a:endParaRPr lang="nl-NL" sz="2400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8572877" y="4520396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C.R. Darwin (1809–1882)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275" y="1402150"/>
            <a:ext cx="2193842" cy="308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21" y="1170376"/>
            <a:ext cx="6038408" cy="3897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44095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2BD1479E-671E-B7CA-A130-968BF84538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134" y="142504"/>
            <a:ext cx="11685319" cy="4462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Koolmees vrouw met ringnummer F411583</a:t>
            </a:r>
          </a:p>
          <a:p>
            <a:pPr>
              <a:spcBef>
                <a:spcPct val="50000"/>
              </a:spcBef>
              <a:buFontTx/>
              <a:buNone/>
              <a:defRPr/>
            </a:pPr>
            <a:endParaRPr lang="en-US" altLang="nl-NL" sz="28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19 mei 1992  Geboren in nestkast  282</a:t>
            </a: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21 mei 1993  Broedvogel (1e legsel) nestkast 239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, met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man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F413427, 9 ei, 4 jong</a:t>
            </a:r>
            <a:r>
              <a:rPr lang="en-US" altLang="nl-NL" sz="2000" dirty="0" err="1">
                <a:latin typeface="Verdana" panose="020B0604030504040204" pitchFamily="34" charset="0"/>
                <a:ea typeface="Verdana" panose="020B0604030504040204" pitchFamily="34" charset="0"/>
              </a:rPr>
              <a:t>en</a:t>
            </a:r>
            <a:endParaRPr lang="nl-NL" altLang="nl-NL" sz="20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16 mei 1994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Broedvogel (1e legsel) nestkast 239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met 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man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F497825, 9 ei, 2 jongen</a:t>
            </a: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0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8 juni 1994 Broedvogel (2e legsel) nestkast 239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met 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man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F497825, 6 ei, 4 jongen</a:t>
            </a: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23 mei 1995 Broedvogel (1e legsel) nestkast 268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, 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met 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man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F413991, 10 ei, 6 jongen</a:t>
            </a: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24 mei 1996 Broedvogel (1e legsel) nestkast 239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, 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met 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man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F689366, 9 ei, 4 jongen</a:t>
            </a: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28 juni 1996 Broedvogel (2e legsel) nestkast 239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met 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man 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F689366, 7 ei, </a:t>
            </a:r>
            <a:r>
              <a:rPr lang="en-US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0</a:t>
            </a:r>
            <a:r>
              <a:rPr lang="nl-NL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 jongen</a:t>
            </a:r>
          </a:p>
        </p:txBody>
      </p:sp>
      <p:sp>
        <p:nvSpPr>
          <p:cNvPr id="3" name="Text Box 3">
            <a:extLst>
              <a:ext uri="{FF2B5EF4-FFF2-40B4-BE49-F238E27FC236}">
                <a16:creationId xmlns:a16="http://schemas.microsoft.com/office/drawing/2014/main" id="{AA799FCF-91A7-35C2-393D-1D5712201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639" y="4787900"/>
            <a:ext cx="11400311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</a:t>
            </a:r>
            <a:r>
              <a:rPr lang="nl-NL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totaal 17 keer op de Hoge Veluwe aangetroffen</a:t>
            </a:r>
            <a:r>
              <a:rPr lang="en-US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US" altLang="nl-NL" sz="2000" i="1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ze</a:t>
            </a:r>
            <a:r>
              <a:rPr lang="en-US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000" i="1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heeft</a:t>
            </a:r>
            <a:r>
              <a:rPr lang="en-US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nl-NL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vier jaar gebroed, waarvan in twee jaren ook een tweede broedsel</a:t>
            </a:r>
            <a:r>
              <a:rPr lang="en-US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. </a:t>
            </a:r>
            <a:r>
              <a:rPr lang="nl-NL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Zij heeft  met vier verschillende partners gebroed</a:t>
            </a:r>
            <a:r>
              <a:rPr lang="en-US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000" i="1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en</a:t>
            </a:r>
            <a:r>
              <a:rPr lang="en-US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in t</a:t>
            </a:r>
            <a:r>
              <a:rPr lang="nl-NL" altLang="nl-NL" sz="2000" i="1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otaal</a:t>
            </a:r>
            <a:r>
              <a:rPr lang="nl-NL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50 eieren gelegd, waarvan 20 jongen zijn uitgevlogen.</a:t>
            </a:r>
            <a:r>
              <a:rPr lang="en-US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altLang="nl-NL" sz="2000" i="1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Zi</a:t>
            </a:r>
            <a:r>
              <a:rPr lang="nl-NL" altLang="nl-NL" sz="2000" i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j is nooit verder als 100 meter van haar geboorteplek waargenomen.</a:t>
            </a:r>
            <a:endParaRPr lang="nl-NL" altLang="nl-NL" sz="20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28558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>
            <a:extLst>
              <a:ext uri="{FF2B5EF4-FFF2-40B4-BE49-F238E27FC236}">
                <a16:creationId xmlns:a16="http://schemas.microsoft.com/office/drawing/2014/main" id="{783B77EB-4E1F-049D-2A11-6319EE837D3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43247" y="285008"/>
            <a:ext cx="9074115" cy="6982691"/>
            <a:chOff x="672" y="384"/>
            <a:chExt cx="4560" cy="3509"/>
          </a:xfrm>
        </p:grpSpPr>
        <p:sp>
          <p:nvSpPr>
            <p:cNvPr id="3" name="AutoShape 5">
              <a:extLst>
                <a:ext uri="{FF2B5EF4-FFF2-40B4-BE49-F238E27FC236}">
                  <a16:creationId xmlns:a16="http://schemas.microsoft.com/office/drawing/2014/main" id="{CE0045F2-5604-53B2-8479-DF9C2DF0662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72" y="384"/>
              <a:ext cx="4560" cy="3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nl-NL"/>
            </a:p>
          </p:txBody>
        </p:sp>
        <p:sp>
          <p:nvSpPr>
            <p:cNvPr id="4" name="Rectangle 7">
              <a:extLst>
                <a:ext uri="{FF2B5EF4-FFF2-40B4-BE49-F238E27FC236}">
                  <a16:creationId xmlns:a16="http://schemas.microsoft.com/office/drawing/2014/main" id="{3A65D517-5D8C-CB6C-932D-F4A6BE571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7" y="516"/>
              <a:ext cx="1277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 b="1">
                  <a:solidFill>
                    <a:srgbClr val="000000"/>
                  </a:solidFill>
                  <a:latin typeface="+mn-lt"/>
                </a:rPr>
                <a:t>Stamboom F411583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5" name="Line 8">
              <a:extLst>
                <a:ext uri="{FF2B5EF4-FFF2-40B4-BE49-F238E27FC236}">
                  <a16:creationId xmlns:a16="http://schemas.microsoft.com/office/drawing/2014/main" id="{1AFB28FC-901F-D534-C13D-DFC2262A87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2" y="2921"/>
              <a:ext cx="960" cy="0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6" name="Line 9">
              <a:extLst>
                <a:ext uri="{FF2B5EF4-FFF2-40B4-BE49-F238E27FC236}">
                  <a16:creationId xmlns:a16="http://schemas.microsoft.com/office/drawing/2014/main" id="{04555CA1-82EF-2292-FA84-2397ED6AA7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68" y="2103"/>
              <a:ext cx="0" cy="132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7" name="Rectangle 10">
              <a:extLst>
                <a:ext uri="{FF2B5EF4-FFF2-40B4-BE49-F238E27FC236}">
                  <a16:creationId xmlns:a16="http://schemas.microsoft.com/office/drawing/2014/main" id="{5F408416-3901-9D6B-84D3-429925729B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0" y="1092"/>
              <a:ext cx="764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 dirty="0">
                  <a:solidFill>
                    <a:srgbClr val="000000"/>
                  </a:solidFill>
                  <a:latin typeface="+mn-lt"/>
                </a:rPr>
                <a:t>VR A906778</a:t>
              </a:r>
              <a:endParaRPr lang="nl-NL" altLang="nl-NL" sz="2400" dirty="0">
                <a:latin typeface="+mn-lt"/>
              </a:endParaRPr>
            </a:p>
          </p:txBody>
        </p:sp>
        <p:sp>
          <p:nvSpPr>
            <p:cNvPr id="8" name="Rectangle 11">
              <a:extLst>
                <a:ext uri="{FF2B5EF4-FFF2-40B4-BE49-F238E27FC236}">
                  <a16:creationId xmlns:a16="http://schemas.microsoft.com/office/drawing/2014/main" id="{D43B6E0A-4553-E3E5-089A-05F370A0D3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1076"/>
              <a:ext cx="338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>
                  <a:solidFill>
                    <a:srgbClr val="000000"/>
                  </a:solidFill>
                  <a:latin typeface="+mn-lt"/>
                </a:rPr>
                <a:t>MN ?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9" name="Rectangle 12">
              <a:extLst>
                <a:ext uri="{FF2B5EF4-FFF2-40B4-BE49-F238E27FC236}">
                  <a16:creationId xmlns:a16="http://schemas.microsoft.com/office/drawing/2014/main" id="{82D65F6D-1DBA-E2C6-F9D9-74ED36682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7" y="1092"/>
              <a:ext cx="825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 dirty="0">
                  <a:solidFill>
                    <a:srgbClr val="000000"/>
                  </a:solidFill>
                  <a:latin typeface="+mn-lt"/>
                </a:rPr>
                <a:t>MN A906536</a:t>
              </a:r>
              <a:endParaRPr lang="nl-NL" altLang="nl-NL" sz="2400" dirty="0">
                <a:latin typeface="+mn-lt"/>
              </a:endParaRPr>
            </a:p>
          </p:txBody>
        </p:sp>
        <p:sp>
          <p:nvSpPr>
            <p:cNvPr id="10" name="Rectangle 13">
              <a:extLst>
                <a:ext uri="{FF2B5EF4-FFF2-40B4-BE49-F238E27FC236}">
                  <a16:creationId xmlns:a16="http://schemas.microsoft.com/office/drawing/2014/main" id="{68A51A71-9E4D-62C5-1A73-5956EE19C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" y="1088"/>
              <a:ext cx="278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>
                  <a:solidFill>
                    <a:srgbClr val="000000"/>
                  </a:solidFill>
                  <a:latin typeface="+mn-lt"/>
                </a:rPr>
                <a:t>VR ?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11" name="Rectangle 14">
              <a:extLst>
                <a:ext uri="{FF2B5EF4-FFF2-40B4-BE49-F238E27FC236}">
                  <a16:creationId xmlns:a16="http://schemas.microsoft.com/office/drawing/2014/main" id="{16A6BEB1-585F-C614-D78E-EDC704161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1599"/>
              <a:ext cx="746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 dirty="0">
                  <a:solidFill>
                    <a:srgbClr val="000000"/>
                  </a:solidFill>
                  <a:latin typeface="+mn-lt"/>
                </a:rPr>
                <a:t>VR F334646</a:t>
              </a:r>
              <a:endParaRPr lang="nl-NL" altLang="nl-NL" sz="2400" dirty="0">
                <a:latin typeface="+mn-lt"/>
              </a:endParaRPr>
            </a:p>
          </p:txBody>
        </p:sp>
        <p:sp>
          <p:nvSpPr>
            <p:cNvPr id="12" name="Rectangle 15">
              <a:extLst>
                <a:ext uri="{FF2B5EF4-FFF2-40B4-BE49-F238E27FC236}">
                  <a16:creationId xmlns:a16="http://schemas.microsoft.com/office/drawing/2014/main" id="{9F942D54-0B6C-76D3-625C-AB09CFAF09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2" y="1599"/>
              <a:ext cx="825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>
                  <a:solidFill>
                    <a:srgbClr val="000000"/>
                  </a:solidFill>
                  <a:latin typeface="+mn-lt"/>
                </a:rPr>
                <a:t>MN A678312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13" name="Rectangle 16">
              <a:extLst>
                <a:ext uri="{FF2B5EF4-FFF2-40B4-BE49-F238E27FC236}">
                  <a16:creationId xmlns:a16="http://schemas.microsoft.com/office/drawing/2014/main" id="{8D37E2E7-1AED-F520-CFE9-0DF103393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3" y="1948"/>
              <a:ext cx="753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 b="1">
                  <a:solidFill>
                    <a:srgbClr val="000000"/>
                  </a:solidFill>
                  <a:latin typeface="+mn-lt"/>
                </a:rPr>
                <a:t>VR F411583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14" name="Line 17">
              <a:extLst>
                <a:ext uri="{FF2B5EF4-FFF2-40B4-BE49-F238E27FC236}">
                  <a16:creationId xmlns:a16="http://schemas.microsoft.com/office/drawing/2014/main" id="{6C15F928-682C-8592-02AD-250C3419A7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5" y="1209"/>
              <a:ext cx="267" cy="0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15" name="Line 18">
              <a:extLst>
                <a:ext uri="{FF2B5EF4-FFF2-40B4-BE49-F238E27FC236}">
                  <a16:creationId xmlns:a16="http://schemas.microsoft.com/office/drawing/2014/main" id="{0C471736-E032-B10D-24BF-80E7CCDBD0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3" y="1209"/>
              <a:ext cx="0" cy="359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16" name="Line 19">
              <a:extLst>
                <a:ext uri="{FF2B5EF4-FFF2-40B4-BE49-F238E27FC236}">
                  <a16:creationId xmlns:a16="http://schemas.microsoft.com/office/drawing/2014/main" id="{DD8AE974-368E-ABF6-852C-487EE80D86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5" y="1209"/>
              <a:ext cx="267" cy="0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17" name="Line 20">
              <a:extLst>
                <a:ext uri="{FF2B5EF4-FFF2-40B4-BE49-F238E27FC236}">
                  <a16:creationId xmlns:a16="http://schemas.microsoft.com/office/drawing/2014/main" id="{3F38387A-52B5-49D1-7DA1-9E0FDAFDE3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24" y="1209"/>
              <a:ext cx="0" cy="359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18" name="Line 21">
              <a:extLst>
                <a:ext uri="{FF2B5EF4-FFF2-40B4-BE49-F238E27FC236}">
                  <a16:creationId xmlns:a16="http://schemas.microsoft.com/office/drawing/2014/main" id="{9A580582-D245-C5EC-634A-23DCD57F71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23" y="1672"/>
              <a:ext cx="1319" cy="0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19" name="Line 22">
              <a:extLst>
                <a:ext uri="{FF2B5EF4-FFF2-40B4-BE49-F238E27FC236}">
                  <a16:creationId xmlns:a16="http://schemas.microsoft.com/office/drawing/2014/main" id="{341A69B2-C0FE-57C9-3E23-51242DD29A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0" y="1672"/>
              <a:ext cx="0" cy="284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20" name="Rectangle 23">
              <a:extLst>
                <a:ext uri="{FF2B5EF4-FFF2-40B4-BE49-F238E27FC236}">
                  <a16:creationId xmlns:a16="http://schemas.microsoft.com/office/drawing/2014/main" id="{0CEBC5F6-5E0C-957C-DA14-D75C16DEC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8" y="2133"/>
              <a:ext cx="806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>
                  <a:solidFill>
                    <a:srgbClr val="000000"/>
                  </a:solidFill>
                  <a:latin typeface="+mn-lt"/>
                </a:rPr>
                <a:t>MN F413991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21" name="Rectangle 24">
              <a:extLst>
                <a:ext uri="{FF2B5EF4-FFF2-40B4-BE49-F238E27FC236}">
                  <a16:creationId xmlns:a16="http://schemas.microsoft.com/office/drawing/2014/main" id="{52323EAB-6526-73A0-C86E-72D4A9AB90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8" y="2842"/>
              <a:ext cx="806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>
                  <a:solidFill>
                    <a:srgbClr val="000000"/>
                  </a:solidFill>
                  <a:latin typeface="+mn-lt"/>
                </a:rPr>
                <a:t>MN F689366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22" name="Rectangle 25">
              <a:extLst>
                <a:ext uri="{FF2B5EF4-FFF2-40B4-BE49-F238E27FC236}">
                  <a16:creationId xmlns:a16="http://schemas.microsoft.com/office/drawing/2014/main" id="{D081785B-DFD8-ACE0-137A-CDA8ABEE1C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" y="2133"/>
              <a:ext cx="806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 dirty="0">
                  <a:solidFill>
                    <a:srgbClr val="000000"/>
                  </a:solidFill>
                  <a:latin typeface="+mn-lt"/>
                </a:rPr>
                <a:t>MN F413427</a:t>
              </a:r>
              <a:endParaRPr lang="nl-NL" altLang="nl-NL" sz="2400" dirty="0">
                <a:latin typeface="+mn-lt"/>
              </a:endParaRPr>
            </a:p>
          </p:txBody>
        </p:sp>
        <p:sp>
          <p:nvSpPr>
            <p:cNvPr id="23" name="Rectangle 26">
              <a:extLst>
                <a:ext uri="{FF2B5EF4-FFF2-40B4-BE49-F238E27FC236}">
                  <a16:creationId xmlns:a16="http://schemas.microsoft.com/office/drawing/2014/main" id="{1BAE497D-1106-9D28-3A39-4E9DB87CC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5" y="2842"/>
              <a:ext cx="806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>
                  <a:solidFill>
                    <a:srgbClr val="000000"/>
                  </a:solidFill>
                  <a:latin typeface="+mn-lt"/>
                </a:rPr>
                <a:t>MN F497825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24" name="Line 27">
              <a:extLst>
                <a:ext uri="{FF2B5EF4-FFF2-40B4-BE49-F238E27FC236}">
                  <a16:creationId xmlns:a16="http://schemas.microsoft.com/office/drawing/2014/main" id="{6ED4FD0B-899D-0E03-7925-159BDD7E5A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3" y="2111"/>
              <a:ext cx="0" cy="808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25" name="Line 28">
              <a:extLst>
                <a:ext uri="{FF2B5EF4-FFF2-40B4-BE49-F238E27FC236}">
                  <a16:creationId xmlns:a16="http://schemas.microsoft.com/office/drawing/2014/main" id="{5121C2DC-BEE3-7FB6-9F0E-C1A41C0FAE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4" y="2103"/>
              <a:ext cx="0" cy="808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26" name="Line 29">
              <a:extLst>
                <a:ext uri="{FF2B5EF4-FFF2-40B4-BE49-F238E27FC236}">
                  <a16:creationId xmlns:a16="http://schemas.microsoft.com/office/drawing/2014/main" id="{61306A26-D647-AABF-FE1C-DFDD26C027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95" y="2912"/>
              <a:ext cx="961" cy="0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27" name="Line 30">
              <a:extLst>
                <a:ext uri="{FF2B5EF4-FFF2-40B4-BE49-F238E27FC236}">
                  <a16:creationId xmlns:a16="http://schemas.microsoft.com/office/drawing/2014/main" id="{0C867782-DB8E-F27A-D3B0-784540B044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04" y="2103"/>
              <a:ext cx="0" cy="132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28" name="Line 31">
              <a:extLst>
                <a:ext uri="{FF2B5EF4-FFF2-40B4-BE49-F238E27FC236}">
                  <a16:creationId xmlns:a16="http://schemas.microsoft.com/office/drawing/2014/main" id="{B1F34F46-EC8A-251F-F628-5A7C1DA3C2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94" y="2228"/>
              <a:ext cx="887" cy="0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29" name="Line 32">
              <a:extLst>
                <a:ext uri="{FF2B5EF4-FFF2-40B4-BE49-F238E27FC236}">
                  <a16:creationId xmlns:a16="http://schemas.microsoft.com/office/drawing/2014/main" id="{BD7F4F43-8E47-832B-8D75-25ECE9CD03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5" y="2228"/>
              <a:ext cx="885" cy="0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30" name="Line 33">
              <a:extLst>
                <a:ext uri="{FF2B5EF4-FFF2-40B4-BE49-F238E27FC236}">
                  <a16:creationId xmlns:a16="http://schemas.microsoft.com/office/drawing/2014/main" id="{ADFC67EA-851C-F84E-CDD1-815A3287EE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912"/>
              <a:ext cx="0" cy="159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31" name="Line 34">
              <a:extLst>
                <a:ext uri="{FF2B5EF4-FFF2-40B4-BE49-F238E27FC236}">
                  <a16:creationId xmlns:a16="http://schemas.microsoft.com/office/drawing/2014/main" id="{F75B5E35-EB45-BA2C-1BE4-338D54742F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08" y="2237"/>
              <a:ext cx="0" cy="158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32" name="Rectangle 35">
              <a:extLst>
                <a:ext uri="{FF2B5EF4-FFF2-40B4-BE49-F238E27FC236}">
                  <a16:creationId xmlns:a16="http://schemas.microsoft.com/office/drawing/2014/main" id="{4D0C6193-13BB-4FB5-570F-D4BE1FCBE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2" y="2434"/>
              <a:ext cx="542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>
                  <a:solidFill>
                    <a:srgbClr val="000000"/>
                  </a:solidFill>
                  <a:latin typeface="+mn-lt"/>
                </a:rPr>
                <a:t>4 jongen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33" name="Rectangle 36">
              <a:extLst>
                <a:ext uri="{FF2B5EF4-FFF2-40B4-BE49-F238E27FC236}">
                  <a16:creationId xmlns:a16="http://schemas.microsoft.com/office/drawing/2014/main" id="{26DE0160-7E20-9197-C131-D6E0ACED01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" y="2442"/>
              <a:ext cx="542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>
                  <a:solidFill>
                    <a:srgbClr val="000000"/>
                  </a:solidFill>
                  <a:latin typeface="+mn-lt"/>
                </a:rPr>
                <a:t>6 jongen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34" name="Rectangle 37">
              <a:extLst>
                <a:ext uri="{FF2B5EF4-FFF2-40B4-BE49-F238E27FC236}">
                  <a16:creationId xmlns:a16="http://schemas.microsoft.com/office/drawing/2014/main" id="{566ADC3B-7EE9-2FA3-B574-B0AF082C8F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" y="3101"/>
              <a:ext cx="542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 dirty="0">
                  <a:solidFill>
                    <a:srgbClr val="000000"/>
                  </a:solidFill>
                  <a:latin typeface="+mn-lt"/>
                </a:rPr>
                <a:t>4 jongen</a:t>
              </a:r>
              <a:endParaRPr lang="nl-NL" altLang="nl-NL" sz="2400" dirty="0">
                <a:latin typeface="+mn-lt"/>
              </a:endParaRPr>
            </a:p>
          </p:txBody>
        </p:sp>
        <p:sp>
          <p:nvSpPr>
            <p:cNvPr id="35" name="Rectangle 38">
              <a:extLst>
                <a:ext uri="{FF2B5EF4-FFF2-40B4-BE49-F238E27FC236}">
                  <a16:creationId xmlns:a16="http://schemas.microsoft.com/office/drawing/2014/main" id="{D1DB3249-E74D-46D7-3BA5-2C7C75FFA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43" y="3126"/>
              <a:ext cx="542" cy="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400">
                  <a:solidFill>
                    <a:srgbClr val="000000"/>
                  </a:solidFill>
                  <a:latin typeface="+mn-lt"/>
                </a:rPr>
                <a:t>6 jongen</a:t>
              </a:r>
              <a:endParaRPr lang="nl-NL" altLang="nl-NL" sz="2400">
                <a:latin typeface="+mn-lt"/>
              </a:endParaRPr>
            </a:p>
          </p:txBody>
        </p:sp>
        <p:sp>
          <p:nvSpPr>
            <p:cNvPr id="36" name="Line 39">
              <a:extLst>
                <a:ext uri="{FF2B5EF4-FFF2-40B4-BE49-F238E27FC236}">
                  <a16:creationId xmlns:a16="http://schemas.microsoft.com/office/drawing/2014/main" id="{5215FFDD-5BBB-6263-AA1F-9E73CD8C45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" y="2921"/>
              <a:ext cx="0" cy="158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  <p:sp>
          <p:nvSpPr>
            <p:cNvPr id="37" name="Line 40">
              <a:extLst>
                <a:ext uri="{FF2B5EF4-FFF2-40B4-BE49-F238E27FC236}">
                  <a16:creationId xmlns:a16="http://schemas.microsoft.com/office/drawing/2014/main" id="{6F1F0081-3620-9951-4EF7-5DB74163EA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81" y="2237"/>
              <a:ext cx="0" cy="158"/>
            </a:xfrm>
            <a:prstGeom prst="line">
              <a:avLst/>
            </a:prstGeom>
            <a:noFill/>
            <a:ln w="1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nl-NL" sz="2400"/>
            </a:p>
          </p:txBody>
        </p:sp>
      </p:grpSp>
    </p:spTree>
    <p:extLst>
      <p:ext uri="{BB962C8B-B14F-4D97-AF65-F5344CB8AC3E}">
        <p14:creationId xmlns:p14="http://schemas.microsoft.com/office/powerpoint/2010/main" val="772508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9" name="Picture 3" descr="Pedigree_HV_Eri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019" y="1300850"/>
            <a:ext cx="7212820" cy="5161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5400000">
            <a:off x="5802120" y="-4924557"/>
            <a:ext cx="615553" cy="109133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Stamboom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koolmezen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op de Hoge Veluwe 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9" descr="Koolmee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954" y="1300850"/>
            <a:ext cx="2662297" cy="1745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613337" y="3440974"/>
            <a:ext cx="209774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Erfelijkheid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legdatum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0.17</a:t>
            </a:r>
            <a:endParaRPr lang="nl-NL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46397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B5DE3-BFCD-87FA-A3B2-52E01E521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F57FDD1-E13E-FE2B-C9E4-3433D80A7E31}"/>
              </a:ext>
            </a:extLst>
          </p:cNvPr>
          <p:cNvSpPr/>
          <p:nvPr/>
        </p:nvSpPr>
        <p:spPr>
          <a:xfrm>
            <a:off x="47066" y="5602249"/>
            <a:ext cx="121449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Variatie</a:t>
            </a:r>
            <a:r>
              <a:rPr lang="en-US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US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verschillen</a:t>
            </a:r>
            <a:r>
              <a:rPr lang="en-US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fitness, en </a:t>
            </a:r>
            <a:r>
              <a:rPr lang="en-US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erfelijkheid</a:t>
            </a:r>
            <a:r>
              <a:rPr lang="en-US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leidt</a:t>
            </a:r>
            <a:r>
              <a:rPr lang="en-US" sz="2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tot micro-</a:t>
            </a:r>
            <a:r>
              <a:rPr lang="en-US" sz="2400" i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evolutie</a:t>
            </a:r>
            <a:endParaRPr lang="nl-NL" sz="2400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1A83374-BC6B-43BC-AC35-6856EF5CB3D2}"/>
              </a:ext>
            </a:extLst>
          </p:cNvPr>
          <p:cNvSpPr/>
          <p:nvPr/>
        </p:nvSpPr>
        <p:spPr>
          <a:xfrm>
            <a:off x="8572877" y="4520396"/>
            <a:ext cx="23042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C.R. Darwin (1809–1882)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E888ADF-4C1B-6055-B25C-3D7FA4D91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9275" y="1402150"/>
            <a:ext cx="2193842" cy="308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D608319C-1F8B-D0E9-AA6A-136285420E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721" y="1170376"/>
            <a:ext cx="6038408" cy="3897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43051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C22961-CAF0-9552-9EB5-CF65A81EC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id="{3B7CCE46-C229-3DF5-945D-35E54A909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-33010"/>
            <a:ext cx="18473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/>
          </a:p>
        </p:txBody>
      </p:sp>
      <p:pic>
        <p:nvPicPr>
          <p:cNvPr id="2049" name="Picture 18">
            <a:extLst>
              <a:ext uri="{FF2B5EF4-FFF2-40B4-BE49-F238E27FC236}">
                <a16:creationId xmlns:a16="http://schemas.microsoft.com/office/drawing/2014/main" id="{89063BB3-8FEC-7759-5F38-33CDA0263A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6313" y="856596"/>
            <a:ext cx="9691590" cy="5682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>
            <a:extLst>
              <a:ext uri="{FF2B5EF4-FFF2-40B4-BE49-F238E27FC236}">
                <a16:creationId xmlns:a16="http://schemas.microsoft.com/office/drawing/2014/main" id="{8B1CDFDE-DA90-358A-9793-48ED0BA899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1" y="3487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NL" sz="180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 Box 7">
            <a:extLst>
              <a:ext uri="{FF2B5EF4-FFF2-40B4-BE49-F238E27FC236}">
                <a16:creationId xmlns:a16="http://schemas.microsoft.com/office/drawing/2014/main" id="{705AF9C3-E1B3-6DDF-2DE5-C35261D4A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0147" y="6145146"/>
            <a:ext cx="3980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Visser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et al. (1998) Proc R </a:t>
            </a: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7305BE-EFFC-924D-D27A-4A596071042F}"/>
              </a:ext>
            </a:extLst>
          </p:cNvPr>
          <p:cNvSpPr txBox="1"/>
          <p:nvPr/>
        </p:nvSpPr>
        <p:spPr>
          <a:xfrm rot="16200000">
            <a:off x="-771148" y="3405133"/>
            <a:ext cx="3170754" cy="584775"/>
          </a:xfrm>
          <a:prstGeom prst="rect">
            <a:avLst/>
          </a:prstGeom>
          <a:noFill/>
          <a:ln w="38100"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Classical story</a:t>
            </a:r>
            <a:endParaRPr lang="nl-NL" sz="3200" dirty="0">
              <a:solidFill>
                <a:srgbClr val="FF000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5821B4-35DF-95BB-604E-BF93B5DFF3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 verstoort de fenologie</a:t>
            </a:r>
          </a:p>
        </p:txBody>
      </p:sp>
    </p:spTree>
    <p:extLst>
      <p:ext uri="{BB962C8B-B14F-4D97-AF65-F5344CB8AC3E}">
        <p14:creationId xmlns:p14="http://schemas.microsoft.com/office/powerpoint/2010/main" val="8672489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5986A50-6574-4C1B-98AB-6990F545A684}"/>
              </a:ext>
            </a:extLst>
          </p:cNvPr>
          <p:cNvSpPr txBox="1"/>
          <p:nvPr/>
        </p:nvSpPr>
        <p:spPr>
          <a:xfrm>
            <a:off x="0" y="117901"/>
            <a:ext cx="120216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 leidt tot selectie op </a:t>
            </a:r>
            <a:r>
              <a:rPr 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7636C9-9C78-46F1-BDA5-459A057A91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754" y="1141134"/>
            <a:ext cx="7764927" cy="52785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C77C4B5-DC21-48BF-8450-5478F5D9320E}"/>
              </a:ext>
            </a:extLst>
          </p:cNvPr>
          <p:cNvSpPr txBox="1"/>
          <p:nvPr/>
        </p:nvSpPr>
        <p:spPr>
          <a:xfrm rot="16200000">
            <a:off x="-771148" y="3405132"/>
            <a:ext cx="3170754" cy="584775"/>
          </a:xfrm>
          <a:prstGeom prst="rect">
            <a:avLst/>
          </a:prstGeom>
          <a:noFill/>
          <a:ln w="38100"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Classical story</a:t>
            </a:r>
            <a:endParaRPr lang="nl-NL" sz="3200" dirty="0">
              <a:solidFill>
                <a:srgbClr val="FF0000"/>
              </a:solidFill>
            </a:endParaRP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55A569CB-75BB-4E8C-A841-962867D59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0147" y="6145146"/>
            <a:ext cx="3980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Visser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et al. (1998) Proc R </a:t>
            </a:r>
            <a:r>
              <a:rPr lang="en-GB" altLang="nl-NL" sz="1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Soc</a:t>
            </a: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FC6057B-8E9A-4300-A733-47A42C63746F}"/>
              </a:ext>
            </a:extLst>
          </p:cNvPr>
          <p:cNvCxnSpPr>
            <a:cxnSpLocks/>
          </p:cNvCxnSpPr>
          <p:nvPr/>
        </p:nvCxnSpPr>
        <p:spPr>
          <a:xfrm>
            <a:off x="3111190" y="3144644"/>
            <a:ext cx="56202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CBC3208-F3AF-4E7C-A989-248AEBC93B52}"/>
              </a:ext>
            </a:extLst>
          </p:cNvPr>
          <p:cNvSpPr txBox="1"/>
          <p:nvPr/>
        </p:nvSpPr>
        <p:spPr>
          <a:xfrm>
            <a:off x="9344721" y="1441693"/>
            <a:ext cx="25357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Laat leggende vogels hebben een hogere fitness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F9A7B0E-B7BA-95AD-484C-A386A79230BF}"/>
              </a:ext>
            </a:extLst>
          </p:cNvPr>
          <p:cNvSpPr txBox="1"/>
          <p:nvPr/>
        </p:nvSpPr>
        <p:spPr>
          <a:xfrm>
            <a:off x="9344721" y="3149561"/>
            <a:ext cx="2676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Vroeg leggende vogels hebben een hogere fitness</a:t>
            </a:r>
          </a:p>
        </p:txBody>
      </p:sp>
    </p:spTree>
    <p:extLst>
      <p:ext uri="{BB962C8B-B14F-4D97-AF65-F5344CB8AC3E}">
        <p14:creationId xmlns:p14="http://schemas.microsoft.com/office/powerpoint/2010/main" val="39358571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727776-2F47-421A-ACA3-4A913D1D7F97}"/>
              </a:ext>
            </a:extLst>
          </p:cNvPr>
          <p:cNvSpPr txBox="1"/>
          <p:nvPr/>
        </p:nvSpPr>
        <p:spPr>
          <a:xfrm>
            <a:off x="1188719" y="1666240"/>
            <a:ext cx="99178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Maar hoe weten we nu dat deze selectie op </a:t>
            </a:r>
            <a:r>
              <a:rPr lang="nl-NL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seizoenstiming</a:t>
            </a:r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 ook echt veroorzaakt wordt door klimaatverandering?</a:t>
            </a:r>
          </a:p>
          <a:p>
            <a:endParaRPr lang="nl-NL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nl-NL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De studie is uit 1998, wat is er in de 25 jaar erna gebeurt?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54B86B-81B9-432D-D2E4-B71A2C83FC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 verstoort de fenologie</a:t>
            </a:r>
          </a:p>
        </p:txBody>
      </p:sp>
    </p:spTree>
    <p:extLst>
      <p:ext uri="{BB962C8B-B14F-4D97-AF65-F5344CB8AC3E}">
        <p14:creationId xmlns:p14="http://schemas.microsoft.com/office/powerpoint/2010/main" val="419124095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7FDBC1-C118-8314-3552-2F1814D2FE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1AE6C90-DBDB-84C7-DC08-148616F85A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1024" y="557191"/>
            <a:ext cx="6400801" cy="5743617"/>
          </a:xfrm>
          <a:prstGeom prst="rect">
            <a:avLst/>
          </a:prstGeom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id="{AD4E9CF1-4113-1CD3-3CF4-AD654386D5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0147" y="6145146"/>
            <a:ext cx="3980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Visser et al. (2021) Proc R Soc B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4EF9E1E1-50DD-684E-2F13-3F918186B50F}"/>
              </a:ext>
            </a:extLst>
          </p:cNvPr>
          <p:cNvCxnSpPr/>
          <p:nvPr/>
        </p:nvCxnSpPr>
        <p:spPr>
          <a:xfrm>
            <a:off x="3219796" y="2634702"/>
            <a:ext cx="4521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9B451BC-D61D-5EC6-2E09-4C1C973066AB}"/>
              </a:ext>
            </a:extLst>
          </p:cNvPr>
          <p:cNvSpPr txBox="1"/>
          <p:nvPr/>
        </p:nvSpPr>
        <p:spPr>
          <a:xfrm>
            <a:off x="5051424" y="5926217"/>
            <a:ext cx="102140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Year</a:t>
            </a:r>
            <a:endParaRPr lang="nl-NL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A6FB7F1-A9CC-1A97-EB44-B5BA1A4B4472}"/>
              </a:ext>
            </a:extLst>
          </p:cNvPr>
          <p:cNvSpPr txBox="1"/>
          <p:nvPr/>
        </p:nvSpPr>
        <p:spPr>
          <a:xfrm rot="5400000" flipH="1" flipV="1">
            <a:off x="494054" y="2813801"/>
            <a:ext cx="362104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Selection differential</a:t>
            </a:r>
            <a:endParaRPr lang="nl-NL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B363BF-3859-4CF7-AA39-4AA341585602}"/>
              </a:ext>
            </a:extLst>
          </p:cNvPr>
          <p:cNvSpPr txBox="1"/>
          <p:nvPr/>
        </p:nvSpPr>
        <p:spPr>
          <a:xfrm rot="16200000">
            <a:off x="-771148" y="3405132"/>
            <a:ext cx="3170754" cy="584775"/>
          </a:xfrm>
          <a:prstGeom prst="rect">
            <a:avLst/>
          </a:prstGeom>
          <a:noFill/>
          <a:ln w="38100"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Recent finding</a:t>
            </a:r>
            <a:endParaRPr lang="nl-NL" sz="3200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392DD70-CEC8-C48A-2A64-A68F1F2C566D}"/>
              </a:ext>
            </a:extLst>
          </p:cNvPr>
          <p:cNvSpPr txBox="1"/>
          <p:nvPr/>
        </p:nvSpPr>
        <p:spPr>
          <a:xfrm>
            <a:off x="8251825" y="1065042"/>
            <a:ext cx="253575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Laat leggende vogels hebben een hogere fitness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A32A4-7C88-9047-410E-687B5D15A42D}"/>
              </a:ext>
            </a:extLst>
          </p:cNvPr>
          <p:cNvSpPr txBox="1"/>
          <p:nvPr/>
        </p:nvSpPr>
        <p:spPr>
          <a:xfrm>
            <a:off x="8251825" y="2772910"/>
            <a:ext cx="267695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Vroeg leggende vogels hebben een hogere fitness</a:t>
            </a:r>
          </a:p>
        </p:txBody>
      </p:sp>
    </p:spTree>
    <p:extLst>
      <p:ext uri="{BB962C8B-B14F-4D97-AF65-F5344CB8AC3E}">
        <p14:creationId xmlns:p14="http://schemas.microsoft.com/office/powerpoint/2010/main" val="14619066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930B1A0-3C32-4302-B6B0-BBFD3B2907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8777" y="1149371"/>
            <a:ext cx="10391382" cy="5096295"/>
          </a:xfrm>
          <a:prstGeom prst="rect">
            <a:avLst/>
          </a:prstGeom>
        </p:spPr>
      </p:pic>
      <p:sp>
        <p:nvSpPr>
          <p:cNvPr id="4" name="Text Box 7">
            <a:extLst>
              <a:ext uri="{FF2B5EF4-FFF2-40B4-BE49-F238E27FC236}">
                <a16:creationId xmlns:a16="http://schemas.microsoft.com/office/drawing/2014/main" id="{79CAD67E-58BF-47D3-BF88-C58C326EAA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0147" y="6145146"/>
            <a:ext cx="3980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Visser et al. (2021) Proc R Soc B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26F591-D7DC-4FF1-A4E1-CAFF8D800716}"/>
              </a:ext>
            </a:extLst>
          </p:cNvPr>
          <p:cNvSpPr txBox="1"/>
          <p:nvPr/>
        </p:nvSpPr>
        <p:spPr>
          <a:xfrm rot="16200000">
            <a:off x="-771148" y="3405132"/>
            <a:ext cx="3170754" cy="584775"/>
          </a:xfrm>
          <a:prstGeom prst="rect">
            <a:avLst/>
          </a:prstGeom>
          <a:noFill/>
          <a:ln w="38100"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Recent finding</a:t>
            </a:r>
            <a:endParaRPr lang="nl-NL" sz="3200" dirty="0">
              <a:solidFill>
                <a:srgbClr val="FF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1020A11-DAC7-47CE-8FEF-E0C403305C0D}"/>
              </a:ext>
            </a:extLst>
          </p:cNvPr>
          <p:cNvSpPr/>
          <p:nvPr/>
        </p:nvSpPr>
        <p:spPr>
          <a:xfrm>
            <a:off x="6474468" y="6055360"/>
            <a:ext cx="454652" cy="294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Picture 9" descr="Koolmees">
            <a:extLst>
              <a:ext uri="{FF2B5EF4-FFF2-40B4-BE49-F238E27FC236}">
                <a16:creationId xmlns:a16="http://schemas.microsoft.com/office/drawing/2014/main" id="{008A030F-B0D5-4281-8A4A-18DD05638F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6668" y="1040484"/>
            <a:ext cx="144780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Fig_kw">
            <a:extLst>
              <a:ext uri="{FF2B5EF4-FFF2-40B4-BE49-F238E27FC236}">
                <a16:creationId xmlns:a16="http://schemas.microsoft.com/office/drawing/2014/main" id="{F699FA3A-8798-47EE-A3F4-563412E89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8"/>
          <a:stretch>
            <a:fillRect/>
          </a:stretch>
        </p:blipFill>
        <p:spPr bwMode="auto">
          <a:xfrm>
            <a:off x="10432676" y="1040484"/>
            <a:ext cx="1447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95076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1F07E49-9521-4811-8DF2-0AC0271B8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Fenologie</a:t>
            </a:r>
            <a:endParaRPr lang="en-GB" alt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4" descr="http://www.pinakoteka.zascianek.pl/Chelmonski/Images/Bociany.jpg">
            <a:extLst>
              <a:ext uri="{FF2B5EF4-FFF2-40B4-BE49-F238E27FC236}">
                <a16:creationId xmlns:a16="http://schemas.microsoft.com/office/drawing/2014/main" id="{6B343067-7F4A-5596-269D-FDE738B8B1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777" y="584775"/>
            <a:ext cx="8407730" cy="6221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>
            <a:extLst>
              <a:ext uri="{FF2B5EF4-FFF2-40B4-BE49-F238E27FC236}">
                <a16:creationId xmlns:a16="http://schemas.microsoft.com/office/drawing/2014/main" id="{529E4636-E117-1F7F-2582-527A908D8B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8027" y="6097936"/>
            <a:ext cx="2845438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GB" altLang="nl-NL" sz="2000" i="1" dirty="0">
                <a:latin typeface="Verdana" pitchFamily="34" charset="0"/>
              </a:rPr>
              <a:t> Józef </a:t>
            </a:r>
            <a:r>
              <a:rPr lang="en-GB" altLang="nl-NL" sz="2000" i="1" dirty="0" err="1">
                <a:latin typeface="Verdana" pitchFamily="34" charset="0"/>
              </a:rPr>
              <a:t>Chełmoński</a:t>
            </a:r>
            <a:r>
              <a:rPr lang="en-GB" altLang="nl-NL" sz="2000" i="1" dirty="0">
                <a:latin typeface="Verdana" pitchFamily="34" charset="0"/>
              </a:rPr>
              <a:t>, 1900</a:t>
            </a:r>
          </a:p>
        </p:txBody>
      </p:sp>
    </p:spTree>
    <p:extLst>
      <p:ext uri="{BB962C8B-B14F-4D97-AF65-F5344CB8AC3E}">
        <p14:creationId xmlns:p14="http://schemas.microsoft.com/office/powerpoint/2010/main" val="304483206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49D4D6-E581-4DD8-B624-DD39ADB4A4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012" y="1633987"/>
            <a:ext cx="9705975" cy="4695825"/>
          </a:xfrm>
          <a:prstGeom prst="rect">
            <a:avLst/>
          </a:prstGeom>
        </p:spPr>
      </p:pic>
      <p:sp>
        <p:nvSpPr>
          <p:cNvPr id="3" name="Text Box 7">
            <a:extLst>
              <a:ext uri="{FF2B5EF4-FFF2-40B4-BE49-F238E27FC236}">
                <a16:creationId xmlns:a16="http://schemas.microsoft.com/office/drawing/2014/main" id="{640309BE-EA81-48C3-BFE5-F2B8279051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0147" y="6145146"/>
            <a:ext cx="3980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Visser et al. (2021) Proc R Soc B </a:t>
            </a:r>
          </a:p>
        </p:txBody>
      </p:sp>
      <p:pic>
        <p:nvPicPr>
          <p:cNvPr id="5" name="Picture 9" descr="Koolmees">
            <a:extLst>
              <a:ext uri="{FF2B5EF4-FFF2-40B4-BE49-F238E27FC236}">
                <a16:creationId xmlns:a16="http://schemas.microsoft.com/office/drawing/2014/main" id="{FF1DC822-EF95-48AE-898A-B230E1FCC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701" y="1327726"/>
            <a:ext cx="1447800" cy="94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thermometer2">
            <a:extLst>
              <a:ext uri="{FF2B5EF4-FFF2-40B4-BE49-F238E27FC236}">
                <a16:creationId xmlns:a16="http://schemas.microsoft.com/office/drawing/2014/main" id="{FD6D33F5-05D4-4B80-B17A-2393AA92DF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7026" y="918151"/>
            <a:ext cx="776288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0" descr="Fig_kw">
            <a:extLst>
              <a:ext uri="{FF2B5EF4-FFF2-40B4-BE49-F238E27FC236}">
                <a16:creationId xmlns:a16="http://schemas.microsoft.com/office/drawing/2014/main" id="{D226F3FB-3F0F-4B51-A9CF-AF157963AD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68"/>
          <a:stretch>
            <a:fillRect/>
          </a:stretch>
        </p:blipFill>
        <p:spPr bwMode="auto">
          <a:xfrm>
            <a:off x="7256813" y="1224412"/>
            <a:ext cx="1447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2" descr="thermometer2">
            <a:extLst>
              <a:ext uri="{FF2B5EF4-FFF2-40B4-BE49-F238E27FC236}">
                <a16:creationId xmlns:a16="http://schemas.microsoft.com/office/drawing/2014/main" id="{57C5BCE5-B528-4508-AB05-FC2EC59D0B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2213" y="868812"/>
            <a:ext cx="776288" cy="134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BD5FC8-6FDE-4C6F-A876-6A4FE7668BE0}"/>
              </a:ext>
            </a:extLst>
          </p:cNvPr>
          <p:cNvSpPr txBox="1"/>
          <p:nvPr/>
        </p:nvSpPr>
        <p:spPr>
          <a:xfrm rot="16200000">
            <a:off x="-771148" y="3405132"/>
            <a:ext cx="3170754" cy="584775"/>
          </a:xfrm>
          <a:prstGeom prst="rect">
            <a:avLst/>
          </a:prstGeom>
          <a:noFill/>
          <a:ln w="38100">
            <a:solidFill>
              <a:srgbClr val="FF33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</a:rPr>
              <a:t>Recent finding</a:t>
            </a:r>
            <a:endParaRPr lang="nl-NL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196381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EFAC2DE-B1ED-45FD-B241-CCAC1D963B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208" y="1216744"/>
            <a:ext cx="9984324" cy="461844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8C00AD4-7A1F-4AAC-B0F1-91F0A2F3ED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Hoe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zal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toekomstige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fenologie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beinvloeden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4" name="Text Box 7">
            <a:extLst>
              <a:ext uri="{FF2B5EF4-FFF2-40B4-BE49-F238E27FC236}">
                <a16:creationId xmlns:a16="http://schemas.microsoft.com/office/drawing/2014/main" id="{7D976893-7020-4AEB-A431-D500078B0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00147" y="6145146"/>
            <a:ext cx="398032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Visser et al. (2021) Proc R Soc B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1BD259E-36F7-4A18-A8A2-DB9E8E8784E9}"/>
              </a:ext>
            </a:extLst>
          </p:cNvPr>
          <p:cNvSpPr/>
          <p:nvPr/>
        </p:nvSpPr>
        <p:spPr>
          <a:xfrm>
            <a:off x="1209040" y="1036320"/>
            <a:ext cx="751840" cy="5847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935349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>
            <a:extLst>
              <a:ext uri="{FF2B5EF4-FFF2-40B4-BE49-F238E27FC236}">
                <a16:creationId xmlns:a16="http://schemas.microsoft.com/office/drawing/2014/main" id="{E7E6ED15-82A2-23E8-4DBC-C0B5708DA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0966" y="734397"/>
            <a:ext cx="5089510" cy="3284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54BC8DD-3590-4C43-848F-D096727561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24" y="557191"/>
            <a:ext cx="6400801" cy="5743617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488591A-1730-42D9-85DD-991AFBF77F0F}"/>
              </a:ext>
            </a:extLst>
          </p:cNvPr>
          <p:cNvCxnSpPr/>
          <p:nvPr/>
        </p:nvCxnSpPr>
        <p:spPr>
          <a:xfrm>
            <a:off x="1680296" y="2634702"/>
            <a:ext cx="4521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C19AD92-EBA1-4179-AA28-1BE3A80825E7}"/>
              </a:ext>
            </a:extLst>
          </p:cNvPr>
          <p:cNvSpPr txBox="1"/>
          <p:nvPr/>
        </p:nvSpPr>
        <p:spPr>
          <a:xfrm>
            <a:off x="3511924" y="5926217"/>
            <a:ext cx="102140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Year</a:t>
            </a:r>
            <a:endParaRPr lang="nl-NL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AC1939B-20E8-4838-9D86-5221A17FDCC0}"/>
              </a:ext>
            </a:extLst>
          </p:cNvPr>
          <p:cNvSpPr txBox="1"/>
          <p:nvPr/>
        </p:nvSpPr>
        <p:spPr>
          <a:xfrm rot="5400000" flipH="1" flipV="1">
            <a:off x="-1045446" y="2813801"/>
            <a:ext cx="362104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Selection differential</a:t>
            </a:r>
            <a:endParaRPr lang="nl-NL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1A710E-8ED2-2ED2-4D57-B58EC5C7353C}"/>
              </a:ext>
            </a:extLst>
          </p:cNvPr>
          <p:cNvSpPr txBox="1"/>
          <p:nvPr/>
        </p:nvSpPr>
        <p:spPr>
          <a:xfrm>
            <a:off x="6712325" y="4620580"/>
            <a:ext cx="53122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Erfelijkheid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legdatum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= 0.17</a:t>
            </a:r>
            <a:endParaRPr lang="nl-NL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184755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148"/>
          <a:stretch/>
        </p:blipFill>
        <p:spPr>
          <a:xfrm>
            <a:off x="1169785" y="1156230"/>
            <a:ext cx="3630815" cy="47806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1163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Kan de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koolmees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zich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aanpassen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/>
        </p:nvSpPr>
        <p:spPr bwMode="auto">
          <a:xfrm>
            <a:off x="7767782" y="6233273"/>
            <a:ext cx="4173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nl-NL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Ramakers et al. (2019) Evolution</a:t>
            </a:r>
            <a:endParaRPr lang="nl-NL" altLang="nl-NL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5830" y="5688106"/>
            <a:ext cx="2003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Temperature</a:t>
            </a:r>
            <a:endParaRPr lang="nl-NL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7459" y="1606924"/>
            <a:ext cx="60579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Hoeveel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dagen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moet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legdatum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de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koolmees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opschuiven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?:</a:t>
            </a:r>
          </a:p>
          <a:p>
            <a:endParaRPr lang="en-GB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sz="24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1973-1987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1988-2001 </a:t>
            </a:r>
            <a:r>
              <a:rPr lang="en-GB" sz="2400" dirty="0">
                <a:solidFill>
                  <a:srgbClr val="FFC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2002-2016</a:t>
            </a:r>
          </a:p>
          <a:p>
            <a:endParaRPr lang="en-GB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Er is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verschuiving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8.5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dagen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nodig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tussen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periode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 en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periode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3</a:t>
            </a:r>
          </a:p>
        </p:txBody>
      </p:sp>
    </p:spTree>
    <p:extLst>
      <p:ext uri="{BB962C8B-B14F-4D97-AF65-F5344CB8AC3E}">
        <p14:creationId xmlns:p14="http://schemas.microsoft.com/office/powerpoint/2010/main" val="24589422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25" b="7032"/>
          <a:stretch/>
        </p:blipFill>
        <p:spPr>
          <a:xfrm>
            <a:off x="1169785" y="1156230"/>
            <a:ext cx="6716915" cy="44444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1163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Kan de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koolmees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zich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aanpassen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5830" y="5688106"/>
            <a:ext cx="2003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Temperature</a:t>
            </a:r>
            <a:endParaRPr lang="nl-NL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7095" y="5688667"/>
            <a:ext cx="2003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Temperature</a:t>
            </a:r>
            <a:endParaRPr lang="nl-NL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31"/>
          <p:cNvSpPr txBox="1">
            <a:spLocks noChangeArrowheads="1"/>
          </p:cNvSpPr>
          <p:nvPr/>
        </p:nvSpPr>
        <p:spPr bwMode="auto">
          <a:xfrm>
            <a:off x="7767782" y="6233273"/>
            <a:ext cx="4173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nl-NL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Ramakers et al. (2019) Evolution</a:t>
            </a:r>
            <a:endParaRPr lang="nl-NL" altLang="nl-NL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52626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1"/>
          <a:stretch/>
        </p:blipFill>
        <p:spPr>
          <a:xfrm>
            <a:off x="1169785" y="1156230"/>
            <a:ext cx="9852430" cy="445791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211634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Kan de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koolmees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zich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aanpassen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5830" y="5688106"/>
            <a:ext cx="2003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Temperature</a:t>
            </a:r>
            <a:endParaRPr lang="nl-NL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37095" y="5688667"/>
            <a:ext cx="2003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Temperature</a:t>
            </a:r>
            <a:endParaRPr lang="nl-NL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08360" y="5688106"/>
            <a:ext cx="2003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Temperature</a:t>
            </a:r>
            <a:endParaRPr lang="nl-NL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8" name="TextBox 31"/>
          <p:cNvSpPr txBox="1">
            <a:spLocks noChangeArrowheads="1"/>
          </p:cNvSpPr>
          <p:nvPr/>
        </p:nvSpPr>
        <p:spPr bwMode="auto">
          <a:xfrm>
            <a:off x="7767782" y="6233273"/>
            <a:ext cx="417320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nl-NL" sz="18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Ramakers et al. (2019) Evolution</a:t>
            </a:r>
            <a:endParaRPr lang="nl-NL" altLang="nl-NL" sz="1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6680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D99A86-CC2F-649C-C75C-E285F9EA7858}"/>
              </a:ext>
            </a:extLst>
          </p:cNvPr>
          <p:cNvSpPr txBox="1"/>
          <p:nvPr/>
        </p:nvSpPr>
        <p:spPr>
          <a:xfrm>
            <a:off x="1137052" y="1536174"/>
            <a:ext cx="991789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Bij de koolmees is legdatum erfelijk, en klimaatverandering leidt tot selectie op legdatum, maar de respons op selectie is erg klein</a:t>
            </a:r>
          </a:p>
          <a:p>
            <a:endParaRPr lang="nl-NL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Het klimaat verandert veel sneller dan dat de koolmees zich kan aanpassen</a:t>
            </a:r>
          </a:p>
          <a:p>
            <a:endParaRPr lang="nl-NL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nl-NL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Hoe zit dat met een andere soort in de voedselketen, de wintervlinder?</a:t>
            </a:r>
          </a:p>
        </p:txBody>
      </p:sp>
    </p:spTree>
    <p:extLst>
      <p:ext uri="{BB962C8B-B14F-4D97-AF65-F5344CB8AC3E}">
        <p14:creationId xmlns:p14="http://schemas.microsoft.com/office/powerpoint/2010/main" val="122900885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5">
            <a:extLst>
              <a:ext uri="{FF2B5EF4-FFF2-40B4-BE49-F238E27FC236}">
                <a16:creationId xmlns:a16="http://schemas.microsoft.com/office/drawing/2014/main" id="{3EF649F4-6A22-452D-86FD-8E0BAD40A3F9}"/>
              </a:ext>
            </a:extLst>
          </p:cNvPr>
          <p:cNvPicPr>
            <a:picLocks noGrp="1" noChangeAspect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9" r="7109"/>
          <a:stretch/>
        </p:blipFill>
        <p:spPr>
          <a:xfrm>
            <a:off x="2295939" y="728627"/>
            <a:ext cx="6707477" cy="5864448"/>
          </a:xfr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9AA53FB-E993-77E8-A086-6C055831C612}"/>
              </a:ext>
            </a:extLst>
          </p:cNvPr>
          <p:cNvSpPr/>
          <p:nvPr/>
        </p:nvSpPr>
        <p:spPr>
          <a:xfrm>
            <a:off x="8763527" y="2865760"/>
            <a:ext cx="1483230" cy="1105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D6F14D-1EB8-0930-2650-3D031E3366F4}"/>
              </a:ext>
            </a:extLst>
          </p:cNvPr>
          <p:cNvSpPr/>
          <p:nvPr/>
        </p:nvSpPr>
        <p:spPr>
          <a:xfrm rot="1719551">
            <a:off x="8652900" y="4026000"/>
            <a:ext cx="1483230" cy="11050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4C06EE7-3BA2-425E-8C9D-CD4488BC67F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8" t="13964" r="26311" b="19496"/>
          <a:stretch/>
        </p:blipFill>
        <p:spPr>
          <a:xfrm rot="7722130">
            <a:off x="8799775" y="2927218"/>
            <a:ext cx="1371776" cy="20911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A46F85A-C0EC-1362-9BB9-1BF33F4EF8DB}"/>
              </a:ext>
            </a:extLst>
          </p:cNvPr>
          <p:cNvSpPr/>
          <p:nvPr/>
        </p:nvSpPr>
        <p:spPr>
          <a:xfrm>
            <a:off x="7440741" y="1078524"/>
            <a:ext cx="1713197" cy="10312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6632"/>
            <a:ext cx="12192000" cy="853429"/>
          </a:xfrm>
        </p:spPr>
        <p:txBody>
          <a:bodyPr>
            <a:normAutofit/>
          </a:bodyPr>
          <a:lstStyle/>
          <a:p>
            <a:pPr algn="ctr"/>
            <a:r>
              <a:rPr lang="nl-NL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Seizoenstiming</a:t>
            </a:r>
            <a:r>
              <a:rPr 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 van de wintervlinder (</a:t>
            </a:r>
            <a:r>
              <a:rPr lang="nl-NL" sz="2800" i="1" dirty="0" err="1">
                <a:latin typeface="Verdana" panose="020B0604030504040204" pitchFamily="34" charset="0"/>
                <a:ea typeface="Verdana" panose="020B0604030504040204" pitchFamily="34" charset="0"/>
              </a:rPr>
              <a:t>Operophtera</a:t>
            </a:r>
            <a:r>
              <a:rPr lang="nl-NL" sz="2800" i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sz="2800" i="1" dirty="0" err="1">
                <a:latin typeface="Verdana" panose="020B0604030504040204" pitchFamily="34" charset="0"/>
                <a:ea typeface="Verdana" panose="020B0604030504040204" pitchFamily="34" charset="0"/>
              </a:rPr>
              <a:t>brumata</a:t>
            </a:r>
            <a:r>
              <a:rPr lang="nl-NL" sz="2800" i="1" dirty="0">
                <a:latin typeface="Verdana" panose="020B0604030504040204" pitchFamily="34" charset="0"/>
                <a:ea typeface="Verdana" panose="020B0604030504040204" pitchFamily="34" charset="0"/>
              </a:rPr>
              <a:t>)</a:t>
            </a:r>
            <a:endParaRPr lang="nl-NL" sz="2800" i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33D60F-ED45-45C1-8BD1-5E72D20D20AA}"/>
              </a:ext>
            </a:extLst>
          </p:cNvPr>
          <p:cNvSpPr txBox="1"/>
          <p:nvPr/>
        </p:nvSpPr>
        <p:spPr>
          <a:xfrm>
            <a:off x="7718962" y="6308252"/>
            <a:ext cx="4216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Salis et al. (2017) </a:t>
            </a:r>
            <a:r>
              <a:rPr kumimoji="0" lang="nl-NL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Funct</a:t>
            </a: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kumimoji="0" lang="nl-NL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Ecol</a:t>
            </a:r>
            <a:endParaRPr kumimoji="0" lang="x-non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9CBFE7C-D0ED-C5CC-A3A3-75D36573C7AF}"/>
              </a:ext>
            </a:extLst>
          </p:cNvPr>
          <p:cNvGrpSpPr/>
          <p:nvPr/>
        </p:nvGrpSpPr>
        <p:grpSpPr>
          <a:xfrm>
            <a:off x="7920810" y="888945"/>
            <a:ext cx="2908720" cy="2233805"/>
            <a:chOff x="7920810" y="888945"/>
            <a:chExt cx="2908720" cy="223380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7D8C9429-7568-4911-8D0C-141587ED520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50" t="19643" r="22417" b="26493"/>
            <a:stretch/>
          </p:blipFill>
          <p:spPr>
            <a:xfrm>
              <a:off x="8904371" y="888945"/>
              <a:ext cx="1925159" cy="2073949"/>
            </a:xfrm>
            <a:prstGeom prst="rect">
              <a:avLst/>
            </a:prstGeom>
          </p:spPr>
        </p:pic>
        <p:sp>
          <p:nvSpPr>
            <p:cNvPr id="3" name="Arrow: Right 2">
              <a:extLst>
                <a:ext uri="{FF2B5EF4-FFF2-40B4-BE49-F238E27FC236}">
                  <a16:creationId xmlns:a16="http://schemas.microsoft.com/office/drawing/2014/main" id="{9983E9C2-BF24-4458-B4A7-1A860D6F7FF0}"/>
                </a:ext>
              </a:extLst>
            </p:cNvPr>
            <p:cNvSpPr/>
            <p:nvPr/>
          </p:nvSpPr>
          <p:spPr>
            <a:xfrm rot="8276198">
              <a:off x="7920810" y="2711185"/>
              <a:ext cx="1083212" cy="411565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2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1C2E3992-243F-13A1-30A3-75650DDBCBF6}"/>
              </a:ext>
            </a:extLst>
          </p:cNvPr>
          <p:cNvSpPr/>
          <p:nvPr/>
        </p:nvSpPr>
        <p:spPr>
          <a:xfrm>
            <a:off x="2021522" y="2543116"/>
            <a:ext cx="1483230" cy="736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71756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A5EA389-6EB5-4D64-99A9-C12136604E83}"/>
              </a:ext>
            </a:extLst>
          </p:cNvPr>
          <p:cNvSpPr/>
          <p:nvPr/>
        </p:nvSpPr>
        <p:spPr>
          <a:xfrm>
            <a:off x="0" y="379141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Er is </a:t>
            </a: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</a:rPr>
              <a:t>sterke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</a:rPr>
              <a:t>selectie</a:t>
            </a:r>
            <a:r>
              <a:rPr lang="en-US" sz="3200" dirty="0">
                <a:latin typeface="Verdana" panose="020B0604030504040204" pitchFamily="34" charset="0"/>
                <a:ea typeface="Verdana" panose="020B0604030504040204" pitchFamily="34" charset="0"/>
              </a:rPr>
              <a:t> op </a:t>
            </a:r>
            <a:r>
              <a:rPr lang="en-US" sz="3200" dirty="0" err="1">
                <a:latin typeface="Verdana" panose="020B0604030504040204" pitchFamily="34" charset="0"/>
                <a:ea typeface="Verdana" panose="020B0604030504040204" pitchFamily="34" charset="0"/>
              </a:rPr>
              <a:t>seizoenstiming</a:t>
            </a:r>
            <a:endParaRPr lang="en-US" sz="3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7309062-5664-43CA-911D-E20A56AE50D9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52" y="1430337"/>
            <a:ext cx="6616979" cy="504852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CFFA28-5434-4EE4-9452-AC1CBBB750AB}"/>
              </a:ext>
            </a:extLst>
          </p:cNvPr>
          <p:cNvSpPr txBox="1"/>
          <p:nvPr/>
        </p:nvSpPr>
        <p:spPr>
          <a:xfrm>
            <a:off x="7282088" y="6294193"/>
            <a:ext cx="490991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van Dis et al. (2024) </a:t>
            </a:r>
            <a:r>
              <a:rPr kumimoji="0" lang="nl-NL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Proc</a:t>
            </a: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R </a:t>
            </a:r>
            <a:r>
              <a:rPr kumimoji="0" lang="nl-NL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Soc</a:t>
            </a: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</a:rPr>
              <a:t> B</a:t>
            </a:r>
            <a:endParaRPr kumimoji="0" lang="en-GB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E56CC2-9841-4442-AEFC-C5E65FB21770}"/>
              </a:ext>
            </a:extLst>
          </p:cNvPr>
          <p:cNvSpPr txBox="1"/>
          <p:nvPr/>
        </p:nvSpPr>
        <p:spPr>
          <a:xfrm>
            <a:off x="8363414" y="1951463"/>
            <a:ext cx="36129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Ei-uitkomst voor het blad uitloopt leidt tot sterfte van de rupsen</a:t>
            </a:r>
          </a:p>
          <a:p>
            <a:endParaRPr lang="nl-NL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Ei-uitkomst nadat het blad al uitgelopen is leidt tot een lager popgewicht en minder eieren</a:t>
            </a:r>
          </a:p>
        </p:txBody>
      </p:sp>
    </p:spTree>
    <p:extLst>
      <p:ext uri="{BB962C8B-B14F-4D97-AF65-F5344CB8AC3E}">
        <p14:creationId xmlns:p14="http://schemas.microsoft.com/office/powerpoint/2010/main" val="11044560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C619DE-BEF2-4F9C-87E7-0966DCBE16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67" y="1056640"/>
            <a:ext cx="9166106" cy="549904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2319"/>
            <a:ext cx="12192000" cy="754321"/>
          </a:xfrm>
        </p:spPr>
        <p:txBody>
          <a:bodyPr>
            <a:normAutofit/>
          </a:bodyPr>
          <a:lstStyle/>
          <a:p>
            <a:pPr algn="ctr"/>
            <a:r>
              <a:rPr 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Aanpassing aan klimaatverandering bij de wintervlinder</a:t>
            </a:r>
          </a:p>
        </p:txBody>
      </p:sp>
      <p:pic>
        <p:nvPicPr>
          <p:cNvPr id="6" name="Picture 5" descr="Fig_eik">
            <a:extLst>
              <a:ext uri="{FF2B5EF4-FFF2-40B4-BE49-F238E27FC236}">
                <a16:creationId xmlns:a16="http://schemas.microsoft.com/office/drawing/2014/main" id="{05F1F86D-8C8A-49F1-926A-010FB3ADD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758" y="1635970"/>
            <a:ext cx="1038225" cy="915988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ig_kw">
            <a:extLst>
              <a:ext uri="{FF2B5EF4-FFF2-40B4-BE49-F238E27FC236}">
                <a16:creationId xmlns:a16="http://schemas.microsoft.com/office/drawing/2014/main" id="{B2BCE27E-C390-476C-948F-043C6E5EE4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758" y="2730344"/>
            <a:ext cx="1038225" cy="827216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1953716-E6FD-4468-A68B-AA35D3312EE2}"/>
              </a:ext>
            </a:extLst>
          </p:cNvPr>
          <p:cNvSpPr txBox="1"/>
          <p:nvPr/>
        </p:nvSpPr>
        <p:spPr>
          <a:xfrm>
            <a:off x="7155716" y="4190196"/>
            <a:ext cx="424459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Negatieve waardes: eieren komen te vroeg uit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7CC0B1-0905-46B0-9F2A-4A048AE1C1DE}"/>
              </a:ext>
            </a:extLst>
          </p:cNvPr>
          <p:cNvSpPr txBox="1"/>
          <p:nvPr/>
        </p:nvSpPr>
        <p:spPr>
          <a:xfrm>
            <a:off x="2683823" y="1796260"/>
            <a:ext cx="583268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nl-NL" sz="2400" dirty="0" err="1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Nul-lijn</a:t>
            </a:r>
            <a:r>
              <a:rPr lang="nl-NL" sz="24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= moment van bladuitloop</a:t>
            </a:r>
          </a:p>
        </p:txBody>
      </p:sp>
      <p:sp>
        <p:nvSpPr>
          <p:cNvPr id="9" name="Text Box 7">
            <a:extLst>
              <a:ext uri="{FF2B5EF4-FFF2-40B4-BE49-F238E27FC236}">
                <a16:creationId xmlns:a16="http://schemas.microsoft.com/office/drawing/2014/main" id="{F0E26FED-C0E4-48BF-8D02-DEF01DF1F4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504" y="6355626"/>
            <a:ext cx="63478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Van Asch et al. (2012) Nature Climate Change</a:t>
            </a:r>
          </a:p>
        </p:txBody>
      </p:sp>
    </p:spTree>
    <p:extLst>
      <p:ext uri="{BB962C8B-B14F-4D97-AF65-F5344CB8AC3E}">
        <p14:creationId xmlns:p14="http://schemas.microsoft.com/office/powerpoint/2010/main" val="3226670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B9AEF9-FE92-B259-6D53-AD5523571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B764DB-514A-3BAD-8D00-0D6C45C2E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9E8F39-E29F-9C9C-9647-9741F3F6F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Fenologie</a:t>
            </a:r>
            <a:endParaRPr lang="en-GB" alt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116923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2B6425-0C9B-4CA1-9D1B-5A7B7213F3F6}"/>
              </a:ext>
            </a:extLst>
          </p:cNvPr>
          <p:cNvSpPr txBox="1"/>
          <p:nvPr/>
        </p:nvSpPr>
        <p:spPr>
          <a:xfrm>
            <a:off x="0" y="285769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De wintervlinder heeft zich aangepast aan klimaatverandering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6F6C578-CD9C-4A28-A39A-FF201590F1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793" y="1548428"/>
            <a:ext cx="8217020" cy="5229773"/>
          </a:xfrm>
          <a:prstGeom prst="rect">
            <a:avLst/>
          </a:prstGeom>
        </p:spPr>
      </p:pic>
      <p:sp>
        <p:nvSpPr>
          <p:cNvPr id="6" name="Text Box 7">
            <a:extLst>
              <a:ext uri="{FF2B5EF4-FFF2-40B4-BE49-F238E27FC236}">
                <a16:creationId xmlns:a16="http://schemas.microsoft.com/office/drawing/2014/main" id="{35873839-C465-4E1A-9C57-31445F88DE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990" y="6059268"/>
            <a:ext cx="32959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Van Asch et al. (2012) Nature Climate Change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251152-EB23-46AD-87BD-A364CD05209B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1237" y="1784195"/>
            <a:ext cx="2936202" cy="402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42451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0801ABD-4656-428D-8EC0-36453F1A80E4}"/>
              </a:ext>
            </a:extLst>
          </p:cNvPr>
          <p:cNvSpPr/>
          <p:nvPr/>
        </p:nvSpPr>
        <p:spPr>
          <a:xfrm>
            <a:off x="794463" y="1759759"/>
            <a:ext cx="111556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Veel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genetische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variatie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Ei-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uitkomst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is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een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polygenetische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eigenschap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Sterke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selectie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Grote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populaties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Content Placeholder 6">
            <a:extLst>
              <a:ext uri="{FF2B5EF4-FFF2-40B4-BE49-F238E27FC236}">
                <a16:creationId xmlns:a16="http://schemas.microsoft.com/office/drawing/2014/main" id="{B921C6F9-68AD-451B-9522-94B2E351C7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220" y="3691054"/>
            <a:ext cx="3421317" cy="2490113"/>
          </a:xfrm>
          <a:prstGeom prst="ellipse">
            <a:avLst/>
          </a:prstGeom>
          <a:ln w="76200" cap="rnd">
            <a:solidFill>
              <a:schemeClr val="accent6">
                <a:lumMod val="75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E8EDAF7-C775-A8E5-1C3C-AE871FCD7D89}"/>
              </a:ext>
            </a:extLst>
          </p:cNvPr>
          <p:cNvSpPr txBox="1"/>
          <p:nvPr/>
        </p:nvSpPr>
        <p:spPr>
          <a:xfrm>
            <a:off x="0" y="285769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De wintervlinder heeft zich aangepast aan klimaatverandering</a:t>
            </a:r>
          </a:p>
        </p:txBody>
      </p:sp>
    </p:spTree>
    <p:extLst>
      <p:ext uri="{BB962C8B-B14F-4D97-AF65-F5344CB8AC3E}">
        <p14:creationId xmlns:p14="http://schemas.microsoft.com/office/powerpoint/2010/main" val="63216506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4891E60-9354-4C66-B8B8-730D24B23773}"/>
              </a:ext>
            </a:extLst>
          </p:cNvPr>
          <p:cNvSpPr txBox="1"/>
          <p:nvPr/>
        </p:nvSpPr>
        <p:spPr>
          <a:xfrm>
            <a:off x="6336767" y="285769"/>
            <a:ext cx="58115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De bloeitijd van raapzaad is genetische veranderd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90C066D-F288-4142-B621-8567E1C5C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9414" y="3205494"/>
            <a:ext cx="5308533" cy="355961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B11777D-2B23-427A-929D-BDCB73774B3B}"/>
              </a:ext>
            </a:extLst>
          </p:cNvPr>
          <p:cNvSpPr txBox="1"/>
          <p:nvPr/>
        </p:nvSpPr>
        <p:spPr>
          <a:xfrm>
            <a:off x="9956800" y="4175760"/>
            <a:ext cx="90496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</a:rPr>
              <a:t>1997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2964AC-0D27-48F4-917E-383045D9AC8F}"/>
              </a:ext>
            </a:extLst>
          </p:cNvPr>
          <p:cNvSpPr txBox="1"/>
          <p:nvPr/>
        </p:nvSpPr>
        <p:spPr>
          <a:xfrm>
            <a:off x="9956799" y="3505961"/>
            <a:ext cx="90496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</a:rPr>
              <a:t>2004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184A1EB-743B-41EC-897B-3779967833BB}"/>
              </a:ext>
            </a:extLst>
          </p:cNvPr>
          <p:cNvSpPr txBox="1"/>
          <p:nvPr/>
        </p:nvSpPr>
        <p:spPr>
          <a:xfrm>
            <a:off x="11264504" y="5527040"/>
            <a:ext cx="90496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</a:rPr>
              <a:t>1997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BB84816-7BEF-4D9B-A4D5-D0BB27552C54}"/>
              </a:ext>
            </a:extLst>
          </p:cNvPr>
          <p:cNvSpPr txBox="1"/>
          <p:nvPr/>
        </p:nvSpPr>
        <p:spPr>
          <a:xfrm>
            <a:off x="11264503" y="4857241"/>
            <a:ext cx="904965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latin typeface="Verdana" panose="020B0604030504040204" pitchFamily="34" charset="0"/>
                <a:ea typeface="Verdana" panose="020B0604030504040204" pitchFamily="34" charset="0"/>
              </a:rPr>
              <a:t>2004</a:t>
            </a:r>
          </a:p>
        </p:txBody>
      </p:sp>
      <p:sp>
        <p:nvSpPr>
          <p:cNvPr id="14" name="Text Box 7">
            <a:extLst>
              <a:ext uri="{FF2B5EF4-FFF2-40B4-BE49-F238E27FC236}">
                <a16:creationId xmlns:a16="http://schemas.microsoft.com/office/drawing/2014/main" id="{71FAF05A-A6BA-4A4B-8C5A-34DA73F0A1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42526" y="1486098"/>
            <a:ext cx="201164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Frank et al. (2007) PNAS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C8592A03-FFF3-4507-B015-BB29B4249D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21133"/>
          <a:stretch/>
        </p:blipFill>
        <p:spPr>
          <a:xfrm>
            <a:off x="6450844" y="1291894"/>
            <a:ext cx="2426361" cy="19136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784E755-24C0-4E5C-A5DF-1C883768A5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8172" y="1938224"/>
            <a:ext cx="4743085" cy="482688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FBAAF0E5-3583-41FB-BDCD-998FC2BBE844}"/>
              </a:ext>
            </a:extLst>
          </p:cNvPr>
          <p:cNvSpPr txBox="1"/>
          <p:nvPr/>
        </p:nvSpPr>
        <p:spPr>
          <a:xfrm>
            <a:off x="274005" y="285768"/>
            <a:ext cx="58115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Bonte vliegenvangers verschuiven hun fenologie onder gecontroleerde omstandigheden van 1981 tot 2002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E03E861-6DDA-496B-8B09-68DC7FB7CF09}"/>
              </a:ext>
            </a:extLst>
          </p:cNvPr>
          <p:cNvSpPr txBox="1"/>
          <p:nvPr/>
        </p:nvSpPr>
        <p:spPr>
          <a:xfrm>
            <a:off x="4009205" y="4336883"/>
            <a:ext cx="23275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Helm et al (2019) </a:t>
            </a:r>
            <a:r>
              <a:rPr lang="nl-NL" sz="2000" dirty="0" err="1">
                <a:latin typeface="Verdana" panose="020B0604030504040204" pitchFamily="34" charset="0"/>
                <a:ea typeface="Verdana" panose="020B0604030504040204" pitchFamily="34" charset="0"/>
              </a:rPr>
              <a:t>Curr</a:t>
            </a:r>
            <a:r>
              <a:rPr 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nl-NL" sz="2000" dirty="0" err="1">
                <a:latin typeface="Verdana" panose="020B0604030504040204" pitchFamily="34" charset="0"/>
                <a:ea typeface="Verdana" panose="020B0604030504040204" pitchFamily="34" charset="0"/>
              </a:rPr>
              <a:t>Biol</a:t>
            </a:r>
            <a:endParaRPr lang="nl-NL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117520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69B5E4-2072-4A7B-8A1D-EA20D8961180}"/>
              </a:ext>
            </a:extLst>
          </p:cNvPr>
          <p:cNvSpPr txBox="1"/>
          <p:nvPr/>
        </p:nvSpPr>
        <p:spPr>
          <a:xfrm>
            <a:off x="1061720" y="2044190"/>
            <a:ext cx="1006856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Fenologie is erfelijk en er is directionele selectie op fenologie dus dat zal leiden tot genetische aanpassing</a:t>
            </a:r>
          </a:p>
          <a:p>
            <a:endParaRPr lang="nl-NL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Maar de snelheid van deze micro-evolutie is vaak te langzaam om de klimaatverandering bij te houden</a:t>
            </a:r>
          </a:p>
          <a:p>
            <a:endParaRPr lang="nl-NL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De snelheid van klimaatverandering is nu 50 keer sneller dan veranderingen in temperatuur in het verleden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21C44C-C65C-19B5-471C-E229574491EE}"/>
              </a:ext>
            </a:extLst>
          </p:cNvPr>
          <p:cNvSpPr txBox="1"/>
          <p:nvPr/>
        </p:nvSpPr>
        <p:spPr>
          <a:xfrm>
            <a:off x="0" y="615395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Kunnen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soorten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zich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aanpassen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aan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klimaatverandering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5140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A272AA-9D03-4FEE-931F-0424A88CA630}"/>
              </a:ext>
            </a:extLst>
          </p:cNvPr>
          <p:cNvSpPr txBox="1"/>
          <p:nvPr/>
        </p:nvSpPr>
        <p:spPr>
          <a:xfrm>
            <a:off x="975360" y="1178560"/>
            <a:ext cx="10515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Als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soorten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zich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niet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snel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genoeg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kunnen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aanpassen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wordt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de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populatie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dan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kleiner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6262341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25288"/>
            <a:ext cx="12142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Populatie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consequenties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verstoorde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6352699" y="4052163"/>
            <a:ext cx="54641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Als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koolmezen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voedselpiek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broeden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omdat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hun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verstoord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is) dan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hebben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ze minder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jongen</a:t>
            </a:r>
            <a:endParaRPr lang="en-GB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r="51053"/>
          <a:stretch/>
        </p:blipFill>
        <p:spPr>
          <a:xfrm>
            <a:off x="1120825" y="1581338"/>
            <a:ext cx="4558457" cy="4941651"/>
          </a:xfrm>
          <a:prstGeom prst="rect">
            <a:avLst/>
          </a:prstGeom>
        </p:spPr>
      </p:pic>
      <p:sp>
        <p:nvSpPr>
          <p:cNvPr id="12" name="TextBox 31"/>
          <p:cNvSpPr txBox="1">
            <a:spLocks noChangeArrowheads="1"/>
          </p:cNvSpPr>
          <p:nvPr/>
        </p:nvSpPr>
        <p:spPr bwMode="auto">
          <a:xfrm>
            <a:off x="8269940" y="6233273"/>
            <a:ext cx="36710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nl-NL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Reed et al. (2013) JAE</a:t>
            </a:r>
            <a:endParaRPr lang="nl-NL" altLang="nl-NL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Picture 9" descr="Koolmees">
            <a:extLst>
              <a:ext uri="{FF2B5EF4-FFF2-40B4-BE49-F238E27FC236}">
                <a16:creationId xmlns:a16="http://schemas.microsoft.com/office/drawing/2014/main" id="{FFF8A8E7-57F2-4F11-813C-66A51982C7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698" y="1581338"/>
            <a:ext cx="2817839" cy="18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41775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l="48861"/>
          <a:stretch/>
        </p:blipFill>
        <p:spPr>
          <a:xfrm>
            <a:off x="964406" y="900625"/>
            <a:ext cx="5495388" cy="5701979"/>
          </a:xfrm>
          <a:prstGeom prst="rect">
            <a:avLst/>
          </a:prstGeom>
        </p:spPr>
      </p:pic>
      <p:sp>
        <p:nvSpPr>
          <p:cNvPr id="10" name="TextBox 31"/>
          <p:cNvSpPr txBox="1">
            <a:spLocks noChangeArrowheads="1"/>
          </p:cNvSpPr>
          <p:nvPr/>
        </p:nvSpPr>
        <p:spPr bwMode="auto">
          <a:xfrm>
            <a:off x="8269940" y="6233273"/>
            <a:ext cx="36710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nl-NL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Reed et al. (2013) JAE</a:t>
            </a:r>
            <a:endParaRPr lang="nl-NL" altLang="nl-NL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975530" y="4046306"/>
            <a:ext cx="465142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4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 verstoorde </a:t>
            </a:r>
            <a:r>
              <a:rPr lang="nl-NL" sz="2400" noProof="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nl-NL" sz="2400" noProof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leidt ook op populatieniveau tot minder nakomelingen</a:t>
            </a:r>
          </a:p>
        </p:txBody>
      </p:sp>
      <p:pic>
        <p:nvPicPr>
          <p:cNvPr id="6" name="Picture 9" descr="Koolmees">
            <a:extLst>
              <a:ext uri="{FF2B5EF4-FFF2-40B4-BE49-F238E27FC236}">
                <a16:creationId xmlns:a16="http://schemas.microsoft.com/office/drawing/2014/main" id="{EB7F7834-8D77-43C3-8F93-BF1F6E96B6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5530" y="1581337"/>
            <a:ext cx="2817839" cy="18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B50DB72-B912-FEAA-8557-30EC1FE447EB}"/>
              </a:ext>
            </a:extLst>
          </p:cNvPr>
          <p:cNvSpPr txBox="1"/>
          <p:nvPr/>
        </p:nvSpPr>
        <p:spPr>
          <a:xfrm>
            <a:off x="0" y="625288"/>
            <a:ext cx="12142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Populatie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consequenties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verstoorde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28832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8200360" y="1998005"/>
            <a:ext cx="35590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Maar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verminderde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aantal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nakomelingen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leidt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niet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tot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afname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de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populatiegroei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84359" y="540774"/>
            <a:ext cx="6630841" cy="6164826"/>
            <a:chOff x="467544" y="931810"/>
            <a:chExt cx="5704656" cy="5316590"/>
          </a:xfrm>
        </p:grpSpPr>
        <p:grpSp>
          <p:nvGrpSpPr>
            <p:cNvPr id="5" name="Group 4"/>
            <p:cNvGrpSpPr/>
            <p:nvPr/>
          </p:nvGrpSpPr>
          <p:grpSpPr>
            <a:xfrm>
              <a:off x="467544" y="931810"/>
              <a:ext cx="5704656" cy="5316590"/>
              <a:chOff x="467544" y="931810"/>
              <a:chExt cx="5704656" cy="531659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467544" y="1524000"/>
                <a:ext cx="5400600" cy="4724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  <p:pic>
            <p:nvPicPr>
              <p:cNvPr id="8" name="Picture 4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3400" y="931810"/>
                <a:ext cx="5638800" cy="531659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9" name="TextBox 8"/>
              <p:cNvSpPr txBox="1"/>
              <p:nvPr/>
            </p:nvSpPr>
            <p:spPr>
              <a:xfrm>
                <a:off x="2262971" y="5668049"/>
                <a:ext cx="2839116" cy="34505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dirty="0">
                    <a:latin typeface="Verdana" panose="020B0604030504040204" pitchFamily="34" charset="0"/>
                    <a:ea typeface="Verdana" panose="020B0604030504040204" pitchFamily="34" charset="0"/>
                  </a:rPr>
                  <a:t>Population mismatch</a:t>
                </a:r>
              </a:p>
            </p:txBody>
          </p:sp>
        </p:grpSp>
        <p:cxnSp>
          <p:nvCxnSpPr>
            <p:cNvPr id="6" name="Straight Connector 5"/>
            <p:cNvCxnSpPr/>
            <p:nvPr/>
          </p:nvCxnSpPr>
          <p:spPr>
            <a:xfrm>
              <a:off x="1700654" y="3475988"/>
              <a:ext cx="3875340" cy="0"/>
            </a:xfrm>
            <a:prstGeom prst="line">
              <a:avLst/>
            </a:prstGeom>
            <a:ln w="38100">
              <a:solidFill>
                <a:srgbClr val="FF0000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TextBox 9"/>
          <p:cNvSpPr txBox="1"/>
          <p:nvPr/>
        </p:nvSpPr>
        <p:spPr>
          <a:xfrm rot="16200000">
            <a:off x="-750804" y="3571274"/>
            <a:ext cx="354664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</a:rPr>
              <a:t>Population growth rate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C2DF58-84AC-A77C-978D-DFEBEEA35C38}"/>
              </a:ext>
            </a:extLst>
          </p:cNvPr>
          <p:cNvSpPr txBox="1"/>
          <p:nvPr/>
        </p:nvSpPr>
        <p:spPr>
          <a:xfrm>
            <a:off x="0" y="625288"/>
            <a:ext cx="12142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Populatie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consequenties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verstoorde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048950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524000" y="150614"/>
            <a:ext cx="9144000" cy="841017"/>
          </a:xfrm>
          <a:prstGeom prst="rect">
            <a:avLst/>
          </a:prstGeom>
          <a:noFill/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</a:rPr>
              <a:t>Density-dependent compensation</a:t>
            </a:r>
            <a:endParaRPr lang="nl-NL" sz="3200" dirty="0">
              <a:solidFill>
                <a:schemeClr val="bg1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191" y="443703"/>
            <a:ext cx="6440803" cy="6414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373682" y="1191931"/>
            <a:ext cx="553998" cy="4405065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en-US" sz="2400" dirty="0"/>
              <a:t>Mean recruitment probability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03903" y="5905381"/>
            <a:ext cx="28674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Population size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8003704" y="6367046"/>
            <a:ext cx="266429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600" dirty="0">
                <a:solidFill>
                  <a:schemeClr val="bg1"/>
                </a:solidFill>
              </a:rPr>
              <a:t>Reed et al. (2013) Science </a:t>
            </a:r>
          </a:p>
        </p:txBody>
      </p:sp>
      <p:sp>
        <p:nvSpPr>
          <p:cNvPr id="9" name="TextBox 31"/>
          <p:cNvSpPr txBox="1">
            <a:spLocks noChangeArrowheads="1"/>
          </p:cNvSpPr>
          <p:nvPr/>
        </p:nvSpPr>
        <p:spPr bwMode="auto">
          <a:xfrm>
            <a:off x="8269940" y="6233273"/>
            <a:ext cx="36710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r>
              <a:rPr lang="en-GB" altLang="nl-NL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Reed et al. (2013) JAE</a:t>
            </a:r>
            <a:endParaRPr lang="nl-NL" altLang="nl-NL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78994" y="1807815"/>
            <a:ext cx="433679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komt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door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dichtheidsafhankelijke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overleving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de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nakomelingen</a:t>
            </a:r>
            <a:endParaRPr lang="en-GB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6D5717-C0C8-C298-A22D-E5C296195567}"/>
              </a:ext>
            </a:extLst>
          </p:cNvPr>
          <p:cNvSpPr txBox="1"/>
          <p:nvPr/>
        </p:nvSpPr>
        <p:spPr>
          <a:xfrm>
            <a:off x="0" y="625288"/>
            <a:ext cx="12142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Populatie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consequenties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verstoorde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3026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59BE5AE-A404-4B06-944D-6DF684634E5E}"/>
              </a:ext>
            </a:extLst>
          </p:cNvPr>
          <p:cNvGrpSpPr/>
          <p:nvPr/>
        </p:nvGrpSpPr>
        <p:grpSpPr>
          <a:xfrm>
            <a:off x="1672849" y="1348367"/>
            <a:ext cx="7438042" cy="5306449"/>
            <a:chOff x="2606913" y="1059718"/>
            <a:chExt cx="7438042" cy="5306449"/>
          </a:xfrm>
        </p:grpSpPr>
        <p:sp>
          <p:nvSpPr>
            <p:cNvPr id="22" name="TextBox 21"/>
            <p:cNvSpPr txBox="1"/>
            <p:nvPr/>
          </p:nvSpPr>
          <p:spPr>
            <a:xfrm>
              <a:off x="3500611" y="5412060"/>
              <a:ext cx="2160240" cy="95410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Total no. fledglings</a:t>
              </a:r>
              <a:endParaRPr lang="nl-NL" dirty="0"/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3D7D7709-2333-4764-9004-CAF824C18278}"/>
                </a:ext>
              </a:extLst>
            </p:cNvPr>
            <p:cNvGrpSpPr/>
            <p:nvPr/>
          </p:nvGrpSpPr>
          <p:grpSpPr>
            <a:xfrm>
              <a:off x="2606913" y="1059718"/>
              <a:ext cx="7438042" cy="4872170"/>
              <a:chOff x="2606913" y="1059718"/>
              <a:chExt cx="7438042" cy="4872170"/>
            </a:xfrm>
          </p:grpSpPr>
          <p:cxnSp>
            <p:nvCxnSpPr>
              <p:cNvPr id="5" name="Straight Connector 4"/>
              <p:cNvCxnSpPr/>
              <p:nvPr/>
            </p:nvCxnSpPr>
            <p:spPr>
              <a:xfrm>
                <a:off x="3745209" y="1532919"/>
                <a:ext cx="0" cy="136815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/>
              <p:cNvCxnSpPr/>
              <p:nvPr/>
            </p:nvCxnSpPr>
            <p:spPr>
              <a:xfrm flipH="1">
                <a:off x="3745209" y="2901071"/>
                <a:ext cx="158417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Straight Connector 6"/>
              <p:cNvCxnSpPr/>
              <p:nvPr/>
            </p:nvCxnSpPr>
            <p:spPr>
              <a:xfrm flipV="1">
                <a:off x="3817217" y="1780881"/>
                <a:ext cx="1512168" cy="792088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TextBox 7"/>
              <p:cNvSpPr txBox="1"/>
              <p:nvPr/>
            </p:nvSpPr>
            <p:spPr>
              <a:xfrm>
                <a:off x="4177257" y="3004438"/>
                <a:ext cx="1037874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Time</a:t>
                </a:r>
                <a:endParaRPr lang="nl-NL" dirty="0"/>
              </a:p>
            </p:txBody>
          </p:sp>
          <p:sp>
            <p:nvSpPr>
              <p:cNvPr id="9" name="TextBox 8"/>
              <p:cNvSpPr txBox="1"/>
              <p:nvPr/>
            </p:nvSpPr>
            <p:spPr>
              <a:xfrm rot="16200000">
                <a:off x="2108116" y="1956587"/>
                <a:ext cx="1951701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Average mismatch</a:t>
                </a:r>
                <a:endParaRPr lang="nl-NL" dirty="0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8130758" y="2970759"/>
                <a:ext cx="1914197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GB" dirty="0"/>
                  <a:t>Average mismatch</a:t>
                </a:r>
                <a:endParaRPr lang="nl-NL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 rot="16200000">
                <a:off x="6259789" y="1737620"/>
                <a:ext cx="2309912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Total no. fledglings</a:t>
                </a:r>
                <a:endParaRPr lang="nl-NL" dirty="0"/>
              </a:p>
            </p:txBody>
          </p:sp>
          <p:sp>
            <p:nvSpPr>
              <p:cNvPr id="13" name="Down Arrow 12"/>
              <p:cNvSpPr/>
              <p:nvPr/>
            </p:nvSpPr>
            <p:spPr>
              <a:xfrm rot="16200000">
                <a:off x="6100370" y="1782709"/>
                <a:ext cx="288032" cy="620086"/>
              </a:xfrm>
              <a:prstGeom prst="downArrow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8065689" y="1530598"/>
                <a:ext cx="0" cy="136815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H="1">
                <a:off x="8065689" y="2901071"/>
                <a:ext cx="158417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8281713" y="1941976"/>
                <a:ext cx="1368152" cy="469753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TextBox 17"/>
              <p:cNvSpPr txBox="1"/>
              <p:nvPr/>
            </p:nvSpPr>
            <p:spPr>
              <a:xfrm rot="16200000">
                <a:off x="1974394" y="4296059"/>
                <a:ext cx="2260345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Total no. recruits</a:t>
                </a:r>
                <a:endParaRPr lang="nl-NL" dirty="0"/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>
                <a:off x="3752639" y="3971899"/>
                <a:ext cx="0" cy="136815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>
                <a:off x="3752639" y="5340051"/>
                <a:ext cx="158417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3860651" y="4655975"/>
                <a:ext cx="136815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Down Arrow 22"/>
              <p:cNvSpPr/>
              <p:nvPr/>
            </p:nvSpPr>
            <p:spPr>
              <a:xfrm rot="3994999">
                <a:off x="6079560" y="2596795"/>
                <a:ext cx="288032" cy="2016251"/>
              </a:xfrm>
              <a:prstGeom prst="downArrow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7889607" y="5408668"/>
                <a:ext cx="2151856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Time</a:t>
                </a:r>
                <a:endParaRPr lang="nl-NL" dirty="0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 rot="16200000">
                <a:off x="6400125" y="4248215"/>
                <a:ext cx="2093112" cy="95410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GB" dirty="0"/>
                  <a:t>Population numbers</a:t>
                </a:r>
                <a:endParaRPr lang="nl-NL" dirty="0"/>
              </a:p>
            </p:txBody>
          </p:sp>
          <p:sp>
            <p:nvSpPr>
              <p:cNvPr id="27" name="Down Arrow 26"/>
              <p:cNvSpPr/>
              <p:nvPr/>
            </p:nvSpPr>
            <p:spPr>
              <a:xfrm rot="16200000">
                <a:off x="6129434" y="4220619"/>
                <a:ext cx="288032" cy="620086"/>
              </a:xfrm>
              <a:prstGeom prst="downArrow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8" name="Straight Connector 27"/>
              <p:cNvCxnSpPr/>
              <p:nvPr/>
            </p:nvCxnSpPr>
            <p:spPr>
              <a:xfrm>
                <a:off x="8094753" y="3968508"/>
                <a:ext cx="0" cy="136815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 flipH="1">
                <a:off x="8094753" y="5338981"/>
                <a:ext cx="1584176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8281713" y="4654720"/>
                <a:ext cx="1368152" cy="0"/>
              </a:xfrm>
              <a:prstGeom prst="line">
                <a:avLst/>
              </a:prstGeom>
              <a:ln w="381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2" name="Text Box 7"/>
          <p:cNvSpPr txBox="1">
            <a:spLocks noChangeArrowheads="1"/>
          </p:cNvSpPr>
          <p:nvPr/>
        </p:nvSpPr>
        <p:spPr bwMode="auto">
          <a:xfrm>
            <a:off x="8565776" y="6285484"/>
            <a:ext cx="36262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Reed et al. (2013) Science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4CC820-F193-BFDD-5645-DC40568AD97E}"/>
              </a:ext>
            </a:extLst>
          </p:cNvPr>
          <p:cNvSpPr txBox="1"/>
          <p:nvPr/>
        </p:nvSpPr>
        <p:spPr>
          <a:xfrm>
            <a:off x="0" y="625288"/>
            <a:ext cx="12142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Populatie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consequenties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verstoorde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09719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B76B5E-462F-5078-C3C2-B21386986F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732" y="0"/>
            <a:ext cx="8261268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Circadiaanse</a:t>
            </a:r>
            <a:r>
              <a:rPr lang="en-GB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ritmiek</a:t>
            </a:r>
            <a:endParaRPr lang="en-GB" alt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Picture 6" descr="http://www.cantickhead.com/stonechat_male">
            <a:hlinkClick r:id="rId2"/>
            <a:extLst>
              <a:ext uri="{FF2B5EF4-FFF2-40B4-BE49-F238E27FC236}">
                <a16:creationId xmlns:a16="http://schemas.microsoft.com/office/drawing/2014/main" id="{639A0651-BD0D-28A8-FD8C-9B9C6BFD1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3682" y="1899440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7">
            <a:extLst>
              <a:ext uri="{FF2B5EF4-FFF2-40B4-BE49-F238E27FC236}">
                <a16:creationId xmlns:a16="http://schemas.microsoft.com/office/drawing/2014/main" id="{751F1C42-510C-4B49-787E-4B3A5767C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0160" y="894854"/>
            <a:ext cx="6187045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2400" dirty="0">
                <a:latin typeface="Verdana" panose="020B0604030504040204" pitchFamily="34" charset="0"/>
              </a:rPr>
              <a:t>Data van </a:t>
            </a:r>
            <a:r>
              <a:rPr lang="en-GB" altLang="nl-NL" sz="2400" dirty="0" err="1">
                <a:latin typeface="Verdana" panose="020B0604030504040204" pitchFamily="34" charset="0"/>
              </a:rPr>
              <a:t>een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mannetje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Roodborst-tapuit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dat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gedurende</a:t>
            </a:r>
            <a:r>
              <a:rPr lang="en-GB" altLang="nl-NL" sz="2400" dirty="0">
                <a:latin typeface="Verdana" panose="020B0604030504040204" pitchFamily="34" charset="0"/>
              </a:rPr>
              <a:t> 10 </a:t>
            </a:r>
            <a:r>
              <a:rPr lang="en-GB" altLang="nl-NL" sz="2400" dirty="0" err="1">
                <a:latin typeface="Verdana" panose="020B0604030504040204" pitchFamily="34" charset="0"/>
              </a:rPr>
              <a:t>jaar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bij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een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fotoperiode</a:t>
            </a:r>
            <a:r>
              <a:rPr lang="en-GB" altLang="nl-NL" sz="2400" dirty="0">
                <a:latin typeface="Verdana" panose="020B0604030504040204" pitchFamily="34" charset="0"/>
              </a:rPr>
              <a:t> van 12.8:11.2 </a:t>
            </a:r>
            <a:r>
              <a:rPr lang="en-GB" altLang="nl-NL" sz="2400" dirty="0" err="1">
                <a:latin typeface="Verdana" panose="020B0604030504040204" pitchFamily="34" charset="0"/>
              </a:rPr>
              <a:t>werd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gehouden</a:t>
            </a:r>
            <a:endParaRPr lang="en-GB" altLang="nl-NL" sz="2400" dirty="0">
              <a:latin typeface="Verdan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2400" dirty="0">
                <a:latin typeface="Verdana" panose="020B060403050404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2400" i="1" dirty="0">
                <a:latin typeface="Verdana" panose="020B0604030504040204" pitchFamily="34" charset="0"/>
              </a:rPr>
              <a:t>Gwinner 1996</a:t>
            </a:r>
          </a:p>
        </p:txBody>
      </p:sp>
      <p:pic>
        <p:nvPicPr>
          <p:cNvPr id="4" name="Picture 2" descr="http://orn.mpg.de/erling/images/circannual1.jpg">
            <a:extLst>
              <a:ext uri="{FF2B5EF4-FFF2-40B4-BE49-F238E27FC236}">
                <a16:creationId xmlns:a16="http://schemas.microsoft.com/office/drawing/2014/main" id="{91B83807-BED6-DF8D-7016-A1DE4B8FF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38" r="-2"/>
          <a:stretch>
            <a:fillRect/>
          </a:stretch>
        </p:blipFill>
        <p:spPr bwMode="auto">
          <a:xfrm>
            <a:off x="422956" y="188331"/>
            <a:ext cx="4952609" cy="6669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EBC91A-84E6-0F38-22E1-2796CDC24FFA}"/>
              </a:ext>
            </a:extLst>
          </p:cNvPr>
          <p:cNvSpPr txBox="1"/>
          <p:nvPr/>
        </p:nvSpPr>
        <p:spPr>
          <a:xfrm>
            <a:off x="5890159" y="4685937"/>
            <a:ext cx="5878885" cy="9079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nl-NL" sz="2400" dirty="0">
                <a:latin typeface="Verdana" panose="020B0604030504040204" pitchFamily="34" charset="0"/>
              </a:rPr>
              <a:t>Rode </a:t>
            </a:r>
            <a:r>
              <a:rPr lang="en-GB" altLang="nl-NL" sz="2400" dirty="0" err="1">
                <a:latin typeface="Verdana" panose="020B0604030504040204" pitchFamily="34" charset="0"/>
              </a:rPr>
              <a:t>lijn</a:t>
            </a:r>
            <a:r>
              <a:rPr lang="en-GB" altLang="nl-NL" sz="2400" dirty="0">
                <a:latin typeface="Verdana" panose="020B0604030504040204" pitchFamily="34" charset="0"/>
              </a:rPr>
              <a:t>: </a:t>
            </a:r>
            <a:r>
              <a:rPr lang="en-GB" altLang="nl-NL" sz="2400" dirty="0" err="1">
                <a:latin typeface="Verdana" panose="020B0604030504040204" pitchFamily="34" charset="0"/>
              </a:rPr>
              <a:t>grootte</a:t>
            </a:r>
            <a:r>
              <a:rPr lang="en-GB" altLang="nl-NL" sz="2400" dirty="0">
                <a:latin typeface="Verdana" panose="020B0604030504040204" pitchFamily="34" charset="0"/>
              </a:rPr>
              <a:t> van de testis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nl-NL" sz="2400" dirty="0" err="1">
                <a:latin typeface="Verdana" panose="020B0604030504040204" pitchFamily="34" charset="0"/>
              </a:rPr>
              <a:t>Balkjes</a:t>
            </a:r>
            <a:r>
              <a:rPr lang="en-GB" altLang="nl-NL" sz="2400" dirty="0">
                <a:latin typeface="Verdana" panose="020B0604030504040204" pitchFamily="34" charset="0"/>
              </a:rPr>
              <a:t>: </a:t>
            </a:r>
            <a:r>
              <a:rPr lang="en-GB" altLang="nl-NL" sz="2400" dirty="0" err="1">
                <a:latin typeface="Verdana" panose="020B0604030504040204" pitchFamily="34" charset="0"/>
              </a:rPr>
              <a:t>rui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periode</a:t>
            </a:r>
            <a:endParaRPr lang="en-GB" altLang="nl-NL" sz="2400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580120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914" y="1553680"/>
            <a:ext cx="9404487" cy="4282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384025" y="1212617"/>
            <a:ext cx="2999171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 density dependence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6960906" y="1216837"/>
            <a:ext cx="2999171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Without density dependence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55735" y="5823819"/>
            <a:ext cx="8973669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 change / </a:t>
            </a:r>
            <a:r>
              <a:rPr lang="en-US" sz="2400" dirty="0">
                <a:solidFill>
                  <a:srgbClr val="0070C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Mild change 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</a:t>
            </a:r>
            <a:r>
              <a:rPr lang="en-US" sz="2400" dirty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Medium change 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/ </a:t>
            </a:r>
            <a:r>
              <a:rPr lang="en-US" sz="2400" dirty="0">
                <a:solidFill>
                  <a:srgbClr val="00CC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Fast change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565776" y="6285484"/>
            <a:ext cx="362622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Reed et al. (2013) Science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A7F8A06-3F05-83B4-E49C-4434F1D6917C}"/>
              </a:ext>
            </a:extLst>
          </p:cNvPr>
          <p:cNvSpPr txBox="1"/>
          <p:nvPr/>
        </p:nvSpPr>
        <p:spPr>
          <a:xfrm>
            <a:off x="0" y="625288"/>
            <a:ext cx="121426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Populatie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consequenties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verstoorde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64012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BF775403-DB8F-43B7-BEE6-4F91C088D1F8}"/>
              </a:ext>
            </a:extLst>
          </p:cNvPr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75" y="1473259"/>
            <a:ext cx="1089386" cy="1792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36E5D8F5-9642-480B-AF6F-3C410C41F01A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7" r="1064"/>
          <a:stretch>
            <a:fillRect/>
          </a:stretch>
        </p:blipFill>
        <p:spPr bwMode="auto">
          <a:xfrm>
            <a:off x="2186766" y="1473259"/>
            <a:ext cx="1086429" cy="1792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E62E80-F31E-4014-ADD6-9D00ECA41E84}"/>
              </a:ext>
            </a:extLst>
          </p:cNvPr>
          <p:cNvSpPr txBox="1"/>
          <p:nvPr/>
        </p:nvSpPr>
        <p:spPr>
          <a:xfrm>
            <a:off x="528003" y="285769"/>
            <a:ext cx="55575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De populaties van vliegenvangers in vroege gebieden neemt het snelst af</a:t>
            </a:r>
          </a:p>
        </p:txBody>
      </p:sp>
      <p:sp>
        <p:nvSpPr>
          <p:cNvPr id="7" name="Text Box 7">
            <a:extLst>
              <a:ext uri="{FF2B5EF4-FFF2-40B4-BE49-F238E27FC236}">
                <a16:creationId xmlns:a16="http://schemas.microsoft.com/office/drawing/2014/main" id="{926A43C2-776A-4D30-9A7C-8A8C04A659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0869" y="1486098"/>
            <a:ext cx="18206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nl-NL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Both et al. (2006) Nature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A2267F-B579-4259-8CA1-A2B2F19A3C43}"/>
              </a:ext>
            </a:extLst>
          </p:cNvPr>
          <p:cNvSpPr txBox="1"/>
          <p:nvPr/>
        </p:nvSpPr>
        <p:spPr>
          <a:xfrm>
            <a:off x="6116004" y="285770"/>
            <a:ext cx="60759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dirty="0">
                <a:latin typeface="Verdana" panose="020B0604030504040204" pitchFamily="34" charset="0"/>
                <a:ea typeface="Verdana" panose="020B0604030504040204" pitchFamily="34" charset="0"/>
              </a:rPr>
              <a:t>Het aantal kalveren bij rendieren neemt af met de mismatch in fenologie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58FA37A-BC2C-4119-91B2-663E16DBE3E2}"/>
              </a:ext>
            </a:extLst>
          </p:cNvPr>
          <p:cNvSpPr/>
          <p:nvPr/>
        </p:nvSpPr>
        <p:spPr>
          <a:xfrm>
            <a:off x="9565859" y="1473259"/>
            <a:ext cx="20676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Post &amp; </a:t>
            </a:r>
            <a:r>
              <a:rPr lang="en-GB" altLang="nl-NL" sz="2000" dirty="0" err="1">
                <a:latin typeface="Verdana" panose="020B0604030504040204" pitchFamily="34" charset="0"/>
                <a:ea typeface="Verdana" panose="020B0604030504040204" pitchFamily="34" charset="0"/>
              </a:rPr>
              <a:t>Forchhammer</a:t>
            </a:r>
            <a:r>
              <a:rPr lang="en-GB" altLang="nl-NL" sz="2000" dirty="0">
                <a:latin typeface="Verdana" panose="020B0604030504040204" pitchFamily="34" charset="0"/>
                <a:ea typeface="Verdana" panose="020B0604030504040204" pitchFamily="34" charset="0"/>
              </a:rPr>
              <a:t> (2008) Phil Trans B</a:t>
            </a:r>
            <a:endParaRPr lang="nl-NL" sz="20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B2111DF-0573-4C44-8250-DD389A3FD6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16003" y="3407275"/>
            <a:ext cx="4754876" cy="33808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BE5DC8D-A35B-4F33-9932-D6AB9F9FBD1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513" r="5857"/>
          <a:stretch/>
        </p:blipFill>
        <p:spPr>
          <a:xfrm>
            <a:off x="6142024" y="1473259"/>
            <a:ext cx="3011978" cy="195574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3DB29CF-01AA-4101-AD21-E3028599C6B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88403" y="3474215"/>
            <a:ext cx="3119437" cy="3246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491960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940173" y="2308386"/>
            <a:ext cx="1031165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Voor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individuen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heeft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mismatch in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fenologie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grote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consequenties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voor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hun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fitness </a:t>
            </a:r>
          </a:p>
          <a:p>
            <a:endParaRPr lang="en-GB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Als de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populatie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mismatched is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heeft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kleine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afname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van het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aantal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geproduceerde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nakomelingen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tot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gevolg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</a:p>
          <a:p>
            <a:endParaRPr lang="en-GB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Maar door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dichtheidsafhankelijkheid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leidt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kleinere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aantallen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nakomelingen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niet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tot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afname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de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populatie</a:t>
            </a:r>
            <a:r>
              <a:rPr lang="en-GB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grootte</a:t>
            </a:r>
            <a:endParaRPr lang="en-GB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E5C12E9-8CAD-8985-5723-D91467E55DD1}"/>
              </a:ext>
            </a:extLst>
          </p:cNvPr>
          <p:cNvSpPr txBox="1"/>
          <p:nvPr/>
        </p:nvSpPr>
        <p:spPr>
          <a:xfrm>
            <a:off x="463138" y="454165"/>
            <a:ext cx="113409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Als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soorten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zich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niet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snel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genoeg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kunnen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aanpassen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,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wordt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de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populatie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dan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kleiner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80842243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432DF9-EF64-4568-AF0E-9B7461D49C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06400"/>
            <a:ext cx="5923282" cy="592328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E54E4BC-536D-426F-9EDE-91971A4C81ED}"/>
              </a:ext>
            </a:extLst>
          </p:cNvPr>
          <p:cNvSpPr/>
          <p:nvPr/>
        </p:nvSpPr>
        <p:spPr>
          <a:xfrm>
            <a:off x="6879190" y="4508722"/>
            <a:ext cx="504865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2800" dirty="0">
                <a:latin typeface="Verdana" panose="020B0604030504040204" pitchFamily="34" charset="0"/>
                <a:ea typeface="Verdana" panose="020B0604030504040204" pitchFamily="34" charset="0"/>
              </a:rPr>
              <a:t>https://www.unep.org/resources/frontiers-2022-noise-blazes-and-mismatches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C6B6CD-C7FA-455E-AEC0-75F538153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9190" y="406400"/>
            <a:ext cx="4710829" cy="240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477790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4A456F-F089-9D7B-D53A-DB07D1BF65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176" y="1516889"/>
            <a:ext cx="9939647" cy="455294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03254D1-59E1-6EA9-3DD4-E223151E8ECA}"/>
              </a:ext>
            </a:extLst>
          </p:cNvPr>
          <p:cNvSpPr txBox="1"/>
          <p:nvPr/>
        </p:nvSpPr>
        <p:spPr>
          <a:xfrm>
            <a:off x="463138" y="454165"/>
            <a:ext cx="11340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Lespakket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over de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gevolgen</a:t>
            </a:r>
            <a:r>
              <a:rPr lang="en-GB" sz="2800" dirty="0">
                <a:latin typeface="Verdana" panose="020B0604030504040204" pitchFamily="34" charset="0"/>
                <a:ea typeface="Verdana" panose="020B0604030504040204" pitchFamily="34" charset="0"/>
              </a:rPr>
              <a:t> van </a:t>
            </a:r>
            <a:r>
              <a:rPr lang="en-GB" sz="2800" dirty="0" err="1">
                <a:latin typeface="Verdana" panose="020B0604030504040204" pitchFamily="34" charset="0"/>
                <a:ea typeface="Verdana" panose="020B0604030504040204" pitchFamily="34" charset="0"/>
              </a:rPr>
              <a:t>klimaatverandering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62964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37524C8-D350-D36A-26D3-0089D80F3319}"/>
              </a:ext>
            </a:extLst>
          </p:cNvPr>
          <p:cNvSpPr txBox="1"/>
          <p:nvPr/>
        </p:nvSpPr>
        <p:spPr>
          <a:xfrm>
            <a:off x="638299" y="1442253"/>
            <a:ext cx="60979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2800" u="sng" dirty="0">
                <a:solidFill>
                  <a:srgbClr val="467886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Aptos" panose="020B0004020202020204" pitchFamily="34" charset="0"/>
                <a:hlinkClick r:id="rId2"/>
              </a:rPr>
              <a:t>nioo.knaw.nl/lespakket-koolmees</a:t>
            </a:r>
            <a:endParaRPr lang="nl-NL" sz="2800" dirty="0">
              <a:effectLst/>
              <a:latin typeface="Verdana" panose="020B0604030504040204" pitchFamily="34" charset="0"/>
              <a:ea typeface="Verdana" panose="020B0604030504040204" pitchFamily="34" charset="0"/>
              <a:cs typeface="Aptos" panose="020B0004020202020204" pitchFamily="34" charset="0"/>
            </a:endParaRPr>
          </a:p>
        </p:txBody>
      </p:sp>
      <p:pic>
        <p:nvPicPr>
          <p:cNvPr id="6" name="Picture 5" descr="A qr code with blue squares&#10;&#10;Description automatically generated">
            <a:extLst>
              <a:ext uri="{FF2B5EF4-FFF2-40B4-BE49-F238E27FC236}">
                <a16:creationId xmlns:a16="http://schemas.microsoft.com/office/drawing/2014/main" id="{6ACBF350-52BE-5305-011E-AD3A3DA95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523" y="347105"/>
            <a:ext cx="5970568" cy="5970568"/>
          </a:xfrm>
          <a:prstGeom prst="rect">
            <a:avLst/>
          </a:prstGeom>
        </p:spPr>
      </p:pic>
      <p:pic>
        <p:nvPicPr>
          <p:cNvPr id="7" name="Picture 6" descr="koolmees">
            <a:extLst>
              <a:ext uri="{FF2B5EF4-FFF2-40B4-BE49-F238E27FC236}">
                <a16:creationId xmlns:a16="http://schemas.microsoft.com/office/drawing/2014/main" id="{74E66AB8-2AEA-6F5F-BABD-BDCA55788A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8" r="11287" b="4776"/>
          <a:stretch/>
        </p:blipFill>
        <p:spPr bwMode="auto">
          <a:xfrm>
            <a:off x="3182672" y="3241408"/>
            <a:ext cx="2244351" cy="1927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8" descr="rups">
            <a:extLst>
              <a:ext uri="{FF2B5EF4-FFF2-40B4-BE49-F238E27FC236}">
                <a16:creationId xmlns:a16="http://schemas.microsoft.com/office/drawing/2014/main" id="{0A1D3197-771B-551F-3F2B-BFDB657A4F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99" y="3241408"/>
            <a:ext cx="1908865" cy="193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363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336C05-749E-55CC-6CE3-90457EABB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A4A090-CFC0-5EF5-735D-45141B5AE2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12192000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endParaRPr lang="en-GB" altLang="nl-NL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3" name="Picture 2" descr="A diagram of a graph&#10;&#10;Description automatically generated">
            <a:extLst>
              <a:ext uri="{FF2B5EF4-FFF2-40B4-BE49-F238E27FC236}">
                <a16:creationId xmlns:a16="http://schemas.microsoft.com/office/drawing/2014/main" id="{287B6D8B-3CED-1E6B-CBD6-A4F9F8683A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58" r="44993"/>
          <a:stretch/>
        </p:blipFill>
        <p:spPr>
          <a:xfrm>
            <a:off x="714302" y="688768"/>
            <a:ext cx="5270861" cy="619614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AD7FA80-7A9B-0A26-7189-600E5AD85C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330" y="3515607"/>
            <a:ext cx="4409368" cy="2931499"/>
          </a:xfrm>
          <a:prstGeom prst="rect">
            <a:avLst/>
          </a:prstGeom>
        </p:spPr>
      </p:pic>
      <p:sp>
        <p:nvSpPr>
          <p:cNvPr id="5" name="Text Box 7">
            <a:extLst>
              <a:ext uri="{FF2B5EF4-FFF2-40B4-BE49-F238E27FC236}">
                <a16:creationId xmlns:a16="http://schemas.microsoft.com/office/drawing/2014/main" id="{C1606198-C050-ED2A-AB8A-BC7667481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6346" y="894854"/>
            <a:ext cx="527086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nl-NL" sz="2400" dirty="0" err="1">
                <a:latin typeface="Verdana" panose="020B0604030504040204" pitchFamily="34" charset="0"/>
              </a:rPr>
              <a:t>Koolmezen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moeten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hun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jongen</a:t>
            </a:r>
            <a:r>
              <a:rPr lang="en-GB" altLang="nl-NL" sz="2400" dirty="0">
                <a:latin typeface="Verdana" panose="020B0604030504040204" pitchFamily="34" charset="0"/>
              </a:rPr>
              <a:t> in het nest </a:t>
            </a:r>
            <a:r>
              <a:rPr lang="en-GB" altLang="nl-NL" sz="2400" dirty="0" err="1">
                <a:latin typeface="Verdana" panose="020B0604030504040204" pitchFamily="34" charset="0"/>
              </a:rPr>
              <a:t>hebben</a:t>
            </a:r>
            <a:r>
              <a:rPr lang="en-GB" altLang="nl-NL" sz="2400" dirty="0">
                <a:latin typeface="Verdana" panose="020B0604030504040204" pitchFamily="34" charset="0"/>
              </a:rPr>
              <a:t> op het moment </a:t>
            </a:r>
            <a:r>
              <a:rPr lang="en-GB" altLang="nl-NL" sz="2400" dirty="0" err="1">
                <a:latin typeface="Verdana" panose="020B0604030504040204" pitchFamily="34" charset="0"/>
              </a:rPr>
              <a:t>dat</a:t>
            </a:r>
            <a:r>
              <a:rPr lang="en-GB" altLang="nl-NL" sz="2400" dirty="0">
                <a:latin typeface="Verdana" panose="020B0604030504040204" pitchFamily="34" charset="0"/>
              </a:rPr>
              <a:t> er </a:t>
            </a:r>
            <a:r>
              <a:rPr lang="en-GB" altLang="nl-NL" sz="2400" dirty="0" err="1">
                <a:latin typeface="Verdana" panose="020B0604030504040204" pitchFamily="34" charset="0"/>
              </a:rPr>
              <a:t>veel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rupsen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beschikbaar</a:t>
            </a:r>
            <a:r>
              <a:rPr lang="en-GB" altLang="nl-NL" sz="2400" dirty="0">
                <a:latin typeface="Verdana" panose="020B0604030504040204" pitchFamily="34" charset="0"/>
              </a:rPr>
              <a:t> </a:t>
            </a:r>
            <a:r>
              <a:rPr lang="en-GB" altLang="nl-NL" sz="2400" dirty="0" err="1">
                <a:latin typeface="Verdana" panose="020B0604030504040204" pitchFamily="34" charset="0"/>
              </a:rPr>
              <a:t>zijn</a:t>
            </a:r>
            <a:endParaRPr lang="en-GB" altLang="nl-NL" sz="2400" i="1" dirty="0"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8269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" y="263665"/>
            <a:ext cx="121359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Een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versimpelde</a:t>
            </a:r>
            <a:r>
              <a:rPr lang="en-US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voedselketen</a:t>
            </a:r>
            <a:endParaRPr lang="en-US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 Box 15"/>
          <p:cNvSpPr txBox="1">
            <a:spLocks noChangeArrowheads="1"/>
          </p:cNvSpPr>
          <p:nvPr/>
        </p:nvSpPr>
        <p:spPr bwMode="auto">
          <a:xfrm>
            <a:off x="1545974" y="6056284"/>
            <a:ext cx="219649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Blad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uitloop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4534244" y="6060781"/>
            <a:ext cx="284635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Uitkomen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rupsen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7814599" y="6056284"/>
            <a:ext cx="34476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Nestjongen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0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voeren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70661" y="1246909"/>
            <a:ext cx="9868394" cy="4797631"/>
            <a:chOff x="247384" y="1254790"/>
            <a:chExt cx="8814329" cy="3984777"/>
          </a:xfrm>
        </p:grpSpPr>
        <p:sp>
          <p:nvSpPr>
            <p:cNvPr id="25" name="Text Box 9"/>
            <p:cNvSpPr txBox="1">
              <a:spLocks noChangeArrowheads="1"/>
            </p:cNvSpPr>
            <p:nvPr/>
          </p:nvSpPr>
          <p:spPr bwMode="auto">
            <a:xfrm>
              <a:off x="5759871" y="4716347"/>
              <a:ext cx="1114425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400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Parus</a:t>
              </a:r>
              <a:r>
                <a:rPr lang="en-US" sz="14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major</a:t>
              </a:r>
              <a:endParaRPr 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5" name="Text Box 19"/>
            <p:cNvSpPr txBox="1">
              <a:spLocks noChangeArrowheads="1"/>
            </p:cNvSpPr>
            <p:nvPr/>
          </p:nvSpPr>
          <p:spPr bwMode="auto">
            <a:xfrm>
              <a:off x="3224212" y="4679176"/>
              <a:ext cx="1676400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400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Operophtera</a:t>
              </a:r>
              <a:r>
                <a:rPr lang="en-US" sz="14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brumata</a:t>
              </a:r>
              <a:endParaRPr lang="en-US" sz="1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39" name="Text Box 4"/>
            <p:cNvSpPr txBox="1">
              <a:spLocks noChangeArrowheads="1"/>
            </p:cNvSpPr>
            <p:nvPr/>
          </p:nvSpPr>
          <p:spPr bwMode="auto">
            <a:xfrm>
              <a:off x="360830" y="4722265"/>
              <a:ext cx="1371599" cy="4801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50000"/>
                </a:spcBef>
              </a:pPr>
              <a:r>
                <a:rPr lang="en-US" sz="1400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Quercus</a:t>
              </a:r>
              <a:r>
                <a:rPr lang="en-US" sz="14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robur</a:t>
              </a:r>
              <a:endParaRPr lang="en-US" sz="1400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247384" y="1254790"/>
              <a:ext cx="8814329" cy="3412332"/>
              <a:chOff x="228599" y="1602361"/>
              <a:chExt cx="8814329" cy="3412332"/>
            </a:xfrm>
          </p:grpSpPr>
          <p:pic>
            <p:nvPicPr>
              <p:cNvPr id="16" name="Picture 16" descr="4554999151_43f8088bd2.jpg (500×375)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895"/>
              <a:stretch/>
            </p:blipFill>
            <p:spPr bwMode="auto">
              <a:xfrm>
                <a:off x="5714207" y="3653412"/>
                <a:ext cx="1689894" cy="13612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" name="Picture 3" descr="boom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262" t="337" b="845"/>
              <a:stretch>
                <a:fillRect/>
              </a:stretch>
            </p:blipFill>
            <p:spPr bwMode="auto">
              <a:xfrm>
                <a:off x="228599" y="1617046"/>
                <a:ext cx="2271713" cy="339566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6" descr="koolmees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5218" r="11287" b="4776"/>
              <a:stretch/>
            </p:blipFill>
            <p:spPr bwMode="auto">
              <a:xfrm>
                <a:off x="5733653" y="1617046"/>
                <a:ext cx="1632348" cy="130372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4" name="Picture 18" descr="rups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94050" y="3406885"/>
                <a:ext cx="1704975" cy="16058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" name="Picture 2" descr="Kleine jongen2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958"/>
              <a:stretch/>
            </p:blipFill>
            <p:spPr bwMode="auto">
              <a:xfrm>
                <a:off x="7494059" y="3653412"/>
                <a:ext cx="1548869" cy="13592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6" descr="Bvl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13253" y="1602361"/>
                <a:ext cx="1302147" cy="13415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7487071" y="4716347"/>
              <a:ext cx="1574642" cy="5232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en-US" sz="1400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Ficedula</a:t>
              </a:r>
              <a:r>
                <a:rPr lang="en-US" sz="14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US" sz="1400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hypoleuca</a:t>
              </a:r>
              <a:r>
                <a:rPr lang="en-US" sz="1400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7516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00B4C59B-3B75-4D61-BF51-88E6194B3454}"/>
              </a:ext>
            </a:extLst>
          </p:cNvPr>
          <p:cNvGrpSpPr/>
          <p:nvPr/>
        </p:nvGrpSpPr>
        <p:grpSpPr>
          <a:xfrm>
            <a:off x="111759" y="959168"/>
            <a:ext cx="10297069" cy="4939664"/>
            <a:chOff x="597251" y="625763"/>
            <a:chExt cx="11315258" cy="5898861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251" y="1144597"/>
              <a:ext cx="5295900" cy="5295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4985" y="625763"/>
              <a:ext cx="5143500" cy="5786437"/>
            </a:xfrm>
            <a:prstGeom prst="rect">
              <a:avLst/>
            </a:prstGeom>
          </p:spPr>
        </p:pic>
        <p:sp>
          <p:nvSpPr>
            <p:cNvPr id="4" name="TextBox 3"/>
            <p:cNvSpPr txBox="1"/>
            <p:nvPr/>
          </p:nvSpPr>
          <p:spPr>
            <a:xfrm>
              <a:off x="3906223" y="1432111"/>
              <a:ext cx="2400303" cy="7718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Elk </a:t>
              </a:r>
              <a:r>
                <a:rPr lang="en-GB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datapunt</a:t>
              </a:r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</a:t>
              </a:r>
              <a:r>
                <a:rPr lang="en-GB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een</a:t>
              </a:r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jaar</a:t>
              </a:r>
              <a:endParaRPr lang="nl-NL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9512206" y="1432112"/>
              <a:ext cx="2400303" cy="7718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Elke </a:t>
              </a:r>
              <a:r>
                <a:rPr lang="en-GB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lijn</a:t>
              </a:r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</a:t>
              </a:r>
              <a:r>
                <a:rPr lang="en-GB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een</a:t>
              </a:r>
              <a:r>
                <a:rPr lang="en-GB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individue</a:t>
              </a:r>
              <a:endParaRPr lang="nl-NL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1379"/>
            <a:stretch/>
          </p:blipFill>
          <p:spPr bwMode="auto">
            <a:xfrm>
              <a:off x="6422585" y="5775681"/>
              <a:ext cx="5295900" cy="45655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2" t="1622" r="88426" b="46717"/>
            <a:stretch/>
          </p:blipFill>
          <p:spPr bwMode="auto">
            <a:xfrm>
              <a:off x="6438027" y="1836097"/>
              <a:ext cx="653325" cy="273590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</p:pic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50673F31-29F8-47D7-847A-9356C232D928}"/>
                </a:ext>
              </a:extLst>
            </p:cNvPr>
            <p:cNvGrpSpPr/>
            <p:nvPr/>
          </p:nvGrpSpPr>
          <p:grpSpPr>
            <a:xfrm>
              <a:off x="639543" y="5775681"/>
              <a:ext cx="5309527" cy="748943"/>
              <a:chOff x="639543" y="5775681"/>
              <a:chExt cx="5309527" cy="748943"/>
            </a:xfrm>
          </p:grpSpPr>
          <p:pic>
            <p:nvPicPr>
              <p:cNvPr id="11" name="Picture 2">
                <a:extLst>
                  <a:ext uri="{FF2B5EF4-FFF2-40B4-BE49-F238E27FC236}">
                    <a16:creationId xmlns:a16="http://schemas.microsoft.com/office/drawing/2014/main" id="{03812CE2-2787-454D-98AD-79972B20222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91379"/>
              <a:stretch/>
            </p:blipFill>
            <p:spPr bwMode="auto">
              <a:xfrm>
                <a:off x="653170" y="5775681"/>
                <a:ext cx="5295900" cy="45655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</p:pic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E63CC9EB-B3DC-4E96-A903-8AFF48D99E1A}"/>
                  </a:ext>
                </a:extLst>
              </p:cNvPr>
              <p:cNvSpPr/>
              <p:nvPr/>
            </p:nvSpPr>
            <p:spPr>
              <a:xfrm>
                <a:off x="639543" y="6232237"/>
                <a:ext cx="5100857" cy="2923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/>
              </a:p>
            </p:txBody>
          </p:sp>
        </p:grpSp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0" y="333376"/>
            <a:ext cx="12192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nl-NL" altLang="nl-NL" sz="28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Seizoenstiming</a:t>
            </a:r>
            <a:r>
              <a:rPr lang="nl-NL" altLang="nl-NL" sz="2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plastisch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7DBFB21-B0D6-4CA4-8A16-BFA359699F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443"/>
          <a:stretch/>
        </p:blipFill>
        <p:spPr>
          <a:xfrm>
            <a:off x="10272903" y="2402483"/>
            <a:ext cx="1908203" cy="2291026"/>
          </a:xfrm>
          <a:prstGeom prst="rect">
            <a:avLst/>
          </a:prstGeom>
        </p:spPr>
      </p:pic>
      <p:pic>
        <p:nvPicPr>
          <p:cNvPr id="2050" name="Picture 2" descr="cold and warm Color Palette">
            <a:extLst>
              <a:ext uri="{FF2B5EF4-FFF2-40B4-BE49-F238E27FC236}">
                <a16:creationId xmlns:a16="http://schemas.microsoft.com/office/drawing/2014/main" id="{E7DA3640-5761-43DC-986B-0B2A3B496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030" y="5681480"/>
            <a:ext cx="3199035" cy="43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old and warm Color Palette">
            <a:extLst>
              <a:ext uri="{FF2B5EF4-FFF2-40B4-BE49-F238E27FC236}">
                <a16:creationId xmlns:a16="http://schemas.microsoft.com/office/drawing/2014/main" id="{6FE1277D-B935-4C14-B390-3335C6C566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995" y="5681480"/>
            <a:ext cx="3199035" cy="434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koolmees">
            <a:extLst>
              <a:ext uri="{FF2B5EF4-FFF2-40B4-BE49-F238E27FC236}">
                <a16:creationId xmlns:a16="http://schemas.microsoft.com/office/drawing/2014/main" id="{FD0EDB5B-B870-482E-9141-CEE50CAEE0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8" r="8696" b="4776"/>
          <a:stretch>
            <a:fillRect/>
          </a:stretch>
        </p:blipFill>
        <p:spPr bwMode="auto">
          <a:xfrm>
            <a:off x="10712919" y="1204179"/>
            <a:ext cx="1367322" cy="10548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53445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76C3DF905B24840A83254FFEFE6C381" ma:contentTypeVersion="13" ma:contentTypeDescription="Een nieuw document maken." ma:contentTypeScope="" ma:versionID="2872a5a73e8d46302023c3dc7ef1931a">
  <xsd:schema xmlns:xsd="http://www.w3.org/2001/XMLSchema" xmlns:xs="http://www.w3.org/2001/XMLSchema" xmlns:p="http://schemas.microsoft.com/office/2006/metadata/properties" xmlns:ns2="ff1cabb6-566b-448a-b2ee-4ad725052b68" xmlns:ns3="461d7391-6c2d-4f6b-9cc2-a54d00f569d0" targetNamespace="http://schemas.microsoft.com/office/2006/metadata/properties" ma:root="true" ma:fieldsID="433fbf1f8f0e86b23ada1fc4dd0d36e2" ns2:_="" ns3:_="">
    <xsd:import namespace="ff1cabb6-566b-448a-b2ee-4ad725052b68"/>
    <xsd:import namespace="461d7391-6c2d-4f6b-9cc2-a54d00f569d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1cabb6-566b-448a-b2ee-4ad725052b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c1d936a1-9f90-4e37-b703-428dca169c5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61d7391-6c2d-4f6b-9cc2-a54d00f569d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380cebdb-b309-4aa5-908c-e7d72ec3ee11}" ma:internalName="TaxCatchAll" ma:showField="CatchAllData" ma:web="461d7391-6c2d-4f6b-9cc2-a54d00f569d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f1cabb6-566b-448a-b2ee-4ad725052b68">
      <Terms xmlns="http://schemas.microsoft.com/office/infopath/2007/PartnerControls"/>
    </lcf76f155ced4ddcb4097134ff3c332f>
    <TaxCatchAll xmlns="461d7391-6c2d-4f6b-9cc2-a54d00f569d0" xsi:nil="true"/>
  </documentManagement>
</p:properties>
</file>

<file path=customXml/itemProps1.xml><?xml version="1.0" encoding="utf-8"?>
<ds:datastoreItem xmlns:ds="http://schemas.openxmlformats.org/officeDocument/2006/customXml" ds:itemID="{CD762B79-C345-411C-BD65-2E56BF413687}"/>
</file>

<file path=customXml/itemProps2.xml><?xml version="1.0" encoding="utf-8"?>
<ds:datastoreItem xmlns:ds="http://schemas.openxmlformats.org/officeDocument/2006/customXml" ds:itemID="{685D1FC8-D18B-451F-8054-88DA59281A95}"/>
</file>

<file path=customXml/itemProps3.xml><?xml version="1.0" encoding="utf-8"?>
<ds:datastoreItem xmlns:ds="http://schemas.openxmlformats.org/officeDocument/2006/customXml" ds:itemID="{76F455EB-E0FE-4327-AE9E-60CBD708F438}"/>
</file>

<file path=docProps/app.xml><?xml version="1.0" encoding="utf-8"?>
<Properties xmlns="http://schemas.openxmlformats.org/officeDocument/2006/extended-properties" xmlns:vt="http://schemas.openxmlformats.org/officeDocument/2006/docPropsVTypes">
  <TotalTime>2847</TotalTime>
  <Words>1733</Words>
  <Application>Microsoft Office PowerPoint</Application>
  <PresentationFormat>Widescreen</PresentationFormat>
  <Paragraphs>316</Paragraphs>
  <Slides>65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65</vt:i4>
      </vt:variant>
    </vt:vector>
  </HeadingPairs>
  <TitlesOfParts>
    <vt:vector size="73" baseType="lpstr">
      <vt:lpstr>Arial</vt:lpstr>
      <vt:lpstr>Calibri</vt:lpstr>
      <vt:lpstr>Calibri Light</vt:lpstr>
      <vt:lpstr>Corbel</vt:lpstr>
      <vt:lpstr>Helvetica</vt:lpstr>
      <vt:lpstr>Times New Roman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Seizoenstiming van de wintervlinder (Operophtera brumata)</vt:lpstr>
      <vt:lpstr>PowerPoint Presentation</vt:lpstr>
      <vt:lpstr>Aanpassing aan klimaatverandering bij de wintervlinder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NIOO-KNAW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Visser, Marcel</dc:creator>
  <cp:lastModifiedBy>Visser, Marcel</cp:lastModifiedBy>
  <cp:revision>199</cp:revision>
  <dcterms:created xsi:type="dcterms:W3CDTF">2019-11-14T10:32:13Z</dcterms:created>
  <dcterms:modified xsi:type="dcterms:W3CDTF">2024-11-14T22:39:25Z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0x010100476C3DF905B24840A83254FFEFE6C381</vt:lpwstr>
  </property>
</Properties>
</file>