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28" r:id="rId2"/>
    <p:sldId id="257" r:id="rId3"/>
    <p:sldId id="258" r:id="rId4"/>
    <p:sldId id="259" r:id="rId5"/>
    <p:sldId id="284" r:id="rId6"/>
    <p:sldId id="260" r:id="rId7"/>
    <p:sldId id="262" r:id="rId8"/>
    <p:sldId id="263" r:id="rId9"/>
    <p:sldId id="264" r:id="rId10"/>
    <p:sldId id="265" r:id="rId11"/>
    <p:sldId id="266" r:id="rId12"/>
    <p:sldId id="267" r:id="rId13"/>
    <p:sldId id="268" r:id="rId14"/>
    <p:sldId id="269" r:id="rId15"/>
    <p:sldId id="276" r:id="rId16"/>
    <p:sldId id="311" r:id="rId17"/>
    <p:sldId id="279" r:id="rId18"/>
    <p:sldId id="278" r:id="rId19"/>
    <p:sldId id="320" r:id="rId20"/>
    <p:sldId id="309" r:id="rId21"/>
    <p:sldId id="318" r:id="rId22"/>
    <p:sldId id="321" r:id="rId23"/>
    <p:sldId id="322" r:id="rId24"/>
    <p:sldId id="298" r:id="rId25"/>
    <p:sldId id="304" r:id="rId26"/>
    <p:sldId id="290" r:id="rId27"/>
    <p:sldId id="323" r:id="rId28"/>
    <p:sldId id="306" r:id="rId29"/>
    <p:sldId id="275" r:id="rId30"/>
    <p:sldId id="296" r:id="rId31"/>
    <p:sldId id="300" r:id="rId32"/>
    <p:sldId id="297" r:id="rId33"/>
    <p:sldId id="291" r:id="rId34"/>
    <p:sldId id="324" r:id="rId35"/>
    <p:sldId id="325" r:id="rId36"/>
    <p:sldId id="326" r:id="rId37"/>
    <p:sldId id="327"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48042-812E-F745-88EF-035D1EF16B5B}" v="1" dt="2024-11-10T09:18:26.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76"/>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CDC2F-69BC-4143-B9D9-BAF5F3BE033B}" type="datetimeFigureOut">
              <a:rPr lang="nl-NL" smtClean="0"/>
              <a:t>15-11-2024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8D7CE-B929-504D-B8F0-E70EA359AF82}" type="slidenum">
              <a:rPr lang="nl-NL" smtClean="0"/>
              <a:t>‹nr.›</a:t>
            </a:fld>
            <a:endParaRPr lang="nl-NL"/>
          </a:p>
        </p:txBody>
      </p:sp>
    </p:spTree>
    <p:extLst>
      <p:ext uri="{BB962C8B-B14F-4D97-AF65-F5344CB8AC3E}">
        <p14:creationId xmlns:p14="http://schemas.microsoft.com/office/powerpoint/2010/main" val="25706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2EAC44F-E925-4E58-B3B9-3BC8F6410CAC}" type="slidenum">
              <a:rPr lang="nl-NL" smtClean="0"/>
              <a:t>20</a:t>
            </a:fld>
            <a:endParaRPr lang="nl-NL"/>
          </a:p>
        </p:txBody>
      </p:sp>
    </p:spTree>
    <p:extLst>
      <p:ext uri="{BB962C8B-B14F-4D97-AF65-F5344CB8AC3E}">
        <p14:creationId xmlns:p14="http://schemas.microsoft.com/office/powerpoint/2010/main" val="294975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912DC-2BE5-747B-454F-1B095386D71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0A71C17-1193-3B47-E358-14A9F16F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057044-C576-44E6-8F59-C6D9E3FBC9A0}"/>
              </a:ext>
            </a:extLst>
          </p:cNvPr>
          <p:cNvSpPr>
            <a:spLocks noGrp="1"/>
          </p:cNvSpPr>
          <p:nvPr>
            <p:ph type="dt" sz="half" idx="10"/>
          </p:nvPr>
        </p:nvSpPr>
        <p:spPr/>
        <p:txBody>
          <a:bodyPr/>
          <a:lstStyle/>
          <a:p>
            <a:fld id="{114B743D-D331-FA4F-9D5C-A865D66E16DF}" type="datetimeFigureOut">
              <a:rPr lang="nl-NL" smtClean="0"/>
              <a:t>15-11-2024</a:t>
            </a:fld>
            <a:endParaRPr lang="nl-NL"/>
          </a:p>
        </p:txBody>
      </p:sp>
      <p:sp>
        <p:nvSpPr>
          <p:cNvPr id="5" name="Tijdelijke aanduiding voor voettekst 4">
            <a:extLst>
              <a:ext uri="{FF2B5EF4-FFF2-40B4-BE49-F238E27FC236}">
                <a16:creationId xmlns:a16="http://schemas.microsoft.com/office/drawing/2014/main" id="{D5CFF25E-3CDD-FB58-815B-5ADCF53EA3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214718-8122-B20B-C8D5-F106D51CEAF8}"/>
              </a:ext>
            </a:extLst>
          </p:cNvPr>
          <p:cNvSpPr>
            <a:spLocks noGrp="1"/>
          </p:cNvSpPr>
          <p:nvPr>
            <p:ph type="sldNum" sz="quarter" idx="12"/>
          </p:nvPr>
        </p:nvSpPr>
        <p:spPr/>
        <p:txBody>
          <a:bodyPr/>
          <a:lstStyle/>
          <a:p>
            <a:fld id="{C82B8B49-B756-1948-A70C-59F8BDB84D8B}" type="slidenum">
              <a:rPr lang="nl-NL" smtClean="0"/>
              <a:t>‹nr.›</a:t>
            </a:fld>
            <a:endParaRPr lang="nl-NL"/>
          </a:p>
        </p:txBody>
      </p:sp>
    </p:spTree>
    <p:extLst>
      <p:ext uri="{BB962C8B-B14F-4D97-AF65-F5344CB8AC3E}">
        <p14:creationId xmlns:p14="http://schemas.microsoft.com/office/powerpoint/2010/main" val="45506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74C38-D6A9-97D2-C028-1DBB87F45CA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9488E60-B74B-BE9C-9DE7-25F6B5611D5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3D24206-6121-25D8-14B5-6C035B11F211}"/>
              </a:ext>
            </a:extLst>
          </p:cNvPr>
          <p:cNvSpPr>
            <a:spLocks noGrp="1"/>
          </p:cNvSpPr>
          <p:nvPr>
            <p:ph type="dt" sz="half" idx="10"/>
          </p:nvPr>
        </p:nvSpPr>
        <p:spPr/>
        <p:txBody>
          <a:bodyPr/>
          <a:lstStyle/>
          <a:p>
            <a:fld id="{114B743D-D331-FA4F-9D5C-A865D66E16DF}" type="datetimeFigureOut">
              <a:rPr lang="nl-NL" smtClean="0"/>
              <a:t>15-11-2024</a:t>
            </a:fld>
            <a:endParaRPr lang="nl-NL"/>
          </a:p>
        </p:txBody>
      </p:sp>
      <p:sp>
        <p:nvSpPr>
          <p:cNvPr id="5" name="Tijdelijke aanduiding voor voettekst 4">
            <a:extLst>
              <a:ext uri="{FF2B5EF4-FFF2-40B4-BE49-F238E27FC236}">
                <a16:creationId xmlns:a16="http://schemas.microsoft.com/office/drawing/2014/main" id="{3CF17F84-28B2-ECEB-1721-A9C250CA19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53D9F9F-DC84-6A7A-6DD5-C8C5BD54E360}"/>
              </a:ext>
            </a:extLst>
          </p:cNvPr>
          <p:cNvSpPr>
            <a:spLocks noGrp="1"/>
          </p:cNvSpPr>
          <p:nvPr>
            <p:ph type="sldNum" sz="quarter" idx="12"/>
          </p:nvPr>
        </p:nvSpPr>
        <p:spPr/>
        <p:txBody>
          <a:bodyPr/>
          <a:lstStyle/>
          <a:p>
            <a:fld id="{C82B8B49-B756-1948-A70C-59F8BDB84D8B}" type="slidenum">
              <a:rPr lang="nl-NL" smtClean="0"/>
              <a:t>‹nr.›</a:t>
            </a:fld>
            <a:endParaRPr lang="nl-NL"/>
          </a:p>
        </p:txBody>
      </p:sp>
    </p:spTree>
    <p:extLst>
      <p:ext uri="{BB962C8B-B14F-4D97-AF65-F5344CB8AC3E}">
        <p14:creationId xmlns:p14="http://schemas.microsoft.com/office/powerpoint/2010/main" val="90244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066A58E-A4D1-5B0B-F3EF-5E090A14ECA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8665910-6F68-C3A1-D8F9-7E58B9BE778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1A0500B-6BA7-ABB5-FC7E-CE72B4384897}"/>
              </a:ext>
            </a:extLst>
          </p:cNvPr>
          <p:cNvSpPr>
            <a:spLocks noGrp="1"/>
          </p:cNvSpPr>
          <p:nvPr>
            <p:ph type="dt" sz="half" idx="10"/>
          </p:nvPr>
        </p:nvSpPr>
        <p:spPr/>
        <p:txBody>
          <a:bodyPr/>
          <a:lstStyle/>
          <a:p>
            <a:fld id="{114B743D-D331-FA4F-9D5C-A865D66E16DF}" type="datetimeFigureOut">
              <a:rPr lang="nl-NL" smtClean="0"/>
              <a:t>15-11-2024</a:t>
            </a:fld>
            <a:endParaRPr lang="nl-NL"/>
          </a:p>
        </p:txBody>
      </p:sp>
      <p:sp>
        <p:nvSpPr>
          <p:cNvPr id="5" name="Tijdelijke aanduiding voor voettekst 4">
            <a:extLst>
              <a:ext uri="{FF2B5EF4-FFF2-40B4-BE49-F238E27FC236}">
                <a16:creationId xmlns:a16="http://schemas.microsoft.com/office/drawing/2014/main" id="{5D4424BF-88B6-96A9-A710-05CDF92F88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26877B-0683-9F09-944D-C94B901080F7}"/>
              </a:ext>
            </a:extLst>
          </p:cNvPr>
          <p:cNvSpPr>
            <a:spLocks noGrp="1"/>
          </p:cNvSpPr>
          <p:nvPr>
            <p:ph type="sldNum" sz="quarter" idx="12"/>
          </p:nvPr>
        </p:nvSpPr>
        <p:spPr/>
        <p:txBody>
          <a:bodyPr/>
          <a:lstStyle/>
          <a:p>
            <a:fld id="{C82B8B49-B756-1948-A70C-59F8BDB84D8B}" type="slidenum">
              <a:rPr lang="nl-NL" smtClean="0"/>
              <a:t>‹nr.›</a:t>
            </a:fld>
            <a:endParaRPr lang="nl-NL"/>
          </a:p>
        </p:txBody>
      </p:sp>
    </p:spTree>
    <p:extLst>
      <p:ext uri="{BB962C8B-B14F-4D97-AF65-F5344CB8AC3E}">
        <p14:creationId xmlns:p14="http://schemas.microsoft.com/office/powerpoint/2010/main" val="205233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B107-70E1-6730-5A8A-BC098E1FCAD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7F64934-4119-6421-E368-ED34A74AE07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783CDD-7D7A-EB26-6ED6-07D3AC45AF8D}"/>
              </a:ext>
            </a:extLst>
          </p:cNvPr>
          <p:cNvSpPr>
            <a:spLocks noGrp="1"/>
          </p:cNvSpPr>
          <p:nvPr>
            <p:ph type="dt" sz="half" idx="10"/>
          </p:nvPr>
        </p:nvSpPr>
        <p:spPr/>
        <p:txBody>
          <a:bodyPr/>
          <a:lstStyle/>
          <a:p>
            <a:fld id="{114B743D-D331-FA4F-9D5C-A865D66E16DF}" type="datetimeFigureOut">
              <a:rPr lang="nl-NL" smtClean="0"/>
              <a:t>15-11-2024</a:t>
            </a:fld>
            <a:endParaRPr lang="nl-NL"/>
          </a:p>
        </p:txBody>
      </p:sp>
      <p:sp>
        <p:nvSpPr>
          <p:cNvPr id="5" name="Tijdelijke aanduiding voor voettekst 4">
            <a:extLst>
              <a:ext uri="{FF2B5EF4-FFF2-40B4-BE49-F238E27FC236}">
                <a16:creationId xmlns:a16="http://schemas.microsoft.com/office/drawing/2014/main" id="{A585EFDA-4688-DBCF-CC45-AA5A83AF9B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EC3552-2977-4795-D7B5-55D171EB0D8D}"/>
              </a:ext>
            </a:extLst>
          </p:cNvPr>
          <p:cNvSpPr>
            <a:spLocks noGrp="1"/>
          </p:cNvSpPr>
          <p:nvPr>
            <p:ph type="sldNum" sz="quarter" idx="12"/>
          </p:nvPr>
        </p:nvSpPr>
        <p:spPr/>
        <p:txBody>
          <a:bodyPr/>
          <a:lstStyle/>
          <a:p>
            <a:fld id="{C82B8B49-B756-1948-A70C-59F8BDB84D8B}" type="slidenum">
              <a:rPr lang="nl-NL" smtClean="0"/>
              <a:t>‹nr.›</a:t>
            </a:fld>
            <a:endParaRPr lang="nl-NL"/>
          </a:p>
        </p:txBody>
      </p:sp>
    </p:spTree>
    <p:extLst>
      <p:ext uri="{BB962C8B-B14F-4D97-AF65-F5344CB8AC3E}">
        <p14:creationId xmlns:p14="http://schemas.microsoft.com/office/powerpoint/2010/main" val="2756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04354-C3ED-41EB-5FF4-5BD11473AC0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93C6E49-9045-E18F-1FF9-691726243F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FB0EB64-402B-9C92-E637-BA645F2AED9B}"/>
              </a:ext>
            </a:extLst>
          </p:cNvPr>
          <p:cNvSpPr>
            <a:spLocks noGrp="1"/>
          </p:cNvSpPr>
          <p:nvPr>
            <p:ph type="dt" sz="half" idx="10"/>
          </p:nvPr>
        </p:nvSpPr>
        <p:spPr/>
        <p:txBody>
          <a:bodyPr/>
          <a:lstStyle/>
          <a:p>
            <a:fld id="{114B743D-D331-FA4F-9D5C-A865D66E16DF}" type="datetimeFigureOut">
              <a:rPr lang="nl-NL" smtClean="0"/>
              <a:t>15-11-2024</a:t>
            </a:fld>
            <a:endParaRPr lang="nl-NL"/>
          </a:p>
        </p:txBody>
      </p:sp>
      <p:sp>
        <p:nvSpPr>
          <p:cNvPr id="5" name="Tijdelijke aanduiding voor voettekst 4">
            <a:extLst>
              <a:ext uri="{FF2B5EF4-FFF2-40B4-BE49-F238E27FC236}">
                <a16:creationId xmlns:a16="http://schemas.microsoft.com/office/drawing/2014/main" id="{E7B2CDDE-E6C9-A288-953F-0310AD11B5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B91645-7CA6-7523-7A44-8F674D336615}"/>
              </a:ext>
            </a:extLst>
          </p:cNvPr>
          <p:cNvSpPr>
            <a:spLocks noGrp="1"/>
          </p:cNvSpPr>
          <p:nvPr>
            <p:ph type="sldNum" sz="quarter" idx="12"/>
          </p:nvPr>
        </p:nvSpPr>
        <p:spPr/>
        <p:txBody>
          <a:bodyPr/>
          <a:lstStyle/>
          <a:p>
            <a:fld id="{C82B8B49-B756-1948-A70C-59F8BDB84D8B}" type="slidenum">
              <a:rPr lang="nl-NL" smtClean="0"/>
              <a:t>‹nr.›</a:t>
            </a:fld>
            <a:endParaRPr lang="nl-NL"/>
          </a:p>
        </p:txBody>
      </p:sp>
    </p:spTree>
    <p:extLst>
      <p:ext uri="{BB962C8B-B14F-4D97-AF65-F5344CB8AC3E}">
        <p14:creationId xmlns:p14="http://schemas.microsoft.com/office/powerpoint/2010/main" val="229987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7EAB6-A2C8-BC41-C26F-E19E9E7CD72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AB0718E-9B88-EBA1-A6DF-D7E171D3912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7DEBF1-E8A4-BB02-08ED-9C873D8B66E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004B052-49E4-4537-B1C5-DEEFF467EE75}"/>
              </a:ext>
            </a:extLst>
          </p:cNvPr>
          <p:cNvSpPr>
            <a:spLocks noGrp="1"/>
          </p:cNvSpPr>
          <p:nvPr>
            <p:ph type="dt" sz="half" idx="10"/>
          </p:nvPr>
        </p:nvSpPr>
        <p:spPr/>
        <p:txBody>
          <a:bodyPr/>
          <a:lstStyle/>
          <a:p>
            <a:fld id="{114B743D-D331-FA4F-9D5C-A865D66E16DF}" type="datetimeFigureOut">
              <a:rPr lang="nl-NL" smtClean="0"/>
              <a:t>15-11-2024</a:t>
            </a:fld>
            <a:endParaRPr lang="nl-NL"/>
          </a:p>
        </p:txBody>
      </p:sp>
      <p:sp>
        <p:nvSpPr>
          <p:cNvPr id="6" name="Tijdelijke aanduiding voor voettekst 5">
            <a:extLst>
              <a:ext uri="{FF2B5EF4-FFF2-40B4-BE49-F238E27FC236}">
                <a16:creationId xmlns:a16="http://schemas.microsoft.com/office/drawing/2014/main" id="{0D57FE24-D54D-E99D-DA7D-0D0564B2E9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3737D27-10DB-0ECF-167A-6A54BCE05943}"/>
              </a:ext>
            </a:extLst>
          </p:cNvPr>
          <p:cNvSpPr>
            <a:spLocks noGrp="1"/>
          </p:cNvSpPr>
          <p:nvPr>
            <p:ph type="sldNum" sz="quarter" idx="12"/>
          </p:nvPr>
        </p:nvSpPr>
        <p:spPr/>
        <p:txBody>
          <a:bodyPr/>
          <a:lstStyle/>
          <a:p>
            <a:fld id="{C82B8B49-B756-1948-A70C-59F8BDB84D8B}" type="slidenum">
              <a:rPr lang="nl-NL" smtClean="0"/>
              <a:t>‹nr.›</a:t>
            </a:fld>
            <a:endParaRPr lang="nl-NL"/>
          </a:p>
        </p:txBody>
      </p:sp>
    </p:spTree>
    <p:extLst>
      <p:ext uri="{BB962C8B-B14F-4D97-AF65-F5344CB8AC3E}">
        <p14:creationId xmlns:p14="http://schemas.microsoft.com/office/powerpoint/2010/main" val="32040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E4D6B-2FFA-54CD-7904-52BE276F896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10A498C-8994-D628-4AB8-48C55F988D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6E989BC-C533-F52D-6110-711CDDEE5B4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6388FF-78C3-8D6A-8FC4-9DD7C0520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1EC819A-F08D-91D1-57EE-E8C338C786D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5E987E3-3BF9-DA3C-C458-33B12864ECD4}"/>
              </a:ext>
            </a:extLst>
          </p:cNvPr>
          <p:cNvSpPr>
            <a:spLocks noGrp="1"/>
          </p:cNvSpPr>
          <p:nvPr>
            <p:ph type="dt" sz="half" idx="10"/>
          </p:nvPr>
        </p:nvSpPr>
        <p:spPr/>
        <p:txBody>
          <a:bodyPr/>
          <a:lstStyle/>
          <a:p>
            <a:fld id="{114B743D-D331-FA4F-9D5C-A865D66E16DF}" type="datetimeFigureOut">
              <a:rPr lang="nl-NL" smtClean="0"/>
              <a:t>15-11-2024</a:t>
            </a:fld>
            <a:endParaRPr lang="nl-NL"/>
          </a:p>
        </p:txBody>
      </p:sp>
      <p:sp>
        <p:nvSpPr>
          <p:cNvPr id="8" name="Tijdelijke aanduiding voor voettekst 7">
            <a:extLst>
              <a:ext uri="{FF2B5EF4-FFF2-40B4-BE49-F238E27FC236}">
                <a16:creationId xmlns:a16="http://schemas.microsoft.com/office/drawing/2014/main" id="{450542B8-C2EB-CADB-DA8B-FD91DFDBF2A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A334E50-6348-58EE-EC6D-E4C01DB0A276}"/>
              </a:ext>
            </a:extLst>
          </p:cNvPr>
          <p:cNvSpPr>
            <a:spLocks noGrp="1"/>
          </p:cNvSpPr>
          <p:nvPr>
            <p:ph type="sldNum" sz="quarter" idx="12"/>
          </p:nvPr>
        </p:nvSpPr>
        <p:spPr/>
        <p:txBody>
          <a:bodyPr/>
          <a:lstStyle/>
          <a:p>
            <a:fld id="{C82B8B49-B756-1948-A70C-59F8BDB84D8B}" type="slidenum">
              <a:rPr lang="nl-NL" smtClean="0"/>
              <a:t>‹nr.›</a:t>
            </a:fld>
            <a:endParaRPr lang="nl-NL"/>
          </a:p>
        </p:txBody>
      </p:sp>
    </p:spTree>
    <p:extLst>
      <p:ext uri="{BB962C8B-B14F-4D97-AF65-F5344CB8AC3E}">
        <p14:creationId xmlns:p14="http://schemas.microsoft.com/office/powerpoint/2010/main" val="197985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EAF5C-CE51-1318-FEB1-8FFCB204B23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8AC390B-CC2A-E125-A1B2-9C983E3B3DCB}"/>
              </a:ext>
            </a:extLst>
          </p:cNvPr>
          <p:cNvSpPr>
            <a:spLocks noGrp="1"/>
          </p:cNvSpPr>
          <p:nvPr>
            <p:ph type="dt" sz="half" idx="10"/>
          </p:nvPr>
        </p:nvSpPr>
        <p:spPr/>
        <p:txBody>
          <a:bodyPr/>
          <a:lstStyle/>
          <a:p>
            <a:fld id="{114B743D-D331-FA4F-9D5C-A865D66E16DF}" type="datetimeFigureOut">
              <a:rPr lang="nl-NL" smtClean="0"/>
              <a:t>15-11-2024</a:t>
            </a:fld>
            <a:endParaRPr lang="nl-NL"/>
          </a:p>
        </p:txBody>
      </p:sp>
      <p:sp>
        <p:nvSpPr>
          <p:cNvPr id="4" name="Tijdelijke aanduiding voor voettekst 3">
            <a:extLst>
              <a:ext uri="{FF2B5EF4-FFF2-40B4-BE49-F238E27FC236}">
                <a16:creationId xmlns:a16="http://schemas.microsoft.com/office/drawing/2014/main" id="{73EB2AFA-1B33-DAEF-D0F0-AD5D0C0C688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32DB101-4687-97D6-5813-B40D2128632B}"/>
              </a:ext>
            </a:extLst>
          </p:cNvPr>
          <p:cNvSpPr>
            <a:spLocks noGrp="1"/>
          </p:cNvSpPr>
          <p:nvPr>
            <p:ph type="sldNum" sz="quarter" idx="12"/>
          </p:nvPr>
        </p:nvSpPr>
        <p:spPr/>
        <p:txBody>
          <a:bodyPr/>
          <a:lstStyle/>
          <a:p>
            <a:fld id="{C82B8B49-B756-1948-A70C-59F8BDB84D8B}" type="slidenum">
              <a:rPr lang="nl-NL" smtClean="0"/>
              <a:t>‹nr.›</a:t>
            </a:fld>
            <a:endParaRPr lang="nl-NL"/>
          </a:p>
        </p:txBody>
      </p:sp>
    </p:spTree>
    <p:extLst>
      <p:ext uri="{BB962C8B-B14F-4D97-AF65-F5344CB8AC3E}">
        <p14:creationId xmlns:p14="http://schemas.microsoft.com/office/powerpoint/2010/main" val="131595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36C3FF6-2467-CFD4-F4DC-46950974A430}"/>
              </a:ext>
            </a:extLst>
          </p:cNvPr>
          <p:cNvSpPr>
            <a:spLocks noGrp="1"/>
          </p:cNvSpPr>
          <p:nvPr>
            <p:ph type="dt" sz="half" idx="10"/>
          </p:nvPr>
        </p:nvSpPr>
        <p:spPr/>
        <p:txBody>
          <a:bodyPr/>
          <a:lstStyle/>
          <a:p>
            <a:fld id="{114B743D-D331-FA4F-9D5C-A865D66E16DF}" type="datetimeFigureOut">
              <a:rPr lang="nl-NL" smtClean="0"/>
              <a:t>15-11-2024</a:t>
            </a:fld>
            <a:endParaRPr lang="nl-NL"/>
          </a:p>
        </p:txBody>
      </p:sp>
      <p:sp>
        <p:nvSpPr>
          <p:cNvPr id="3" name="Tijdelijke aanduiding voor voettekst 2">
            <a:extLst>
              <a:ext uri="{FF2B5EF4-FFF2-40B4-BE49-F238E27FC236}">
                <a16:creationId xmlns:a16="http://schemas.microsoft.com/office/drawing/2014/main" id="{72C02684-4D05-63F5-32D9-237A6873903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D39E370-23E8-0BB5-35E2-F7A57657CD72}"/>
              </a:ext>
            </a:extLst>
          </p:cNvPr>
          <p:cNvSpPr>
            <a:spLocks noGrp="1"/>
          </p:cNvSpPr>
          <p:nvPr>
            <p:ph type="sldNum" sz="quarter" idx="12"/>
          </p:nvPr>
        </p:nvSpPr>
        <p:spPr/>
        <p:txBody>
          <a:bodyPr/>
          <a:lstStyle/>
          <a:p>
            <a:fld id="{C82B8B49-B756-1948-A70C-59F8BDB84D8B}" type="slidenum">
              <a:rPr lang="nl-NL" smtClean="0"/>
              <a:t>‹nr.›</a:t>
            </a:fld>
            <a:endParaRPr lang="nl-NL"/>
          </a:p>
        </p:txBody>
      </p:sp>
    </p:spTree>
    <p:extLst>
      <p:ext uri="{BB962C8B-B14F-4D97-AF65-F5344CB8AC3E}">
        <p14:creationId xmlns:p14="http://schemas.microsoft.com/office/powerpoint/2010/main" val="334051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BF4FD-FB76-EE30-7060-84053F24F92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95E2848-5BA5-BE02-C212-368D0C14C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C496585-5867-11B8-C82B-CADA3DA0F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9B5E90D-5D76-33D2-F1D8-27977264E2EA}"/>
              </a:ext>
            </a:extLst>
          </p:cNvPr>
          <p:cNvSpPr>
            <a:spLocks noGrp="1"/>
          </p:cNvSpPr>
          <p:nvPr>
            <p:ph type="dt" sz="half" idx="10"/>
          </p:nvPr>
        </p:nvSpPr>
        <p:spPr/>
        <p:txBody>
          <a:bodyPr/>
          <a:lstStyle/>
          <a:p>
            <a:fld id="{114B743D-D331-FA4F-9D5C-A865D66E16DF}" type="datetimeFigureOut">
              <a:rPr lang="nl-NL" smtClean="0"/>
              <a:t>15-11-2024</a:t>
            </a:fld>
            <a:endParaRPr lang="nl-NL"/>
          </a:p>
        </p:txBody>
      </p:sp>
      <p:sp>
        <p:nvSpPr>
          <p:cNvPr id="6" name="Tijdelijke aanduiding voor voettekst 5">
            <a:extLst>
              <a:ext uri="{FF2B5EF4-FFF2-40B4-BE49-F238E27FC236}">
                <a16:creationId xmlns:a16="http://schemas.microsoft.com/office/drawing/2014/main" id="{D029E494-10A1-DDA8-7438-54B2931E842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F630DA-B9A3-7F4D-00F1-B78A80A01F0C}"/>
              </a:ext>
            </a:extLst>
          </p:cNvPr>
          <p:cNvSpPr>
            <a:spLocks noGrp="1"/>
          </p:cNvSpPr>
          <p:nvPr>
            <p:ph type="sldNum" sz="quarter" idx="12"/>
          </p:nvPr>
        </p:nvSpPr>
        <p:spPr/>
        <p:txBody>
          <a:bodyPr/>
          <a:lstStyle/>
          <a:p>
            <a:fld id="{C82B8B49-B756-1948-A70C-59F8BDB84D8B}" type="slidenum">
              <a:rPr lang="nl-NL" smtClean="0"/>
              <a:t>‹nr.›</a:t>
            </a:fld>
            <a:endParaRPr lang="nl-NL"/>
          </a:p>
        </p:txBody>
      </p:sp>
    </p:spTree>
    <p:extLst>
      <p:ext uri="{BB962C8B-B14F-4D97-AF65-F5344CB8AC3E}">
        <p14:creationId xmlns:p14="http://schemas.microsoft.com/office/powerpoint/2010/main" val="9779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7CFCB-FFED-345A-D25B-2B75A958F0A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3AF760F-961B-10F6-2066-5D7334D36D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16FCC61-D989-8338-A5F9-2D627DD3F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D9CE4E9-DA7B-42C5-A888-E120866E557B}"/>
              </a:ext>
            </a:extLst>
          </p:cNvPr>
          <p:cNvSpPr>
            <a:spLocks noGrp="1"/>
          </p:cNvSpPr>
          <p:nvPr>
            <p:ph type="dt" sz="half" idx="10"/>
          </p:nvPr>
        </p:nvSpPr>
        <p:spPr/>
        <p:txBody>
          <a:bodyPr/>
          <a:lstStyle/>
          <a:p>
            <a:fld id="{114B743D-D331-FA4F-9D5C-A865D66E16DF}" type="datetimeFigureOut">
              <a:rPr lang="nl-NL" smtClean="0"/>
              <a:t>15-11-2024</a:t>
            </a:fld>
            <a:endParaRPr lang="nl-NL"/>
          </a:p>
        </p:txBody>
      </p:sp>
      <p:sp>
        <p:nvSpPr>
          <p:cNvPr id="6" name="Tijdelijke aanduiding voor voettekst 5">
            <a:extLst>
              <a:ext uri="{FF2B5EF4-FFF2-40B4-BE49-F238E27FC236}">
                <a16:creationId xmlns:a16="http://schemas.microsoft.com/office/drawing/2014/main" id="{D2D889B5-DE0A-D789-17F8-60C2D19985F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F4B3424-A523-E90A-FC16-8C9170A01626}"/>
              </a:ext>
            </a:extLst>
          </p:cNvPr>
          <p:cNvSpPr>
            <a:spLocks noGrp="1"/>
          </p:cNvSpPr>
          <p:nvPr>
            <p:ph type="sldNum" sz="quarter" idx="12"/>
          </p:nvPr>
        </p:nvSpPr>
        <p:spPr/>
        <p:txBody>
          <a:bodyPr/>
          <a:lstStyle/>
          <a:p>
            <a:fld id="{C82B8B49-B756-1948-A70C-59F8BDB84D8B}" type="slidenum">
              <a:rPr lang="nl-NL" smtClean="0"/>
              <a:t>‹nr.›</a:t>
            </a:fld>
            <a:endParaRPr lang="nl-NL"/>
          </a:p>
        </p:txBody>
      </p:sp>
    </p:spTree>
    <p:extLst>
      <p:ext uri="{BB962C8B-B14F-4D97-AF65-F5344CB8AC3E}">
        <p14:creationId xmlns:p14="http://schemas.microsoft.com/office/powerpoint/2010/main" val="427698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AF8F43-3564-5D09-1369-76B279E81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530DEEF-3364-6988-605F-6E5C88AED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165D65-1298-F0AF-A181-1B2C7DCE67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4B743D-D331-FA4F-9D5C-A865D66E16DF}" type="datetimeFigureOut">
              <a:rPr lang="nl-NL" smtClean="0"/>
              <a:t>15-11-2024</a:t>
            </a:fld>
            <a:endParaRPr lang="nl-NL"/>
          </a:p>
        </p:txBody>
      </p:sp>
      <p:sp>
        <p:nvSpPr>
          <p:cNvPr id="5" name="Tijdelijke aanduiding voor voettekst 4">
            <a:extLst>
              <a:ext uri="{FF2B5EF4-FFF2-40B4-BE49-F238E27FC236}">
                <a16:creationId xmlns:a16="http://schemas.microsoft.com/office/drawing/2014/main" id="{52AD5429-9B11-B8EF-3A15-AB1B87DFD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1FAB8448-DC35-6AA5-02F5-CF88DA85C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2B8B49-B756-1948-A70C-59F8BDB84D8B}" type="slidenum">
              <a:rPr lang="nl-NL" smtClean="0"/>
              <a:t>‹nr.›</a:t>
            </a:fld>
            <a:endParaRPr lang="nl-NL"/>
          </a:p>
        </p:txBody>
      </p:sp>
    </p:spTree>
    <p:extLst>
      <p:ext uri="{BB962C8B-B14F-4D97-AF65-F5344CB8AC3E}">
        <p14:creationId xmlns:p14="http://schemas.microsoft.com/office/powerpoint/2010/main" val="2559480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upload.wikimedia.org/wikipedia/commons/thumb/4/4c/Drosophila_melanogaster_-_side_%28aka%29.jpg/266px-Drosophila_melanogaster_-_side_%28aka%29.jpg"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schooltv.nl/video/genetica-genen-bij-de-fruitvlieg/" TargetMode="External"/><Relationship Id="rId7" Type="http://schemas.openxmlformats.org/officeDocument/2006/relationships/image" Target="../media/image19.png"/><Relationship Id="rId2" Type="http://schemas.openxmlformats.org/officeDocument/2006/relationships/hyperlink" Target="https://www.youtube.com/watch?v=ntz4wRR2pR8"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vgl.umb.edu/"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www.cgslab.com/drosophila/" TargetMode="External"/><Relationship Id="rId5" Type="http://schemas.openxmlformats.org/officeDocument/2006/relationships/hyperlink" Target="https://eur02.safelinks.protection.outlook.com/?url=https%3A%2F%2Fcgslab.com%2Fdrosophila%2F&amp;data=04%7C01%7Cmarion.ringeling%40hu.nl%7C436f4da8f2de429cf33108da1304cb08%7C989329099a5a4d18ace47236b5b5e11d%7C0%7C0%7C637843208558096810%7CUnknown%7CTWFpbGZsb3d8eyJWIjoiMC4wLjAwMDAiLCJQIjoiV2luMzIiLCJBTiI6Ik1haWwiLCJXVCI6Mn0%3D%7C3000&amp;sdata=dxsmHT0LBqiz8UklKMGn9OGtv5IvbVLvpuvaUQJ3ZXw%3D&amp;reserved=0" TargetMode="External"/><Relationship Id="rId4" Type="http://schemas.openxmlformats.org/officeDocument/2006/relationships/hyperlink" Target="https://www.bioplek.org/opdrachten%20bovenbouw/opdvirtueelpractdrosophila.htm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biw.kuleuven.be/studeren/ondersteuning/ecovo/apparatuur/bestelling-drosophil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s://cdn.myonlinestore.eu/93e3d86f-6be1-11e9-a722-44a8421b9960/image/cache/full/75181483cee8c865ee24278a4636cd1a1c5e485c.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https://upload.wikimedia.org/wikipedia/commons/9/93/Fruit_flies_mating.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0.png"/><Relationship Id="rId5" Type="http://schemas.microsoft.com/office/2007/relationships/hdphoto" Target="../media/hdphoto2.wdp"/><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https://www.researchgate.net/profile/Ravi-Munjaal/publication/7707571/figure/fig3/AS:667609313849361@1536181872883/The-polytene-chromosome-set-of-the-Drosophila-larval-salivary-glands-The-Drosophila.pp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https://tsjok45.wordpress.com/wp-content/uploads/2012/09/fruitvlieg3.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B03D43-8AFA-5EA5-1550-C92234BC0FB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i="1" kern="1200" dirty="0">
                <a:solidFill>
                  <a:schemeClr val="tx1"/>
                </a:solidFill>
                <a:latin typeface="+mj-lt"/>
                <a:ea typeface="+mj-ea"/>
                <a:cs typeface="+mj-cs"/>
              </a:rPr>
              <a:t>Drosophila melanogaster</a:t>
            </a:r>
            <a:br>
              <a:rPr lang="en-US" sz="4600" i="1" kern="1200" dirty="0">
                <a:solidFill>
                  <a:schemeClr val="tx1"/>
                </a:solidFill>
                <a:latin typeface="+mj-lt"/>
                <a:ea typeface="+mj-ea"/>
                <a:cs typeface="+mj-cs"/>
              </a:rPr>
            </a:br>
            <a:r>
              <a:rPr lang="en-US" sz="4600" kern="1200" dirty="0">
                <a:solidFill>
                  <a:schemeClr val="tx1"/>
                </a:solidFill>
                <a:latin typeface="+mj-lt"/>
                <a:ea typeface="+mj-ea"/>
                <a:cs typeface="+mj-cs"/>
              </a:rPr>
              <a:t>in de </a:t>
            </a:r>
            <a:r>
              <a:rPr lang="en-US" sz="4600" kern="1200" dirty="0" err="1">
                <a:solidFill>
                  <a:schemeClr val="tx1"/>
                </a:solidFill>
                <a:latin typeface="+mj-lt"/>
                <a:ea typeface="+mj-ea"/>
                <a:cs typeface="+mj-cs"/>
              </a:rPr>
              <a:t>klas</a:t>
            </a:r>
            <a:endParaRPr lang="en-US" sz="46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1" descr="Afbeelding met ongewerveld dier, ongedierte, insect, Macrofotografie&#10;&#10;Automatisch gegenereerde beschrijving">
            <a:extLst>
              <a:ext uri="{FF2B5EF4-FFF2-40B4-BE49-F238E27FC236}">
                <a16:creationId xmlns:a16="http://schemas.microsoft.com/office/drawing/2014/main" id="{CD41DD47-0EE9-D84E-C016-BDA408FC8AB4}"/>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4695400" y="640080"/>
            <a:ext cx="7132408" cy="555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86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8EEB35-B151-7B64-DFB4-E2684A5DAB86}"/>
              </a:ext>
            </a:extLst>
          </p:cNvPr>
          <p:cNvSpPr>
            <a:spLocks noGrp="1"/>
          </p:cNvSpPr>
          <p:nvPr>
            <p:ph type="title"/>
          </p:nvPr>
        </p:nvSpPr>
        <p:spPr>
          <a:xfrm>
            <a:off x="838200" y="365125"/>
            <a:ext cx="10515600" cy="1325563"/>
          </a:xfrm>
        </p:spPr>
        <p:txBody>
          <a:bodyPr>
            <a:normAutofit/>
          </a:bodyPr>
          <a:lstStyle/>
          <a:p>
            <a:r>
              <a:rPr lang="nl-NL" sz="5000"/>
              <a:t>b en vg liggen op hetzelfde chromosoom</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CC3524F-5A09-221D-6953-30B9D67EAE34}"/>
              </a:ext>
            </a:extLst>
          </p:cNvPr>
          <p:cNvSpPr>
            <a:spLocks noGrp="1"/>
          </p:cNvSpPr>
          <p:nvPr>
            <p:ph idx="1"/>
          </p:nvPr>
        </p:nvSpPr>
        <p:spPr>
          <a:xfrm>
            <a:off x="838200" y="1929384"/>
            <a:ext cx="10515600" cy="4251960"/>
          </a:xfrm>
        </p:spPr>
        <p:txBody>
          <a:bodyPr>
            <a:normAutofit/>
          </a:bodyPr>
          <a:lstStyle/>
          <a:p>
            <a:r>
              <a:rPr lang="nl-NL" sz="2200"/>
              <a:t>Kruising b</a:t>
            </a:r>
            <a:r>
              <a:rPr lang="nl-NL" sz="2200" baseline="30000"/>
              <a:t>+</a:t>
            </a:r>
            <a:r>
              <a:rPr lang="nl-NL" sz="2200"/>
              <a:t>bvg</a:t>
            </a:r>
            <a:r>
              <a:rPr lang="nl-NL" sz="2200" baseline="30000"/>
              <a:t>+</a:t>
            </a:r>
            <a:r>
              <a:rPr lang="nl-NL" sz="2200"/>
              <a:t>vg met bbvgvg (grijs en normaal x zwart en vestigial)</a:t>
            </a:r>
          </a:p>
          <a:p>
            <a:r>
              <a:rPr lang="nl-NL" sz="2200"/>
              <a:t>Zelfde chromosoom: b</a:t>
            </a:r>
            <a:r>
              <a:rPr lang="nl-NL" sz="2200" baseline="30000"/>
              <a:t>+</a:t>
            </a:r>
            <a:r>
              <a:rPr lang="nl-NL" sz="2200"/>
              <a:t> en vg</a:t>
            </a:r>
            <a:r>
              <a:rPr lang="nl-NL" sz="2200" baseline="30000"/>
              <a:t>+</a:t>
            </a:r>
            <a:r>
              <a:rPr lang="nl-NL" sz="2200"/>
              <a:t> blijven altijd bij elkaar, en b en vg ook</a:t>
            </a:r>
          </a:p>
          <a:p>
            <a:r>
              <a:rPr lang="nl-NL" sz="2200"/>
              <a:t>Dus je verwacht als nakomelingen b</a:t>
            </a:r>
            <a:r>
              <a:rPr lang="nl-NL" sz="2200" baseline="30000"/>
              <a:t>+</a:t>
            </a:r>
            <a:r>
              <a:rPr lang="nl-NL" sz="2200"/>
              <a:t>bvg</a:t>
            </a:r>
            <a:r>
              <a:rPr lang="nl-NL" sz="2200" baseline="30000"/>
              <a:t>+</a:t>
            </a:r>
            <a:r>
              <a:rPr lang="nl-NL" sz="2200"/>
              <a:t>vg of bbvgvg (ofwel 100% ouderlijk fenotype)</a:t>
            </a:r>
          </a:p>
          <a:p>
            <a:endParaRPr lang="nl-NL" sz="2200"/>
          </a:p>
          <a:p>
            <a:r>
              <a:rPr lang="nl-NL" sz="2200"/>
              <a:t>Als ze op verschillende chromosomen hadden gelegen, dan kun je ook b+bvgvg of bbvg+vg verwachten (50% ouderlijk fenotype en 50% nieuwe combinatie, ofwel een recombinant fenotype)</a:t>
            </a:r>
          </a:p>
          <a:p>
            <a:endParaRPr lang="nl-NL" sz="2200"/>
          </a:p>
        </p:txBody>
      </p:sp>
    </p:spTree>
    <p:extLst>
      <p:ext uri="{BB962C8B-B14F-4D97-AF65-F5344CB8AC3E}">
        <p14:creationId xmlns:p14="http://schemas.microsoft.com/office/powerpoint/2010/main" val="2580370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55B7285-0F16-9CBC-B134-D3D3423149D3}"/>
              </a:ext>
            </a:extLst>
          </p:cNvPr>
          <p:cNvSpPr>
            <a:spLocks noGrp="1"/>
          </p:cNvSpPr>
          <p:nvPr>
            <p:ph type="title"/>
          </p:nvPr>
        </p:nvSpPr>
        <p:spPr>
          <a:xfrm>
            <a:off x="838200" y="1336390"/>
            <a:ext cx="6155988" cy="1182927"/>
          </a:xfrm>
        </p:spPr>
        <p:txBody>
          <a:bodyPr anchor="b">
            <a:normAutofit/>
          </a:bodyPr>
          <a:lstStyle/>
          <a:p>
            <a:r>
              <a:rPr lang="nl-NL" sz="5600"/>
              <a:t>Resultaat kruising</a:t>
            </a:r>
          </a:p>
        </p:txBody>
      </p:sp>
      <p:cxnSp>
        <p:nvCxnSpPr>
          <p:cNvPr id="27" name="Straight Connector 26">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5477A44-1F22-F00B-0CE0-861076C2460B}"/>
              </a:ext>
            </a:extLst>
          </p:cNvPr>
          <p:cNvSpPr>
            <a:spLocks noGrp="1"/>
          </p:cNvSpPr>
          <p:nvPr>
            <p:ph idx="1"/>
          </p:nvPr>
        </p:nvSpPr>
        <p:spPr>
          <a:xfrm>
            <a:off x="803776" y="2829330"/>
            <a:ext cx="6190412" cy="3344459"/>
          </a:xfrm>
        </p:spPr>
        <p:txBody>
          <a:bodyPr anchor="t">
            <a:normAutofit/>
          </a:bodyPr>
          <a:lstStyle/>
          <a:p>
            <a:r>
              <a:rPr lang="en-US" sz="2000">
                <a:solidFill>
                  <a:schemeClr val="tx1">
                    <a:alpha val="80000"/>
                  </a:schemeClr>
                </a:solidFill>
              </a:rPr>
              <a:t>En zo werd crossing-over ontdekt, gevolg van innige verstrengeling homologe chromosomen tijdens metafase van meiose I</a:t>
            </a:r>
          </a:p>
          <a:p>
            <a:r>
              <a:rPr lang="en-US" sz="2000">
                <a:solidFill>
                  <a:schemeClr val="tx1">
                    <a:alpha val="80000"/>
                  </a:schemeClr>
                </a:solidFill>
              </a:rPr>
              <a:t>Hoe verder de genen uit elkaar liggen, des te groter de kans dat crossing-over tussen de twee genen optreedt</a:t>
            </a:r>
          </a:p>
          <a:p>
            <a:r>
              <a:rPr lang="en-US" sz="2000">
                <a:solidFill>
                  <a:schemeClr val="tx1">
                    <a:alpha val="80000"/>
                  </a:schemeClr>
                </a:solidFill>
              </a:rPr>
              <a:t>In dit geval: 17% recombinanten</a:t>
            </a:r>
          </a:p>
        </p:txBody>
      </p:sp>
      <p:pic>
        <p:nvPicPr>
          <p:cNvPr id="5" name="Afbeelding 4" descr="Afbeelding met tekst, schermopname, diagram, kaart&#10;&#10;Automatisch gegenereerde beschrijving">
            <a:extLst>
              <a:ext uri="{FF2B5EF4-FFF2-40B4-BE49-F238E27FC236}">
                <a16:creationId xmlns:a16="http://schemas.microsoft.com/office/drawing/2014/main" id="{F0DE754A-8653-84D2-8D64-9C5B26D205A4}"/>
              </a:ext>
            </a:extLst>
          </p:cNvPr>
          <p:cNvPicPr>
            <a:picLocks noChangeAspect="1"/>
          </p:cNvPicPr>
          <p:nvPr/>
        </p:nvPicPr>
        <p:blipFill>
          <a:blip r:embed="rId2"/>
          <a:stretch>
            <a:fillRect/>
          </a:stretch>
        </p:blipFill>
        <p:spPr>
          <a:xfrm>
            <a:off x="7681684" y="560021"/>
            <a:ext cx="3887464" cy="5737957"/>
          </a:xfrm>
          <a:prstGeom prst="rect">
            <a:avLst/>
          </a:prstGeom>
        </p:spPr>
      </p:pic>
      <p:sp>
        <p:nvSpPr>
          <p:cNvPr id="2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3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8051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04C2C1-1483-8186-49FE-BFCE3DC84CC3}"/>
              </a:ext>
            </a:extLst>
          </p:cNvPr>
          <p:cNvSpPr>
            <a:spLocks noGrp="1"/>
          </p:cNvSpPr>
          <p:nvPr>
            <p:ph type="title"/>
          </p:nvPr>
        </p:nvSpPr>
        <p:spPr>
          <a:xfrm>
            <a:off x="630936" y="639520"/>
            <a:ext cx="3429000" cy="1719072"/>
          </a:xfrm>
        </p:spPr>
        <p:txBody>
          <a:bodyPr anchor="b">
            <a:normAutofit/>
          </a:bodyPr>
          <a:lstStyle/>
          <a:p>
            <a:r>
              <a:rPr lang="nl-NL" sz="5000"/>
              <a:t>Maken linkage map</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5349840-8DC4-2BD6-CB70-E1BD3811B6DA}"/>
              </a:ext>
            </a:extLst>
          </p:cNvPr>
          <p:cNvSpPr>
            <a:spLocks noGrp="1"/>
          </p:cNvSpPr>
          <p:nvPr>
            <p:ph idx="1"/>
          </p:nvPr>
        </p:nvSpPr>
        <p:spPr>
          <a:xfrm>
            <a:off x="630936" y="2807208"/>
            <a:ext cx="3429000" cy="3410712"/>
          </a:xfrm>
        </p:spPr>
        <p:txBody>
          <a:bodyPr anchor="t">
            <a:normAutofit/>
          </a:bodyPr>
          <a:lstStyle/>
          <a:p>
            <a:r>
              <a:rPr lang="en-US" sz="2200" dirty="0"/>
              <a:t>Hoe </a:t>
            </a:r>
            <a:r>
              <a:rPr lang="en-US" sz="2200" dirty="0" err="1"/>
              <a:t>groter</a:t>
            </a:r>
            <a:r>
              <a:rPr lang="en-US" sz="2200" dirty="0"/>
              <a:t> percentage </a:t>
            </a:r>
            <a:r>
              <a:rPr lang="en-US" sz="2200" dirty="0" err="1"/>
              <a:t>recombinante</a:t>
            </a:r>
            <a:r>
              <a:rPr lang="en-US" sz="2200" dirty="0"/>
              <a:t> </a:t>
            </a:r>
            <a:r>
              <a:rPr lang="en-US" sz="2200" dirty="0" err="1"/>
              <a:t>nakomelingen</a:t>
            </a:r>
            <a:r>
              <a:rPr lang="en-US" sz="2200" dirty="0"/>
              <a:t>, des </a:t>
            </a:r>
            <a:r>
              <a:rPr lang="en-US" sz="2200" dirty="0" err="1"/>
              <a:t>te</a:t>
            </a:r>
            <a:r>
              <a:rPr lang="en-US" sz="2200" dirty="0"/>
              <a:t> </a:t>
            </a:r>
            <a:r>
              <a:rPr lang="en-US" sz="2200" dirty="0" err="1"/>
              <a:t>verder</a:t>
            </a:r>
            <a:r>
              <a:rPr lang="en-US" sz="2200" dirty="0"/>
              <a:t> </a:t>
            </a:r>
            <a:r>
              <a:rPr lang="en-US" sz="2200" dirty="0" err="1"/>
              <a:t>liggen</a:t>
            </a:r>
            <a:r>
              <a:rPr lang="en-US" sz="2200" dirty="0"/>
              <a:t> de </a:t>
            </a:r>
            <a:r>
              <a:rPr lang="en-US" sz="2200" dirty="0" err="1"/>
              <a:t>genen</a:t>
            </a:r>
            <a:r>
              <a:rPr lang="en-US" sz="2200" dirty="0"/>
              <a:t> </a:t>
            </a:r>
            <a:r>
              <a:rPr lang="en-US" sz="2200" dirty="0" err="1"/>
              <a:t>uit</a:t>
            </a:r>
            <a:r>
              <a:rPr lang="en-US" sz="2200" dirty="0"/>
              <a:t> </a:t>
            </a:r>
            <a:r>
              <a:rPr lang="en-US" sz="2200" dirty="0" err="1"/>
              <a:t>elkaar</a:t>
            </a:r>
            <a:r>
              <a:rPr lang="en-US" sz="2200" dirty="0"/>
              <a:t> op </a:t>
            </a:r>
            <a:r>
              <a:rPr lang="en-US" sz="2200" dirty="0" err="1"/>
              <a:t>hetzelfde</a:t>
            </a:r>
            <a:r>
              <a:rPr lang="en-US" sz="2200" dirty="0"/>
              <a:t> </a:t>
            </a:r>
            <a:r>
              <a:rPr lang="en-US" sz="2200" dirty="0" err="1"/>
              <a:t>chromosoom</a:t>
            </a:r>
            <a:endParaRPr lang="en-US" sz="2200" dirty="0"/>
          </a:p>
        </p:txBody>
      </p:sp>
      <p:pic>
        <p:nvPicPr>
          <p:cNvPr id="4" name="Tijdelijke aanduiding voor inhoud 3" descr="Afbeelding met tekst, schermopname, diagram&#10;&#10;Automatisch gegenereerde beschrijving">
            <a:extLst>
              <a:ext uri="{FF2B5EF4-FFF2-40B4-BE49-F238E27FC236}">
                <a16:creationId xmlns:a16="http://schemas.microsoft.com/office/drawing/2014/main" id="{5E1C28CE-04FC-21E4-F7E7-19F392120149}"/>
              </a:ext>
            </a:extLst>
          </p:cNvPr>
          <p:cNvPicPr>
            <a:picLocks noChangeAspect="1"/>
          </p:cNvPicPr>
          <p:nvPr/>
        </p:nvPicPr>
        <p:blipFill>
          <a:blip r:embed="rId2"/>
          <a:stretch>
            <a:fillRect/>
          </a:stretch>
        </p:blipFill>
        <p:spPr>
          <a:xfrm>
            <a:off x="4954834" y="640080"/>
            <a:ext cx="6302643" cy="5577840"/>
          </a:xfrm>
          <a:prstGeom prst="rect">
            <a:avLst/>
          </a:prstGeom>
        </p:spPr>
      </p:pic>
    </p:spTree>
    <p:extLst>
      <p:ext uri="{BB962C8B-B14F-4D97-AF65-F5344CB8AC3E}">
        <p14:creationId xmlns:p14="http://schemas.microsoft.com/office/powerpoint/2010/main" val="312587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D5BE6C-7E57-6FED-606B-D73331C1E22B}"/>
              </a:ext>
            </a:extLst>
          </p:cNvPr>
          <p:cNvSpPr>
            <a:spLocks noGrp="1"/>
          </p:cNvSpPr>
          <p:nvPr>
            <p:ph type="title"/>
          </p:nvPr>
        </p:nvSpPr>
        <p:spPr>
          <a:xfrm>
            <a:off x="1171074" y="1396686"/>
            <a:ext cx="3240506" cy="4064628"/>
          </a:xfrm>
        </p:spPr>
        <p:txBody>
          <a:bodyPr>
            <a:normAutofit/>
          </a:bodyPr>
          <a:lstStyle/>
          <a:p>
            <a:r>
              <a:rPr lang="nl-NL">
                <a:solidFill>
                  <a:srgbClr val="FFFFFF"/>
                </a:solidFill>
              </a:rPr>
              <a:t>Wat gaan we doen?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07767F8B-5B1B-E08A-EEE2-12265A4416F8}"/>
              </a:ext>
            </a:extLst>
          </p:cNvPr>
          <p:cNvSpPr>
            <a:spLocks noGrp="1"/>
          </p:cNvSpPr>
          <p:nvPr>
            <p:ph idx="1"/>
          </p:nvPr>
        </p:nvSpPr>
        <p:spPr>
          <a:xfrm>
            <a:off x="5370153" y="1526033"/>
            <a:ext cx="5536397" cy="3935281"/>
          </a:xfrm>
        </p:spPr>
        <p:txBody>
          <a:bodyPr>
            <a:normAutofit/>
          </a:bodyPr>
          <a:lstStyle/>
          <a:p>
            <a:r>
              <a:rPr lang="nl-NL" sz="2600"/>
              <a:t>Niet zo moeilijk als ik zojuist heb laten zien</a:t>
            </a:r>
          </a:p>
          <a:p>
            <a:r>
              <a:rPr lang="nl-NL" sz="2600"/>
              <a:t>Vooral de techniek oefenen voor een fruitvliegjes practicum</a:t>
            </a:r>
          </a:p>
          <a:p>
            <a:r>
              <a:rPr lang="nl-NL" sz="2600"/>
              <a:t>Interpreteren resultaten kruisingen</a:t>
            </a:r>
          </a:p>
          <a:p>
            <a:pPr marL="0" indent="0">
              <a:buNone/>
            </a:pPr>
            <a:endParaRPr lang="nl-NL" sz="2600"/>
          </a:p>
          <a:p>
            <a:r>
              <a:rPr lang="nl-NL" sz="2600"/>
              <a:t>Marion gaat het allemaal uitleggen</a:t>
            </a:r>
          </a:p>
        </p:txBody>
      </p:sp>
    </p:spTree>
    <p:extLst>
      <p:ext uri="{BB962C8B-B14F-4D97-AF65-F5344CB8AC3E}">
        <p14:creationId xmlns:p14="http://schemas.microsoft.com/office/powerpoint/2010/main" val="40875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p:cNvSpPr>
            <a:spLocks noGrp="1"/>
          </p:cNvSpPr>
          <p:nvPr>
            <p:ph type="title"/>
          </p:nvPr>
        </p:nvSpPr>
        <p:spPr>
          <a:xfrm>
            <a:off x="838200" y="557190"/>
            <a:ext cx="10515600" cy="1840010"/>
          </a:xfrm>
        </p:spPr>
        <p:txBody>
          <a:bodyPr vert="horz" lIns="91440" tIns="45720" rIns="91440" bIns="45720" rtlCol="0" anchor="ctr">
            <a:normAutofit/>
          </a:bodyPr>
          <a:lstStyle/>
          <a:p>
            <a:r>
              <a:rPr lang="en-US" sz="5200" kern="1200">
                <a:solidFill>
                  <a:schemeClr val="tx1"/>
                </a:solidFill>
                <a:latin typeface="+mj-lt"/>
                <a:ea typeface="+mj-ea"/>
                <a:cs typeface="+mj-cs"/>
              </a:rPr>
              <a:t>Vliegen in de klas</a:t>
            </a:r>
            <a:endParaRPr lang="en-US" sz="5200" i="1" kern="1200">
              <a:solidFill>
                <a:schemeClr val="tx1"/>
              </a:solidFill>
              <a:latin typeface="+mj-lt"/>
              <a:ea typeface="+mj-ea"/>
              <a:cs typeface="+mj-cs"/>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rcRect l="19955" r="3" b="3"/>
          <a:stretch/>
        </p:blipFill>
        <p:spPr>
          <a:xfrm>
            <a:off x="182787" y="2558694"/>
            <a:ext cx="2827865" cy="3731891"/>
          </a:xfrm>
          <a:prstGeom prst="rect">
            <a:avLst/>
          </a:prstGeom>
        </p:spPr>
      </p:pic>
      <p:pic>
        <p:nvPicPr>
          <p:cNvPr id="1026" name="Picture 2" descr="Afbeeldingsresultaat voor fruit fly flynap"/>
          <p:cNvPicPr>
            <a:picLocks noChangeAspect="1" noChangeArrowheads="1"/>
          </p:cNvPicPr>
          <p:nvPr/>
        </p:nvPicPr>
        <p:blipFill>
          <a:blip r:embed="rId3">
            <a:extLst>
              <a:ext uri="{28A0092B-C50C-407E-A947-70E740481C1C}">
                <a14:useLocalDpi xmlns:a14="http://schemas.microsoft.com/office/drawing/2010/main" val="0"/>
              </a:ext>
            </a:extLst>
          </a:blip>
          <a:srcRect l="29652" r="27915" b="2"/>
          <a:stretch/>
        </p:blipFill>
        <p:spPr bwMode="auto">
          <a:xfrm>
            <a:off x="3180760" y="2558694"/>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4" name="Tijdelijke aanduiding voor inhoud 3"/>
          <p:cNvPicPr>
            <a:picLocks noGrp="1" noChangeAspect="1"/>
          </p:cNvPicPr>
          <p:nvPr>
            <p:ph idx="1"/>
          </p:nvPr>
        </p:nvPicPr>
        <p:blipFill>
          <a:blip r:embed="rId4"/>
          <a:srcRect l="38952" r="24486" b="-1"/>
          <a:stretch/>
        </p:blipFill>
        <p:spPr>
          <a:xfrm>
            <a:off x="6178733" y="2558694"/>
            <a:ext cx="2827865" cy="3731891"/>
          </a:xfrm>
          <a:prstGeom prst="rect">
            <a:avLst/>
          </a:prstGeom>
        </p:spPr>
      </p:pic>
      <p:pic>
        <p:nvPicPr>
          <p:cNvPr id="3" name="Afbeelding 2">
            <a:extLst>
              <a:ext uri="{FF2B5EF4-FFF2-40B4-BE49-F238E27FC236}">
                <a16:creationId xmlns:a16="http://schemas.microsoft.com/office/drawing/2014/main" id="{470E6870-2C72-EC18-FA10-6C34D8AF7DD4}"/>
              </a:ext>
            </a:extLst>
          </p:cNvPr>
          <p:cNvPicPr>
            <a:picLocks noChangeAspect="1"/>
          </p:cNvPicPr>
          <p:nvPr/>
        </p:nvPicPr>
        <p:blipFill>
          <a:blip r:embed="rId5"/>
          <a:srcRect l="19715" r="26293" b="-3"/>
          <a:stretch/>
        </p:blipFill>
        <p:spPr>
          <a:xfrm>
            <a:off x="9176706" y="2558694"/>
            <a:ext cx="2827865" cy="3731891"/>
          </a:xfrm>
          <a:prstGeom prst="rect">
            <a:avLst/>
          </a:prstGeom>
        </p:spPr>
      </p:pic>
    </p:spTree>
    <p:extLst>
      <p:ext uri="{BB962C8B-B14F-4D97-AF65-F5344CB8AC3E}">
        <p14:creationId xmlns:p14="http://schemas.microsoft.com/office/powerpoint/2010/main" val="195729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1843" y="323272"/>
            <a:ext cx="9225618" cy="618309"/>
          </a:xfrm>
        </p:spPr>
        <p:txBody>
          <a:bodyPr>
            <a:normAutofit fontScale="90000"/>
          </a:bodyPr>
          <a:lstStyle/>
          <a:p>
            <a:r>
              <a:rPr lang="nl-NL" dirty="0"/>
              <a:t>Genetisch onderzoek </a:t>
            </a:r>
            <a:r>
              <a:rPr lang="nl-NL" i="1" dirty="0" err="1"/>
              <a:t>Drosophila</a:t>
            </a:r>
            <a:r>
              <a:rPr lang="nl-NL" i="1" dirty="0"/>
              <a:t> </a:t>
            </a:r>
            <a:r>
              <a:rPr lang="nl-NL" i="1" dirty="0" err="1"/>
              <a:t>melanogaster</a:t>
            </a:r>
            <a:endParaRPr lang="nl-NL" i="1" dirty="0"/>
          </a:p>
        </p:txBody>
      </p:sp>
      <p:sp>
        <p:nvSpPr>
          <p:cNvPr id="3" name="Tijdelijke aanduiding voor inhoud 2"/>
          <p:cNvSpPr>
            <a:spLocks noGrp="1"/>
          </p:cNvSpPr>
          <p:nvPr>
            <p:ph idx="1"/>
          </p:nvPr>
        </p:nvSpPr>
        <p:spPr>
          <a:xfrm>
            <a:off x="677334" y="1227909"/>
            <a:ext cx="9352379" cy="5468718"/>
          </a:xfrm>
        </p:spPr>
        <p:txBody>
          <a:bodyPr>
            <a:normAutofit/>
          </a:bodyPr>
          <a:lstStyle/>
          <a:p>
            <a:endParaRPr lang="nl-NL" sz="2000" dirty="0">
              <a:hlinkClick r:id="rId2"/>
            </a:endParaRPr>
          </a:p>
          <a:p>
            <a:r>
              <a:rPr lang="nl-NL" sz="2000" dirty="0">
                <a:hlinkClick r:id="rId2"/>
              </a:rPr>
              <a:t>Fruitvlieg als proefdier</a:t>
            </a:r>
            <a:endParaRPr lang="nl-NL" sz="2000" dirty="0"/>
          </a:p>
          <a:p>
            <a:r>
              <a:rPr lang="nl-NL" sz="2000" dirty="0">
                <a:hlinkClick r:id="rId3"/>
              </a:rPr>
              <a:t>https://schooltv.nl/video/genetica-genen-bij-de-fruitvlieg/</a:t>
            </a:r>
            <a:endParaRPr lang="nl-NL" sz="2000" dirty="0"/>
          </a:p>
          <a:p>
            <a:pPr lvl="1"/>
            <a:endParaRPr lang="nl-NL" sz="1400" dirty="0"/>
          </a:p>
          <a:p>
            <a:endParaRPr lang="nl-NL" dirty="0"/>
          </a:p>
          <a:p>
            <a:endParaRPr lang="nl-NL" dirty="0"/>
          </a:p>
          <a:p>
            <a:endParaRPr lang="nl-NL" dirty="0"/>
          </a:p>
          <a:p>
            <a:endParaRPr lang="nl-NL" dirty="0"/>
          </a:p>
          <a:p>
            <a:endParaRPr lang="nl-NL" dirty="0"/>
          </a:p>
          <a:p>
            <a:endParaRPr lang="nl-NL" dirty="0"/>
          </a:p>
          <a:p>
            <a:pPr marL="457200" lvl="1" indent="0">
              <a:buNone/>
            </a:pPr>
            <a:endParaRPr lang="nl-NL" dirty="0"/>
          </a:p>
        </p:txBody>
      </p:sp>
      <p:pic>
        <p:nvPicPr>
          <p:cNvPr id="7" name="Afbeelding 6">
            <a:extLst>
              <a:ext uri="{FF2B5EF4-FFF2-40B4-BE49-F238E27FC236}">
                <a16:creationId xmlns:a16="http://schemas.microsoft.com/office/drawing/2014/main" id="{9E5B2A02-4105-6B35-6509-6769FC4B1E08}"/>
              </a:ext>
            </a:extLst>
          </p:cNvPr>
          <p:cNvPicPr>
            <a:picLocks noChangeAspect="1"/>
          </p:cNvPicPr>
          <p:nvPr/>
        </p:nvPicPr>
        <p:blipFill>
          <a:blip r:embed="rId4"/>
          <a:stretch>
            <a:fillRect/>
          </a:stretch>
        </p:blipFill>
        <p:spPr>
          <a:xfrm>
            <a:off x="5353523" y="2778343"/>
            <a:ext cx="2994301" cy="1732447"/>
          </a:xfrm>
          <a:prstGeom prst="rect">
            <a:avLst/>
          </a:prstGeom>
        </p:spPr>
      </p:pic>
      <p:pic>
        <p:nvPicPr>
          <p:cNvPr id="12" name="Afbeelding 11">
            <a:extLst>
              <a:ext uri="{FF2B5EF4-FFF2-40B4-BE49-F238E27FC236}">
                <a16:creationId xmlns:a16="http://schemas.microsoft.com/office/drawing/2014/main" id="{BE6E752C-1E92-11BA-C74F-45E3366C2310}"/>
              </a:ext>
            </a:extLst>
          </p:cNvPr>
          <p:cNvPicPr>
            <a:picLocks noChangeAspect="1"/>
          </p:cNvPicPr>
          <p:nvPr/>
        </p:nvPicPr>
        <p:blipFill>
          <a:blip r:embed="rId5"/>
          <a:stretch>
            <a:fillRect/>
          </a:stretch>
        </p:blipFill>
        <p:spPr>
          <a:xfrm>
            <a:off x="8277113" y="4961201"/>
            <a:ext cx="3505200" cy="1263809"/>
          </a:xfrm>
          <a:prstGeom prst="rect">
            <a:avLst/>
          </a:prstGeom>
        </p:spPr>
      </p:pic>
      <p:pic>
        <p:nvPicPr>
          <p:cNvPr id="14" name="Afbeelding 13">
            <a:extLst>
              <a:ext uri="{FF2B5EF4-FFF2-40B4-BE49-F238E27FC236}">
                <a16:creationId xmlns:a16="http://schemas.microsoft.com/office/drawing/2014/main" id="{000895E7-2B4A-E9B4-BD79-5E233F2FDE88}"/>
              </a:ext>
            </a:extLst>
          </p:cNvPr>
          <p:cNvPicPr>
            <a:picLocks noChangeAspect="1"/>
          </p:cNvPicPr>
          <p:nvPr/>
        </p:nvPicPr>
        <p:blipFill>
          <a:blip r:embed="rId6"/>
          <a:stretch>
            <a:fillRect/>
          </a:stretch>
        </p:blipFill>
        <p:spPr>
          <a:xfrm>
            <a:off x="9094171" y="2778343"/>
            <a:ext cx="2531706" cy="1838180"/>
          </a:xfrm>
          <a:prstGeom prst="rect">
            <a:avLst/>
          </a:prstGeom>
        </p:spPr>
      </p:pic>
      <p:pic>
        <p:nvPicPr>
          <p:cNvPr id="16" name="Afbeelding 15">
            <a:extLst>
              <a:ext uri="{FF2B5EF4-FFF2-40B4-BE49-F238E27FC236}">
                <a16:creationId xmlns:a16="http://schemas.microsoft.com/office/drawing/2014/main" id="{DD1F7F08-E18B-6B32-7945-C6C8DCD24BEF}"/>
              </a:ext>
            </a:extLst>
          </p:cNvPr>
          <p:cNvPicPr>
            <a:picLocks noChangeAspect="1"/>
          </p:cNvPicPr>
          <p:nvPr/>
        </p:nvPicPr>
        <p:blipFill>
          <a:blip r:embed="rId7"/>
          <a:stretch>
            <a:fillRect/>
          </a:stretch>
        </p:blipFill>
        <p:spPr>
          <a:xfrm>
            <a:off x="501843" y="3472565"/>
            <a:ext cx="3676650" cy="1038225"/>
          </a:xfrm>
          <a:prstGeom prst="rect">
            <a:avLst/>
          </a:prstGeom>
        </p:spPr>
      </p:pic>
      <p:pic>
        <p:nvPicPr>
          <p:cNvPr id="18" name="Afbeelding 17">
            <a:extLst>
              <a:ext uri="{FF2B5EF4-FFF2-40B4-BE49-F238E27FC236}">
                <a16:creationId xmlns:a16="http://schemas.microsoft.com/office/drawing/2014/main" id="{E349F7FE-4F7A-3C98-D02F-104A0C508326}"/>
              </a:ext>
            </a:extLst>
          </p:cNvPr>
          <p:cNvPicPr>
            <a:picLocks noChangeAspect="1"/>
          </p:cNvPicPr>
          <p:nvPr/>
        </p:nvPicPr>
        <p:blipFill>
          <a:blip r:embed="rId8"/>
          <a:stretch>
            <a:fillRect/>
          </a:stretch>
        </p:blipFill>
        <p:spPr>
          <a:xfrm>
            <a:off x="2253350" y="4510790"/>
            <a:ext cx="2769862" cy="1464125"/>
          </a:xfrm>
          <a:prstGeom prst="rect">
            <a:avLst/>
          </a:prstGeom>
        </p:spPr>
      </p:pic>
    </p:spTree>
    <p:extLst>
      <p:ext uri="{BB962C8B-B14F-4D97-AF65-F5344CB8AC3E}">
        <p14:creationId xmlns:p14="http://schemas.microsoft.com/office/powerpoint/2010/main" val="3910649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2D93B2-4795-0408-23FB-76A93174EFE3}"/>
              </a:ext>
            </a:extLst>
          </p:cNvPr>
          <p:cNvSpPr>
            <a:spLocks noGrp="1"/>
          </p:cNvSpPr>
          <p:nvPr>
            <p:ph type="title"/>
          </p:nvPr>
        </p:nvSpPr>
        <p:spPr>
          <a:xfrm>
            <a:off x="499872" y="365125"/>
            <a:ext cx="10853928" cy="1325563"/>
          </a:xfrm>
        </p:spPr>
        <p:txBody>
          <a:bodyPr>
            <a:normAutofit/>
          </a:bodyPr>
          <a:lstStyle/>
          <a:p>
            <a:r>
              <a:rPr lang="nl-NL" sz="4000" dirty="0"/>
              <a:t>Voordelen en nadelen genetica met</a:t>
            </a:r>
            <a:r>
              <a:rPr lang="nl-NL" sz="4000" i="1" dirty="0"/>
              <a:t> D. </a:t>
            </a:r>
            <a:r>
              <a:rPr lang="nl-NL" sz="4000" i="1" dirty="0" err="1"/>
              <a:t>melanogaster</a:t>
            </a:r>
            <a:endParaRPr lang="nl-NL" sz="4000" i="1" dirty="0"/>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CF318EA-4F88-2AF6-2ABD-E21ABBFF6E74}"/>
              </a:ext>
            </a:extLst>
          </p:cNvPr>
          <p:cNvSpPr>
            <a:spLocks noGrp="1"/>
          </p:cNvSpPr>
          <p:nvPr>
            <p:ph idx="1"/>
          </p:nvPr>
        </p:nvSpPr>
        <p:spPr>
          <a:xfrm>
            <a:off x="838200" y="1929384"/>
            <a:ext cx="10515600" cy="4251960"/>
          </a:xfrm>
        </p:spPr>
        <p:txBody>
          <a:bodyPr>
            <a:normAutofit lnSpcReduction="10000"/>
          </a:bodyPr>
          <a:lstStyle/>
          <a:p>
            <a:r>
              <a:rPr lang="nl-NL" sz="2000" dirty="0"/>
              <a:t>Voordelen</a:t>
            </a:r>
          </a:p>
          <a:p>
            <a:pPr lvl="1"/>
            <a:r>
              <a:rPr lang="nl-NL" sz="1700" dirty="0"/>
              <a:t>Fruitvlieg is ongewerveld, valt dus niet onder Wet Op Dierproeven (WOD).</a:t>
            </a:r>
          </a:p>
          <a:p>
            <a:pPr lvl="1"/>
            <a:r>
              <a:rPr lang="nl-NL" sz="1700" dirty="0"/>
              <a:t>Slechts 4 paar chromosomen.</a:t>
            </a:r>
          </a:p>
          <a:p>
            <a:pPr lvl="1"/>
            <a:r>
              <a:rPr lang="nl-NL" sz="1700" dirty="0"/>
              <a:t>ca. 75% van de genen die ziekten bij mens veroorzaken ook te vinden in fruitvlieg.</a:t>
            </a:r>
          </a:p>
          <a:p>
            <a:pPr lvl="1"/>
            <a:r>
              <a:rPr lang="nl-NL" sz="1700" dirty="0"/>
              <a:t>Eenvoudig te kweken </a:t>
            </a:r>
          </a:p>
          <a:p>
            <a:pPr lvl="2"/>
            <a:r>
              <a:rPr lang="nl-NL" sz="1700" dirty="0"/>
              <a:t>Klein insect, weinig ruimte nodig,</a:t>
            </a:r>
          </a:p>
          <a:p>
            <a:pPr lvl="2"/>
            <a:r>
              <a:rPr lang="nl-NL" sz="1700" dirty="0"/>
              <a:t>Benodigdheden zijn relatief simpele, goedkope materialen.</a:t>
            </a:r>
          </a:p>
          <a:p>
            <a:pPr lvl="1"/>
            <a:r>
              <a:rPr lang="nl-NL" sz="1700" dirty="0">
                <a:hlinkClick r:id="" action="ppaction://noaction"/>
              </a:rPr>
              <a:t>Korte generatietijd</a:t>
            </a:r>
            <a:r>
              <a:rPr lang="nl-NL" sz="1700" dirty="0"/>
              <a:t>, ca. 14 d bij 25 graden Celsius.</a:t>
            </a:r>
          </a:p>
          <a:p>
            <a:pPr lvl="1"/>
            <a:r>
              <a:rPr lang="nl-NL" sz="1700" dirty="0"/>
              <a:t>Veel nakomelingen -&gt; 100-200 per paartje.</a:t>
            </a:r>
          </a:p>
          <a:p>
            <a:pPr lvl="1"/>
            <a:r>
              <a:rPr lang="nl-NL" sz="1700" dirty="0"/>
              <a:t>Mannetjes en vrouwtjes goed van elkaar te onderscheiden.</a:t>
            </a:r>
          </a:p>
          <a:p>
            <a:pPr lvl="1"/>
            <a:r>
              <a:rPr lang="nl-NL" sz="1700" dirty="0"/>
              <a:t>Fenotypische kenmerken vrij eenvoudig waar te nemen.</a:t>
            </a:r>
          </a:p>
          <a:p>
            <a:r>
              <a:rPr lang="nl-NL" sz="2000" dirty="0"/>
              <a:t>Nadelen</a:t>
            </a:r>
          </a:p>
          <a:p>
            <a:pPr lvl="1"/>
            <a:r>
              <a:rPr lang="nl-NL" sz="1700" dirty="0"/>
              <a:t>Verzamelen virginale vrouwtjes is arbeidsintensief,</a:t>
            </a:r>
          </a:p>
          <a:p>
            <a:pPr lvl="1"/>
            <a:r>
              <a:rPr lang="nl-NL" sz="1700" dirty="0"/>
              <a:t>Practicummomenten afhankelijk van cyclus vliegen.</a:t>
            </a:r>
          </a:p>
          <a:p>
            <a:pPr lvl="1"/>
            <a:endParaRPr lang="nl-NL" sz="1700" dirty="0"/>
          </a:p>
          <a:p>
            <a:endParaRPr lang="nl-NL" sz="1700" dirty="0"/>
          </a:p>
          <a:p>
            <a:endParaRPr lang="nl-NL" sz="1700" dirty="0"/>
          </a:p>
          <a:p>
            <a:endParaRPr lang="nl-NL" sz="1700" dirty="0"/>
          </a:p>
        </p:txBody>
      </p:sp>
    </p:spTree>
    <p:extLst>
      <p:ext uri="{BB962C8B-B14F-4D97-AF65-F5344CB8AC3E}">
        <p14:creationId xmlns:p14="http://schemas.microsoft.com/office/powerpoint/2010/main" val="170790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797501" y="329184"/>
            <a:ext cx="6755626" cy="1783080"/>
          </a:xfrm>
        </p:spPr>
        <p:txBody>
          <a:bodyPr anchor="b">
            <a:normAutofit/>
          </a:bodyPr>
          <a:lstStyle/>
          <a:p>
            <a:r>
              <a:rPr lang="nl-NL" sz="5400"/>
              <a:t>Alternatief: Virtuele practica</a:t>
            </a:r>
          </a:p>
        </p:txBody>
      </p:sp>
      <p:pic>
        <p:nvPicPr>
          <p:cNvPr id="8" name="Afbeelding 7">
            <a:extLst>
              <a:ext uri="{FF2B5EF4-FFF2-40B4-BE49-F238E27FC236}">
                <a16:creationId xmlns:a16="http://schemas.microsoft.com/office/drawing/2014/main" id="{D22F117D-E56C-7316-D504-783524D4F972}"/>
              </a:ext>
            </a:extLst>
          </p:cNvPr>
          <p:cNvPicPr>
            <a:picLocks noChangeAspect="1"/>
          </p:cNvPicPr>
          <p:nvPr/>
        </p:nvPicPr>
        <p:blipFill>
          <a:blip r:embed="rId2"/>
          <a:stretch>
            <a:fillRect/>
          </a:stretch>
        </p:blipFill>
        <p:spPr>
          <a:xfrm>
            <a:off x="320040" y="433384"/>
            <a:ext cx="4014216" cy="3040768"/>
          </a:xfrm>
          <a:prstGeom prst="rect">
            <a:avLst/>
          </a:prstGeom>
        </p:spPr>
      </p:pic>
      <p:sp>
        <p:nvSpPr>
          <p:cNvPr id="1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p:cNvPicPr>
            <a:picLocks noChangeAspect="1"/>
          </p:cNvPicPr>
          <p:nvPr/>
        </p:nvPicPr>
        <p:blipFill>
          <a:blip r:embed="rId3"/>
          <a:stretch>
            <a:fillRect/>
          </a:stretch>
        </p:blipFill>
        <p:spPr>
          <a:xfrm>
            <a:off x="757556" y="4149598"/>
            <a:ext cx="3120895" cy="2098802"/>
          </a:xfrm>
          <a:prstGeom prst="rect">
            <a:avLst/>
          </a:prstGeom>
        </p:spPr>
      </p:pic>
      <p:sp>
        <p:nvSpPr>
          <p:cNvPr id="3" name="Tijdelijke aanduiding voor inhoud 2"/>
          <p:cNvSpPr>
            <a:spLocks noGrp="1"/>
          </p:cNvSpPr>
          <p:nvPr>
            <p:ph idx="1"/>
          </p:nvPr>
        </p:nvSpPr>
        <p:spPr>
          <a:xfrm>
            <a:off x="4797494" y="2706624"/>
            <a:ext cx="6755626" cy="3483864"/>
          </a:xfrm>
        </p:spPr>
        <p:txBody>
          <a:bodyPr>
            <a:normAutofit/>
          </a:bodyPr>
          <a:lstStyle/>
          <a:p>
            <a:r>
              <a:rPr lang="nl-NL" sz="2200">
                <a:hlinkClick r:id="rId4"/>
              </a:rPr>
              <a:t>https://www.bioplek.org </a:t>
            </a:r>
            <a:endParaRPr lang="nl-NL" sz="2200"/>
          </a:p>
          <a:p>
            <a:endParaRPr lang="nl-NL" sz="2200"/>
          </a:p>
          <a:p>
            <a:r>
              <a:rPr lang="nl-NL" sz="2200" u="sng">
                <a:hlinkClick r:id="rId5"/>
              </a:rPr>
              <a:t>Classical Genetics Simulation (cgslab.com)</a:t>
            </a:r>
            <a:endParaRPr lang="nl-NL" sz="2200"/>
          </a:p>
          <a:p>
            <a:pPr marL="0" indent="0">
              <a:buNone/>
            </a:pPr>
            <a:endParaRPr lang="nl-NL" sz="2200" u="sng">
              <a:hlinkClick r:id="rId6"/>
            </a:endParaRPr>
          </a:p>
          <a:p>
            <a:r>
              <a:rPr lang="nl-NL" sz="2200">
                <a:hlinkClick r:id="rId7"/>
              </a:rPr>
              <a:t>http://vgl.umb.edu</a:t>
            </a:r>
            <a:endParaRPr lang="nl-NL" sz="2200"/>
          </a:p>
          <a:p>
            <a:endParaRPr lang="nl-NL" sz="2200"/>
          </a:p>
          <a:p>
            <a:endParaRPr lang="nl-NL" sz="2200"/>
          </a:p>
          <a:p>
            <a:endParaRPr lang="nl-NL" sz="2200"/>
          </a:p>
          <a:p>
            <a:endParaRPr lang="nl-NL" sz="2200"/>
          </a:p>
        </p:txBody>
      </p:sp>
    </p:spTree>
    <p:extLst>
      <p:ext uri="{BB962C8B-B14F-4D97-AF65-F5344CB8AC3E}">
        <p14:creationId xmlns:p14="http://schemas.microsoft.com/office/powerpoint/2010/main" val="246769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2CCB04-7E18-ECB1-DB94-91899BEA3FD9}"/>
              </a:ext>
            </a:extLst>
          </p:cNvPr>
          <p:cNvSpPr>
            <a:spLocks noGrp="1"/>
          </p:cNvSpPr>
          <p:nvPr>
            <p:ph type="title"/>
          </p:nvPr>
        </p:nvSpPr>
        <p:spPr>
          <a:xfrm>
            <a:off x="838200" y="365125"/>
            <a:ext cx="10515600" cy="1325563"/>
          </a:xfrm>
        </p:spPr>
        <p:txBody>
          <a:bodyPr>
            <a:normAutofit/>
          </a:bodyPr>
          <a:lstStyle/>
          <a:p>
            <a:r>
              <a:rPr lang="nl-NL" sz="5400"/>
              <a:t>Praktische info en leerdoelen</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838200" y="1929384"/>
            <a:ext cx="10515600" cy="4251960"/>
          </a:xfrm>
        </p:spPr>
        <p:txBody>
          <a:bodyPr>
            <a:normAutofit/>
          </a:bodyPr>
          <a:lstStyle/>
          <a:p>
            <a:r>
              <a:rPr lang="nl-NL" sz="2200"/>
              <a:t>Waar </a:t>
            </a:r>
            <a:r>
              <a:rPr lang="nl-NL" sz="2200" i="1"/>
              <a:t>D. melanogaster </a:t>
            </a:r>
            <a:r>
              <a:rPr lang="nl-NL" sz="2200"/>
              <a:t>te verkrijgen?</a:t>
            </a:r>
            <a:endParaRPr lang="nl-NL" sz="2200">
              <a:hlinkClick r:id="rId2">
                <a:extLst>
                  <a:ext uri="{A12FA001-AC4F-418D-AE19-62706E023703}">
                    <ahyp:hlinkClr xmlns:ahyp="http://schemas.microsoft.com/office/drawing/2018/hyperlinkcolor" val="tx"/>
                  </a:ext>
                </a:extLst>
              </a:hlinkClick>
            </a:endParaRPr>
          </a:p>
          <a:p>
            <a:pPr lvl="1"/>
            <a:r>
              <a:rPr lang="nl-NL" sz="2200">
                <a:hlinkClick r:id="rId2">
                  <a:extLst>
                    <a:ext uri="{A12FA001-AC4F-418D-AE19-62706E023703}">
                      <ahyp:hlinkClr xmlns:ahyp="http://schemas.microsoft.com/office/drawing/2018/hyperlinkcolor" val="tx"/>
                    </a:ext>
                  </a:extLst>
                </a:hlinkClick>
              </a:rPr>
              <a:t>KU Leuven</a:t>
            </a:r>
            <a:endParaRPr lang="nl-NL" sz="2200"/>
          </a:p>
          <a:p>
            <a:pPr lvl="2"/>
            <a:r>
              <a:rPr lang="nl-NL" sz="2200"/>
              <a:t>Drosophila stocks -&gt; wildtype en tientallen mutanten</a:t>
            </a:r>
          </a:p>
          <a:p>
            <a:pPr lvl="2"/>
            <a:r>
              <a:rPr lang="nl-NL" sz="2200"/>
              <a:t>Raszuivere lijnen -&gt; na elke kruising nakomeling hetzelfde fenotype -&gt; homozygoot </a:t>
            </a:r>
          </a:p>
          <a:p>
            <a:pPr lvl="1"/>
            <a:r>
              <a:rPr lang="nl-NL" sz="2200"/>
              <a:t>HU beschikbaar -&gt; Wildtype, White eye, Vestigial en Ebony.</a:t>
            </a:r>
          </a:p>
          <a:p>
            <a:endParaRPr lang="nl-NL" sz="2200"/>
          </a:p>
          <a:p>
            <a:r>
              <a:rPr lang="nl-NL" sz="2200"/>
              <a:t>Leerdoel(en) practica fruitvliegen</a:t>
            </a:r>
          </a:p>
          <a:p>
            <a:pPr lvl="1"/>
            <a:r>
              <a:rPr lang="nl-NL" sz="2200"/>
              <a:t>Verifiëren van wet(ten) van Mendel door kiezen van gerichte kruisingen</a:t>
            </a:r>
          </a:p>
          <a:p>
            <a:pPr lvl="1"/>
            <a:r>
              <a:rPr lang="nl-NL" sz="2200"/>
              <a:t>Aanleren van verschillende onderzoeksvaardigheden </a:t>
            </a:r>
          </a:p>
          <a:p>
            <a:pPr marL="457200" lvl="1" indent="0">
              <a:buNone/>
            </a:pPr>
            <a:endParaRPr lang="nl-NL" sz="2200"/>
          </a:p>
          <a:p>
            <a:pPr lvl="1"/>
            <a:endParaRPr lang="nl-NL" sz="2200"/>
          </a:p>
          <a:p>
            <a:endParaRPr lang="nl-NL" sz="2200"/>
          </a:p>
        </p:txBody>
      </p:sp>
    </p:spTree>
    <p:extLst>
      <p:ext uri="{BB962C8B-B14F-4D97-AF65-F5344CB8AC3E}">
        <p14:creationId xmlns:p14="http://schemas.microsoft.com/office/powerpoint/2010/main" val="16118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4ACBC-9ED0-3FAE-64EA-7A9149164B99}"/>
              </a:ext>
            </a:extLst>
          </p:cNvPr>
          <p:cNvSpPr>
            <a:spLocks noGrp="1"/>
          </p:cNvSpPr>
          <p:nvPr>
            <p:ph type="title"/>
          </p:nvPr>
        </p:nvSpPr>
        <p:spPr>
          <a:xfrm>
            <a:off x="677334" y="609600"/>
            <a:ext cx="8596668" cy="746502"/>
          </a:xfrm>
        </p:spPr>
        <p:txBody>
          <a:bodyPr/>
          <a:lstStyle/>
          <a:p>
            <a:r>
              <a:rPr lang="nl-NL" dirty="0"/>
              <a:t>Practicum</a:t>
            </a:r>
          </a:p>
        </p:txBody>
      </p:sp>
      <p:sp>
        <p:nvSpPr>
          <p:cNvPr id="3" name="Tijdelijke aanduiding voor inhoud 2">
            <a:extLst>
              <a:ext uri="{FF2B5EF4-FFF2-40B4-BE49-F238E27FC236}">
                <a16:creationId xmlns:a16="http://schemas.microsoft.com/office/drawing/2014/main" id="{17DD43EB-06B8-D153-9644-972A75B128A3}"/>
              </a:ext>
            </a:extLst>
          </p:cNvPr>
          <p:cNvSpPr>
            <a:spLocks noGrp="1"/>
          </p:cNvSpPr>
          <p:nvPr>
            <p:ph idx="1"/>
          </p:nvPr>
        </p:nvSpPr>
        <p:spPr>
          <a:xfrm>
            <a:off x="864800" y="1811877"/>
            <a:ext cx="10884402" cy="4090982"/>
          </a:xfrm>
        </p:spPr>
        <p:txBody>
          <a:bodyPr>
            <a:normAutofit fontScale="85000" lnSpcReduction="10000"/>
          </a:bodyPr>
          <a:lstStyle/>
          <a:p>
            <a:r>
              <a:rPr lang="nl-NL" dirty="0"/>
              <a:t>Monohybride kruising:</a:t>
            </a:r>
            <a:r>
              <a:rPr lang="en-GB" sz="1800" dirty="0"/>
              <a:t>	</a:t>
            </a:r>
            <a:endParaRPr lang="nl-NL" sz="1800" dirty="0"/>
          </a:p>
          <a:p>
            <a:endParaRPr lang="nl-NL" dirty="0"/>
          </a:p>
          <a:p>
            <a:r>
              <a:rPr lang="nl-NL" dirty="0"/>
              <a:t>Voorbereiding (al uitgevoerd)</a:t>
            </a:r>
          </a:p>
          <a:p>
            <a:pPr lvl="1"/>
            <a:r>
              <a:rPr lang="nl-NL" dirty="0"/>
              <a:t>Verzamelen virginale vrouwtjes uit zuivere lijn van Wildtype vliegen.</a:t>
            </a:r>
          </a:p>
          <a:p>
            <a:pPr lvl="1"/>
            <a:r>
              <a:rPr lang="nl-NL" dirty="0"/>
              <a:t>Verzamelen mannetjes uit zuivere lijn White eye.</a:t>
            </a:r>
          </a:p>
          <a:p>
            <a:pPr lvl="1"/>
            <a:r>
              <a:rPr lang="nl-NL" dirty="0"/>
              <a:t>Ca. 17 dagen geleden P-generatie ingezet</a:t>
            </a:r>
          </a:p>
          <a:p>
            <a:pPr lvl="2"/>
            <a:r>
              <a:rPr lang="nl-NL" dirty="0"/>
              <a:t>Buis met voedingsbodem: 2/3 virginale Wildtype vrouwtjes + 3 / 4 mannetjes White eye (P-generatie)</a:t>
            </a:r>
          </a:p>
          <a:p>
            <a:pPr lvl="1"/>
            <a:r>
              <a:rPr lang="nl-NL" dirty="0"/>
              <a:t>ca. 7 dagen na inzetten ouderparen verwijderd</a:t>
            </a:r>
          </a:p>
          <a:p>
            <a:pPr lvl="1"/>
            <a:endParaRPr lang="nl-NL" dirty="0"/>
          </a:p>
          <a:p>
            <a:r>
              <a:rPr lang="nl-NL" dirty="0"/>
              <a:t>Vandaag </a:t>
            </a:r>
          </a:p>
          <a:p>
            <a:pPr lvl="1"/>
            <a:r>
              <a:rPr lang="nl-NL" dirty="0"/>
              <a:t>doorzetten kweken F1 -&gt; F2 generatie .</a:t>
            </a:r>
          </a:p>
          <a:p>
            <a:pPr lvl="1"/>
            <a:r>
              <a:rPr lang="nl-NL" dirty="0"/>
              <a:t>F1 generatie beoordelen-&gt; geslacht en fenotype oogkleur bepalen.</a:t>
            </a:r>
          </a:p>
          <a:p>
            <a:pPr marL="914400" lvl="2" indent="0">
              <a:buNone/>
            </a:pPr>
            <a:endParaRPr lang="nl-NL" dirty="0"/>
          </a:p>
        </p:txBody>
      </p:sp>
      <p:pic>
        <p:nvPicPr>
          <p:cNvPr id="7" name="Afbeelding 6">
            <a:extLst>
              <a:ext uri="{FF2B5EF4-FFF2-40B4-BE49-F238E27FC236}">
                <a16:creationId xmlns:a16="http://schemas.microsoft.com/office/drawing/2014/main" id="{0FAFE373-A53F-2CDE-63E1-E6BB28410921}"/>
              </a:ext>
            </a:extLst>
          </p:cNvPr>
          <p:cNvPicPr>
            <a:picLocks noChangeAspect="1"/>
          </p:cNvPicPr>
          <p:nvPr/>
        </p:nvPicPr>
        <p:blipFill>
          <a:blip r:embed="rId2"/>
          <a:stretch>
            <a:fillRect/>
          </a:stretch>
        </p:blipFill>
        <p:spPr>
          <a:xfrm>
            <a:off x="9436007" y="1142320"/>
            <a:ext cx="2448813" cy="294446"/>
          </a:xfrm>
          <a:prstGeom prst="rect">
            <a:avLst/>
          </a:prstGeom>
        </p:spPr>
      </p:pic>
      <p:pic>
        <p:nvPicPr>
          <p:cNvPr id="14" name="Afbeelding 13">
            <a:extLst>
              <a:ext uri="{FF2B5EF4-FFF2-40B4-BE49-F238E27FC236}">
                <a16:creationId xmlns:a16="http://schemas.microsoft.com/office/drawing/2014/main" id="{10CA2DF8-8E06-57FD-ABC8-9776E80D87A3}"/>
              </a:ext>
            </a:extLst>
          </p:cNvPr>
          <p:cNvPicPr>
            <a:picLocks noChangeAspect="1"/>
          </p:cNvPicPr>
          <p:nvPr/>
        </p:nvPicPr>
        <p:blipFill>
          <a:blip r:embed="rId3"/>
          <a:stretch>
            <a:fillRect/>
          </a:stretch>
        </p:blipFill>
        <p:spPr>
          <a:xfrm>
            <a:off x="4159157" y="1436766"/>
            <a:ext cx="5276850" cy="847725"/>
          </a:xfrm>
          <a:prstGeom prst="rect">
            <a:avLst/>
          </a:prstGeom>
        </p:spPr>
      </p:pic>
    </p:spTree>
    <p:extLst>
      <p:ext uri="{BB962C8B-B14F-4D97-AF65-F5344CB8AC3E}">
        <p14:creationId xmlns:p14="http://schemas.microsoft.com/office/powerpoint/2010/main" val="20085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73">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04EF9E1-5676-A573-96A3-4BB252B4FF32}"/>
              </a:ext>
            </a:extLst>
          </p:cNvPr>
          <p:cNvSpPr>
            <a:spLocks noGrp="1"/>
          </p:cNvSpPr>
          <p:nvPr>
            <p:ph type="title"/>
          </p:nvPr>
        </p:nvSpPr>
        <p:spPr>
          <a:xfrm>
            <a:off x="612648" y="1078992"/>
            <a:ext cx="6268770" cy="1536192"/>
          </a:xfrm>
        </p:spPr>
        <p:txBody>
          <a:bodyPr anchor="b">
            <a:normAutofit/>
          </a:bodyPr>
          <a:lstStyle/>
          <a:p>
            <a:r>
              <a:rPr lang="nl-NL" sz="3600"/>
              <a:t>Het dauwminnend zwartbuikje, ofwel het fruit- of bananenvliegje</a:t>
            </a:r>
          </a:p>
        </p:txBody>
      </p:sp>
      <p:sp>
        <p:nvSpPr>
          <p:cNvPr id="2076" name="Rectangle 2075">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8" name="Rectangle 207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A7B14E60-D5A4-FF1C-6C48-B4EFF3A09558}"/>
              </a:ext>
            </a:extLst>
          </p:cNvPr>
          <p:cNvSpPr>
            <a:spLocks noGrp="1"/>
          </p:cNvSpPr>
          <p:nvPr>
            <p:ph idx="1"/>
          </p:nvPr>
        </p:nvSpPr>
        <p:spPr>
          <a:xfrm>
            <a:off x="639270" y="3355848"/>
            <a:ext cx="6244957" cy="2825496"/>
          </a:xfrm>
        </p:spPr>
        <p:txBody>
          <a:bodyPr>
            <a:normAutofit/>
          </a:bodyPr>
          <a:lstStyle/>
          <a:p>
            <a:r>
              <a:rPr lang="nl-NL" sz="2200"/>
              <a:t>Voor biologen geen ongedierte, want:</a:t>
            </a:r>
          </a:p>
          <a:p>
            <a:pPr lvl="1"/>
            <a:r>
              <a:rPr lang="nl-NL" sz="2200"/>
              <a:t>Makkelijk te kweken, korte generatietijd, simpele voedingsbodem</a:t>
            </a:r>
          </a:p>
          <a:p>
            <a:pPr lvl="1"/>
            <a:r>
              <a:rPr lang="nl-NL" sz="2200"/>
              <a:t>Mannetje en vrouwtje relatief makkelijk te onderscheiden</a:t>
            </a:r>
          </a:p>
          <a:p>
            <a:pPr lvl="1"/>
            <a:r>
              <a:rPr lang="nl-NL" sz="2200"/>
              <a:t>Slechts vier paar chromosomen</a:t>
            </a:r>
          </a:p>
          <a:p>
            <a:pPr lvl="1"/>
            <a:r>
              <a:rPr lang="nl-NL" sz="2200"/>
              <a:t>Sterk vergrote chromosomen in de speekselklieren</a:t>
            </a:r>
          </a:p>
          <a:p>
            <a:pPr marL="457200" lvl="1" indent="0">
              <a:buNone/>
            </a:pPr>
            <a:endParaRPr lang="nl-NL" sz="2200"/>
          </a:p>
        </p:txBody>
      </p:sp>
      <p:pic>
        <p:nvPicPr>
          <p:cNvPr id="2049" name="Afbeelding 1" descr="Fruitvliegjes | Beestjes-weg.nl. Snel zelf ongedierte bestrijden. Bestel nu  een tegen middel.">
            <a:extLst>
              <a:ext uri="{FF2B5EF4-FFF2-40B4-BE49-F238E27FC236}">
                <a16:creationId xmlns:a16="http://schemas.microsoft.com/office/drawing/2014/main" id="{C1959A54-B984-CDE5-1ABB-9068DE14C6E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t="169" r="-2" b="-2"/>
          <a:stretch>
            <a:fillRect/>
          </a:stretch>
        </p:blipFill>
        <p:spPr bwMode="auto">
          <a:xfrm>
            <a:off x="7684007" y="603504"/>
            <a:ext cx="4050792"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B0B6EA5A-AE44-693F-869E-F8BC9F3D984A}"/>
              </a:ext>
            </a:extLst>
          </p:cNvPr>
          <p:cNvSpPr>
            <a:spLocks noChangeArrowheads="1"/>
          </p:cNvSpPr>
          <p:nvPr/>
        </p:nvSpPr>
        <p:spPr bwMode="auto">
          <a:xfrm>
            <a:off x="2730842" y="1498599"/>
            <a:ext cx="175780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1427733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A5DDAF-656B-F317-19F3-3CA96C66B526}"/>
              </a:ext>
            </a:extLst>
          </p:cNvPr>
          <p:cNvSpPr>
            <a:spLocks noGrp="1"/>
          </p:cNvSpPr>
          <p:nvPr>
            <p:ph type="title"/>
          </p:nvPr>
        </p:nvSpPr>
        <p:spPr>
          <a:xfrm>
            <a:off x="1111900" y="535670"/>
            <a:ext cx="8596668" cy="676759"/>
          </a:xfrm>
        </p:spPr>
        <p:txBody>
          <a:bodyPr>
            <a:normAutofit/>
          </a:bodyPr>
          <a:lstStyle/>
          <a:p>
            <a:r>
              <a:rPr lang="nl-NL" sz="2800" dirty="0"/>
              <a:t>Verschillen mannetjes en vrouwtjes</a:t>
            </a:r>
          </a:p>
        </p:txBody>
      </p:sp>
      <p:pic>
        <p:nvPicPr>
          <p:cNvPr id="11" name="Afbeelding 10">
            <a:extLst>
              <a:ext uri="{FF2B5EF4-FFF2-40B4-BE49-F238E27FC236}">
                <a16:creationId xmlns:a16="http://schemas.microsoft.com/office/drawing/2014/main" id="{7ECA1DB5-872B-225F-B3D3-2DD32ADD311C}"/>
              </a:ext>
            </a:extLst>
          </p:cNvPr>
          <p:cNvPicPr>
            <a:picLocks noChangeAspect="1"/>
          </p:cNvPicPr>
          <p:nvPr/>
        </p:nvPicPr>
        <p:blipFill>
          <a:blip r:embed="rId3"/>
          <a:stretch>
            <a:fillRect/>
          </a:stretch>
        </p:blipFill>
        <p:spPr>
          <a:xfrm>
            <a:off x="3992680" y="1471029"/>
            <a:ext cx="7167588" cy="3915942"/>
          </a:xfrm>
          <a:prstGeom prst="rect">
            <a:avLst/>
          </a:prstGeom>
        </p:spPr>
      </p:pic>
      <p:pic>
        <p:nvPicPr>
          <p:cNvPr id="12" name="Afbeelding 11">
            <a:extLst>
              <a:ext uri="{FF2B5EF4-FFF2-40B4-BE49-F238E27FC236}">
                <a16:creationId xmlns:a16="http://schemas.microsoft.com/office/drawing/2014/main" id="{EA018C3B-08FF-C5E6-971E-CB91553391E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1031732" y="1587160"/>
            <a:ext cx="1940173" cy="1229592"/>
          </a:xfrm>
          <a:prstGeom prst="rect">
            <a:avLst/>
          </a:prstGeom>
        </p:spPr>
      </p:pic>
      <p:pic>
        <p:nvPicPr>
          <p:cNvPr id="13" name="Afbeelding 12">
            <a:extLst>
              <a:ext uri="{FF2B5EF4-FFF2-40B4-BE49-F238E27FC236}">
                <a16:creationId xmlns:a16="http://schemas.microsoft.com/office/drawing/2014/main" id="{5D1A28DF-5537-BB19-C359-4D3B70E565A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018161" y="3545131"/>
            <a:ext cx="1875452" cy="1229592"/>
          </a:xfrm>
          <a:prstGeom prst="rect">
            <a:avLst/>
          </a:prstGeom>
        </p:spPr>
      </p:pic>
      <p:sp>
        <p:nvSpPr>
          <p:cNvPr id="3" name="Tekstvak 2">
            <a:extLst>
              <a:ext uri="{FF2B5EF4-FFF2-40B4-BE49-F238E27FC236}">
                <a16:creationId xmlns:a16="http://schemas.microsoft.com/office/drawing/2014/main" id="{59826603-A2D4-E983-571A-349C14C18174}"/>
              </a:ext>
            </a:extLst>
          </p:cNvPr>
          <p:cNvSpPr txBox="1"/>
          <p:nvPr/>
        </p:nvSpPr>
        <p:spPr>
          <a:xfrm>
            <a:off x="1488706" y="5984544"/>
            <a:ext cx="9046772" cy="707886"/>
          </a:xfrm>
          <a:prstGeom prst="rect">
            <a:avLst/>
          </a:prstGeom>
          <a:solidFill>
            <a:schemeClr val="accent2">
              <a:lumMod val="40000"/>
              <a:lumOff val="60000"/>
            </a:schemeClr>
          </a:solidFill>
        </p:spPr>
        <p:txBody>
          <a:bodyPr wrap="square" rtlCol="0">
            <a:spAutoFit/>
          </a:bodyPr>
          <a:lstStyle/>
          <a:p>
            <a:r>
              <a:rPr lang="nl-NL" sz="2000" dirty="0"/>
              <a:t>N.B. Een net uit de pop gekomen fruitvlieg is licht gepigmenteerd en vleugels nog opgevouwen -&gt; lastig te determineren.</a:t>
            </a:r>
          </a:p>
        </p:txBody>
      </p:sp>
    </p:spTree>
    <p:extLst>
      <p:ext uri="{BB962C8B-B14F-4D97-AF65-F5344CB8AC3E}">
        <p14:creationId xmlns:p14="http://schemas.microsoft.com/office/powerpoint/2010/main" val="322063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C8FD25C6-2210-F2BB-BBF0-48A39677BF5E}"/>
              </a:ext>
            </a:extLst>
          </p:cNvPr>
          <p:cNvPicPr>
            <a:picLocks noGrp="1" noChangeAspect="1"/>
          </p:cNvPicPr>
          <p:nvPr>
            <p:ph idx="1"/>
          </p:nvPr>
        </p:nvPicPr>
        <p:blipFill>
          <a:blip r:embed="rId2"/>
          <a:stretch>
            <a:fillRect/>
          </a:stretch>
        </p:blipFill>
        <p:spPr>
          <a:xfrm>
            <a:off x="2584174" y="170368"/>
            <a:ext cx="7288696" cy="6517264"/>
          </a:xfrm>
        </p:spPr>
      </p:pic>
    </p:spTree>
    <p:extLst>
      <p:ext uri="{BB962C8B-B14F-4D97-AF65-F5344CB8AC3E}">
        <p14:creationId xmlns:p14="http://schemas.microsoft.com/office/powerpoint/2010/main" val="2828616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rcRect t="13759" r="-2" b="-2"/>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4" name="Titel 3">
            <a:extLst>
              <a:ext uri="{FF2B5EF4-FFF2-40B4-BE49-F238E27FC236}">
                <a16:creationId xmlns:a16="http://schemas.microsoft.com/office/drawing/2014/main" id="{69A2CA2B-0476-1376-2280-6C3A1BF2323B}"/>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en-US" sz="3700" kern="1200">
                <a:solidFill>
                  <a:schemeClr val="tx1"/>
                </a:solidFill>
                <a:latin typeface="+mj-lt"/>
                <a:ea typeface="+mj-ea"/>
                <a:cs typeface="+mj-cs"/>
              </a:rPr>
              <a:t>Oefening</a:t>
            </a:r>
            <a:br>
              <a:rPr lang="en-US" sz="3700" kern="1200">
                <a:solidFill>
                  <a:schemeClr val="tx1"/>
                </a:solidFill>
                <a:latin typeface="+mj-lt"/>
                <a:ea typeface="+mj-ea"/>
                <a:cs typeface="+mj-cs"/>
              </a:rPr>
            </a:br>
            <a:r>
              <a:rPr lang="en-US" sz="3700" kern="1200">
                <a:solidFill>
                  <a:schemeClr val="tx1"/>
                </a:solidFill>
                <a:latin typeface="+mj-lt"/>
                <a:ea typeface="+mj-ea"/>
                <a:cs typeface="+mj-cs"/>
              </a:rPr>
              <a:t>- Fenotype (oogkleur)? </a:t>
            </a:r>
            <a:br>
              <a:rPr lang="en-US" sz="3700" kern="1200">
                <a:solidFill>
                  <a:schemeClr val="tx1"/>
                </a:solidFill>
                <a:latin typeface="+mj-lt"/>
                <a:ea typeface="+mj-ea"/>
                <a:cs typeface="+mj-cs"/>
              </a:rPr>
            </a:br>
            <a:r>
              <a:rPr lang="en-US" sz="3700" kern="1200">
                <a:solidFill>
                  <a:schemeClr val="tx1"/>
                </a:solidFill>
                <a:latin typeface="+mj-lt"/>
                <a:ea typeface="+mj-ea"/>
                <a:cs typeface="+mj-cs"/>
              </a:rPr>
              <a:t>- Geslacht?</a:t>
            </a:r>
          </a:p>
        </p:txBody>
      </p:sp>
      <p:pic>
        <p:nvPicPr>
          <p:cNvPr id="3" name="Afbeelding 2"/>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70000"/>
                    </a14:imgEffect>
                    <a14:imgEffect>
                      <a14:brightnessContrast bright="20000" contrast="20000"/>
                    </a14:imgEffect>
                  </a14:imgLayer>
                </a14:imgProps>
              </a:ext>
            </a:extLst>
          </a:blip>
          <a:srcRect t="2947" r="-1" b="3939"/>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281522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B6D601-89EE-0B98-56B6-80CA538E6E45}"/>
              </a:ext>
            </a:extLst>
          </p:cNvPr>
          <p:cNvSpPr>
            <a:spLocks noGrp="1"/>
          </p:cNvSpPr>
          <p:nvPr>
            <p:ph type="title"/>
          </p:nvPr>
        </p:nvSpPr>
        <p:spPr>
          <a:xfrm>
            <a:off x="325465" y="5558934"/>
            <a:ext cx="8596668" cy="1320800"/>
          </a:xfrm>
        </p:spPr>
        <p:txBody>
          <a:bodyPr>
            <a:normAutofit/>
          </a:bodyPr>
          <a:lstStyle/>
          <a:p>
            <a:r>
              <a:rPr lang="nl-NL" sz="2400" dirty="0"/>
              <a:t>- Fenotype(oogkleur)? </a:t>
            </a:r>
            <a:br>
              <a:rPr lang="nl-NL" sz="2400" dirty="0"/>
            </a:br>
            <a:r>
              <a:rPr lang="nl-NL" sz="2400" dirty="0"/>
              <a:t>- Geslacht?</a:t>
            </a:r>
          </a:p>
        </p:txBody>
      </p:sp>
      <p:pic>
        <p:nvPicPr>
          <p:cNvPr id="6" name="Tijdelijke aanduiding voor inhoud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000"/>
                    </a14:imgEffect>
                    <a14:imgEffect>
                      <a14:brightnessContrast contrast="40000"/>
                    </a14:imgEffect>
                  </a14:imgLayer>
                </a14:imgProps>
              </a:ext>
            </a:extLst>
          </a:blip>
          <a:stretch>
            <a:fillRect/>
          </a:stretch>
        </p:blipFill>
        <p:spPr>
          <a:xfrm>
            <a:off x="2809461" y="423085"/>
            <a:ext cx="9057074" cy="5135849"/>
          </a:xfrm>
          <a:prstGeom prst="rect">
            <a:avLst/>
          </a:prstGeom>
        </p:spPr>
      </p:pic>
    </p:spTree>
    <p:extLst>
      <p:ext uri="{BB962C8B-B14F-4D97-AF65-F5344CB8AC3E}">
        <p14:creationId xmlns:p14="http://schemas.microsoft.com/office/powerpoint/2010/main" val="3449426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365125"/>
            <a:ext cx="10515600" cy="1325563"/>
          </a:xfrm>
        </p:spPr>
        <p:txBody>
          <a:bodyPr>
            <a:normAutofit/>
          </a:bodyPr>
          <a:lstStyle/>
          <a:p>
            <a:r>
              <a:rPr lang="nl-NL" sz="5400"/>
              <a:t>Narcotiseren vliegen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838200" y="1929384"/>
            <a:ext cx="10515600" cy="4251960"/>
          </a:xfrm>
        </p:spPr>
        <p:txBody>
          <a:bodyPr>
            <a:normAutofit lnSpcReduction="10000"/>
          </a:bodyPr>
          <a:lstStyle/>
          <a:p>
            <a:r>
              <a:rPr lang="nl-NL" sz="2000" dirty="0"/>
              <a:t>Manieren van narcotiseren vliegen?</a:t>
            </a:r>
          </a:p>
          <a:p>
            <a:pPr lvl="1"/>
            <a:r>
              <a:rPr lang="nl-NL" sz="1700" dirty="0"/>
              <a:t>Ether  </a:t>
            </a:r>
            <a:r>
              <a:rPr lang="nl-NL" sz="1700" dirty="0">
                <a:hlinkClick r:id="" action="ppaction://noaction"/>
              </a:rPr>
              <a:t>(M)SDS di-ethylether</a:t>
            </a:r>
            <a:r>
              <a:rPr lang="nl-NL" sz="1700" dirty="0"/>
              <a:t>)</a:t>
            </a:r>
          </a:p>
          <a:p>
            <a:endParaRPr lang="nl-NL" sz="1700" dirty="0"/>
          </a:p>
          <a:p>
            <a:r>
              <a:rPr lang="nl-NL" sz="2000" dirty="0" err="1"/>
              <a:t>Etheriseren</a:t>
            </a:r>
            <a:r>
              <a:rPr lang="nl-NL" sz="2000" dirty="0"/>
              <a:t>, her-</a:t>
            </a:r>
            <a:r>
              <a:rPr lang="nl-NL" sz="2000" dirty="0" err="1"/>
              <a:t>etheriseren</a:t>
            </a:r>
            <a:r>
              <a:rPr lang="nl-NL" sz="2000" dirty="0"/>
              <a:t> en aseptisch werken (demo)</a:t>
            </a:r>
          </a:p>
          <a:p>
            <a:endParaRPr lang="nl-NL" sz="1700" dirty="0"/>
          </a:p>
          <a:p>
            <a:r>
              <a:rPr lang="nl-NL" sz="2000" dirty="0"/>
              <a:t>Verdoofde vliegen </a:t>
            </a:r>
          </a:p>
          <a:p>
            <a:pPr lvl="1"/>
            <a:r>
              <a:rPr lang="nl-NL" sz="1700" dirty="0"/>
              <a:t>kweekbuis horizontaal leggen totdat de vliegen weer zijn bijgekomen!</a:t>
            </a:r>
          </a:p>
          <a:p>
            <a:pPr lvl="1"/>
            <a:r>
              <a:rPr lang="nl-NL" sz="1700" dirty="0"/>
              <a:t>Contact verdoofde vliegen met voedingsbodem vermijden!</a:t>
            </a:r>
          </a:p>
          <a:p>
            <a:endParaRPr lang="nl-NL" sz="1700" dirty="0"/>
          </a:p>
          <a:p>
            <a:r>
              <a:rPr lang="nl-NL" sz="2000" dirty="0"/>
              <a:t>Vliegen alleen met penseel verplaatsen</a:t>
            </a:r>
          </a:p>
          <a:p>
            <a:endParaRPr lang="nl-NL" sz="1700" dirty="0"/>
          </a:p>
          <a:p>
            <a:r>
              <a:rPr lang="nl-NL" sz="2000" dirty="0"/>
              <a:t>Vliegen in oliegraf</a:t>
            </a:r>
          </a:p>
          <a:p>
            <a:pPr marL="914400" lvl="2" indent="0">
              <a:buNone/>
            </a:pPr>
            <a:endParaRPr lang="nl-NL" sz="1700" dirty="0"/>
          </a:p>
          <a:p>
            <a:endParaRPr lang="nl-NL" sz="1700" dirty="0"/>
          </a:p>
          <a:p>
            <a:pPr marL="0" indent="0">
              <a:buNone/>
            </a:pPr>
            <a:endParaRPr lang="nl-NL" sz="1700" dirty="0"/>
          </a:p>
        </p:txBody>
      </p:sp>
    </p:spTree>
    <p:extLst>
      <p:ext uri="{BB962C8B-B14F-4D97-AF65-F5344CB8AC3E}">
        <p14:creationId xmlns:p14="http://schemas.microsoft.com/office/powerpoint/2010/main" val="4410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2C6ED-67A2-FE1C-8879-89AE07868D74}"/>
              </a:ext>
            </a:extLst>
          </p:cNvPr>
          <p:cNvSpPr>
            <a:spLocks noGrp="1"/>
          </p:cNvSpPr>
          <p:nvPr>
            <p:ph type="title"/>
          </p:nvPr>
        </p:nvSpPr>
        <p:spPr>
          <a:xfrm>
            <a:off x="677334" y="609600"/>
            <a:ext cx="9438216" cy="581025"/>
          </a:xfrm>
        </p:spPr>
        <p:txBody>
          <a:bodyPr>
            <a:normAutofit fontScale="90000"/>
          </a:bodyPr>
          <a:lstStyle/>
          <a:p>
            <a:r>
              <a:rPr lang="nl-NL" dirty="0"/>
              <a:t>Demo</a:t>
            </a:r>
          </a:p>
        </p:txBody>
      </p:sp>
      <p:sp>
        <p:nvSpPr>
          <p:cNvPr id="3" name="Tijdelijke aanduiding voor inhoud 2">
            <a:extLst>
              <a:ext uri="{FF2B5EF4-FFF2-40B4-BE49-F238E27FC236}">
                <a16:creationId xmlns:a16="http://schemas.microsoft.com/office/drawing/2014/main" id="{B51FE84B-A157-6082-701A-2BA83ACF041B}"/>
              </a:ext>
            </a:extLst>
          </p:cNvPr>
          <p:cNvSpPr>
            <a:spLocks noGrp="1"/>
          </p:cNvSpPr>
          <p:nvPr>
            <p:ph idx="1"/>
          </p:nvPr>
        </p:nvSpPr>
        <p:spPr>
          <a:xfrm>
            <a:off x="796660" y="1603037"/>
            <a:ext cx="10226720" cy="3860453"/>
          </a:xfrm>
        </p:spPr>
        <p:txBody>
          <a:bodyPr>
            <a:normAutofit/>
          </a:bodyPr>
          <a:lstStyle/>
          <a:p>
            <a:r>
              <a:rPr lang="nl-NL" sz="2000" dirty="0"/>
              <a:t>Etheriseren, her-etheriseren en aseptisch werken</a:t>
            </a:r>
          </a:p>
          <a:p>
            <a:endParaRPr lang="nl-NL" sz="2000" dirty="0"/>
          </a:p>
          <a:p>
            <a:r>
              <a:rPr lang="nl-NL" sz="2000" dirty="0"/>
              <a:t>Voedingsbodem maken</a:t>
            </a:r>
          </a:p>
          <a:p>
            <a:pPr lvl="1"/>
            <a:r>
              <a:rPr lang="nl-NL" sz="1800" dirty="0"/>
              <a:t>Kant en klaar medium (instant) of zelf bereiden + gistkorrels</a:t>
            </a:r>
          </a:p>
          <a:p>
            <a:pPr lvl="1"/>
            <a:r>
              <a:rPr lang="nl-NL" sz="1800" dirty="0"/>
              <a:t>Eventueel filtreerpapier toevoegen</a:t>
            </a:r>
          </a:p>
          <a:p>
            <a:endParaRPr lang="nl-NL" sz="2000" dirty="0"/>
          </a:p>
          <a:p>
            <a:r>
              <a:rPr lang="nl-NL" sz="2000" dirty="0"/>
              <a:t>F1 generatie kruising 1 </a:t>
            </a:r>
          </a:p>
          <a:p>
            <a:pPr lvl="1"/>
            <a:r>
              <a:rPr lang="nl-NL" sz="1800" dirty="0"/>
              <a:t>Doorzetten van kweken F1 -&gt; F2 (2/3 vrouwtjes en 3/4 mannetjes)</a:t>
            </a:r>
          </a:p>
          <a:p>
            <a:pPr lvl="1"/>
            <a:r>
              <a:rPr lang="nl-NL" sz="1800" dirty="0"/>
              <a:t>Vervolgens fenotype bepalen etc. (zie werkblad).</a:t>
            </a:r>
          </a:p>
          <a:p>
            <a:pPr lvl="1"/>
            <a:endParaRPr lang="nl-NL" sz="1800" dirty="0"/>
          </a:p>
          <a:p>
            <a:pPr lvl="1"/>
            <a:endParaRPr lang="nl-NL" sz="1800" dirty="0"/>
          </a:p>
          <a:p>
            <a:pPr lvl="1"/>
            <a:endParaRPr lang="nl-NL" sz="2400" dirty="0"/>
          </a:p>
          <a:p>
            <a:pPr marL="914400" lvl="2" indent="0">
              <a:buNone/>
            </a:pPr>
            <a:endParaRPr lang="nl-NL" sz="2200" dirty="0"/>
          </a:p>
          <a:p>
            <a:pPr lvl="1"/>
            <a:endParaRPr lang="nl-NL" sz="2400" dirty="0"/>
          </a:p>
          <a:p>
            <a:pPr lvl="2"/>
            <a:endParaRPr lang="nl-NL" sz="2200" dirty="0"/>
          </a:p>
          <a:p>
            <a:endParaRPr lang="nl-NL" dirty="0"/>
          </a:p>
        </p:txBody>
      </p:sp>
      <p:pic>
        <p:nvPicPr>
          <p:cNvPr id="5" name="Afbeelding 4">
            <a:extLst>
              <a:ext uri="{FF2B5EF4-FFF2-40B4-BE49-F238E27FC236}">
                <a16:creationId xmlns:a16="http://schemas.microsoft.com/office/drawing/2014/main" id="{8882920C-5431-159B-3B0C-94E47D9DBF6C}"/>
              </a:ext>
            </a:extLst>
          </p:cNvPr>
          <p:cNvPicPr>
            <a:picLocks noChangeAspect="1"/>
          </p:cNvPicPr>
          <p:nvPr/>
        </p:nvPicPr>
        <p:blipFill>
          <a:blip r:embed="rId2"/>
          <a:stretch>
            <a:fillRect/>
          </a:stretch>
        </p:blipFill>
        <p:spPr>
          <a:xfrm>
            <a:off x="3926138" y="4146096"/>
            <a:ext cx="3712798" cy="351536"/>
          </a:xfrm>
          <a:prstGeom prst="rect">
            <a:avLst/>
          </a:prstGeom>
        </p:spPr>
      </p:pic>
    </p:spTree>
    <p:extLst>
      <p:ext uri="{BB962C8B-B14F-4D97-AF65-F5344CB8AC3E}">
        <p14:creationId xmlns:p14="http://schemas.microsoft.com/office/powerpoint/2010/main" val="65590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329184"/>
            <a:ext cx="6894576" cy="1783080"/>
          </a:xfrm>
        </p:spPr>
        <p:txBody>
          <a:bodyPr anchor="b">
            <a:normAutofit/>
          </a:bodyPr>
          <a:lstStyle/>
          <a:p>
            <a:r>
              <a:rPr lang="nl-NL" sz="5400"/>
              <a:t>Aan de slag</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40080" y="2706624"/>
            <a:ext cx="6894576" cy="3483864"/>
          </a:xfrm>
        </p:spPr>
        <p:txBody>
          <a:bodyPr>
            <a:normAutofit/>
          </a:bodyPr>
          <a:lstStyle/>
          <a:p>
            <a:r>
              <a:rPr lang="nl-NL" sz="2000" dirty="0"/>
              <a:t>Per duo</a:t>
            </a:r>
          </a:p>
          <a:p>
            <a:endParaRPr lang="nl-NL" sz="2000" dirty="0"/>
          </a:p>
          <a:p>
            <a:r>
              <a:rPr lang="nl-NL" sz="2000" dirty="0"/>
              <a:t>Voedingsbodem maken (2x)</a:t>
            </a:r>
          </a:p>
          <a:p>
            <a:endParaRPr lang="nl-NL" sz="2000" dirty="0"/>
          </a:p>
          <a:p>
            <a:r>
              <a:rPr lang="nl-NL" sz="2000" dirty="0"/>
              <a:t>Doorzetten kruising F1 -&gt; F2       </a:t>
            </a:r>
            <a:r>
              <a:rPr lang="nl-NL" sz="1900" dirty="0"/>
              <a:t>                                          </a:t>
            </a:r>
          </a:p>
          <a:p>
            <a:pPr lvl="2"/>
            <a:r>
              <a:rPr lang="nl-NL" sz="1900" dirty="0"/>
              <a:t>Na </a:t>
            </a:r>
            <a:r>
              <a:rPr lang="nl-NL" sz="1900" dirty="0" err="1"/>
              <a:t>etheriseren</a:t>
            </a:r>
            <a:r>
              <a:rPr lang="nl-NL" sz="1900" dirty="0"/>
              <a:t>:</a:t>
            </a:r>
          </a:p>
          <a:p>
            <a:pPr lvl="3"/>
            <a:r>
              <a:rPr lang="nl-NL" sz="1900" dirty="0"/>
              <a:t>2 a 3 vrouwtjes en 3 a 4 mannetje in nieuwe kweekbuis (F1-&gt; F2 generatie)</a:t>
            </a:r>
          </a:p>
          <a:p>
            <a:pPr lvl="3"/>
            <a:r>
              <a:rPr lang="nl-NL" sz="1900" dirty="0"/>
              <a:t>Overige vliegen bepalen van geslacht en fenotype oogkleur F1 generatie (volg instructies werkblad).</a:t>
            </a:r>
          </a:p>
          <a:p>
            <a:endParaRPr lang="nl-NL" sz="1900" dirty="0"/>
          </a:p>
        </p:txBody>
      </p:sp>
      <p:pic>
        <p:nvPicPr>
          <p:cNvPr id="4" name="Tijdelijke aanduiding voor inhoud 5" descr="Afbeelding met tekening, schets, Lijnillustraties, clipart&#10;&#10;Automatisch gegenereerde beschrijving">
            <a:extLst>
              <a:ext uri="{FF2B5EF4-FFF2-40B4-BE49-F238E27FC236}">
                <a16:creationId xmlns:a16="http://schemas.microsoft.com/office/drawing/2014/main" id="{33F21152-E79A-2387-BF29-33C115F29B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840" y="348161"/>
            <a:ext cx="4014216" cy="3392013"/>
          </a:xfrm>
          <a:prstGeom prst="rect">
            <a:avLst/>
          </a:prstGeom>
        </p:spPr>
      </p:pic>
      <p:pic>
        <p:nvPicPr>
          <p:cNvPr id="5" name="Afbeelding 4">
            <a:extLst>
              <a:ext uri="{FF2B5EF4-FFF2-40B4-BE49-F238E27FC236}">
                <a16:creationId xmlns:a16="http://schemas.microsoft.com/office/drawing/2014/main" id="{8FEE0B44-32D2-B94B-3DCF-45FAEE4DAF87}"/>
              </a:ext>
            </a:extLst>
          </p:cNvPr>
          <p:cNvPicPr>
            <a:picLocks noChangeAspect="1"/>
          </p:cNvPicPr>
          <p:nvPr/>
        </p:nvPicPr>
        <p:blipFill>
          <a:blip r:embed="rId3"/>
          <a:stretch>
            <a:fillRect/>
          </a:stretch>
        </p:blipFill>
        <p:spPr>
          <a:xfrm>
            <a:off x="4178808" y="4650985"/>
            <a:ext cx="3995928" cy="349642"/>
          </a:xfrm>
          <a:prstGeom prst="rect">
            <a:avLst/>
          </a:prstGeom>
        </p:spPr>
      </p:pic>
    </p:spTree>
    <p:extLst>
      <p:ext uri="{BB962C8B-B14F-4D97-AF65-F5344CB8AC3E}">
        <p14:creationId xmlns:p14="http://schemas.microsoft.com/office/powerpoint/2010/main" val="20596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41248" y="548640"/>
            <a:ext cx="3600860" cy="5431536"/>
          </a:xfrm>
        </p:spPr>
        <p:txBody>
          <a:bodyPr>
            <a:normAutofit/>
          </a:bodyPr>
          <a:lstStyle/>
          <a:p>
            <a:r>
              <a:rPr lang="nl-NL" sz="5400"/>
              <a:t>Huiswerk ..</a:t>
            </a:r>
            <a:r>
              <a:rPr lang="nl-NL" sz="5400">
                <a:sym typeface="Wingdings" panose="05000000000000000000" pitchFamily="2" charset="2"/>
              </a:rPr>
              <a:t>.</a:t>
            </a:r>
            <a:r>
              <a:rPr lang="nl-NL" sz="5400"/>
              <a:t>.</a:t>
            </a:r>
            <a:br>
              <a:rPr lang="nl-NL" sz="5400"/>
            </a:br>
            <a:endParaRPr lang="nl-NL"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126418" y="552091"/>
            <a:ext cx="6525423" cy="5431536"/>
          </a:xfrm>
        </p:spPr>
        <p:txBody>
          <a:bodyPr anchor="ctr">
            <a:normAutofit/>
          </a:bodyPr>
          <a:lstStyle/>
          <a:p>
            <a:r>
              <a:rPr lang="nl-NL" sz="2200" dirty="0"/>
              <a:t>Hoe nu verder met de fruitvlieg kweken (F1 -&gt; F2)?</a:t>
            </a:r>
          </a:p>
          <a:p>
            <a:pPr lvl="1"/>
            <a:r>
              <a:rPr lang="nl-NL" sz="2200" dirty="0"/>
              <a:t>In stoof bij 25 °C of  bij KT (ca. 20 °C) </a:t>
            </a:r>
          </a:p>
          <a:p>
            <a:pPr lvl="1"/>
            <a:r>
              <a:rPr lang="nl-NL" sz="2200" dirty="0"/>
              <a:t>Moet er nog iets gebeuren totdat geslacht/fenotype bepaald kan worden?</a:t>
            </a:r>
          </a:p>
          <a:p>
            <a:pPr lvl="2"/>
            <a:r>
              <a:rPr lang="nl-NL" sz="2200" dirty="0"/>
              <a:t>Ouderparen uitkloppen?</a:t>
            </a:r>
          </a:p>
          <a:p>
            <a:pPr lvl="1"/>
            <a:endParaRPr lang="nl-NL" sz="2200" dirty="0"/>
          </a:p>
          <a:p>
            <a:r>
              <a:rPr lang="nl-NL" sz="2200" dirty="0"/>
              <a:t>Doden van vliegen/larven </a:t>
            </a:r>
            <a:r>
              <a:rPr lang="nl-NL" sz="2200" dirty="0" err="1"/>
              <a:t>etc</a:t>
            </a:r>
            <a:r>
              <a:rPr lang="nl-NL" sz="2200" dirty="0"/>
              <a:t> -&gt; optie is in de vriezer</a:t>
            </a:r>
          </a:p>
          <a:p>
            <a:endParaRPr lang="nl-NL" sz="2200" dirty="0"/>
          </a:p>
        </p:txBody>
      </p:sp>
    </p:spTree>
    <p:extLst>
      <p:ext uri="{BB962C8B-B14F-4D97-AF65-F5344CB8AC3E}">
        <p14:creationId xmlns:p14="http://schemas.microsoft.com/office/powerpoint/2010/main" val="218757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52D6-1518-4AA4-C329-D96F8DA8BD8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0714F26-EA23-3D1A-968F-2FFD31521B4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290735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Levenscyclus Drosophila melanogaster</a:t>
            </a:r>
          </a:p>
        </p:txBody>
      </p:sp>
      <p:pic>
        <p:nvPicPr>
          <p:cNvPr id="1026" name="Picture 2" descr="https://biologielessen.nl/images/Bovenbouw/Erfelijkheid/fruitvliegen/levenscycl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620613"/>
            <a:ext cx="5328949" cy="441824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974609" y="6260535"/>
            <a:ext cx="4380411" cy="369332"/>
          </a:xfrm>
          <a:prstGeom prst="rect">
            <a:avLst/>
          </a:prstGeom>
          <a:noFill/>
        </p:spPr>
        <p:txBody>
          <a:bodyPr wrap="square" rtlCol="0">
            <a:spAutoFit/>
          </a:bodyPr>
          <a:lstStyle/>
          <a:p>
            <a:r>
              <a:rPr lang="nl-NL" dirty="0"/>
              <a:t>Overgenomen van www.biologielessen.nl</a:t>
            </a:r>
          </a:p>
        </p:txBody>
      </p:sp>
      <p:sp>
        <p:nvSpPr>
          <p:cNvPr id="5" name="Tekstvak 4"/>
          <p:cNvSpPr txBox="1"/>
          <p:nvPr/>
        </p:nvSpPr>
        <p:spPr>
          <a:xfrm>
            <a:off x="6289964" y="2022764"/>
            <a:ext cx="4748184" cy="1190707"/>
          </a:xfrm>
          <a:prstGeom prst="rect">
            <a:avLst/>
          </a:prstGeom>
          <a:noFill/>
        </p:spPr>
        <p:txBody>
          <a:bodyPr wrap="square" rtlCol="0">
            <a:spAutoFit/>
          </a:bodyPr>
          <a:lstStyle/>
          <a:p>
            <a:r>
              <a:rPr lang="nl-NL" dirty="0"/>
              <a:t>Generatietijd wordt beïnvloed door o.a. de temperatuur.</a:t>
            </a:r>
          </a:p>
          <a:p>
            <a:pPr marL="285750" indent="-285750">
              <a:buFontTx/>
              <a:buChar char="-"/>
            </a:pPr>
            <a:r>
              <a:rPr lang="nl-NL" dirty="0"/>
              <a:t>20°C ca. 20 dagen</a:t>
            </a:r>
          </a:p>
          <a:p>
            <a:pPr marL="285750" indent="-285750">
              <a:buFontTx/>
              <a:buChar char="-"/>
            </a:pPr>
            <a:r>
              <a:rPr lang="nl-NL" dirty="0"/>
              <a:t>25°C ca. 14 dagen (optimaal)</a:t>
            </a:r>
          </a:p>
        </p:txBody>
      </p:sp>
      <p:sp>
        <p:nvSpPr>
          <p:cNvPr id="7" name="Tekstvak 6">
            <a:hlinkClick r:id="rId3" action="ppaction://hlinksldjump"/>
          </p:cNvPr>
          <p:cNvSpPr txBox="1"/>
          <p:nvPr/>
        </p:nvSpPr>
        <p:spPr>
          <a:xfrm>
            <a:off x="7724371" y="5660172"/>
            <a:ext cx="1644073" cy="378690"/>
          </a:xfrm>
          <a:prstGeom prst="rect">
            <a:avLst/>
          </a:prstGeom>
          <a:noFill/>
        </p:spPr>
        <p:txBody>
          <a:bodyPr wrap="square" rtlCol="0">
            <a:spAutoFit/>
          </a:bodyPr>
          <a:lstStyle/>
          <a:p>
            <a:r>
              <a:rPr lang="nl-NL" dirty="0">
                <a:hlinkClick r:id="rId4" action="ppaction://hlinksldjump"/>
              </a:rPr>
              <a:t>TERUG</a:t>
            </a:r>
            <a:endParaRPr lang="nl-NL" dirty="0"/>
          </a:p>
        </p:txBody>
      </p:sp>
    </p:spTree>
    <p:extLst>
      <p:ext uri="{BB962C8B-B14F-4D97-AF65-F5344CB8AC3E}">
        <p14:creationId xmlns:p14="http://schemas.microsoft.com/office/powerpoint/2010/main" val="11401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92A9B0-8F13-A9C5-35B5-789D1FB43733}"/>
              </a:ext>
            </a:extLst>
          </p:cNvPr>
          <p:cNvSpPr>
            <a:spLocks noGrp="1"/>
          </p:cNvSpPr>
          <p:nvPr>
            <p:ph type="title"/>
          </p:nvPr>
        </p:nvSpPr>
        <p:spPr>
          <a:xfrm>
            <a:off x="640080" y="325369"/>
            <a:ext cx="4368602" cy="1956841"/>
          </a:xfrm>
        </p:spPr>
        <p:txBody>
          <a:bodyPr anchor="b">
            <a:normAutofit/>
          </a:bodyPr>
          <a:lstStyle/>
          <a:p>
            <a:r>
              <a:rPr lang="nl-NL" sz="5400"/>
              <a:t>Snelle voortplanting</a:t>
            </a:r>
          </a:p>
        </p:txBody>
      </p:sp>
      <p:sp>
        <p:nvSpPr>
          <p:cNvPr id="308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8D77F58-C969-42AF-A7B5-B03B7CB1366D}"/>
              </a:ext>
            </a:extLst>
          </p:cNvPr>
          <p:cNvSpPr>
            <a:spLocks noGrp="1"/>
          </p:cNvSpPr>
          <p:nvPr>
            <p:ph idx="1"/>
          </p:nvPr>
        </p:nvSpPr>
        <p:spPr>
          <a:xfrm>
            <a:off x="640080" y="2872899"/>
            <a:ext cx="4243589" cy="3320668"/>
          </a:xfrm>
        </p:spPr>
        <p:txBody>
          <a:bodyPr>
            <a:normAutofit/>
          </a:bodyPr>
          <a:lstStyle/>
          <a:p>
            <a:r>
              <a:rPr lang="nl-NL" sz="2200" dirty="0"/>
              <a:t>Deel balts: trillen en zoemen met de vleugels, </a:t>
            </a:r>
            <a:r>
              <a:rPr lang="nl-NL" sz="2200" dirty="0" err="1"/>
              <a:t>soortspecifiek</a:t>
            </a:r>
            <a:r>
              <a:rPr lang="nl-NL" sz="2200" dirty="0"/>
              <a:t> geluid	</a:t>
            </a:r>
          </a:p>
          <a:p>
            <a:pPr lvl="1"/>
            <a:r>
              <a:rPr lang="nl-NL" sz="1800" dirty="0"/>
              <a:t>(Hoe doen </a:t>
            </a:r>
            <a:r>
              <a:rPr lang="nl-NL" sz="1800" dirty="0" err="1"/>
              <a:t>vestigials</a:t>
            </a:r>
            <a:r>
              <a:rPr lang="nl-NL" sz="1800" dirty="0"/>
              <a:t> dat??)</a:t>
            </a:r>
          </a:p>
        </p:txBody>
      </p:sp>
      <p:pic>
        <p:nvPicPr>
          <p:cNvPr id="3073" name="Afbeelding 2" descr="undefined">
            <a:extLst>
              <a:ext uri="{FF2B5EF4-FFF2-40B4-BE49-F238E27FC236}">
                <a16:creationId xmlns:a16="http://schemas.microsoft.com/office/drawing/2014/main" id="{F53873D2-0B2A-89FC-0C21-47506630005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5842" r="18680"/>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7B21C90D-5E23-2FBE-7640-5D184ACDF66A}"/>
              </a:ext>
            </a:extLst>
          </p:cNvPr>
          <p:cNvSpPr>
            <a:spLocks noChangeArrowheads="1"/>
          </p:cNvSpPr>
          <p:nvPr/>
        </p:nvSpPr>
        <p:spPr bwMode="auto">
          <a:xfrm>
            <a:off x="178676"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186766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t>MSDS Ether (Di-ethylether)</a:t>
            </a:r>
            <a:br>
              <a:rPr lang="nl-NL" dirty="0"/>
            </a:br>
            <a:endParaRPr lang="nl-NL" dirty="0"/>
          </a:p>
        </p:txBody>
      </p:sp>
      <p:pic>
        <p:nvPicPr>
          <p:cNvPr id="11" name="Tijdelijke aanduiding voor inhoud 10"/>
          <p:cNvPicPr>
            <a:picLocks noGrp="1" noChangeAspect="1"/>
          </p:cNvPicPr>
          <p:nvPr>
            <p:ph idx="1"/>
          </p:nvPr>
        </p:nvPicPr>
        <p:blipFill>
          <a:blip r:embed="rId2"/>
          <a:stretch>
            <a:fillRect/>
          </a:stretch>
        </p:blipFill>
        <p:spPr>
          <a:xfrm>
            <a:off x="3948726" y="2389389"/>
            <a:ext cx="7374730" cy="3881437"/>
          </a:xfrm>
          <a:prstGeom prst="rect">
            <a:avLst/>
          </a:prstGeom>
        </p:spPr>
      </p:pic>
      <p:pic>
        <p:nvPicPr>
          <p:cNvPr id="4" name="Afbeelding 3"/>
          <p:cNvPicPr/>
          <p:nvPr/>
        </p:nvPicPr>
        <p:blipFill>
          <a:blip r:embed="rId3">
            <a:extLst>
              <a:ext uri="{28A0092B-C50C-407E-A947-70E740481C1C}">
                <a14:useLocalDpi xmlns:a14="http://schemas.microsoft.com/office/drawing/2010/main" val="0"/>
              </a:ext>
            </a:extLst>
          </a:blip>
          <a:stretch>
            <a:fillRect/>
          </a:stretch>
        </p:blipFill>
        <p:spPr>
          <a:xfrm>
            <a:off x="894569" y="2389389"/>
            <a:ext cx="3121660" cy="4221480"/>
          </a:xfrm>
          <a:prstGeom prst="rect">
            <a:avLst/>
          </a:prstGeom>
        </p:spPr>
      </p:pic>
      <p:sp>
        <p:nvSpPr>
          <p:cNvPr id="13" name="Tekstvak 12"/>
          <p:cNvSpPr txBox="1"/>
          <p:nvPr/>
        </p:nvSpPr>
        <p:spPr>
          <a:xfrm>
            <a:off x="719078" y="1648453"/>
            <a:ext cx="8645237" cy="369332"/>
          </a:xfrm>
          <a:prstGeom prst="rect">
            <a:avLst/>
          </a:prstGeom>
          <a:noFill/>
        </p:spPr>
        <p:txBody>
          <a:bodyPr wrap="square" rtlCol="0">
            <a:spAutoFit/>
          </a:bodyPr>
          <a:lstStyle/>
          <a:p>
            <a:r>
              <a:rPr lang="nl-NL" dirty="0"/>
              <a:t>Di-ethylether werd vroeger gebruikt als anestheticum (narcose)</a:t>
            </a:r>
          </a:p>
        </p:txBody>
      </p:sp>
      <p:sp>
        <p:nvSpPr>
          <p:cNvPr id="3" name="Tekstvak 2"/>
          <p:cNvSpPr txBox="1"/>
          <p:nvPr/>
        </p:nvSpPr>
        <p:spPr>
          <a:xfrm>
            <a:off x="7904970" y="6273098"/>
            <a:ext cx="1459345" cy="369332"/>
          </a:xfrm>
          <a:prstGeom prst="rect">
            <a:avLst/>
          </a:prstGeom>
          <a:noFill/>
        </p:spPr>
        <p:txBody>
          <a:bodyPr wrap="square" rtlCol="0">
            <a:spAutoFit/>
          </a:bodyPr>
          <a:lstStyle/>
          <a:p>
            <a:r>
              <a:rPr lang="nl-NL" dirty="0">
                <a:hlinkClick r:id="rId4" action="ppaction://hlinksldjump"/>
              </a:rPr>
              <a:t>TERUG</a:t>
            </a:r>
            <a:endParaRPr lang="nl-NL" dirty="0"/>
          </a:p>
        </p:txBody>
      </p:sp>
    </p:spTree>
    <p:extLst>
      <p:ext uri="{BB962C8B-B14F-4D97-AF65-F5344CB8AC3E}">
        <p14:creationId xmlns:p14="http://schemas.microsoft.com/office/powerpoint/2010/main" val="20128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430507" y="443345"/>
            <a:ext cx="9090321" cy="5373589"/>
          </a:xfrm>
          <a:prstGeom prst="rect">
            <a:avLst/>
          </a:prstGeom>
        </p:spPr>
      </p:pic>
    </p:spTree>
    <p:extLst>
      <p:ext uri="{BB962C8B-B14F-4D97-AF65-F5344CB8AC3E}">
        <p14:creationId xmlns:p14="http://schemas.microsoft.com/office/powerpoint/2010/main" val="4213473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068618" y="1944255"/>
            <a:ext cx="923637" cy="692727"/>
          </a:xfrm>
          <a:prstGeom prst="rect">
            <a:avLst/>
          </a:prstGeom>
          <a:noFill/>
        </p:spPr>
        <p:txBody>
          <a:bodyPr wrap="square" rtlCol="0">
            <a:spAutoFit/>
          </a:bodyPr>
          <a:lstStyle/>
          <a:p>
            <a:endParaRPr lang="nl-NL" dirty="0"/>
          </a:p>
        </p:txBody>
      </p:sp>
      <p:sp>
        <p:nvSpPr>
          <p:cNvPr id="7" name="Tekstvak 6"/>
          <p:cNvSpPr txBox="1"/>
          <p:nvPr/>
        </p:nvSpPr>
        <p:spPr>
          <a:xfrm>
            <a:off x="4068618" y="1870364"/>
            <a:ext cx="923637" cy="692727"/>
          </a:xfrm>
          <a:prstGeom prst="rect">
            <a:avLst/>
          </a:prstGeom>
          <a:noFill/>
        </p:spPr>
        <p:txBody>
          <a:bodyPr wrap="square" rtlCol="0">
            <a:spAutoFit/>
          </a:bodyPr>
          <a:lstStyle/>
          <a:p>
            <a:endParaRPr lang="nl-NL" dirty="0"/>
          </a:p>
        </p:txBody>
      </p:sp>
      <p:sp>
        <p:nvSpPr>
          <p:cNvPr id="9" name="Tekstvak 8"/>
          <p:cNvSpPr txBox="1"/>
          <p:nvPr/>
        </p:nvSpPr>
        <p:spPr>
          <a:xfrm>
            <a:off x="3971636" y="1796473"/>
            <a:ext cx="923637" cy="692727"/>
          </a:xfrm>
          <a:prstGeom prst="rect">
            <a:avLst/>
          </a:prstGeom>
          <a:solidFill>
            <a:schemeClr val="bg1"/>
          </a:solidFill>
        </p:spPr>
        <p:txBody>
          <a:bodyPr wrap="square" rtlCol="0">
            <a:spAutoFit/>
          </a:bodyPr>
          <a:lstStyle/>
          <a:p>
            <a:endParaRPr lang="nl-NL" dirty="0"/>
          </a:p>
        </p:txBody>
      </p:sp>
      <p:sp>
        <p:nvSpPr>
          <p:cNvPr id="10" name="Tekstvak 9"/>
          <p:cNvSpPr txBox="1"/>
          <p:nvPr/>
        </p:nvSpPr>
        <p:spPr>
          <a:xfrm>
            <a:off x="8458200" y="1969077"/>
            <a:ext cx="904875" cy="495300"/>
          </a:xfrm>
          <a:prstGeom prst="rect">
            <a:avLst/>
          </a:prstGeom>
          <a:solidFill>
            <a:schemeClr val="bg1"/>
          </a:solidFill>
        </p:spPr>
        <p:txBody>
          <a:bodyPr wrap="square" rtlCol="0">
            <a:spAutoFit/>
          </a:bodyPr>
          <a:lstStyle/>
          <a:p>
            <a:endParaRPr lang="nl-NL" dirty="0"/>
          </a:p>
        </p:txBody>
      </p:sp>
      <p:sp>
        <p:nvSpPr>
          <p:cNvPr id="21" name="Tekstvak 20"/>
          <p:cNvSpPr txBox="1"/>
          <p:nvPr/>
        </p:nvSpPr>
        <p:spPr>
          <a:xfrm>
            <a:off x="469104" y="5394819"/>
            <a:ext cx="11177589" cy="769441"/>
          </a:xfrm>
          <a:prstGeom prst="rect">
            <a:avLst/>
          </a:prstGeom>
          <a:solidFill>
            <a:schemeClr val="bg1"/>
          </a:solidFill>
        </p:spPr>
        <p:txBody>
          <a:bodyPr wrap="square" rtlCol="0">
            <a:spAutoFit/>
          </a:bodyPr>
          <a:lstStyle/>
          <a:p>
            <a:r>
              <a:rPr lang="nl-NL" sz="1600" dirty="0"/>
              <a:t>Wildtype en mutanten zijn allemaal homozygoot. Alle gevonden mutanten kenmerken zijn recessief t.o.v. het wildtype.</a:t>
            </a:r>
          </a:p>
          <a:p>
            <a:r>
              <a:rPr lang="nl-NL" sz="1400" dirty="0"/>
              <a:t>B.v. wildtype voor lange vleugels AA, rode ogen X</a:t>
            </a:r>
            <a:r>
              <a:rPr lang="nl-NL" sz="1400" baseline="30000" dirty="0"/>
              <a:t>R</a:t>
            </a:r>
            <a:r>
              <a:rPr lang="nl-NL" sz="1400" dirty="0"/>
              <a:t>X</a:t>
            </a:r>
            <a:r>
              <a:rPr lang="nl-NL" sz="1400" baseline="30000" dirty="0"/>
              <a:t>R</a:t>
            </a:r>
            <a:r>
              <a:rPr lang="nl-NL" sz="1400" dirty="0"/>
              <a:t>, licht </a:t>
            </a:r>
            <a:r>
              <a:rPr lang="nl-NL" sz="1400" dirty="0" err="1"/>
              <a:t>buine</a:t>
            </a:r>
            <a:r>
              <a:rPr lang="nl-NL" sz="1400" dirty="0"/>
              <a:t> lichaamskleur EE, </a:t>
            </a:r>
            <a:r>
              <a:rPr lang="nl-NL" sz="1400" dirty="0" err="1"/>
              <a:t>Vg</a:t>
            </a:r>
            <a:r>
              <a:rPr lang="nl-NL" sz="1400" dirty="0"/>
              <a:t> -&gt; stompe vleugels </a:t>
            </a:r>
            <a:r>
              <a:rPr lang="nl-NL" sz="1400" dirty="0" err="1"/>
              <a:t>aa</a:t>
            </a:r>
            <a:r>
              <a:rPr lang="nl-NL" sz="1400" dirty="0"/>
              <a:t>, </a:t>
            </a:r>
            <a:r>
              <a:rPr lang="nl-NL" sz="1400" dirty="0" err="1"/>
              <a:t>wh</a:t>
            </a:r>
            <a:r>
              <a:rPr lang="nl-NL" sz="1400" dirty="0"/>
              <a:t> -&gt; witte ogen </a:t>
            </a:r>
            <a:r>
              <a:rPr lang="nl-NL" sz="1400" dirty="0" err="1"/>
              <a:t>X</a:t>
            </a:r>
            <a:r>
              <a:rPr lang="nl-NL" sz="1400" baseline="30000" dirty="0" err="1"/>
              <a:t>r</a:t>
            </a:r>
            <a:r>
              <a:rPr lang="nl-NL" sz="1400" dirty="0" err="1"/>
              <a:t>X</a:t>
            </a:r>
            <a:r>
              <a:rPr lang="nl-NL" sz="1400" baseline="30000" dirty="0" err="1"/>
              <a:t>r</a:t>
            </a:r>
            <a:r>
              <a:rPr lang="nl-NL" sz="1400" dirty="0"/>
              <a:t> en eb -&gt; donkere lichaamskleur </a:t>
            </a:r>
            <a:r>
              <a:rPr lang="nl-NL" sz="1400" dirty="0" err="1"/>
              <a:t>ee</a:t>
            </a:r>
            <a:r>
              <a:rPr lang="nl-NL" sz="1400" dirty="0"/>
              <a:t>.</a:t>
            </a:r>
          </a:p>
        </p:txBody>
      </p:sp>
      <p:grpSp>
        <p:nvGrpSpPr>
          <p:cNvPr id="3" name="Groep 2"/>
          <p:cNvGrpSpPr/>
          <p:nvPr/>
        </p:nvGrpSpPr>
        <p:grpSpPr>
          <a:xfrm>
            <a:off x="1190624" y="666750"/>
            <a:ext cx="9334501" cy="4524375"/>
            <a:chOff x="1190624" y="666750"/>
            <a:chExt cx="9334501" cy="4524375"/>
          </a:xfrm>
        </p:grpSpPr>
        <p:grpSp>
          <p:nvGrpSpPr>
            <p:cNvPr id="16" name="Groep 15"/>
            <p:cNvGrpSpPr/>
            <p:nvPr/>
          </p:nvGrpSpPr>
          <p:grpSpPr>
            <a:xfrm>
              <a:off x="1190624" y="666750"/>
              <a:ext cx="9334501" cy="4524375"/>
              <a:chOff x="0" y="0"/>
              <a:chExt cx="5760720" cy="2905760"/>
            </a:xfrm>
          </p:grpSpPr>
          <p:pic>
            <p:nvPicPr>
              <p:cNvPr id="17" name="Afbeelding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60720" cy="2905760"/>
              </a:xfrm>
              <a:prstGeom prst="rect">
                <a:avLst/>
              </a:prstGeom>
            </p:spPr>
          </p:pic>
          <p:sp>
            <p:nvSpPr>
              <p:cNvPr id="18" name="Tekstvak 2"/>
              <p:cNvSpPr txBox="1">
                <a:spLocks noChangeArrowheads="1"/>
              </p:cNvSpPr>
              <p:nvPr/>
            </p:nvSpPr>
            <p:spPr bwMode="auto">
              <a:xfrm>
                <a:off x="4244340" y="586740"/>
                <a:ext cx="480060"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Tekstvak 2"/>
              <p:cNvSpPr txBox="1">
                <a:spLocks noChangeArrowheads="1"/>
              </p:cNvSpPr>
              <p:nvPr/>
            </p:nvSpPr>
            <p:spPr bwMode="auto">
              <a:xfrm>
                <a:off x="1805940" y="586740"/>
                <a:ext cx="480060" cy="350520"/>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p:txBody>
          </p:sp>
        </p:grpSp>
        <p:sp>
          <p:nvSpPr>
            <p:cNvPr id="2" name="Tekstvak 1"/>
            <p:cNvSpPr txBox="1"/>
            <p:nvPr/>
          </p:nvSpPr>
          <p:spPr>
            <a:xfrm>
              <a:off x="1828655" y="2408347"/>
              <a:ext cx="752475" cy="450615"/>
            </a:xfrm>
            <a:prstGeom prst="rect">
              <a:avLst/>
            </a:prstGeom>
            <a:solidFill>
              <a:schemeClr val="bg1"/>
            </a:solidFill>
          </p:spPr>
          <p:txBody>
            <a:bodyPr wrap="square" rtlCol="0">
              <a:spAutoFit/>
            </a:bodyPr>
            <a:lstStyle/>
            <a:p>
              <a:r>
                <a:rPr lang="nl-NL" sz="1600" dirty="0"/>
                <a:t>(67.0)</a:t>
              </a:r>
            </a:p>
          </p:txBody>
        </p:sp>
        <p:sp>
          <p:nvSpPr>
            <p:cNvPr id="12" name="Tekstvak 11"/>
            <p:cNvSpPr txBox="1"/>
            <p:nvPr/>
          </p:nvSpPr>
          <p:spPr>
            <a:xfrm>
              <a:off x="1828654" y="3449576"/>
              <a:ext cx="752475" cy="338554"/>
            </a:xfrm>
            <a:prstGeom prst="rect">
              <a:avLst/>
            </a:prstGeom>
            <a:solidFill>
              <a:schemeClr val="bg1"/>
            </a:solidFill>
          </p:spPr>
          <p:txBody>
            <a:bodyPr wrap="square" rtlCol="0">
              <a:spAutoFit/>
            </a:bodyPr>
            <a:lstStyle/>
            <a:p>
              <a:r>
                <a:rPr lang="nl-NL" sz="1600" dirty="0"/>
                <a:t>(1.5)</a:t>
              </a:r>
            </a:p>
          </p:txBody>
        </p:sp>
        <p:sp>
          <p:nvSpPr>
            <p:cNvPr id="13" name="Tekstvak 12"/>
            <p:cNvSpPr txBox="1"/>
            <p:nvPr/>
          </p:nvSpPr>
          <p:spPr>
            <a:xfrm>
              <a:off x="1788172" y="4262005"/>
              <a:ext cx="746430" cy="338554"/>
            </a:xfrm>
            <a:prstGeom prst="rect">
              <a:avLst/>
            </a:prstGeom>
            <a:solidFill>
              <a:schemeClr val="bg1"/>
            </a:solidFill>
          </p:spPr>
          <p:txBody>
            <a:bodyPr wrap="square" rtlCol="0">
              <a:spAutoFit/>
            </a:bodyPr>
            <a:lstStyle/>
            <a:p>
              <a:r>
                <a:rPr lang="nl-NL" sz="1600" dirty="0"/>
                <a:t>(70.7)</a:t>
              </a:r>
            </a:p>
          </p:txBody>
        </p:sp>
      </p:grpSp>
      <p:sp>
        <p:nvSpPr>
          <p:cNvPr id="4" name="Tekstvak 3">
            <a:extLst>
              <a:ext uri="{FF2B5EF4-FFF2-40B4-BE49-F238E27FC236}">
                <a16:creationId xmlns:a16="http://schemas.microsoft.com/office/drawing/2014/main" id="{C54AAC1A-3630-755C-0E95-794C9BED331A}"/>
              </a:ext>
            </a:extLst>
          </p:cNvPr>
          <p:cNvSpPr txBox="1"/>
          <p:nvPr/>
        </p:nvSpPr>
        <p:spPr>
          <a:xfrm>
            <a:off x="10805746" y="1714500"/>
            <a:ext cx="1109885" cy="369332"/>
          </a:xfrm>
          <a:prstGeom prst="rect">
            <a:avLst/>
          </a:prstGeom>
          <a:noFill/>
        </p:spPr>
        <p:txBody>
          <a:bodyPr wrap="square" rtlCol="0">
            <a:spAutoFit/>
          </a:bodyPr>
          <a:lstStyle/>
          <a:p>
            <a:r>
              <a:rPr lang="nl-NL" dirty="0">
                <a:hlinkClick r:id="rId3" action="ppaction://hlinksldjump"/>
              </a:rPr>
              <a:t>TERUG</a:t>
            </a:r>
            <a:endParaRPr lang="nl-NL" dirty="0"/>
          </a:p>
        </p:txBody>
      </p:sp>
    </p:spTree>
    <p:extLst>
      <p:ext uri="{BB962C8B-B14F-4D97-AF65-F5344CB8AC3E}">
        <p14:creationId xmlns:p14="http://schemas.microsoft.com/office/powerpoint/2010/main" val="35847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779235" y="533033"/>
            <a:ext cx="3838575" cy="2505075"/>
          </a:xfrm>
          <a:prstGeom prst="rect">
            <a:avLst/>
          </a:prstGeom>
        </p:spPr>
      </p:pic>
      <p:pic>
        <p:nvPicPr>
          <p:cNvPr id="3" name="Afbeelding 2"/>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2322268" y="487040"/>
            <a:ext cx="3752850" cy="2533650"/>
          </a:xfrm>
          <a:prstGeom prst="rect">
            <a:avLst/>
          </a:prstGeom>
        </p:spPr>
      </p:pic>
      <p:pic>
        <p:nvPicPr>
          <p:cNvPr id="5" name="Afbeelding 4"/>
          <p:cNvPicPr>
            <a:picLocks noChangeAspect="1"/>
          </p:cNvPicPr>
          <p:nvPr/>
        </p:nvPicPr>
        <p:blipFill>
          <a:blip r:embed="rId6"/>
          <a:stretch>
            <a:fillRect/>
          </a:stretch>
        </p:blipFill>
        <p:spPr>
          <a:xfrm>
            <a:off x="2036518" y="3429000"/>
            <a:ext cx="2162175" cy="2819400"/>
          </a:xfrm>
          <a:prstGeom prst="rect">
            <a:avLst/>
          </a:prstGeom>
        </p:spPr>
      </p:pic>
      <p:pic>
        <p:nvPicPr>
          <p:cNvPr id="6" name="Afbeelding 5"/>
          <p:cNvPicPr>
            <a:picLocks noChangeAspect="1"/>
          </p:cNvPicPr>
          <p:nvPr/>
        </p:nvPicPr>
        <p:blipFill>
          <a:blip r:embed="rId7"/>
          <a:stretch>
            <a:fillRect/>
          </a:stretch>
        </p:blipFill>
        <p:spPr>
          <a:xfrm>
            <a:off x="5051731" y="3314700"/>
            <a:ext cx="1990725" cy="2933700"/>
          </a:xfrm>
          <a:prstGeom prst="rect">
            <a:avLst/>
          </a:prstGeom>
        </p:spPr>
      </p:pic>
      <p:pic>
        <p:nvPicPr>
          <p:cNvPr id="8" name="Afbeelding 7"/>
          <p:cNvPicPr>
            <a:picLocks noChangeAspect="1"/>
          </p:cNvPicPr>
          <p:nvPr/>
        </p:nvPicPr>
        <p:blipFill>
          <a:blip r:embed="rId8"/>
          <a:stretch>
            <a:fillRect/>
          </a:stretch>
        </p:blipFill>
        <p:spPr>
          <a:xfrm>
            <a:off x="8064012" y="3429000"/>
            <a:ext cx="2019300" cy="2667000"/>
          </a:xfrm>
          <a:prstGeom prst="rect">
            <a:avLst/>
          </a:prstGeom>
        </p:spPr>
      </p:pic>
    </p:spTree>
    <p:extLst>
      <p:ext uri="{BB962C8B-B14F-4D97-AF65-F5344CB8AC3E}">
        <p14:creationId xmlns:p14="http://schemas.microsoft.com/office/powerpoint/2010/main" val="3270440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028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8E45B68-1D89-319F-A8FB-0D5A6F1BAF9C}"/>
              </a:ext>
            </a:extLst>
          </p:cNvPr>
          <p:cNvPicPr>
            <a:picLocks noChangeAspect="1"/>
          </p:cNvPicPr>
          <p:nvPr/>
        </p:nvPicPr>
        <p:blipFill>
          <a:blip r:embed="rId2"/>
          <a:stretch>
            <a:fillRect/>
          </a:stretch>
        </p:blipFill>
        <p:spPr>
          <a:xfrm>
            <a:off x="1469678" y="700875"/>
            <a:ext cx="6450083" cy="569125"/>
          </a:xfrm>
          <a:prstGeom prst="rect">
            <a:avLst/>
          </a:prstGeom>
        </p:spPr>
      </p:pic>
      <p:pic>
        <p:nvPicPr>
          <p:cNvPr id="7" name="Afbeelding 6">
            <a:extLst>
              <a:ext uri="{FF2B5EF4-FFF2-40B4-BE49-F238E27FC236}">
                <a16:creationId xmlns:a16="http://schemas.microsoft.com/office/drawing/2014/main" id="{70ACA47B-E213-BEE3-F6C9-82D4171FDA1B}"/>
              </a:ext>
            </a:extLst>
          </p:cNvPr>
          <p:cNvPicPr>
            <a:picLocks noChangeAspect="1"/>
          </p:cNvPicPr>
          <p:nvPr/>
        </p:nvPicPr>
        <p:blipFill>
          <a:blip r:embed="rId3"/>
          <a:stretch>
            <a:fillRect/>
          </a:stretch>
        </p:blipFill>
        <p:spPr>
          <a:xfrm>
            <a:off x="1748559" y="1664277"/>
            <a:ext cx="7124700" cy="3695700"/>
          </a:xfrm>
          <a:prstGeom prst="rect">
            <a:avLst/>
          </a:prstGeom>
        </p:spPr>
      </p:pic>
    </p:spTree>
    <p:extLst>
      <p:ext uri="{BB962C8B-B14F-4D97-AF65-F5344CB8AC3E}">
        <p14:creationId xmlns:p14="http://schemas.microsoft.com/office/powerpoint/2010/main" val="2537206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3C114DD-5721-F469-E999-4640F2609876}"/>
              </a:ext>
            </a:extLst>
          </p:cNvPr>
          <p:cNvPicPr>
            <a:picLocks noChangeAspect="1"/>
          </p:cNvPicPr>
          <p:nvPr/>
        </p:nvPicPr>
        <p:blipFill>
          <a:blip r:embed="rId2"/>
          <a:stretch>
            <a:fillRect/>
          </a:stretch>
        </p:blipFill>
        <p:spPr>
          <a:xfrm>
            <a:off x="1413162" y="1354767"/>
            <a:ext cx="7065820" cy="4724735"/>
          </a:xfrm>
          <a:prstGeom prst="rect">
            <a:avLst/>
          </a:prstGeom>
        </p:spPr>
      </p:pic>
      <p:pic>
        <p:nvPicPr>
          <p:cNvPr id="4" name="Afbeelding 3">
            <a:extLst>
              <a:ext uri="{FF2B5EF4-FFF2-40B4-BE49-F238E27FC236}">
                <a16:creationId xmlns:a16="http://schemas.microsoft.com/office/drawing/2014/main" id="{512F6C57-1E46-03FB-B002-7A0CA8BD4E3F}"/>
              </a:ext>
            </a:extLst>
          </p:cNvPr>
          <p:cNvPicPr>
            <a:picLocks noChangeAspect="1"/>
          </p:cNvPicPr>
          <p:nvPr/>
        </p:nvPicPr>
        <p:blipFill>
          <a:blip r:embed="rId3"/>
          <a:stretch>
            <a:fillRect/>
          </a:stretch>
        </p:blipFill>
        <p:spPr>
          <a:xfrm>
            <a:off x="1803832" y="678794"/>
            <a:ext cx="6426271" cy="441093"/>
          </a:xfrm>
          <a:prstGeom prst="rect">
            <a:avLst/>
          </a:prstGeom>
        </p:spPr>
      </p:pic>
    </p:spTree>
    <p:extLst>
      <p:ext uri="{BB962C8B-B14F-4D97-AF65-F5344CB8AC3E}">
        <p14:creationId xmlns:p14="http://schemas.microsoft.com/office/powerpoint/2010/main" val="2480132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8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A64B4-7023-ABBC-E62E-B7AE644D1B3A}"/>
              </a:ext>
            </a:extLst>
          </p:cNvPr>
          <p:cNvSpPr>
            <a:spLocks noGrp="1"/>
          </p:cNvSpPr>
          <p:nvPr>
            <p:ph type="title"/>
          </p:nvPr>
        </p:nvSpPr>
        <p:spPr>
          <a:xfrm>
            <a:off x="6417733" y="490537"/>
            <a:ext cx="5291663" cy="1628775"/>
          </a:xfrm>
        </p:spPr>
        <p:txBody>
          <a:bodyPr anchor="b">
            <a:normAutofit/>
          </a:bodyPr>
          <a:lstStyle/>
          <a:p>
            <a:r>
              <a:rPr lang="nl-NL" sz="4000"/>
              <a:t>Reuzechromosomen in speekselklieren</a:t>
            </a:r>
          </a:p>
        </p:txBody>
      </p:sp>
      <p:pic>
        <p:nvPicPr>
          <p:cNvPr id="4097" name="Afbeelding 2" descr="The polytene chromosome set of the Drosophila larval salivary glands. The Drosophila chromosome complement consists of two large metacentric chromosomes (chromosomes 2 and 3) and the single telocentric X (first) chromosome. Although seen here, the tiny fourth chromosome is rarely visible. The tips of the left and right arms of chromosomes 2 and 3 are labeled, as is the single arm of the X. The chromosomes are fused at their centromeres at a structure which is called the chromocenter. The banding patterns seen here are highly reproducible. Genes can be mapped to individual bands by hybridization of their cloned DNA to preparations of the chromosomes.">
            <a:extLst>
              <a:ext uri="{FF2B5EF4-FFF2-40B4-BE49-F238E27FC236}">
                <a16:creationId xmlns:a16="http://schemas.microsoft.com/office/drawing/2014/main" id="{BF079085-A95D-3EBB-A9D9-5BC827400CF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r="25316"/>
          <a:stretch>
            <a:fillRect/>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1A968238-B79A-0441-FE01-335D39E65163}"/>
              </a:ext>
            </a:extLst>
          </p:cNvPr>
          <p:cNvSpPr>
            <a:spLocks noGrp="1"/>
          </p:cNvSpPr>
          <p:nvPr>
            <p:ph idx="1"/>
          </p:nvPr>
        </p:nvSpPr>
        <p:spPr>
          <a:xfrm>
            <a:off x="6417734" y="2614612"/>
            <a:ext cx="5291663" cy="3752849"/>
          </a:xfrm>
        </p:spPr>
        <p:txBody>
          <a:bodyPr>
            <a:normAutofit/>
          </a:bodyPr>
          <a:lstStyle/>
          <a:p>
            <a:r>
              <a:rPr lang="nl-NL" sz="1800" dirty="0"/>
              <a:t>DNA strengen gaan niet uit elkaar na replicatie </a:t>
            </a:r>
            <a:r>
              <a:rPr lang="nl-NL" sz="1800" dirty="0">
                <a:sym typeface="Wingdings" pitchFamily="2" charset="2"/>
              </a:rPr>
              <a:t> veel mRNA  veel eiwit</a:t>
            </a:r>
          </a:p>
          <a:p>
            <a:pPr marL="0" indent="0">
              <a:buNone/>
            </a:pPr>
            <a:endParaRPr lang="nl-NL" sz="1800" dirty="0">
              <a:sym typeface="Wingdings" pitchFamily="2" charset="2"/>
            </a:endParaRPr>
          </a:p>
          <a:p>
            <a:r>
              <a:rPr lang="nl-NL" sz="1800" dirty="0">
                <a:sym typeface="Wingdings" pitchFamily="2" charset="2"/>
              </a:rPr>
              <a:t>Bandenstructuur te zien onder lichtmicroscoop  al vroeg gebruikt voor genetisch onderzoek</a:t>
            </a:r>
          </a:p>
          <a:p>
            <a:endParaRPr lang="nl-NL" sz="1800" dirty="0">
              <a:sym typeface="Wingdings" pitchFamily="2" charset="2"/>
            </a:endParaRPr>
          </a:p>
          <a:p>
            <a:r>
              <a:rPr lang="nl-NL" sz="1800" dirty="0"/>
              <a:t>Een van de eerste organismen waar </a:t>
            </a:r>
            <a:r>
              <a:rPr lang="nl-NL" sz="1800" dirty="0" err="1"/>
              <a:t>hox</a:t>
            </a:r>
            <a:r>
              <a:rPr lang="nl-NL" sz="1800" dirty="0"/>
              <a:t> genen in kaart werden gebracht</a:t>
            </a:r>
          </a:p>
        </p:txBody>
      </p:sp>
      <p:sp>
        <p:nvSpPr>
          <p:cNvPr id="4" name="Rectangle 2">
            <a:extLst>
              <a:ext uri="{FF2B5EF4-FFF2-40B4-BE49-F238E27FC236}">
                <a16:creationId xmlns:a16="http://schemas.microsoft.com/office/drawing/2014/main" id="{749D4668-49DE-BD91-E516-CA8C47404E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78642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595437" y="442912"/>
            <a:ext cx="9001125" cy="5972175"/>
          </a:xfrm>
          <a:prstGeom prst="rect">
            <a:avLst/>
          </a:prstGeom>
        </p:spPr>
      </p:pic>
    </p:spTree>
    <p:extLst>
      <p:ext uri="{BB962C8B-B14F-4D97-AF65-F5344CB8AC3E}">
        <p14:creationId xmlns:p14="http://schemas.microsoft.com/office/powerpoint/2010/main" val="75036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5125">
            <a:extLst>
              <a:ext uri="{FF2B5EF4-FFF2-40B4-BE49-F238E27FC236}">
                <a16:creationId xmlns:a16="http://schemas.microsoft.com/office/drawing/2014/main" id="{21EA7FA8-6652-4CC5-90F4-3D48CAC0C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F19D12-6A86-94D0-C916-1D7BB49ADFC5}"/>
              </a:ext>
            </a:extLst>
          </p:cNvPr>
          <p:cNvSpPr>
            <a:spLocks noGrp="1"/>
          </p:cNvSpPr>
          <p:nvPr>
            <p:ph type="title"/>
          </p:nvPr>
        </p:nvSpPr>
        <p:spPr>
          <a:xfrm>
            <a:off x="838200" y="365125"/>
            <a:ext cx="10515600" cy="1325563"/>
          </a:xfrm>
        </p:spPr>
        <p:txBody>
          <a:bodyPr>
            <a:normAutofit/>
          </a:bodyPr>
          <a:lstStyle/>
          <a:p>
            <a:r>
              <a:rPr lang="nl-NL" dirty="0" err="1"/>
              <a:t>Hox</a:t>
            </a:r>
            <a:r>
              <a:rPr lang="nl-NL" dirty="0"/>
              <a:t> genen bepalen waar en wanneer groei optreedt in ontwikkelend embryo</a:t>
            </a:r>
          </a:p>
        </p:txBody>
      </p:sp>
      <p:sp>
        <p:nvSpPr>
          <p:cNvPr id="3" name="Tijdelijke aanduiding voor inhoud 2">
            <a:extLst>
              <a:ext uri="{FF2B5EF4-FFF2-40B4-BE49-F238E27FC236}">
                <a16:creationId xmlns:a16="http://schemas.microsoft.com/office/drawing/2014/main" id="{C31B43F2-A118-CCDD-9F6C-8B7AF556CA34}"/>
              </a:ext>
            </a:extLst>
          </p:cNvPr>
          <p:cNvSpPr>
            <a:spLocks noGrp="1"/>
          </p:cNvSpPr>
          <p:nvPr>
            <p:ph idx="1"/>
          </p:nvPr>
        </p:nvSpPr>
        <p:spPr>
          <a:xfrm>
            <a:off x="838201" y="2013625"/>
            <a:ext cx="5269301" cy="4163337"/>
          </a:xfrm>
        </p:spPr>
        <p:txBody>
          <a:bodyPr>
            <a:normAutofit/>
          </a:bodyPr>
          <a:lstStyle/>
          <a:p>
            <a:r>
              <a:rPr lang="nl-NL" sz="2000" dirty="0" err="1"/>
              <a:t>Hox</a:t>
            </a:r>
            <a:r>
              <a:rPr lang="nl-NL" sz="2000" dirty="0"/>
              <a:t> mutatie waarbij poten werden gevormd op de plek waar we antennes verwachten</a:t>
            </a:r>
          </a:p>
          <a:p>
            <a:endParaRPr lang="nl-NL" sz="2000" dirty="0"/>
          </a:p>
          <a:p>
            <a:r>
              <a:rPr lang="nl-NL" sz="2000" dirty="0"/>
              <a:t>Nadat ze in </a:t>
            </a:r>
            <a:r>
              <a:rPr lang="nl-NL" sz="2000" i="1" dirty="0" err="1"/>
              <a:t>Drosophila</a:t>
            </a:r>
            <a:r>
              <a:rPr lang="nl-NL" sz="2000" dirty="0"/>
              <a:t> waren gevonden, bleken ze bij alle organismen voor te komen</a:t>
            </a:r>
          </a:p>
        </p:txBody>
      </p:sp>
      <p:pic>
        <p:nvPicPr>
          <p:cNvPr id="5121" name="Afbeelding 1" descr="Afbeelding met ongewerveld dier, insect, ongedierte, Netvleugeligen&#10;&#10;Automatisch gegenereerde beschrijving">
            <a:extLst>
              <a:ext uri="{FF2B5EF4-FFF2-40B4-BE49-F238E27FC236}">
                <a16:creationId xmlns:a16="http://schemas.microsoft.com/office/drawing/2014/main" id="{8D6659B3-5740-9452-05EF-9677D0EF2E2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r="1486" b="-1"/>
          <a:stretch>
            <a:fillRect/>
          </a:stretch>
        </p:blipFill>
        <p:spPr bwMode="auto">
          <a:xfrm>
            <a:off x="6096000" y="2013626"/>
            <a:ext cx="4966676" cy="3957688"/>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71E9C10D-B17C-BE81-6D2D-16105992BDC2}"/>
              </a:ext>
            </a:extLst>
          </p:cNvPr>
          <p:cNvSpPr>
            <a:spLocks noChangeArrowheads="1"/>
          </p:cNvSpPr>
          <p:nvPr/>
        </p:nvSpPr>
        <p:spPr bwMode="auto">
          <a:xfrm>
            <a:off x="0" y="98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61284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49B95A-DE37-86D4-1BB3-3C9CD5F96809}"/>
              </a:ext>
            </a:extLst>
          </p:cNvPr>
          <p:cNvSpPr>
            <a:spLocks noGrp="1"/>
          </p:cNvSpPr>
          <p:nvPr>
            <p:ph type="title"/>
          </p:nvPr>
        </p:nvSpPr>
        <p:spPr>
          <a:xfrm>
            <a:off x="630936" y="639520"/>
            <a:ext cx="3429000" cy="1719072"/>
          </a:xfrm>
        </p:spPr>
        <p:txBody>
          <a:bodyPr anchor="b">
            <a:normAutofit/>
          </a:bodyPr>
          <a:lstStyle/>
          <a:p>
            <a:r>
              <a:rPr lang="nl-NL" sz="3800"/>
              <a:t>Thomas H. Morgan (1866-1945)</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42E250C4-0660-E077-0DBD-E32F25E2265A}"/>
              </a:ext>
            </a:extLst>
          </p:cNvPr>
          <p:cNvSpPr>
            <a:spLocks noGrp="1"/>
          </p:cNvSpPr>
          <p:nvPr>
            <p:ph idx="1"/>
          </p:nvPr>
        </p:nvSpPr>
        <p:spPr>
          <a:xfrm>
            <a:off x="630936" y="2807208"/>
            <a:ext cx="3429000" cy="3410712"/>
          </a:xfrm>
        </p:spPr>
        <p:txBody>
          <a:bodyPr anchor="t">
            <a:normAutofit/>
          </a:bodyPr>
          <a:lstStyle/>
          <a:p>
            <a:r>
              <a:rPr lang="nl-NL" sz="2200" dirty="0">
                <a:latin typeface="Aptos" panose="020B0004020202020204" pitchFamily="34" charset="0"/>
                <a:ea typeface="Aptos" panose="020B0004020202020204" pitchFamily="34" charset="0"/>
                <a:cs typeface="Times New Roman" panose="02020603050405020304" pitchFamily="18" charset="0"/>
              </a:rPr>
              <a:t>T</a:t>
            </a:r>
            <a:r>
              <a:rPr lang="nl-NL" sz="2200" dirty="0">
                <a:effectLst/>
                <a:latin typeface="Aptos" panose="020B0004020202020204" pitchFamily="34" charset="0"/>
                <a:ea typeface="Aptos" panose="020B0004020202020204" pitchFamily="34" charset="0"/>
                <a:cs typeface="Times New Roman" panose="02020603050405020304" pitchFamily="18" charset="0"/>
              </a:rPr>
              <a:t>oonde aan dat de erfelijke factoren, zoals gepostuleerd door Gregor Mendel, op de chromosomen liggen</a:t>
            </a:r>
          </a:p>
          <a:p>
            <a:r>
              <a:rPr lang="en-US" sz="2200" dirty="0" err="1"/>
              <a:t>Vond</a:t>
            </a:r>
            <a:r>
              <a:rPr lang="en-US" sz="2200" dirty="0"/>
              <a:t> </a:t>
            </a:r>
            <a:r>
              <a:rPr lang="en-US" sz="2200" dirty="0" err="1"/>
              <a:t>na</a:t>
            </a:r>
            <a:r>
              <a:rPr lang="en-US" sz="2200" dirty="0"/>
              <a:t> lang </a:t>
            </a:r>
            <a:r>
              <a:rPr lang="en-US" sz="2200" dirty="0" err="1"/>
              <a:t>zoeken</a:t>
            </a:r>
            <a:r>
              <a:rPr lang="en-US" sz="2200" dirty="0"/>
              <a:t> </a:t>
            </a:r>
            <a:r>
              <a:rPr lang="en-US" sz="2200" dirty="0" err="1"/>
              <a:t>mutaties</a:t>
            </a:r>
            <a:r>
              <a:rPr lang="en-US" sz="2200" dirty="0"/>
              <a:t>, </a:t>
            </a:r>
            <a:r>
              <a:rPr lang="en-US" sz="2200" dirty="0" err="1"/>
              <a:t>als</a:t>
            </a:r>
            <a:r>
              <a:rPr lang="en-US" sz="2200" dirty="0"/>
              <a:t> </a:t>
            </a:r>
            <a:r>
              <a:rPr lang="en-US" sz="2200" dirty="0" err="1"/>
              <a:t>eerste</a:t>
            </a:r>
            <a:r>
              <a:rPr lang="en-US" sz="2200" dirty="0"/>
              <a:t> </a:t>
            </a:r>
            <a:r>
              <a:rPr lang="en-US" sz="2200" dirty="0" err="1"/>
              <a:t>witte</a:t>
            </a:r>
            <a:r>
              <a:rPr lang="en-US" sz="2200" dirty="0"/>
              <a:t> </a:t>
            </a:r>
            <a:r>
              <a:rPr lang="en-US" sz="2200" dirty="0" err="1"/>
              <a:t>ogen</a:t>
            </a:r>
            <a:r>
              <a:rPr lang="en-US" sz="2200" dirty="0"/>
              <a:t> </a:t>
            </a:r>
            <a:r>
              <a:rPr lang="en-US" sz="2200" dirty="0" err="1"/>
              <a:t>i.p.v</a:t>
            </a:r>
            <a:r>
              <a:rPr lang="en-US" sz="2200" dirty="0"/>
              <a:t>. rode</a:t>
            </a:r>
          </a:p>
        </p:txBody>
      </p:sp>
      <p:pic>
        <p:nvPicPr>
          <p:cNvPr id="4" name="Picture 4" descr="Afbeelding met person, persoon, Menselijk gezicht, tafelgerei&#10;&#10;Automatisch gegenereerde beschrijving">
            <a:extLst>
              <a:ext uri="{FF2B5EF4-FFF2-40B4-BE49-F238E27FC236}">
                <a16:creationId xmlns:a16="http://schemas.microsoft.com/office/drawing/2014/main" id="{CE3233B0-5119-60DA-B637-E45E22C3000E}"/>
              </a:ext>
            </a:extLst>
          </p:cNvPr>
          <p:cNvPicPr>
            <a:picLocks noChangeAspect="1"/>
          </p:cNvPicPr>
          <p:nvPr/>
        </p:nvPicPr>
        <p:blipFill>
          <a:blip r:embed="rId2" cstate="print"/>
          <a:stretch>
            <a:fillRect/>
          </a:stretch>
        </p:blipFill>
        <p:spPr bwMode="auto">
          <a:xfrm>
            <a:off x="4654296" y="728878"/>
            <a:ext cx="6903720" cy="5400243"/>
          </a:xfrm>
          <a:prstGeom prst="rect">
            <a:avLst/>
          </a:prstGeom>
          <a:noFill/>
        </p:spPr>
      </p:pic>
    </p:spTree>
    <p:extLst>
      <p:ext uri="{BB962C8B-B14F-4D97-AF65-F5344CB8AC3E}">
        <p14:creationId xmlns:p14="http://schemas.microsoft.com/office/powerpoint/2010/main" val="130981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A4AD7F9-5FC5-B2CE-5B74-9A03ECA68C8F}"/>
              </a:ext>
            </a:extLst>
          </p:cNvPr>
          <p:cNvSpPr>
            <a:spLocks noGrp="1"/>
          </p:cNvSpPr>
          <p:nvPr>
            <p:ph type="title"/>
          </p:nvPr>
        </p:nvSpPr>
        <p:spPr>
          <a:xfrm>
            <a:off x="1137034" y="609597"/>
            <a:ext cx="9392421" cy="1330841"/>
          </a:xfrm>
        </p:spPr>
        <p:txBody>
          <a:bodyPr>
            <a:normAutofit/>
          </a:bodyPr>
          <a:lstStyle/>
          <a:p>
            <a:r>
              <a:rPr lang="nl-NL" dirty="0"/>
              <a:t>Mutaties (altijd recessief)</a:t>
            </a:r>
          </a:p>
        </p:txBody>
      </p:sp>
      <p:sp>
        <p:nvSpPr>
          <p:cNvPr id="3" name="Tijdelijke aanduiding voor inhoud 2">
            <a:extLst>
              <a:ext uri="{FF2B5EF4-FFF2-40B4-BE49-F238E27FC236}">
                <a16:creationId xmlns:a16="http://schemas.microsoft.com/office/drawing/2014/main" id="{F21986B2-C0A4-E7B5-4ACE-8F580993000A}"/>
              </a:ext>
            </a:extLst>
          </p:cNvPr>
          <p:cNvSpPr>
            <a:spLocks noGrp="1"/>
          </p:cNvSpPr>
          <p:nvPr>
            <p:ph idx="1"/>
          </p:nvPr>
        </p:nvSpPr>
        <p:spPr>
          <a:xfrm>
            <a:off x="1137034" y="2187146"/>
            <a:ext cx="4958966" cy="3928989"/>
          </a:xfrm>
        </p:spPr>
        <p:txBody>
          <a:bodyPr>
            <a:normAutofit/>
          </a:bodyPr>
          <a:lstStyle/>
          <a:p>
            <a:r>
              <a:rPr lang="nl-NL" sz="2200" dirty="0">
                <a:effectLst/>
                <a:latin typeface="Aptos" panose="020B0004020202020204" pitchFamily="34" charset="0"/>
                <a:ea typeface="Aptos" panose="020B0004020202020204" pitchFamily="34" charset="0"/>
                <a:cs typeface="Times New Roman" panose="02020603050405020304" pitchFamily="18" charset="0"/>
              </a:rPr>
              <a:t>Morgan noemde de genen naar de mutatie, dus w is een mutant met witte ogen en w</a:t>
            </a:r>
            <a:r>
              <a:rPr lang="nl-NL" sz="2200" baseline="30000" dirty="0">
                <a:effectLst/>
                <a:latin typeface="Aptos" panose="020B0004020202020204" pitchFamily="34" charset="0"/>
                <a:ea typeface="Aptos" panose="020B0004020202020204" pitchFamily="34" charset="0"/>
                <a:cs typeface="Times New Roman" panose="02020603050405020304" pitchFamily="18" charset="0"/>
              </a:rPr>
              <a:t>+ </a:t>
            </a:r>
            <a:r>
              <a:rPr lang="nl-NL" sz="2200" dirty="0">
                <a:effectLst/>
                <a:latin typeface="Aptos" panose="020B0004020202020204" pitchFamily="34" charset="0"/>
                <a:ea typeface="Aptos" panose="020B0004020202020204" pitchFamily="34" charset="0"/>
                <a:cs typeface="Times New Roman" panose="02020603050405020304" pitchFamily="18" charset="0"/>
              </a:rPr>
              <a:t>is het wild type. Zo ook </a:t>
            </a:r>
            <a:r>
              <a:rPr lang="nl-NL" sz="2200" dirty="0" err="1">
                <a:effectLst/>
                <a:latin typeface="Aptos" panose="020B0004020202020204" pitchFamily="34" charset="0"/>
                <a:ea typeface="Aptos" panose="020B0004020202020204" pitchFamily="34" charset="0"/>
                <a:cs typeface="Times New Roman" panose="02020603050405020304" pitchFamily="18" charset="0"/>
              </a:rPr>
              <a:t>vg</a:t>
            </a:r>
            <a:r>
              <a:rPr lang="nl-NL" sz="2200" dirty="0">
                <a:effectLst/>
                <a:latin typeface="Aptos" panose="020B0004020202020204" pitchFamily="34" charset="0"/>
                <a:ea typeface="Aptos" panose="020B0004020202020204" pitchFamily="34" charset="0"/>
                <a:cs typeface="Times New Roman" panose="02020603050405020304" pitchFamily="18" charset="0"/>
              </a:rPr>
              <a:t> (</a:t>
            </a:r>
            <a:r>
              <a:rPr lang="nl-NL" sz="2200" dirty="0" err="1">
                <a:effectLst/>
                <a:latin typeface="Aptos" panose="020B0004020202020204" pitchFamily="34" charset="0"/>
                <a:ea typeface="Aptos" panose="020B0004020202020204" pitchFamily="34" charset="0"/>
                <a:cs typeface="Times New Roman" panose="02020603050405020304" pitchFamily="18" charset="0"/>
              </a:rPr>
              <a:t>vestigial</a:t>
            </a:r>
            <a:r>
              <a:rPr lang="nl-NL" sz="2200" dirty="0">
                <a:effectLst/>
                <a:latin typeface="Aptos" panose="020B0004020202020204" pitchFamily="34" charset="0"/>
                <a:ea typeface="Aptos" panose="020B0004020202020204" pitchFamily="34" charset="0"/>
                <a:cs typeface="Times New Roman" panose="02020603050405020304" pitchFamily="18" charset="0"/>
              </a:rPr>
              <a:t> </a:t>
            </a:r>
            <a:r>
              <a:rPr lang="nl-NL" sz="2200" dirty="0" err="1">
                <a:effectLst/>
                <a:latin typeface="Aptos" panose="020B0004020202020204" pitchFamily="34" charset="0"/>
                <a:ea typeface="Aptos" panose="020B0004020202020204" pitchFamily="34" charset="0"/>
                <a:cs typeface="Times New Roman" panose="02020603050405020304" pitchFamily="18" charset="0"/>
              </a:rPr>
              <a:t>wings</a:t>
            </a:r>
            <a:r>
              <a:rPr lang="nl-NL" sz="2200" dirty="0">
                <a:effectLst/>
                <a:latin typeface="Aptos" panose="020B0004020202020204" pitchFamily="34" charset="0"/>
                <a:ea typeface="Aptos" panose="020B0004020202020204" pitchFamily="34" charset="0"/>
                <a:cs typeface="Times New Roman" panose="02020603050405020304" pitchFamily="18" charset="0"/>
              </a:rPr>
              <a:t>) en b of eb (</a:t>
            </a:r>
            <a:r>
              <a:rPr lang="nl-NL" sz="2200" dirty="0" err="1">
                <a:effectLst/>
                <a:latin typeface="Aptos" panose="020B0004020202020204" pitchFamily="34" charset="0"/>
                <a:ea typeface="Aptos" panose="020B0004020202020204" pitchFamily="34" charset="0"/>
                <a:cs typeface="Times New Roman" panose="02020603050405020304" pitchFamily="18" charset="0"/>
              </a:rPr>
              <a:t>ebony</a:t>
            </a:r>
            <a:r>
              <a:rPr lang="nl-NL" sz="2200" dirty="0">
                <a:effectLst/>
                <a:latin typeface="Aptos" panose="020B0004020202020204" pitchFamily="34" charset="0"/>
                <a:ea typeface="Aptos" panose="020B0004020202020204" pitchFamily="34" charset="0"/>
                <a:cs typeface="Times New Roman" panose="02020603050405020304" pitchFamily="18" charset="0"/>
              </a:rPr>
              <a:t>) voor donkerbruin lichaam</a:t>
            </a:r>
          </a:p>
          <a:p>
            <a:r>
              <a:rPr lang="nl-NL" sz="2200" dirty="0">
                <a:latin typeface="Aptos" panose="020B0004020202020204" pitchFamily="34" charset="0"/>
                <a:cs typeface="Times New Roman" panose="02020603050405020304" pitchFamily="18" charset="0"/>
              </a:rPr>
              <a:t>Omdat </a:t>
            </a:r>
            <a:r>
              <a:rPr lang="nl-NL" sz="2200" i="1" dirty="0" err="1">
                <a:latin typeface="Aptos" panose="020B0004020202020204" pitchFamily="34" charset="0"/>
                <a:cs typeface="Times New Roman" panose="02020603050405020304" pitchFamily="18" charset="0"/>
              </a:rPr>
              <a:t>Drosophila</a:t>
            </a:r>
            <a:r>
              <a:rPr lang="nl-NL" sz="2200" i="1" dirty="0">
                <a:latin typeface="Aptos" panose="020B0004020202020204" pitchFamily="34" charset="0"/>
                <a:cs typeface="Times New Roman" panose="02020603050405020304" pitchFamily="18" charset="0"/>
              </a:rPr>
              <a:t> </a:t>
            </a:r>
            <a:r>
              <a:rPr lang="nl-NL" sz="2200" dirty="0">
                <a:latin typeface="Aptos" panose="020B0004020202020204" pitchFamily="34" charset="0"/>
                <a:cs typeface="Times New Roman" panose="02020603050405020304" pitchFamily="18" charset="0"/>
              </a:rPr>
              <a:t>maar vier paar chromosomen heeft, </a:t>
            </a:r>
            <a:r>
              <a:rPr lang="nl-NL" sz="2200" dirty="0">
                <a:effectLst/>
                <a:latin typeface="Aptos" panose="020B0004020202020204" pitchFamily="34" charset="0"/>
                <a:ea typeface="Aptos" panose="020B0004020202020204" pitchFamily="34" charset="0"/>
                <a:cs typeface="Times New Roman" panose="02020603050405020304" pitchFamily="18" charset="0"/>
              </a:rPr>
              <a:t>drie </a:t>
            </a:r>
            <a:r>
              <a:rPr lang="nl-NL" sz="2200" dirty="0" err="1">
                <a:effectLst/>
                <a:latin typeface="Aptos" panose="020B0004020202020204" pitchFamily="34" charset="0"/>
                <a:ea typeface="Aptos" panose="020B0004020202020204" pitchFamily="34" charset="0"/>
                <a:cs typeface="Times New Roman" panose="02020603050405020304" pitchFamily="18" charset="0"/>
              </a:rPr>
              <a:t>autosomen</a:t>
            </a:r>
            <a:r>
              <a:rPr lang="nl-NL" sz="2200" dirty="0">
                <a:effectLst/>
                <a:latin typeface="Aptos" panose="020B0004020202020204" pitchFamily="34" charset="0"/>
                <a:ea typeface="Aptos" panose="020B0004020202020204" pitchFamily="34" charset="0"/>
                <a:cs typeface="Times New Roman" panose="02020603050405020304" pitchFamily="18" charset="0"/>
              </a:rPr>
              <a:t> en een paar geslachtschromosomen (X en Y)</a:t>
            </a:r>
            <a:r>
              <a:rPr lang="nl-NL" sz="2200" dirty="0">
                <a:latin typeface="Aptos" panose="020B0004020202020204" pitchFamily="34" charset="0"/>
                <a:ea typeface="Aptos" panose="020B0004020202020204" pitchFamily="34" charset="0"/>
                <a:cs typeface="Times New Roman" panose="02020603050405020304" pitchFamily="18" charset="0"/>
              </a:rPr>
              <a:t>, liggen verschillende mutaties vaak op hetzelfde chromosoom</a:t>
            </a:r>
          </a:p>
          <a:p>
            <a:r>
              <a:rPr lang="nl-NL" sz="2200" dirty="0" err="1">
                <a:latin typeface="Aptos" panose="020B0004020202020204" pitchFamily="34" charset="0"/>
                <a:cs typeface="Times New Roman" panose="02020603050405020304" pitchFamily="18" charset="0"/>
              </a:rPr>
              <a:t>Vgl</a:t>
            </a:r>
            <a:r>
              <a:rPr lang="nl-NL" sz="2200" dirty="0">
                <a:latin typeface="Aptos" panose="020B0004020202020204" pitchFamily="34" charset="0"/>
                <a:cs typeface="Times New Roman" panose="02020603050405020304" pitchFamily="18" charset="0"/>
              </a:rPr>
              <a:t> met Mendel en zijn erwten</a:t>
            </a:r>
          </a:p>
        </p:txBody>
      </p:sp>
      <p:pic>
        <p:nvPicPr>
          <p:cNvPr id="4" name="Afbeelding 3" descr="Afbeelding met ongewerveld dier, ongedierte, Vliesvleugelig insect, Netvleugeligen&#10;&#10;Automatisch gegenereerde beschrijving">
            <a:extLst>
              <a:ext uri="{FF2B5EF4-FFF2-40B4-BE49-F238E27FC236}">
                <a16:creationId xmlns:a16="http://schemas.microsoft.com/office/drawing/2014/main" id="{768DD969-F315-89C7-EFCC-5507F9EEA0BD}"/>
              </a:ext>
            </a:extLst>
          </p:cNvPr>
          <p:cNvPicPr>
            <a:picLocks noChangeAspect="1"/>
          </p:cNvPicPr>
          <p:nvPr/>
        </p:nvPicPr>
        <p:blipFill>
          <a:blip r:embed="rId2"/>
          <a:stretch>
            <a:fillRect/>
          </a:stretch>
        </p:blipFill>
        <p:spPr>
          <a:xfrm>
            <a:off x="6719367" y="2752019"/>
            <a:ext cx="4788505" cy="2621705"/>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6098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D975125-C9F3-FEE0-4E2A-279DEE050D70}"/>
              </a:ext>
            </a:extLst>
          </p:cNvPr>
          <p:cNvSpPr>
            <a:spLocks noGrp="1"/>
          </p:cNvSpPr>
          <p:nvPr>
            <p:ph idx="1"/>
          </p:nvPr>
        </p:nvSpPr>
        <p:spPr>
          <a:xfrm>
            <a:off x="630936" y="2807208"/>
            <a:ext cx="3429000" cy="3410712"/>
          </a:xfrm>
        </p:spPr>
        <p:txBody>
          <a:bodyPr anchor="t">
            <a:normAutofit/>
          </a:bodyPr>
          <a:lstStyle/>
          <a:p>
            <a:r>
              <a:rPr lang="nl-NL" sz="2200" dirty="0"/>
              <a:t>Mutatie w is geslachtschromosoom gebonden</a:t>
            </a:r>
          </a:p>
          <a:p>
            <a:endParaRPr lang="nl-NL" sz="2200" dirty="0"/>
          </a:p>
          <a:p>
            <a:r>
              <a:rPr lang="nl-NL" sz="2200" dirty="0"/>
              <a:t>Morgan beschikte over zuivere lijnen (homozygote populaties)</a:t>
            </a:r>
          </a:p>
          <a:p>
            <a:pPr marL="0" indent="0">
              <a:buNone/>
            </a:pPr>
            <a:endParaRPr lang="nl-NL" sz="2200" dirty="0"/>
          </a:p>
        </p:txBody>
      </p:sp>
      <p:pic>
        <p:nvPicPr>
          <p:cNvPr id="4" name="Afbeelding 3" descr="Afbeelding met tekst, schermopname, Lettertype, diagram&#10;&#10;Automatisch gegenereerde beschrijving">
            <a:extLst>
              <a:ext uri="{FF2B5EF4-FFF2-40B4-BE49-F238E27FC236}">
                <a16:creationId xmlns:a16="http://schemas.microsoft.com/office/drawing/2014/main" id="{D32EEC28-E51F-3727-4FEF-8B271E1DE879}"/>
              </a:ext>
            </a:extLst>
          </p:cNvPr>
          <p:cNvPicPr>
            <a:picLocks noChangeAspect="1"/>
          </p:cNvPicPr>
          <p:nvPr/>
        </p:nvPicPr>
        <p:blipFill>
          <a:blip r:embed="rId2"/>
          <a:stretch>
            <a:fillRect/>
          </a:stretch>
        </p:blipFill>
        <p:spPr>
          <a:xfrm>
            <a:off x="4654296" y="1383774"/>
            <a:ext cx="6903720" cy="4090452"/>
          </a:xfrm>
          <a:prstGeom prst="rect">
            <a:avLst/>
          </a:prstGeom>
        </p:spPr>
      </p:pic>
    </p:spTree>
    <p:extLst>
      <p:ext uri="{BB962C8B-B14F-4D97-AF65-F5344CB8AC3E}">
        <p14:creationId xmlns:p14="http://schemas.microsoft.com/office/powerpoint/2010/main" val="145042460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TotalTime>
  <Words>1167</Words>
  <Application>Microsoft Office PowerPoint</Application>
  <PresentationFormat>Breedbeeld</PresentationFormat>
  <Paragraphs>175</Paragraphs>
  <Slides>37</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37</vt:i4>
      </vt:variant>
    </vt:vector>
  </HeadingPairs>
  <TitlesOfParts>
    <vt:vector size="43" baseType="lpstr">
      <vt:lpstr>Aptos</vt:lpstr>
      <vt:lpstr>Aptos Display</vt:lpstr>
      <vt:lpstr>Arial</vt:lpstr>
      <vt:lpstr>Calibri</vt:lpstr>
      <vt:lpstr>Wingdings</vt:lpstr>
      <vt:lpstr>Kantoorthema</vt:lpstr>
      <vt:lpstr>Drosophila melanogaster in de klas</vt:lpstr>
      <vt:lpstr>Het dauwminnend zwartbuikje, ofwel het fruit- of bananenvliegje</vt:lpstr>
      <vt:lpstr>Snelle voortplanting</vt:lpstr>
      <vt:lpstr>Reuzechromosomen in speekselklieren</vt:lpstr>
      <vt:lpstr>PowerPoint-presentatie</vt:lpstr>
      <vt:lpstr>Hox genen bepalen waar en wanneer groei optreedt in ontwikkelend embryo</vt:lpstr>
      <vt:lpstr>Thomas H. Morgan (1866-1945)</vt:lpstr>
      <vt:lpstr>Mutaties (altijd recessief)</vt:lpstr>
      <vt:lpstr>PowerPoint-presentatie</vt:lpstr>
      <vt:lpstr>b en vg liggen op hetzelfde chromosoom</vt:lpstr>
      <vt:lpstr>Resultaat kruising</vt:lpstr>
      <vt:lpstr>Maken linkage map</vt:lpstr>
      <vt:lpstr>Wat gaan we doen?</vt:lpstr>
      <vt:lpstr>Vliegen in de klas</vt:lpstr>
      <vt:lpstr>Genetisch onderzoek Drosophila melanogaster</vt:lpstr>
      <vt:lpstr>Voordelen en nadelen genetica met D. melanogaster</vt:lpstr>
      <vt:lpstr>Alternatief: Virtuele practica</vt:lpstr>
      <vt:lpstr>Praktische info en leerdoelen</vt:lpstr>
      <vt:lpstr>Practicum</vt:lpstr>
      <vt:lpstr>Verschillen mannetjes en vrouwtjes</vt:lpstr>
      <vt:lpstr>PowerPoint-presentatie</vt:lpstr>
      <vt:lpstr>Oefening - Fenotype (oogkleur)?  - Geslacht?</vt:lpstr>
      <vt:lpstr>- Fenotype(oogkleur)?  - Geslacht?</vt:lpstr>
      <vt:lpstr>Narcotiseren vliegen …</vt:lpstr>
      <vt:lpstr>Demo</vt:lpstr>
      <vt:lpstr>Aan de slag</vt:lpstr>
      <vt:lpstr>Huiswerk .... </vt:lpstr>
      <vt:lpstr>PowerPoint-presentatie</vt:lpstr>
      <vt:lpstr>Levenscyclus Drosophila melanogaster</vt:lpstr>
      <vt:lpstr>MSDS Ether (Di-ethylether) </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Jaap schrickx</dc:creator>
  <cp:lastModifiedBy>Marion Ringeling</cp:lastModifiedBy>
  <cp:revision>4</cp:revision>
  <dcterms:created xsi:type="dcterms:W3CDTF">2024-11-07T14:00:05Z</dcterms:created>
  <dcterms:modified xsi:type="dcterms:W3CDTF">2024-11-15T16:12:05Z</dcterms:modified>
</cp:coreProperties>
</file>