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7" r:id="rId2"/>
    <p:sldId id="261" r:id="rId3"/>
    <p:sldId id="258" r:id="rId4"/>
    <p:sldId id="260" r:id="rId5"/>
    <p:sldId id="262" r:id="rId6"/>
    <p:sldId id="263" r:id="rId7"/>
    <p:sldId id="266" r:id="rId8"/>
    <p:sldId id="259" r:id="rId9"/>
    <p:sldId id="264" r:id="rId10"/>
    <p:sldId id="267" r:id="rId11"/>
    <p:sldId id="265"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4" autoAdjust="0"/>
    <p:restoredTop sz="94660"/>
  </p:normalViewPr>
  <p:slideViewPr>
    <p:cSldViewPr snapToGrid="0">
      <p:cViewPr varScale="1">
        <p:scale>
          <a:sx n="79" d="100"/>
          <a:sy n="79" d="100"/>
        </p:scale>
        <p:origin x="11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ACBA33-D355-46DA-A117-092A0C7B73C0}" type="datetimeFigureOut">
              <a:rPr lang="nl-NL" smtClean="0"/>
              <a:t>15-11-2024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167A5-9343-4281-9FD1-A7DD206A2F72}" type="slidenum">
              <a:rPr lang="nl-NL" smtClean="0"/>
              <a:t>‹nr.›</a:t>
            </a:fld>
            <a:endParaRPr lang="nl-NL"/>
          </a:p>
        </p:txBody>
      </p:sp>
    </p:spTree>
    <p:extLst>
      <p:ext uri="{BB962C8B-B14F-4D97-AF65-F5344CB8AC3E}">
        <p14:creationId xmlns:p14="http://schemas.microsoft.com/office/powerpoint/2010/main" val="323806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069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5E7E3-278C-EA0E-1347-13C1032763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CD16D1B-398D-2611-4AD6-71726E297D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7880C5-37DF-9DE1-D17E-67EF928D8E1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7ABE38B-1BD6-C8F8-A97E-2601A58003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426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CF674-1A90-183F-669B-2B1C42E5DD3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D60F31-4383-013B-79F5-C095919AA32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5008B3-1307-7130-BBEE-BBA47EA8D07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04399E9-9CC9-E305-8BD2-47447909C7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592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6935A-BC00-B607-F6F5-920C344BFFE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CDD8F5-6AA1-394C-31FA-B1D29038101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2BA0F7-9B0D-B043-5132-4AEB9C5C4E8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7F5C2CC-57AD-E439-D008-983AFA91B5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693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74739-8347-8652-DBE6-B754DBA94D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3203B3-8F3E-C8DA-B085-9CB0E098BDF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CA4D16-7488-8445-2768-267D3BA6DDA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8EA656F-610A-B568-07DC-BF2A172D5E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95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24674-0D42-7AB1-3365-397596C204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ACE8804-CBB3-4D49-4E33-CA775330175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32F2BC4-B623-9B09-2B0E-316BE609ABD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685F093-980C-6FD5-346A-A919B4C522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107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23447-3F63-A57D-1FDE-B859AD1FECB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B5E3C3-5D42-F888-6495-ECA72F5B8BB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349052-8534-8726-7729-D61AAAD91A1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C9D99BE-D57C-0110-30FB-E6AE56B318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560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CC855-8264-CE09-819C-6EB56E9899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3E1469-ACE3-F904-F51A-FBB3171D2F7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D8B22C0-8701-5F15-88C4-AD0DD5CA0E2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9948A34-C13F-3E64-64CC-98228436E9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62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01370-2AF0-ECE5-EBE2-C625AECA63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AF327C1-48F3-6BF9-CEFB-DEC3FF3FC1A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4FA0CFD-0358-BF7A-DA32-141C8EEE50B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60CF79F-952E-CAED-92FD-345B5381BB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40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55772-C930-29A7-C243-093B2A1F516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2444BD9-0666-5E48-8644-C2AD442441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D73E0A-8D1E-ADFA-26F1-01F96FF934B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72C4B98-CE0E-4185-962A-08CFA8C7DF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98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2B421-2295-6666-6982-76B079B67D7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D15419-2523-1397-0DB9-69624F17016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4DEA62-B66C-CCE0-C2B1-60FA7EB2F56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587D3F5-6534-B9E2-5E00-3FC74BBF25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073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65562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Titeldia</a:t>
            </a:r>
          </a:p>
        </p:txBody>
      </p:sp>
    </p:spTree>
    <p:extLst>
      <p:ext uri="{BB962C8B-B14F-4D97-AF65-F5344CB8AC3E}">
        <p14:creationId xmlns:p14="http://schemas.microsoft.com/office/powerpoint/2010/main" val="205300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1343025" y="1979458"/>
            <a:ext cx="9143138" cy="1742411"/>
          </a:xfrm>
          <a:prstGeom prst="rect">
            <a:avLst/>
          </a:prstGeom>
        </p:spPr>
        <p:txBody>
          <a:bodyPr vert="horz" lIns="0" tIns="0" rIns="0" bIns="0" rtlCol="0" anchor="b">
            <a:noAutofit/>
          </a:bodyPr>
          <a:lstStyle>
            <a:lvl1pPr>
              <a:defRPr lang="nl-NL" sz="6600"/>
            </a:lvl1pPr>
          </a:lstStyle>
          <a:p>
            <a:pPr lvl="0">
              <a:lnSpc>
                <a:spcPct val="80000"/>
              </a:lnSpc>
            </a:pPr>
            <a:r>
              <a:rPr lang="nl-NL" dirty="0"/>
              <a:t>Afsluitende tekst</a:t>
            </a:r>
          </a:p>
        </p:txBody>
      </p:sp>
    </p:spTree>
    <p:extLst>
      <p:ext uri="{BB962C8B-B14F-4D97-AF65-F5344CB8AC3E}">
        <p14:creationId xmlns:p14="http://schemas.microsoft.com/office/powerpoint/2010/main" val="8875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8244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Leeg balken</a:t>
            </a:r>
          </a:p>
        </p:txBody>
      </p:sp>
    </p:spTree>
    <p:extLst>
      <p:ext uri="{BB962C8B-B14F-4D97-AF65-F5344CB8AC3E}">
        <p14:creationId xmlns:p14="http://schemas.microsoft.com/office/powerpoint/2010/main" val="65397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8">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sopgave Geen animati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75594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Inhoudsopgave Geen animatie</a:t>
            </a:r>
          </a:p>
        </p:txBody>
      </p:sp>
    </p:spTree>
    <p:extLst>
      <p:ext uri="{BB962C8B-B14F-4D97-AF65-F5344CB8AC3E}">
        <p14:creationId xmlns:p14="http://schemas.microsoft.com/office/powerpoint/2010/main" val="301256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1343024" y="1592264"/>
            <a:ext cx="10125975" cy="4239736"/>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tabel in te voegen</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25941"/>
            <a:ext cx="46717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Tabel</a:t>
            </a:r>
          </a:p>
        </p:txBody>
      </p:sp>
    </p:spTree>
    <p:extLst>
      <p:ext uri="{BB962C8B-B14F-4D97-AF65-F5344CB8AC3E}">
        <p14:creationId xmlns:p14="http://schemas.microsoft.com/office/powerpoint/2010/main" val="422078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69" name="Afbeelding 6">
            <a:extLst>
              <a:ext uri="{FF2B5EF4-FFF2-40B4-BE49-F238E27FC236}">
                <a16:creationId xmlns:a16="http://schemas.microsoft.com/office/drawing/2014/main" id="{9430933F-ECBA-9FF6-88B2-C5F59485B67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66178" y="1480945"/>
            <a:ext cx="10259389" cy="5215780"/>
          </a:xfrm>
          <a:prstGeom prst="rect">
            <a:avLst/>
          </a:prstGeom>
        </p:spPr>
      </p:pic>
      <p:sp>
        <p:nvSpPr>
          <p:cNvPr id="76" name="Tijdelijke aanduiding voor afbeelding 16">
            <a:extLst>
              <a:ext uri="{FF2B5EF4-FFF2-40B4-BE49-F238E27FC236}">
                <a16:creationId xmlns:a16="http://schemas.microsoft.com/office/drawing/2014/main" id="{9A1B70FA-B7F3-935A-258C-335CFEAA62DA}"/>
              </a:ext>
            </a:extLst>
          </p:cNvPr>
          <p:cNvSpPr>
            <a:spLocks noGrp="1"/>
          </p:cNvSpPr>
          <p:nvPr>
            <p:ph type="pic" sz="quarter" idx="13" hasCustomPrompt="1"/>
          </p:nvPr>
        </p:nvSpPr>
        <p:spPr>
          <a:xfrm>
            <a:off x="2384339" y="1836200"/>
            <a:ext cx="8016536" cy="4051397"/>
          </a:xfrm>
          <a:pattFill prst="pct60">
            <a:fgClr>
              <a:schemeClr val="bg1">
                <a:lumMod val="95000"/>
              </a:schemeClr>
            </a:fgClr>
            <a:bgClr>
              <a:schemeClr val="bg1">
                <a:lumMod val="85000"/>
              </a:schemeClr>
            </a:bgClr>
          </a:pattFill>
        </p:spPr>
        <p:txBody>
          <a:bodyPr lIns="360000" tIns="0" rIns="36000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afbeelding in te voegen</a:t>
            </a:r>
          </a:p>
        </p:txBody>
      </p:sp>
      <p:cxnSp>
        <p:nvCxnSpPr>
          <p:cNvPr id="5" name="Rechte verbindingslijn 4">
            <a:extLst>
              <a:ext uri="{FF2B5EF4-FFF2-40B4-BE49-F238E27FC236}">
                <a16:creationId xmlns:a16="http://schemas.microsoft.com/office/drawing/2014/main" id="{EFBB8EE3-E6C8-8AA4-B889-9AE1FD83D633}"/>
              </a:ext>
            </a:extLst>
          </p:cNvPr>
          <p:cNvCxnSpPr>
            <a:cxnSpLocks/>
          </p:cNvCxnSpPr>
          <p:nvPr userDrawn="1"/>
        </p:nvCxnSpPr>
        <p:spPr>
          <a:xfrm>
            <a:off x="2502158" y="713444"/>
            <a:ext cx="8969117" cy="0"/>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833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CCC6353-103C-B559-CE9F-82E262C140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6449"/>
          <a:stretch/>
        </p:blipFill>
        <p:spPr>
          <a:xfrm>
            <a:off x="4729637" y="1794710"/>
            <a:ext cx="9030968" cy="4907705"/>
          </a:xfrm>
          <a:custGeom>
            <a:avLst/>
            <a:gdLst>
              <a:gd name="connsiteX0" fmla="*/ 9613381 w 9653408"/>
              <a:gd name="connsiteY0" fmla="*/ 0 h 4907705"/>
              <a:gd name="connsiteX1" fmla="*/ 9653408 w 9653408"/>
              <a:gd name="connsiteY1" fmla="*/ 0 h 4907705"/>
              <a:gd name="connsiteX2" fmla="*/ 9653408 w 9653408"/>
              <a:gd name="connsiteY2" fmla="*/ 4907705 h 4907705"/>
              <a:gd name="connsiteX3" fmla="*/ 9613381 w 9653408"/>
              <a:gd name="connsiteY3" fmla="*/ 4907705 h 4907705"/>
              <a:gd name="connsiteX4" fmla="*/ 0 w 9653408"/>
              <a:gd name="connsiteY4" fmla="*/ 0 h 4907705"/>
              <a:gd name="connsiteX5" fmla="*/ 7984878 w 9653408"/>
              <a:gd name="connsiteY5" fmla="*/ 0 h 4907705"/>
              <a:gd name="connsiteX6" fmla="*/ 7984878 w 9653408"/>
              <a:gd name="connsiteY6" fmla="*/ 4907705 h 4907705"/>
              <a:gd name="connsiteX7" fmla="*/ 0 w 9653408"/>
              <a:gd name="connsiteY7" fmla="*/ 4907705 h 490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53408" h="4907705">
                <a:moveTo>
                  <a:pt x="9613381" y="0"/>
                </a:moveTo>
                <a:lnTo>
                  <a:pt x="9653408" y="0"/>
                </a:lnTo>
                <a:lnTo>
                  <a:pt x="9653408" y="4907705"/>
                </a:lnTo>
                <a:lnTo>
                  <a:pt x="9613381" y="4907705"/>
                </a:lnTo>
                <a:close/>
                <a:moveTo>
                  <a:pt x="0" y="0"/>
                </a:moveTo>
                <a:lnTo>
                  <a:pt x="7984878" y="0"/>
                </a:lnTo>
                <a:lnTo>
                  <a:pt x="7984878" y="4907705"/>
                </a:lnTo>
                <a:lnTo>
                  <a:pt x="0" y="4907705"/>
                </a:lnTo>
                <a:close/>
              </a:path>
            </a:pathLst>
          </a:custGeom>
        </p:spPr>
      </p:pic>
      <p:pic>
        <p:nvPicPr>
          <p:cNvPr id="19" name="Afbeelding 18">
            <a:extLst>
              <a:ext uri="{FF2B5EF4-FFF2-40B4-BE49-F238E27FC236}">
                <a16:creationId xmlns:a16="http://schemas.microsoft.com/office/drawing/2014/main" id="{6106FA69-544A-B328-70F5-B187E2E105BF}"/>
              </a:ext>
            </a:extLst>
          </p:cNvPr>
          <p:cNvPicPr>
            <a:picLocks noChangeAspect="1"/>
          </p:cNvPicPr>
          <p:nvPr userDrawn="1"/>
        </p:nvPicPr>
        <p:blipFill>
          <a:blip r:embed="rId4">
            <a:extLst>
              <a:ext uri="{28A0092B-C50C-407E-A947-70E740481C1C}">
                <a14:useLocalDpi xmlns:a14="http://schemas.microsoft.com/office/drawing/2010/main" val="0"/>
              </a:ext>
            </a:extLst>
          </a:blip>
          <a:srcRect l="6006" r="6006"/>
          <a:stretch/>
        </p:blipFill>
        <p:spPr>
          <a:xfrm>
            <a:off x="6556958" y="155585"/>
            <a:ext cx="558014" cy="667283"/>
          </a:xfrm>
          <a:prstGeom prst="rect">
            <a:avLst/>
          </a:prstGeom>
        </p:spPr>
      </p:pic>
      <p:sp>
        <p:nvSpPr>
          <p:cNvPr id="21" name="Tijdelijke aanduiding voor afbeelding 16">
            <a:extLst>
              <a:ext uri="{FF2B5EF4-FFF2-40B4-BE49-F238E27FC236}">
                <a16:creationId xmlns:a16="http://schemas.microsoft.com/office/drawing/2014/main" id="{0B63FD94-27C8-408A-3F9E-DB3EEB7CE778}"/>
              </a:ext>
            </a:extLst>
          </p:cNvPr>
          <p:cNvSpPr>
            <a:spLocks noGrp="1"/>
          </p:cNvSpPr>
          <p:nvPr>
            <p:ph type="pic" sz="quarter" idx="13" hasCustomPrompt="1"/>
          </p:nvPr>
        </p:nvSpPr>
        <p:spPr>
          <a:xfrm>
            <a:off x="5785168" y="2135332"/>
            <a:ext cx="6406832" cy="3851690"/>
          </a:xfrm>
          <a:pattFill prst="pct60">
            <a:fgClr>
              <a:schemeClr val="bg1">
                <a:lumMod val="95000"/>
              </a:schemeClr>
            </a:fgClr>
            <a:bgClr>
              <a:schemeClr val="bg1">
                <a:lumMod val="85000"/>
              </a:schemeClr>
            </a:bgClr>
          </a:pattFill>
        </p:spPr>
        <p:txBody>
          <a:bodyPr lIns="360000" tIns="0" rIns="36000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afbeelding in te voegen</a:t>
            </a:r>
          </a:p>
        </p:txBody>
      </p:sp>
    </p:spTree>
    <p:extLst>
      <p:ext uri="{BB962C8B-B14F-4D97-AF65-F5344CB8AC3E}">
        <p14:creationId xmlns:p14="http://schemas.microsoft.com/office/powerpoint/2010/main" val="298084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250"/>
                                        <p:tgtEl>
                                          <p:spTgt spid="19"/>
                                        </p:tgtEl>
                                      </p:cBhvr>
                                    </p:animEffect>
                                  </p:childTnLst>
                                </p:cTn>
                              </p:par>
                              <p:par>
                                <p:cTn id="8" presetID="6" presetClass="emph" presetSubtype="0" accel="47000" decel="47000" autoRev="1" fill="hold" nodeType="withEffect">
                                  <p:stCondLst>
                                    <p:cond delay="1000"/>
                                  </p:stCondLst>
                                  <p:childTnLst>
                                    <p:animScale>
                                      <p:cBhvr>
                                        <p:cTn id="9" dur="2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uter kle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CCC6353-103C-B559-CE9F-82E262C140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869"/>
          <a:stretch/>
        </p:blipFill>
        <p:spPr>
          <a:xfrm>
            <a:off x="6357080" y="2213654"/>
            <a:ext cx="7063086" cy="3814686"/>
          </a:xfrm>
          <a:custGeom>
            <a:avLst/>
            <a:gdLst>
              <a:gd name="connsiteX0" fmla="*/ 9613381 w 9653408"/>
              <a:gd name="connsiteY0" fmla="*/ 0 h 4907705"/>
              <a:gd name="connsiteX1" fmla="*/ 9653408 w 9653408"/>
              <a:gd name="connsiteY1" fmla="*/ 0 h 4907705"/>
              <a:gd name="connsiteX2" fmla="*/ 9653408 w 9653408"/>
              <a:gd name="connsiteY2" fmla="*/ 4907705 h 4907705"/>
              <a:gd name="connsiteX3" fmla="*/ 9613381 w 9653408"/>
              <a:gd name="connsiteY3" fmla="*/ 4907705 h 4907705"/>
              <a:gd name="connsiteX4" fmla="*/ 0 w 9653408"/>
              <a:gd name="connsiteY4" fmla="*/ 0 h 4907705"/>
              <a:gd name="connsiteX5" fmla="*/ 7984878 w 9653408"/>
              <a:gd name="connsiteY5" fmla="*/ 0 h 4907705"/>
              <a:gd name="connsiteX6" fmla="*/ 7984878 w 9653408"/>
              <a:gd name="connsiteY6" fmla="*/ 4907705 h 4907705"/>
              <a:gd name="connsiteX7" fmla="*/ 0 w 9653408"/>
              <a:gd name="connsiteY7" fmla="*/ 4907705 h 490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53408" h="4907705">
                <a:moveTo>
                  <a:pt x="9613381" y="0"/>
                </a:moveTo>
                <a:lnTo>
                  <a:pt x="9653408" y="0"/>
                </a:lnTo>
                <a:lnTo>
                  <a:pt x="9653408" y="4907705"/>
                </a:lnTo>
                <a:lnTo>
                  <a:pt x="9613381" y="4907705"/>
                </a:lnTo>
                <a:close/>
                <a:moveTo>
                  <a:pt x="0" y="0"/>
                </a:moveTo>
                <a:lnTo>
                  <a:pt x="7984878" y="0"/>
                </a:lnTo>
                <a:lnTo>
                  <a:pt x="7984878" y="4907705"/>
                </a:lnTo>
                <a:lnTo>
                  <a:pt x="0" y="4907705"/>
                </a:lnTo>
                <a:close/>
              </a:path>
            </a:pathLst>
          </a:custGeom>
        </p:spPr>
      </p:pic>
      <p:pic>
        <p:nvPicPr>
          <p:cNvPr id="19" name="Afbeelding 18">
            <a:extLst>
              <a:ext uri="{FF2B5EF4-FFF2-40B4-BE49-F238E27FC236}">
                <a16:creationId xmlns:a16="http://schemas.microsoft.com/office/drawing/2014/main" id="{6106FA69-544A-B328-70F5-B187E2E105BF}"/>
              </a:ext>
            </a:extLst>
          </p:cNvPr>
          <p:cNvPicPr>
            <a:picLocks noChangeAspect="1"/>
          </p:cNvPicPr>
          <p:nvPr userDrawn="1"/>
        </p:nvPicPr>
        <p:blipFill>
          <a:blip r:embed="rId4">
            <a:extLst>
              <a:ext uri="{28A0092B-C50C-407E-A947-70E740481C1C}">
                <a14:useLocalDpi xmlns:a14="http://schemas.microsoft.com/office/drawing/2010/main" val="0"/>
              </a:ext>
            </a:extLst>
          </a:blip>
          <a:srcRect l="6006" r="6006"/>
          <a:stretch/>
        </p:blipFill>
        <p:spPr>
          <a:xfrm>
            <a:off x="6556958" y="155585"/>
            <a:ext cx="558014" cy="667283"/>
          </a:xfrm>
          <a:prstGeom prst="rect">
            <a:avLst/>
          </a:prstGeom>
        </p:spPr>
      </p:pic>
      <p:sp>
        <p:nvSpPr>
          <p:cNvPr id="21" name="Tijdelijke aanduiding voor afbeelding 16">
            <a:extLst>
              <a:ext uri="{FF2B5EF4-FFF2-40B4-BE49-F238E27FC236}">
                <a16:creationId xmlns:a16="http://schemas.microsoft.com/office/drawing/2014/main" id="{0B63FD94-27C8-408A-3F9E-DB3EEB7CE778}"/>
              </a:ext>
            </a:extLst>
          </p:cNvPr>
          <p:cNvSpPr>
            <a:spLocks noGrp="1"/>
          </p:cNvSpPr>
          <p:nvPr>
            <p:ph type="pic" sz="quarter" idx="13" hasCustomPrompt="1"/>
          </p:nvPr>
        </p:nvSpPr>
        <p:spPr>
          <a:xfrm>
            <a:off x="7153834" y="2475266"/>
            <a:ext cx="5038165" cy="2987817"/>
          </a:xfrm>
          <a:pattFill prst="pct60">
            <a:fgClr>
              <a:schemeClr val="bg1">
                <a:lumMod val="95000"/>
              </a:schemeClr>
            </a:fgClr>
            <a:bgClr>
              <a:schemeClr val="bg1">
                <a:lumMod val="85000"/>
              </a:schemeClr>
            </a:bgClr>
          </a:pattFill>
        </p:spPr>
        <p:txBody>
          <a:bodyPr lIns="360000" tIns="0" rIns="36000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afbeelding in te voegen</a:t>
            </a:r>
          </a:p>
        </p:txBody>
      </p:sp>
    </p:spTree>
    <p:extLst>
      <p:ext uri="{BB962C8B-B14F-4D97-AF65-F5344CB8AC3E}">
        <p14:creationId xmlns:p14="http://schemas.microsoft.com/office/powerpoint/2010/main" val="106188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18" name="Afbeelding 17" descr="Afbeelding met kleding, persoon, buitenshuis, glimlach&#10;&#10;Automatisch gegenereerde beschrijving" hidden="1">
            <a:extLst>
              <a:ext uri="{FF2B5EF4-FFF2-40B4-BE49-F238E27FC236}">
                <a16:creationId xmlns:a16="http://schemas.microsoft.com/office/drawing/2014/main" id="{EB1B3B81-0EE2-69EF-4F82-010A60712E6A}"/>
              </a:ext>
            </a:extLst>
          </p:cNvPr>
          <p:cNvPicPr>
            <a:picLocks noChangeAspect="1"/>
          </p:cNvPicPr>
          <p:nvPr userDrawn="1"/>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artisticBlur radius="12"/>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25115" t="23792" b="47121"/>
          <a:stretch/>
        </p:blipFill>
        <p:spPr>
          <a:xfrm>
            <a:off x="0" y="0"/>
            <a:ext cx="12214050" cy="6858000"/>
          </a:xfrm>
          <a:prstGeom prst="rect">
            <a:avLst/>
          </a:prstGeom>
        </p:spPr>
      </p:pic>
      <p:pic>
        <p:nvPicPr>
          <p:cNvPr id="9" name="Afbeelding 8" descr="Afbeelding met Menselijk gezicht, kleding, persoon, jasje&#10;&#10;Automatisch gegenereerde beschrijving" hidden="1">
            <a:extLst>
              <a:ext uri="{FF2B5EF4-FFF2-40B4-BE49-F238E27FC236}">
                <a16:creationId xmlns:a16="http://schemas.microsoft.com/office/drawing/2014/main" id="{A92DCCDA-B578-17F2-8516-76F463F9C3E7}"/>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1267" y="0"/>
            <a:ext cx="12334534" cy="6858000"/>
          </a:xfrm>
          <a:prstGeom prst="rect">
            <a:avLst/>
          </a:prstGeom>
        </p:spPr>
      </p:pic>
      <p:pic>
        <p:nvPicPr>
          <p:cNvPr id="21" name="Afbeelding 20" descr="Afbeelding met kleding, Menselijk gezicht, persoon, glimlach&#10;&#10;Automatisch gegenereerde beschrijving" hidden="1">
            <a:extLst>
              <a:ext uri="{FF2B5EF4-FFF2-40B4-BE49-F238E27FC236}">
                <a16:creationId xmlns:a16="http://schemas.microsoft.com/office/drawing/2014/main" id="{D98BBDEF-04ED-B47E-8EBA-B021091FF3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4775" t="24576" r="28531" b="46438"/>
          <a:stretch/>
        </p:blipFill>
        <p:spPr>
          <a:xfrm>
            <a:off x="1288814" y="24712"/>
            <a:ext cx="6099368" cy="7232426"/>
          </a:xfrm>
          <a:prstGeom prst="rect">
            <a:avLst/>
          </a:prstGeom>
        </p:spPr>
      </p:pic>
      <p:pic>
        <p:nvPicPr>
          <p:cNvPr id="25" name="Afbeelding 24" descr="Afbeelding met tekst, Lettertype, Graphics, logo&#10;&#10;Automatisch gegenereerde beschrijving" hidden="1">
            <a:extLst>
              <a:ext uri="{FF2B5EF4-FFF2-40B4-BE49-F238E27FC236}">
                <a16:creationId xmlns:a16="http://schemas.microsoft.com/office/drawing/2014/main" id="{09BB6D8F-9000-1FDF-4E4D-ECD60ECD35D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9138" y="5595204"/>
            <a:ext cx="4138047" cy="905721"/>
          </a:xfrm>
          <a:prstGeom prst="rect">
            <a:avLst/>
          </a:prstGeom>
          <a:solidFill>
            <a:schemeClr val="accent2"/>
          </a:solidFill>
        </p:spPr>
      </p:pic>
    </p:spTree>
    <p:extLst>
      <p:ext uri="{BB962C8B-B14F-4D97-AF65-F5344CB8AC3E}">
        <p14:creationId xmlns:p14="http://schemas.microsoft.com/office/powerpoint/2010/main" val="25140311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667">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 presetClass="entr" presetSubtype="8" decel="100000" fill="hold" nodeType="withEffect">
                                      <p:stCondLst>
                                        <p:cond delay="250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0-#ppt_w/2"/>
                                              </p:val>
                                            </p:tav>
                                            <p:tav tm="100000">
                                              <p:val>
                                                <p:strVal val="#ppt_x"/>
                                              </p:val>
                                            </p:tav>
                                          </p:tavLst>
                                        </p:anim>
                                        <p:anim calcmode="lin" valueType="num">
                                          <p:cBhvr additive="base">
                                            <p:cTn id="15"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 presetClass="entr" presetSubtype="8" decel="100000" fill="hold" nodeType="withEffect">
                                      <p:stCondLst>
                                        <p:cond delay="250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0-#ppt_w/2"/>
                                              </p:val>
                                            </p:tav>
                                            <p:tav tm="100000">
                                              <p:val>
                                                <p:strVal val="#ppt_x"/>
                                              </p:val>
                                            </p:tav>
                                          </p:tavLst>
                                        </p:anim>
                                        <p:anim calcmode="lin" valueType="num">
                                          <p:cBhvr additive="base">
                                            <p:cTn id="15"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77" name="Afbeelding 76" hidden="1">
            <a:extLst>
              <a:ext uri="{FF2B5EF4-FFF2-40B4-BE49-F238E27FC236}">
                <a16:creationId xmlns:a16="http://schemas.microsoft.com/office/drawing/2014/main" id="{3AEFB549-7642-6AAA-3D19-19581E29589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24"/>
                    </a14:imgEffect>
                  </a14:imgLayer>
                </a14:imgProps>
              </a:ext>
              <a:ext uri="{28A0092B-C50C-407E-A947-70E740481C1C}">
                <a14:useLocalDpi xmlns:a14="http://schemas.microsoft.com/office/drawing/2010/main" val="0"/>
              </a:ext>
            </a:extLst>
          </a:blip>
          <a:srcRect t="6381" b="9532"/>
          <a:stretch/>
        </p:blipFill>
        <p:spPr>
          <a:xfrm>
            <a:off x="2002" y="-1"/>
            <a:ext cx="12190495" cy="6858001"/>
          </a:xfrm>
          <a:prstGeom prst="rect">
            <a:avLst/>
          </a:prstGeom>
        </p:spPr>
      </p:pic>
      <p:pic>
        <p:nvPicPr>
          <p:cNvPr id="9" name="Afbeelding 8" descr="Afbeelding met Menselijk gezicht, kleding, persoon, jasje&#10;&#10;Automatisch gegenereerde beschrijving" hidden="1">
            <a:extLst>
              <a:ext uri="{FF2B5EF4-FFF2-40B4-BE49-F238E27FC236}">
                <a16:creationId xmlns:a16="http://schemas.microsoft.com/office/drawing/2014/main" id="{A92DCCDA-B578-17F2-8516-76F463F9C3E7}"/>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71267" y="0"/>
            <a:ext cx="12334534" cy="6858000"/>
          </a:xfrm>
          <a:prstGeom prst="rect">
            <a:avLst/>
          </a:prstGeom>
        </p:spPr>
      </p:pic>
      <p:pic>
        <p:nvPicPr>
          <p:cNvPr id="21" name="Afbeelding 20" descr="Afbeelding met kleding, Menselijk gezicht, persoon, glimlach&#10;&#10;Automatisch gegenereerde beschrijving" hidden="1">
            <a:extLst>
              <a:ext uri="{FF2B5EF4-FFF2-40B4-BE49-F238E27FC236}">
                <a16:creationId xmlns:a16="http://schemas.microsoft.com/office/drawing/2014/main" id="{D98BBDEF-04ED-B47E-8EBA-B021091FF3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4775" t="24576" r="28531" b="46438"/>
          <a:stretch/>
        </p:blipFill>
        <p:spPr>
          <a:xfrm>
            <a:off x="1288814" y="24712"/>
            <a:ext cx="6099368" cy="7232426"/>
          </a:xfrm>
          <a:prstGeom prst="rect">
            <a:avLst/>
          </a:prstGeom>
        </p:spPr>
      </p:pic>
      <p:pic>
        <p:nvPicPr>
          <p:cNvPr id="25" name="Afbeelding 24" descr="Afbeelding met tekst, Lettertype, Graphics, logo&#10;&#10;Automatisch gegenereerde beschrijving" hidden="1">
            <a:extLst>
              <a:ext uri="{FF2B5EF4-FFF2-40B4-BE49-F238E27FC236}">
                <a16:creationId xmlns:a16="http://schemas.microsoft.com/office/drawing/2014/main" id="{09BB6D8F-9000-1FDF-4E4D-ECD60ECD35D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9138" y="5595204"/>
            <a:ext cx="4138047" cy="905721"/>
          </a:xfrm>
          <a:prstGeom prst="rect">
            <a:avLst/>
          </a:prstGeom>
          <a:solidFill>
            <a:schemeClr val="accent2"/>
          </a:solidFill>
        </p:spPr>
      </p:pic>
    </p:spTree>
    <p:extLst>
      <p:ext uri="{BB962C8B-B14F-4D97-AF65-F5344CB8AC3E}">
        <p14:creationId xmlns:p14="http://schemas.microsoft.com/office/powerpoint/2010/main" val="41296429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667">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par>
                                    <p:cTn id="12" presetID="2" presetClass="entr" presetSubtype="8" decel="100000" fill="hold" nodeType="withEffect">
                                      <p:stCondLst>
                                        <p:cond delay="250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0-#ppt_w/2"/>
                                              </p:val>
                                            </p:tav>
                                            <p:tav tm="100000">
                                              <p:val>
                                                <p:strVal val="#ppt_x"/>
                                              </p:val>
                                            </p:tav>
                                          </p:tavLst>
                                        </p:anim>
                                        <p:anim calcmode="lin" valueType="num">
                                          <p:cBhvr additive="base">
                                            <p:cTn id="15"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par>
                                    <p:cTn id="12" presetID="2" presetClass="entr" presetSubtype="8" decel="100000" fill="hold" nodeType="withEffect">
                                      <p:stCondLst>
                                        <p:cond delay="250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0-#ppt_w/2"/>
                                              </p:val>
                                            </p:tav>
                                            <p:tav tm="100000">
                                              <p:val>
                                                <p:strVal val="#ppt_x"/>
                                              </p:val>
                                            </p:tav>
                                          </p:tavLst>
                                        </p:anim>
                                        <p:anim calcmode="lin" valueType="num">
                                          <p:cBhvr additive="base">
                                            <p:cTn id="15"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1343025" y="1592263"/>
            <a:ext cx="10130174" cy="4240212"/>
          </a:xfrm>
          <a:prstGeom prst="rect">
            <a:avLst/>
          </a:prstGeom>
        </p:spPr>
        <p:txBody>
          <a:bodyPr vert="horz" lIns="0" tIns="0" rIns="0" bIns="0" rtlCol="0">
            <a:noAutofit/>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dirty="0">
                <a:solidFill>
                  <a:schemeClr val="accent2"/>
                </a:solidFill>
                <a:latin typeface="+mn-lt"/>
              </a:rPr>
              <a:t>INDELING</a:t>
            </a:r>
          </a:p>
        </p:txBody>
      </p:sp>
    </p:spTree>
    <p:extLst>
      <p:ext uri="{BB962C8B-B14F-4D97-AF65-F5344CB8AC3E}">
        <p14:creationId xmlns:p14="http://schemas.microsoft.com/office/powerpoint/2010/main" val="3377319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p:txStyles>
    <p:titleStyle>
      <a:lvl1pPr algn="l" defTabSz="914400" rtl="0" eaLnBrk="1" latinLnBrk="0" hangingPunct="1">
        <a:lnSpc>
          <a:spcPct val="90000"/>
        </a:lnSpc>
        <a:spcBef>
          <a:spcPct val="0"/>
        </a:spcBef>
        <a:buNone/>
        <a:defRPr lang="nl-NL" sz="1400" b="1" kern="1200" noProof="0" dirty="0">
          <a:solidFill>
            <a:schemeClr val="accent1"/>
          </a:solidFill>
          <a:latin typeface="+mn-lt"/>
          <a:ea typeface="Segoe UI Black" panose="020B0A02040204020203" pitchFamily="34" charset="0"/>
          <a:cs typeface="+mj-cs"/>
        </a:defRPr>
      </a:lvl1pPr>
    </p:titleStyle>
    <p:bodyStyle>
      <a:lvl1pPr marL="174625" indent="-174625"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800" kern="1200">
          <a:solidFill>
            <a:schemeClr val="tx1"/>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4pPr>
      <a:lvl5pPr marL="342900" indent="-342900" algn="l" defTabSz="914400" rtl="0" eaLnBrk="1" latinLnBrk="0" hangingPunct="1">
        <a:lnSpc>
          <a:spcPct val="90000"/>
        </a:lnSpc>
        <a:spcBef>
          <a:spcPts val="600"/>
        </a:spcBef>
        <a:spcAft>
          <a:spcPts val="600"/>
        </a:spcAft>
        <a:buFontTx/>
        <a:buBlip>
          <a:blip r:embed="rId12"/>
        </a:buBlip>
        <a:defRPr sz="2000" b="0" kern="1200">
          <a:solidFill>
            <a:schemeClr val="accent1"/>
          </a:solidFill>
          <a:latin typeface="+mj-lt"/>
          <a:ea typeface="Segoe UI Black" panose="020B0A02040204020203" pitchFamily="34" charset="0"/>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800" kern="1200">
          <a:solidFill>
            <a:schemeClr val="tx1"/>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A4A3A4"/>
          </p15:clr>
        </p15:guide>
        <p15:guide id="2" pos="529">
          <p15:clr>
            <a:srgbClr val="A4A3A4"/>
          </p15:clr>
        </p15:guide>
        <p15:guide id="3" orient="horz" pos="3674">
          <p15:clr>
            <a:srgbClr val="A4A3A4"/>
          </p15:clr>
        </p15:guide>
        <p15:guide id="6" pos="7226">
          <p15:clr>
            <a:srgbClr val="A4A3A4"/>
          </p15:clr>
        </p15:guide>
        <p15:guide id="9" orient="horz" pos="436">
          <p15:clr>
            <a:srgbClr val="A4A3A4"/>
          </p15:clr>
        </p15:guide>
        <p15:guide id="10" orient="horz" pos="731">
          <p15:clr>
            <a:srgbClr val="A4A3A4"/>
          </p15:clr>
        </p15:guide>
        <p15:guide id="13" pos="7680">
          <p15:clr>
            <a:srgbClr val="F26B43"/>
          </p15:clr>
        </p15:guide>
        <p15:guide id="14" orient="horz" pos="4320">
          <p15:clr>
            <a:srgbClr val="F26B43"/>
          </p15:clr>
        </p15:guide>
        <p15:guide id="16">
          <p15:clr>
            <a:srgbClr val="F26B43"/>
          </p15:clr>
        </p15:guide>
        <p15:guide id="17" orient="horz">
          <p15:clr>
            <a:srgbClr val="F26B43"/>
          </p15:clr>
        </p15:guide>
        <p15:guide id="18" pos="846">
          <p15:clr>
            <a:srgbClr val="A4A3A4"/>
          </p15:clr>
        </p15:guide>
        <p15:guide id="19" orient="horz" pos="618">
          <p15:clr>
            <a:srgbClr val="A4A3A4"/>
          </p15:clr>
        </p15:guide>
        <p15:guide id="20" orient="horz" pos="845">
          <p15:clr>
            <a:srgbClr val="A4A3A4"/>
          </p15:clr>
        </p15:guide>
        <p15:guide id="21" orient="horz" pos="4178">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12"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11" Type="http://schemas.openxmlformats.org/officeDocument/2006/relationships/image" Target="../media/image17.jpeg"/><Relationship Id="rId5" Type="http://schemas.openxmlformats.org/officeDocument/2006/relationships/image" Target="../media/image10.png"/><Relationship Id="rId10" Type="http://schemas.openxmlformats.org/officeDocument/2006/relationships/image" Target="../media/image16.jpeg"/><Relationship Id="rId4" Type="http://schemas.openxmlformats.org/officeDocument/2006/relationships/notesSlide" Target="../notesSlides/notesSlide3.xml"/><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1.jpeg"/><Relationship Id="rId4" Type="http://schemas.openxmlformats.org/officeDocument/2006/relationships/image" Target="../media/image11.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6.jpeg"/><Relationship Id="rId4" Type="http://schemas.openxmlformats.org/officeDocument/2006/relationships/image" Target="../media/image11.pn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notesSlide" Target="../notesSlides/notesSlide8.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video" Target="https://www.youtube.com/embed/UAYF1xO4spU?feature=oembed" TargetMode="Externa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7.jpeg"/><Relationship Id="rId4" Type="http://schemas.openxmlformats.org/officeDocument/2006/relationships/image" Target="../media/image10.png"/><Relationship Id="rId9" Type="http://schemas.openxmlformats.org/officeDocument/2006/relationships/hyperlink" Target="https://www.youtube.com/watch?v=UAYF1xO4sp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135FAB"/>
            </a:gs>
            <a:gs pos="100000">
              <a:srgbClr val="179AD5"/>
            </a:gs>
          </a:gsLst>
          <a:lin ang="21594000" scaled="0"/>
        </a:gradFill>
        <a:effectLst/>
      </p:bgPr>
    </p:bg>
    <p:spTree>
      <p:nvGrpSpPr>
        <p:cNvPr id="1" name=""/>
        <p:cNvGrpSpPr/>
        <p:nvPr/>
      </p:nvGrpSpPr>
      <p:grpSpPr>
        <a:xfrm>
          <a:off x="0" y="0"/>
          <a:ext cx="0" cy="0"/>
          <a:chOff x="0" y="0"/>
          <a:chExt cx="0" cy="0"/>
        </a:xfrm>
      </p:grpSpPr>
      <p:pic>
        <p:nvPicPr>
          <p:cNvPr id="16" name="Afbeelding 15" descr="Afbeelding met reptiel, zoogdier, schildpad, Zeeschildpad&#10;&#10;Automatisch gegenereerde beschrijving">
            <a:extLst>
              <a:ext uri="{FF2B5EF4-FFF2-40B4-BE49-F238E27FC236}">
                <a16:creationId xmlns:a16="http://schemas.microsoft.com/office/drawing/2014/main" id="{55A89333-F0E2-3701-1C79-AAF073488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678" y="719137"/>
            <a:ext cx="20807526" cy="6207579"/>
          </a:xfrm>
          <a:prstGeom prst="rect">
            <a:avLst/>
          </a:prstGeom>
          <a:effectLst>
            <a:softEdge rad="495300"/>
          </a:effectLst>
        </p:spPr>
      </p:pic>
      <p:sp>
        <p:nvSpPr>
          <p:cNvPr id="21" name="Rechthoek 20">
            <a:extLst>
              <a:ext uri="{FF2B5EF4-FFF2-40B4-BE49-F238E27FC236}">
                <a16:creationId xmlns:a16="http://schemas.microsoft.com/office/drawing/2014/main" id="{B6BFEDD5-0185-8C00-7BAB-0BE2FAE4C617}"/>
              </a:ext>
            </a:extLst>
          </p:cNvPr>
          <p:cNvSpPr/>
          <p:nvPr/>
        </p:nvSpPr>
        <p:spPr>
          <a:xfrm>
            <a:off x="0" y="4673600"/>
            <a:ext cx="14465299" cy="1158875"/>
          </a:xfrm>
          <a:prstGeom prst="rect">
            <a:avLst/>
          </a:prstGeom>
          <a:gradFill>
            <a:gsLst>
              <a:gs pos="0">
                <a:schemeClr val="accent2"/>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grpSp>
        <p:nvGrpSpPr>
          <p:cNvPr id="20" name="Logo">
            <a:extLst>
              <a:ext uri="{FF2B5EF4-FFF2-40B4-BE49-F238E27FC236}">
                <a16:creationId xmlns:a16="http://schemas.microsoft.com/office/drawing/2014/main" id="{97A7C908-8CB0-3213-9166-DC4D6811C33A}"/>
              </a:ext>
            </a:extLst>
          </p:cNvPr>
          <p:cNvGrpSpPr/>
          <p:nvPr/>
        </p:nvGrpSpPr>
        <p:grpSpPr>
          <a:xfrm>
            <a:off x="1353003" y="0"/>
            <a:ext cx="2737741" cy="3465512"/>
            <a:chOff x="1343025" y="1"/>
            <a:chExt cx="2737741" cy="3465512"/>
          </a:xfrm>
        </p:grpSpPr>
        <p:pic>
          <p:nvPicPr>
            <p:cNvPr id="17" name="Picture 2" descr="A black and white logo&#10;&#10;Description automatically generated">
              <a:extLst>
                <a:ext uri="{FF2B5EF4-FFF2-40B4-BE49-F238E27FC236}">
                  <a16:creationId xmlns:a16="http://schemas.microsoft.com/office/drawing/2014/main" id="{6CE6CA32-96FF-94A1-D4D9-799311CE6017}"/>
                </a:ext>
              </a:extLst>
            </p:cNvPr>
            <p:cNvPicPr>
              <a:picLocks noChangeAspect="1"/>
            </p:cNvPicPr>
            <p:nvPr/>
          </p:nvPicPr>
          <p:blipFill>
            <a:blip r:embed="rId4"/>
            <a:stretch>
              <a:fillRect/>
            </a:stretch>
          </p:blipFill>
          <p:spPr>
            <a:xfrm>
              <a:off x="1343025" y="719138"/>
              <a:ext cx="2737741" cy="2746375"/>
            </a:xfrm>
            <a:prstGeom prst="rect">
              <a:avLst/>
            </a:prstGeom>
          </p:spPr>
        </p:pic>
        <p:sp>
          <p:nvSpPr>
            <p:cNvPr id="18" name="Rechthoek 17">
              <a:extLst>
                <a:ext uri="{FF2B5EF4-FFF2-40B4-BE49-F238E27FC236}">
                  <a16:creationId xmlns:a16="http://schemas.microsoft.com/office/drawing/2014/main" id="{2BEA7F2F-95DD-5EB8-DB80-DB6AAB4D0316}"/>
                </a:ext>
              </a:extLst>
            </p:cNvPr>
            <p:cNvSpPr/>
            <p:nvPr/>
          </p:nvSpPr>
          <p:spPr>
            <a:xfrm>
              <a:off x="1343025" y="1"/>
              <a:ext cx="273774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grpSp>
      <p:sp>
        <p:nvSpPr>
          <p:cNvPr id="2" name="Rechthoek 1">
            <a:extLst>
              <a:ext uri="{FF2B5EF4-FFF2-40B4-BE49-F238E27FC236}">
                <a16:creationId xmlns:a16="http://schemas.microsoft.com/office/drawing/2014/main" id="{8B7825B8-DA71-3308-0C87-EE04631DF03C}"/>
              </a:ext>
            </a:extLst>
          </p:cNvPr>
          <p:cNvSpPr/>
          <p:nvPr/>
        </p:nvSpPr>
        <p:spPr>
          <a:xfrm>
            <a:off x="0" y="6068932"/>
            <a:ext cx="3111500" cy="56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pic>
        <p:nvPicPr>
          <p:cNvPr id="27" name="Schildpad 2" descr="Afbeelding met reptiel, schildpad, zoogdier, Zeeschildpad&#10;&#10;Automatisch gegenereerde beschrijving">
            <a:extLst>
              <a:ext uri="{FF2B5EF4-FFF2-40B4-BE49-F238E27FC236}">
                <a16:creationId xmlns:a16="http://schemas.microsoft.com/office/drawing/2014/main" id="{754A44CE-AAED-0E46-5893-467B544103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1682" y="2370101"/>
            <a:ext cx="4373154" cy="2300052"/>
          </a:xfrm>
          <a:prstGeom prst="rect">
            <a:avLst/>
          </a:prstGeom>
        </p:spPr>
      </p:pic>
      <p:pic>
        <p:nvPicPr>
          <p:cNvPr id="29" name="Graphic 28">
            <a:extLst>
              <a:ext uri="{FF2B5EF4-FFF2-40B4-BE49-F238E27FC236}">
                <a16:creationId xmlns:a16="http://schemas.microsoft.com/office/drawing/2014/main" id="{927312D5-F9ED-BF71-C9E6-3D01711046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3024" y="6212794"/>
            <a:ext cx="1552210" cy="264206"/>
          </a:xfrm>
          <a:prstGeom prst="rect">
            <a:avLst/>
          </a:prstGeom>
        </p:spPr>
      </p:pic>
      <p:sp>
        <p:nvSpPr>
          <p:cNvPr id="4" name="Tekstvak 3">
            <a:extLst>
              <a:ext uri="{FF2B5EF4-FFF2-40B4-BE49-F238E27FC236}">
                <a16:creationId xmlns:a16="http://schemas.microsoft.com/office/drawing/2014/main" id="{EEBA43E3-0BCA-40D1-5590-BD684987519C}"/>
              </a:ext>
            </a:extLst>
          </p:cNvPr>
          <p:cNvSpPr txBox="1"/>
          <p:nvPr/>
        </p:nvSpPr>
        <p:spPr>
          <a:xfrm>
            <a:off x="1343024" y="4632758"/>
            <a:ext cx="8022883"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nl-NL" altLang="nl-NL" sz="2800" b="1" i="0" u="none" strike="noStrike" kern="1200" cap="none" spc="0" normalizeH="0" baseline="0" noProof="0" dirty="0">
                <a:ln>
                  <a:noFill/>
                </a:ln>
                <a:solidFill>
                  <a:srgbClr val="FFFFFF"/>
                </a:solidFill>
                <a:effectLst/>
                <a:uLnTx/>
                <a:uFillTx/>
                <a:latin typeface="Sofia Pro"/>
                <a:ea typeface="+mn-ea"/>
                <a:cs typeface="+mn-cs"/>
              </a:rPr>
              <a:t>Workshop 15W ‘Le deuxième sexe’ (De tweede sekse)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nl-NL" altLang="nl-NL" sz="1800" b="1" i="0" u="none" strike="noStrike" kern="1200" cap="none" spc="0" normalizeH="0" baseline="0" noProof="0" dirty="0" err="1">
                <a:ln>
                  <a:noFill/>
                </a:ln>
                <a:solidFill>
                  <a:srgbClr val="FFFFFF"/>
                </a:solidFill>
                <a:effectLst/>
                <a:uLnTx/>
                <a:uFillTx/>
                <a:latin typeface="Sofia Pro"/>
                <a:ea typeface="+mn-ea"/>
                <a:cs typeface="+mn-cs"/>
              </a:rPr>
              <a:t>Nibi</a:t>
            </a:r>
            <a:r>
              <a:rPr kumimoji="0" lang="nl-NL" altLang="nl-NL" sz="1800" b="1" i="0" u="none" strike="noStrike" kern="1200" cap="none" spc="0" normalizeH="0" baseline="0" noProof="0" dirty="0">
                <a:ln>
                  <a:noFill/>
                </a:ln>
                <a:solidFill>
                  <a:srgbClr val="FFFFFF"/>
                </a:solidFill>
                <a:effectLst/>
                <a:uLnTx/>
                <a:uFillTx/>
                <a:latin typeface="Sofia Pro"/>
                <a:ea typeface="+mn-ea"/>
                <a:cs typeface="+mn-cs"/>
              </a:rPr>
              <a:t>-conferentie Egmond aan Zee, 15-11-24</a:t>
            </a:r>
            <a:endParaRPr kumimoji="0" lang="nl-NL" altLang="nl-NL" sz="1800" b="0" i="0" u="none" strike="noStrike" kern="1200" cap="none" spc="0" normalizeH="0" baseline="0" noProof="0" dirty="0">
              <a:ln>
                <a:noFill/>
              </a:ln>
              <a:solidFill>
                <a:srgbClr val="FFFFFF"/>
              </a:solidFill>
              <a:effectLst/>
              <a:uLnTx/>
              <a:uFillTx/>
              <a:latin typeface="Sofia Pro"/>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nl-NL" altLang="nl-NL" sz="1800" b="0" i="0" u="none" strike="noStrike" kern="1200" cap="none" spc="0" normalizeH="0" baseline="0" noProof="0" dirty="0">
              <a:ln>
                <a:noFill/>
              </a:ln>
              <a:solidFill>
                <a:srgbClr val="FFFFFF"/>
              </a:solidFill>
              <a:effectLst/>
              <a:uLnTx/>
              <a:uFillTx/>
              <a:latin typeface="Sofia Pro"/>
              <a:ea typeface="+mn-ea"/>
              <a:cs typeface="+mn-cs"/>
            </a:endParaRPr>
          </a:p>
        </p:txBody>
      </p:sp>
      <p:pic>
        <p:nvPicPr>
          <p:cNvPr id="5" name="Picture 5" descr="Le Deuxième Sexe&quot; De Simone De Beauvoir by E Lecarme-Tabo | Goodreads">
            <a:extLst>
              <a:ext uri="{FF2B5EF4-FFF2-40B4-BE49-F238E27FC236}">
                <a16:creationId xmlns:a16="http://schemas.microsoft.com/office/drawing/2014/main" id="{DD63CBFD-F2B1-8EB1-269F-DEF8375C4C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40900" y="135695"/>
            <a:ext cx="2291893" cy="379452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0F079B8C-81EE-A360-0E53-9E327890C974}"/>
              </a:ext>
            </a:extLst>
          </p:cNvPr>
          <p:cNvSpPr txBox="1"/>
          <p:nvPr/>
        </p:nvSpPr>
        <p:spPr>
          <a:xfrm>
            <a:off x="1266311" y="3506751"/>
            <a:ext cx="104013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nl-NL" altLang="nl-NL" sz="1800" b="1" i="0" u="none" strike="noStrike" kern="1200" cap="none" spc="0" normalizeH="0" baseline="0" noProof="0" dirty="0" err="1">
                <a:ln>
                  <a:noFill/>
                </a:ln>
                <a:solidFill>
                  <a:srgbClr val="FFFFFF"/>
                </a:solidFill>
                <a:effectLst/>
                <a:uLnTx/>
                <a:uFillTx/>
                <a:latin typeface="Sofia Pro"/>
                <a:ea typeface="+mn-ea"/>
                <a:cs typeface="+mn-cs"/>
              </a:rPr>
              <a:t>Rilana</a:t>
            </a:r>
            <a:r>
              <a:rPr kumimoji="0" lang="nl-NL" altLang="nl-NL" sz="1800" b="1" i="0" u="none" strike="noStrike" kern="1200" cap="none" spc="0" normalizeH="0" baseline="0" noProof="0" dirty="0">
                <a:ln>
                  <a:noFill/>
                </a:ln>
                <a:solidFill>
                  <a:srgbClr val="FFFFFF"/>
                </a:solidFill>
                <a:effectLst/>
                <a:uLnTx/>
                <a:uFillTx/>
                <a:latin typeface="Sofia Pro"/>
                <a:ea typeface="+mn-ea"/>
                <a:cs typeface="+mn-cs"/>
              </a:rPr>
              <a:t> Voorhorst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nl-NL" altLang="nl-NL" sz="1800" b="1" i="0" u="none" strike="noStrike" kern="1200" cap="none" spc="0" normalizeH="0" baseline="0" noProof="0" dirty="0">
                <a:ln>
                  <a:noFill/>
                </a:ln>
                <a:solidFill>
                  <a:srgbClr val="FFFFFF"/>
                </a:solidFill>
                <a:effectLst/>
                <a:uLnTx/>
                <a:uFillTx/>
                <a:latin typeface="Sofia Pro"/>
                <a:ea typeface="+mn-ea"/>
                <a:cs typeface="+mn-cs"/>
              </a:rPr>
              <a:t>René Westra</a:t>
            </a:r>
          </a:p>
        </p:txBody>
      </p:sp>
    </p:spTree>
    <p:extLst>
      <p:ext uri="{BB962C8B-B14F-4D97-AF65-F5344CB8AC3E}">
        <p14:creationId xmlns:p14="http://schemas.microsoft.com/office/powerpoint/2010/main" val="5344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135FAB"/>
            </a:gs>
            <a:gs pos="100000">
              <a:srgbClr val="179AD5"/>
            </a:gs>
          </a:gsLst>
          <a:lin ang="21594000" scaled="0"/>
        </a:gradFill>
        <a:effectLst/>
      </p:bgPr>
    </p:bg>
    <p:spTree>
      <p:nvGrpSpPr>
        <p:cNvPr id="1" name="">
          <a:extLst>
            <a:ext uri="{FF2B5EF4-FFF2-40B4-BE49-F238E27FC236}">
              <a16:creationId xmlns:a16="http://schemas.microsoft.com/office/drawing/2014/main" id="{5384929F-41D4-AAB4-37E7-DCBB3AB3FCA5}"/>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CC54FD69-BD29-13DC-A0DA-632C26D38EE0}"/>
              </a:ext>
            </a:extLst>
          </p:cNvPr>
          <p:cNvSpPr/>
          <p:nvPr/>
        </p:nvSpPr>
        <p:spPr>
          <a:xfrm>
            <a:off x="0" y="391394"/>
            <a:ext cx="14465299" cy="1158875"/>
          </a:xfrm>
          <a:prstGeom prst="rect">
            <a:avLst/>
          </a:prstGeom>
          <a:gradFill>
            <a:gsLst>
              <a:gs pos="0">
                <a:schemeClr val="accent2"/>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sz="1600" dirty="0"/>
              <a:t>			</a:t>
            </a:r>
            <a:r>
              <a:rPr lang="nl-NL" sz="4000" dirty="0"/>
              <a:t>Toegift: Gulden </a:t>
            </a:r>
            <a:r>
              <a:rPr lang="nl-NL" sz="4000"/>
              <a:t>snede &amp; </a:t>
            </a:r>
            <a:r>
              <a:rPr lang="nl-NL" sz="4000" dirty="0"/>
              <a:t>Ganzenbord</a:t>
            </a:r>
          </a:p>
          <a:p>
            <a:pPr>
              <a:lnSpc>
                <a:spcPct val="90000"/>
              </a:lnSpc>
              <a:spcBef>
                <a:spcPts val="200"/>
              </a:spcBef>
              <a:spcAft>
                <a:spcPts val="200"/>
              </a:spcAft>
            </a:pPr>
            <a:endParaRPr lang="nl-NL" sz="1600" dirty="0"/>
          </a:p>
        </p:txBody>
      </p:sp>
      <p:grpSp>
        <p:nvGrpSpPr>
          <p:cNvPr id="20" name="Logo">
            <a:extLst>
              <a:ext uri="{FF2B5EF4-FFF2-40B4-BE49-F238E27FC236}">
                <a16:creationId xmlns:a16="http://schemas.microsoft.com/office/drawing/2014/main" id="{46C2BD64-3E3C-5AB6-7F91-80ABE71643C0}"/>
              </a:ext>
            </a:extLst>
          </p:cNvPr>
          <p:cNvGrpSpPr/>
          <p:nvPr/>
        </p:nvGrpSpPr>
        <p:grpSpPr>
          <a:xfrm>
            <a:off x="230259" y="23091"/>
            <a:ext cx="1542231" cy="2161309"/>
            <a:chOff x="1343025" y="1"/>
            <a:chExt cx="2737741" cy="3465512"/>
          </a:xfrm>
        </p:grpSpPr>
        <p:pic>
          <p:nvPicPr>
            <p:cNvPr id="17" name="Picture 2" descr="A black and white logo&#10;&#10;Description automatically generated">
              <a:extLst>
                <a:ext uri="{FF2B5EF4-FFF2-40B4-BE49-F238E27FC236}">
                  <a16:creationId xmlns:a16="http://schemas.microsoft.com/office/drawing/2014/main" id="{F1D292F7-73BE-5BA3-1C9C-114C347C17D6}"/>
                </a:ext>
              </a:extLst>
            </p:cNvPr>
            <p:cNvPicPr>
              <a:picLocks noChangeAspect="1"/>
            </p:cNvPicPr>
            <p:nvPr/>
          </p:nvPicPr>
          <p:blipFill>
            <a:blip r:embed="rId3"/>
            <a:stretch>
              <a:fillRect/>
            </a:stretch>
          </p:blipFill>
          <p:spPr>
            <a:xfrm>
              <a:off x="1343025" y="719138"/>
              <a:ext cx="2737741" cy="2746375"/>
            </a:xfrm>
            <a:prstGeom prst="rect">
              <a:avLst/>
            </a:prstGeom>
          </p:spPr>
        </p:pic>
        <p:sp>
          <p:nvSpPr>
            <p:cNvPr id="18" name="Rechthoek 17">
              <a:extLst>
                <a:ext uri="{FF2B5EF4-FFF2-40B4-BE49-F238E27FC236}">
                  <a16:creationId xmlns:a16="http://schemas.microsoft.com/office/drawing/2014/main" id="{944DBF10-6CB3-67D8-50F3-5AFC6953EBD7}"/>
                </a:ext>
              </a:extLst>
            </p:cNvPr>
            <p:cNvSpPr/>
            <p:nvPr/>
          </p:nvSpPr>
          <p:spPr>
            <a:xfrm>
              <a:off x="1343025" y="1"/>
              <a:ext cx="273774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grpSp>
      <p:pic>
        <p:nvPicPr>
          <p:cNvPr id="8" name="Afbeelding 7" descr="Afbeelding met reptiel, zoogdier, schildpad, Zeeschildpad&#10;&#10;Automatisch gegenereerde beschrijving">
            <a:extLst>
              <a:ext uri="{FF2B5EF4-FFF2-40B4-BE49-F238E27FC236}">
                <a16:creationId xmlns:a16="http://schemas.microsoft.com/office/drawing/2014/main" id="{25A2513B-976D-FB45-2C97-B599B6CDB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68" y="3429000"/>
            <a:ext cx="12268974" cy="3660244"/>
          </a:xfrm>
          <a:prstGeom prst="rect">
            <a:avLst/>
          </a:prstGeom>
          <a:effectLst>
            <a:softEdge rad="495300"/>
          </a:effectLst>
        </p:spPr>
      </p:pic>
      <p:sp>
        <p:nvSpPr>
          <p:cNvPr id="2" name="Rechthoek 1">
            <a:extLst>
              <a:ext uri="{FF2B5EF4-FFF2-40B4-BE49-F238E27FC236}">
                <a16:creationId xmlns:a16="http://schemas.microsoft.com/office/drawing/2014/main" id="{84DAD9EC-99C4-C414-075C-ACFD2E0402D6}"/>
              </a:ext>
            </a:extLst>
          </p:cNvPr>
          <p:cNvSpPr/>
          <p:nvPr/>
        </p:nvSpPr>
        <p:spPr>
          <a:xfrm>
            <a:off x="0" y="6068932"/>
            <a:ext cx="3111500" cy="56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pic>
        <p:nvPicPr>
          <p:cNvPr id="27" name="Schildpad 2" descr="Afbeelding met reptiel, schildpad, zoogdier, Zeeschildpad&#10;&#10;Automatisch gegenereerde beschrijving">
            <a:extLst>
              <a:ext uri="{FF2B5EF4-FFF2-40B4-BE49-F238E27FC236}">
                <a16:creationId xmlns:a16="http://schemas.microsoft.com/office/drawing/2014/main" id="{B71751E1-A52A-4755-6E65-5C5A421C2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1682" y="2370101"/>
            <a:ext cx="4373154" cy="2300052"/>
          </a:xfrm>
          <a:prstGeom prst="rect">
            <a:avLst/>
          </a:prstGeom>
        </p:spPr>
      </p:pic>
      <p:pic>
        <p:nvPicPr>
          <p:cNvPr id="29" name="Graphic 28">
            <a:extLst>
              <a:ext uri="{FF2B5EF4-FFF2-40B4-BE49-F238E27FC236}">
                <a16:creationId xmlns:a16="http://schemas.microsoft.com/office/drawing/2014/main" id="{EA672743-FE2A-7446-4472-B05A1D236C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3024" y="6212794"/>
            <a:ext cx="1552210" cy="264206"/>
          </a:xfrm>
          <a:prstGeom prst="rect">
            <a:avLst/>
          </a:prstGeom>
        </p:spPr>
      </p:pic>
      <p:sp>
        <p:nvSpPr>
          <p:cNvPr id="6" name="Tekstvak 5">
            <a:extLst>
              <a:ext uri="{FF2B5EF4-FFF2-40B4-BE49-F238E27FC236}">
                <a16:creationId xmlns:a16="http://schemas.microsoft.com/office/drawing/2014/main" id="{20B9920F-1A07-7B23-47EF-D9E491184806}"/>
              </a:ext>
            </a:extLst>
          </p:cNvPr>
          <p:cNvSpPr txBox="1"/>
          <p:nvPr/>
        </p:nvSpPr>
        <p:spPr>
          <a:xfrm>
            <a:off x="3111500" y="6285030"/>
            <a:ext cx="9220200" cy="307777"/>
          </a:xfrm>
          <a:prstGeom prst="rect">
            <a:avLst/>
          </a:prstGeom>
          <a:noFill/>
        </p:spPr>
        <p:txBody>
          <a:bodyPr wrap="square">
            <a:spAutoFit/>
          </a:bodyPr>
          <a:lstStyle/>
          <a:p>
            <a:r>
              <a:rPr lang="nl-NL" altLang="nl-NL" sz="1400" b="1" dirty="0" err="1">
                <a:solidFill>
                  <a:schemeClr val="bg1"/>
                </a:solidFill>
              </a:rPr>
              <a:t>Nibi</a:t>
            </a:r>
            <a:r>
              <a:rPr lang="nl-NL" altLang="nl-NL" sz="1400" b="1" dirty="0">
                <a:solidFill>
                  <a:schemeClr val="bg1"/>
                </a:solidFill>
              </a:rPr>
              <a:t>-conferentie Egmond aan Zee 15-11-2024</a:t>
            </a:r>
            <a:endParaRPr lang="nl-NL" sz="1400" dirty="0"/>
          </a:p>
        </p:txBody>
      </p:sp>
    </p:spTree>
    <p:extLst>
      <p:ext uri="{BB962C8B-B14F-4D97-AF65-F5344CB8AC3E}">
        <p14:creationId xmlns:p14="http://schemas.microsoft.com/office/powerpoint/2010/main" val="111149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135FAB"/>
            </a:gs>
            <a:gs pos="100000">
              <a:srgbClr val="179AD5"/>
            </a:gs>
          </a:gsLst>
          <a:lin ang="21594000" scaled="0"/>
        </a:gradFill>
        <a:effectLst/>
      </p:bgPr>
    </p:bg>
    <p:spTree>
      <p:nvGrpSpPr>
        <p:cNvPr id="1" name="">
          <a:extLst>
            <a:ext uri="{FF2B5EF4-FFF2-40B4-BE49-F238E27FC236}">
              <a16:creationId xmlns:a16="http://schemas.microsoft.com/office/drawing/2014/main" id="{E6BCBE64-A1E2-1ADC-B6E1-647288A08359}"/>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3C23E4FE-72BD-7280-E928-3E07E1E6922D}"/>
              </a:ext>
            </a:extLst>
          </p:cNvPr>
          <p:cNvSpPr/>
          <p:nvPr/>
        </p:nvSpPr>
        <p:spPr>
          <a:xfrm>
            <a:off x="0" y="391394"/>
            <a:ext cx="14465299" cy="1158875"/>
          </a:xfrm>
          <a:prstGeom prst="rect">
            <a:avLst/>
          </a:prstGeom>
          <a:gradFill>
            <a:gsLst>
              <a:gs pos="0">
                <a:schemeClr val="accent2"/>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sz="1600" dirty="0"/>
              <a:t>			</a:t>
            </a:r>
            <a:r>
              <a:rPr lang="nl-NL" sz="4000" dirty="0"/>
              <a:t>Evaluatie</a:t>
            </a:r>
            <a:endParaRPr lang="nl-NL" sz="1600" dirty="0"/>
          </a:p>
        </p:txBody>
      </p:sp>
      <p:grpSp>
        <p:nvGrpSpPr>
          <p:cNvPr id="20" name="Logo">
            <a:extLst>
              <a:ext uri="{FF2B5EF4-FFF2-40B4-BE49-F238E27FC236}">
                <a16:creationId xmlns:a16="http://schemas.microsoft.com/office/drawing/2014/main" id="{EE90CD5F-9A36-2F45-4A79-B4192FD74345}"/>
              </a:ext>
            </a:extLst>
          </p:cNvPr>
          <p:cNvGrpSpPr/>
          <p:nvPr/>
        </p:nvGrpSpPr>
        <p:grpSpPr>
          <a:xfrm>
            <a:off x="230259" y="23091"/>
            <a:ext cx="1542231" cy="2161309"/>
            <a:chOff x="1343025" y="1"/>
            <a:chExt cx="2737741" cy="3465512"/>
          </a:xfrm>
        </p:grpSpPr>
        <p:pic>
          <p:nvPicPr>
            <p:cNvPr id="17" name="Picture 2" descr="A black and white logo&#10;&#10;Description automatically generated">
              <a:extLst>
                <a:ext uri="{FF2B5EF4-FFF2-40B4-BE49-F238E27FC236}">
                  <a16:creationId xmlns:a16="http://schemas.microsoft.com/office/drawing/2014/main" id="{B2E3D4FA-CAC3-3082-0B4F-CF54C967CE23}"/>
                </a:ext>
              </a:extLst>
            </p:cNvPr>
            <p:cNvPicPr>
              <a:picLocks noChangeAspect="1"/>
            </p:cNvPicPr>
            <p:nvPr/>
          </p:nvPicPr>
          <p:blipFill>
            <a:blip r:embed="rId3"/>
            <a:stretch>
              <a:fillRect/>
            </a:stretch>
          </p:blipFill>
          <p:spPr>
            <a:xfrm>
              <a:off x="1343025" y="719138"/>
              <a:ext cx="2737741" cy="2746375"/>
            </a:xfrm>
            <a:prstGeom prst="rect">
              <a:avLst/>
            </a:prstGeom>
          </p:spPr>
        </p:pic>
        <p:sp>
          <p:nvSpPr>
            <p:cNvPr id="18" name="Rechthoek 17">
              <a:extLst>
                <a:ext uri="{FF2B5EF4-FFF2-40B4-BE49-F238E27FC236}">
                  <a16:creationId xmlns:a16="http://schemas.microsoft.com/office/drawing/2014/main" id="{9A832BD4-88AA-FD8C-1672-A154AD8745F9}"/>
                </a:ext>
              </a:extLst>
            </p:cNvPr>
            <p:cNvSpPr/>
            <p:nvPr/>
          </p:nvSpPr>
          <p:spPr>
            <a:xfrm>
              <a:off x="1343025" y="1"/>
              <a:ext cx="273774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grpSp>
      <p:pic>
        <p:nvPicPr>
          <p:cNvPr id="4" name="Afbeelding 3" descr="Afbeelding met reptiel, zoogdier, schildpad, Zeeschildpad&#10;&#10;Automatisch gegenereerde beschrijving">
            <a:extLst>
              <a:ext uri="{FF2B5EF4-FFF2-40B4-BE49-F238E27FC236}">
                <a16:creationId xmlns:a16="http://schemas.microsoft.com/office/drawing/2014/main" id="{BF697153-EAE5-4912-12E7-E5DF11E46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68" y="3429000"/>
            <a:ext cx="12268974" cy="3660244"/>
          </a:xfrm>
          <a:prstGeom prst="rect">
            <a:avLst/>
          </a:prstGeom>
          <a:effectLst>
            <a:softEdge rad="495300"/>
          </a:effectLst>
        </p:spPr>
      </p:pic>
      <p:sp>
        <p:nvSpPr>
          <p:cNvPr id="2" name="Rechthoek 1">
            <a:extLst>
              <a:ext uri="{FF2B5EF4-FFF2-40B4-BE49-F238E27FC236}">
                <a16:creationId xmlns:a16="http://schemas.microsoft.com/office/drawing/2014/main" id="{CD070A04-01B7-B999-F024-E2DC039CEC04}"/>
              </a:ext>
            </a:extLst>
          </p:cNvPr>
          <p:cNvSpPr/>
          <p:nvPr/>
        </p:nvSpPr>
        <p:spPr>
          <a:xfrm>
            <a:off x="0" y="6068932"/>
            <a:ext cx="3111500" cy="56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pic>
        <p:nvPicPr>
          <p:cNvPr id="27" name="Schildpad 2" descr="Afbeelding met reptiel, schildpad, zoogdier, Zeeschildpad&#10;&#10;Automatisch gegenereerde beschrijving">
            <a:extLst>
              <a:ext uri="{FF2B5EF4-FFF2-40B4-BE49-F238E27FC236}">
                <a16:creationId xmlns:a16="http://schemas.microsoft.com/office/drawing/2014/main" id="{E11FE362-2F28-F329-4ED0-9AEB48555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1682" y="2370101"/>
            <a:ext cx="4373154" cy="2300052"/>
          </a:xfrm>
          <a:prstGeom prst="rect">
            <a:avLst/>
          </a:prstGeom>
        </p:spPr>
      </p:pic>
      <p:pic>
        <p:nvPicPr>
          <p:cNvPr id="29" name="Graphic 28">
            <a:extLst>
              <a:ext uri="{FF2B5EF4-FFF2-40B4-BE49-F238E27FC236}">
                <a16:creationId xmlns:a16="http://schemas.microsoft.com/office/drawing/2014/main" id="{D47EF4CA-1F7F-4BAB-F335-D0058F73F0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3024" y="6212794"/>
            <a:ext cx="1552210" cy="264206"/>
          </a:xfrm>
          <a:prstGeom prst="rect">
            <a:avLst/>
          </a:prstGeom>
        </p:spPr>
      </p:pic>
      <p:sp>
        <p:nvSpPr>
          <p:cNvPr id="6" name="Tekstvak 5">
            <a:extLst>
              <a:ext uri="{FF2B5EF4-FFF2-40B4-BE49-F238E27FC236}">
                <a16:creationId xmlns:a16="http://schemas.microsoft.com/office/drawing/2014/main" id="{32017514-5F38-2404-4E09-CE397773ACC2}"/>
              </a:ext>
            </a:extLst>
          </p:cNvPr>
          <p:cNvSpPr txBox="1"/>
          <p:nvPr/>
        </p:nvSpPr>
        <p:spPr>
          <a:xfrm>
            <a:off x="3111500" y="6285030"/>
            <a:ext cx="9220200" cy="307777"/>
          </a:xfrm>
          <a:prstGeom prst="rect">
            <a:avLst/>
          </a:prstGeom>
          <a:noFill/>
        </p:spPr>
        <p:txBody>
          <a:bodyPr wrap="square">
            <a:spAutoFit/>
          </a:bodyPr>
          <a:lstStyle/>
          <a:p>
            <a:r>
              <a:rPr lang="nl-NL" altLang="nl-NL" sz="1400" b="1" dirty="0" err="1">
                <a:solidFill>
                  <a:schemeClr val="bg1"/>
                </a:solidFill>
              </a:rPr>
              <a:t>Nibi</a:t>
            </a:r>
            <a:r>
              <a:rPr lang="nl-NL" altLang="nl-NL" sz="1400" b="1" dirty="0">
                <a:solidFill>
                  <a:schemeClr val="bg1"/>
                </a:solidFill>
              </a:rPr>
              <a:t>-conferentie Egmond aan Zee 15-11-2024</a:t>
            </a:r>
            <a:endParaRPr lang="nl-NL" sz="1400" dirty="0"/>
          </a:p>
        </p:txBody>
      </p:sp>
    </p:spTree>
    <p:extLst>
      <p:ext uri="{BB962C8B-B14F-4D97-AF65-F5344CB8AC3E}">
        <p14:creationId xmlns:p14="http://schemas.microsoft.com/office/powerpoint/2010/main" val="335210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135FAB"/>
            </a:gs>
            <a:gs pos="100000">
              <a:srgbClr val="179AD5"/>
            </a:gs>
          </a:gsLst>
          <a:lin ang="21594000" scaled="0"/>
        </a:gradFill>
        <a:effectLst/>
      </p:bgPr>
    </p:bg>
    <p:spTree>
      <p:nvGrpSpPr>
        <p:cNvPr id="1" name="">
          <a:extLst>
            <a:ext uri="{FF2B5EF4-FFF2-40B4-BE49-F238E27FC236}">
              <a16:creationId xmlns:a16="http://schemas.microsoft.com/office/drawing/2014/main" id="{4CEC9960-E215-942F-0BF8-14EA96457AC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02CCD351-FDC6-44E8-E5CD-096D91C2EF13}"/>
              </a:ext>
            </a:extLst>
          </p:cNvPr>
          <p:cNvSpPr/>
          <p:nvPr/>
        </p:nvSpPr>
        <p:spPr>
          <a:xfrm>
            <a:off x="0" y="391394"/>
            <a:ext cx="14465299" cy="1158875"/>
          </a:xfrm>
          <a:prstGeom prst="rect">
            <a:avLst/>
          </a:prstGeom>
          <a:gradFill>
            <a:gsLst>
              <a:gs pos="0">
                <a:schemeClr val="accent2"/>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sz="1600" dirty="0"/>
              <a:t>			</a:t>
            </a:r>
            <a:r>
              <a:rPr lang="nl-NL" sz="4000" dirty="0"/>
              <a:t>Programma</a:t>
            </a:r>
            <a:endParaRPr lang="nl-NL" sz="1600" dirty="0"/>
          </a:p>
        </p:txBody>
      </p:sp>
      <p:pic>
        <p:nvPicPr>
          <p:cNvPr id="16" name="Afbeelding 15" descr="Afbeelding met reptiel, zoogdier, schildpad, Zeeschildpad&#10;&#10;Automatisch gegenereerde beschrijving">
            <a:extLst>
              <a:ext uri="{FF2B5EF4-FFF2-40B4-BE49-F238E27FC236}">
                <a16:creationId xmlns:a16="http://schemas.microsoft.com/office/drawing/2014/main" id="{FC946E14-9337-7C03-432A-8B274091C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462" y="5048620"/>
            <a:ext cx="6840080" cy="2040624"/>
          </a:xfrm>
          <a:prstGeom prst="rect">
            <a:avLst/>
          </a:prstGeom>
          <a:effectLst>
            <a:softEdge rad="495300"/>
          </a:effectLst>
        </p:spPr>
      </p:pic>
      <p:grpSp>
        <p:nvGrpSpPr>
          <p:cNvPr id="20" name="Logo">
            <a:extLst>
              <a:ext uri="{FF2B5EF4-FFF2-40B4-BE49-F238E27FC236}">
                <a16:creationId xmlns:a16="http://schemas.microsoft.com/office/drawing/2014/main" id="{9EF8B9BF-D87A-C3BD-7DAE-FDA837C3D609}"/>
              </a:ext>
            </a:extLst>
          </p:cNvPr>
          <p:cNvGrpSpPr/>
          <p:nvPr/>
        </p:nvGrpSpPr>
        <p:grpSpPr>
          <a:xfrm>
            <a:off x="230259" y="23091"/>
            <a:ext cx="1542231" cy="2161309"/>
            <a:chOff x="1343025" y="1"/>
            <a:chExt cx="2737741" cy="3465512"/>
          </a:xfrm>
        </p:grpSpPr>
        <p:pic>
          <p:nvPicPr>
            <p:cNvPr id="17" name="Picture 2" descr="A black and white logo&#10;&#10;Description automatically generated">
              <a:extLst>
                <a:ext uri="{FF2B5EF4-FFF2-40B4-BE49-F238E27FC236}">
                  <a16:creationId xmlns:a16="http://schemas.microsoft.com/office/drawing/2014/main" id="{2C91D822-D3E0-9A99-B1A3-321EE7A6C0D6}"/>
                </a:ext>
              </a:extLst>
            </p:cNvPr>
            <p:cNvPicPr>
              <a:picLocks noChangeAspect="1"/>
            </p:cNvPicPr>
            <p:nvPr/>
          </p:nvPicPr>
          <p:blipFill>
            <a:blip r:embed="rId4"/>
            <a:stretch>
              <a:fillRect/>
            </a:stretch>
          </p:blipFill>
          <p:spPr>
            <a:xfrm>
              <a:off x="1343025" y="719138"/>
              <a:ext cx="2737741" cy="2746375"/>
            </a:xfrm>
            <a:prstGeom prst="rect">
              <a:avLst/>
            </a:prstGeom>
          </p:spPr>
        </p:pic>
        <p:sp>
          <p:nvSpPr>
            <p:cNvPr id="18" name="Rechthoek 17">
              <a:extLst>
                <a:ext uri="{FF2B5EF4-FFF2-40B4-BE49-F238E27FC236}">
                  <a16:creationId xmlns:a16="http://schemas.microsoft.com/office/drawing/2014/main" id="{0764B066-8CB7-1BBD-65CA-852E920F3993}"/>
                </a:ext>
              </a:extLst>
            </p:cNvPr>
            <p:cNvSpPr/>
            <p:nvPr/>
          </p:nvSpPr>
          <p:spPr>
            <a:xfrm>
              <a:off x="1343025" y="1"/>
              <a:ext cx="273774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grpSp>
      <p:sp>
        <p:nvSpPr>
          <p:cNvPr id="2" name="Rechthoek 1">
            <a:extLst>
              <a:ext uri="{FF2B5EF4-FFF2-40B4-BE49-F238E27FC236}">
                <a16:creationId xmlns:a16="http://schemas.microsoft.com/office/drawing/2014/main" id="{D32BB8A2-6FD9-C8B1-A3E3-B608624EBA45}"/>
              </a:ext>
            </a:extLst>
          </p:cNvPr>
          <p:cNvSpPr/>
          <p:nvPr/>
        </p:nvSpPr>
        <p:spPr>
          <a:xfrm>
            <a:off x="0" y="6068932"/>
            <a:ext cx="3111500" cy="56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pic>
        <p:nvPicPr>
          <p:cNvPr id="27" name="Schildpad 2" descr="Afbeelding met reptiel, schildpad, zoogdier, Zeeschildpad&#10;&#10;Automatisch gegenereerde beschrijving">
            <a:extLst>
              <a:ext uri="{FF2B5EF4-FFF2-40B4-BE49-F238E27FC236}">
                <a16:creationId xmlns:a16="http://schemas.microsoft.com/office/drawing/2014/main" id="{524990C9-0AA6-0ADA-A448-939D7B5B17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1682" y="2370101"/>
            <a:ext cx="4373154" cy="2300052"/>
          </a:xfrm>
          <a:prstGeom prst="rect">
            <a:avLst/>
          </a:prstGeom>
        </p:spPr>
      </p:pic>
      <p:pic>
        <p:nvPicPr>
          <p:cNvPr id="29" name="Graphic 28">
            <a:extLst>
              <a:ext uri="{FF2B5EF4-FFF2-40B4-BE49-F238E27FC236}">
                <a16:creationId xmlns:a16="http://schemas.microsoft.com/office/drawing/2014/main" id="{A33760BE-16D2-FF14-5F64-FC61AEE3A5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3024" y="6212794"/>
            <a:ext cx="1552210" cy="264206"/>
          </a:xfrm>
          <a:prstGeom prst="rect">
            <a:avLst/>
          </a:prstGeom>
        </p:spPr>
      </p:pic>
      <p:sp>
        <p:nvSpPr>
          <p:cNvPr id="3" name="Tekstvak 2">
            <a:extLst>
              <a:ext uri="{FF2B5EF4-FFF2-40B4-BE49-F238E27FC236}">
                <a16:creationId xmlns:a16="http://schemas.microsoft.com/office/drawing/2014/main" id="{38888164-7FF5-B7DA-7DC0-DF83689B29D4}"/>
              </a:ext>
            </a:extLst>
          </p:cNvPr>
          <p:cNvSpPr txBox="1"/>
          <p:nvPr/>
        </p:nvSpPr>
        <p:spPr>
          <a:xfrm>
            <a:off x="1888186" y="1595796"/>
            <a:ext cx="13085622" cy="3108543"/>
          </a:xfrm>
          <a:prstGeom prst="rect">
            <a:avLst/>
          </a:prstGeom>
          <a:noFill/>
        </p:spPr>
        <p:txBody>
          <a:bodyPr wrap="square">
            <a:spAutoFit/>
          </a:bodyPr>
          <a:lstStyle/>
          <a:p>
            <a:pPr eaLnBrk="1" hangingPunct="1">
              <a:buFont typeface="Wingdings" panose="05000000000000000000" pitchFamily="2" charset="2"/>
              <a:buNone/>
            </a:pPr>
            <a:r>
              <a:rPr lang="nl-NL" altLang="nl-NL" sz="2800" b="1" dirty="0">
                <a:solidFill>
                  <a:schemeClr val="bg1"/>
                </a:solidFill>
              </a:rPr>
              <a:t>Workshop 15W ‘Le deuxième sexe’ (De tweede sekse) </a:t>
            </a:r>
          </a:p>
          <a:p>
            <a:endParaRPr lang="nl-NL" altLang="nl-NL" sz="2800" b="1" dirty="0">
              <a:solidFill>
                <a:schemeClr val="bg1"/>
              </a:solidFill>
            </a:endParaRPr>
          </a:p>
          <a:p>
            <a:pPr marL="457200" indent="-457200">
              <a:buFont typeface="Arial" panose="020B0604020202020204" pitchFamily="34" charset="0"/>
              <a:buChar char="•"/>
            </a:pPr>
            <a:r>
              <a:rPr lang="nl-NL" altLang="nl-NL" sz="2800" b="1" dirty="0">
                <a:solidFill>
                  <a:schemeClr val="bg1"/>
                </a:solidFill>
              </a:rPr>
              <a:t>Voorstellen</a:t>
            </a:r>
          </a:p>
          <a:p>
            <a:pPr marL="457200" indent="-457200">
              <a:buFont typeface="Arial" panose="020B0604020202020204" pitchFamily="34" charset="0"/>
              <a:buChar char="•"/>
            </a:pPr>
            <a:r>
              <a:rPr lang="nl-NL" altLang="nl-NL" sz="2800" b="1" dirty="0">
                <a:solidFill>
                  <a:schemeClr val="bg1"/>
                </a:solidFill>
              </a:rPr>
              <a:t>Introductie</a:t>
            </a:r>
          </a:p>
          <a:p>
            <a:pPr marL="457200" indent="-457200">
              <a:buFont typeface="Arial" panose="020B0604020202020204" pitchFamily="34" charset="0"/>
              <a:buChar char="•"/>
            </a:pPr>
            <a:r>
              <a:rPr lang="nl-NL" altLang="nl-NL" sz="2800" b="1" dirty="0">
                <a:solidFill>
                  <a:schemeClr val="bg1"/>
                </a:solidFill>
              </a:rPr>
              <a:t>Metingen aan aapfactor bij de deelnemers</a:t>
            </a:r>
          </a:p>
          <a:p>
            <a:pPr marL="457200" indent="-457200">
              <a:buFont typeface="Arial" panose="020B0604020202020204" pitchFamily="34" charset="0"/>
              <a:buChar char="•"/>
            </a:pPr>
            <a:r>
              <a:rPr lang="nl-NL" altLang="nl-NL" sz="2800" b="1" dirty="0">
                <a:solidFill>
                  <a:schemeClr val="bg1"/>
                </a:solidFill>
              </a:rPr>
              <a:t>Spellen rond positie van de vrouw</a:t>
            </a:r>
          </a:p>
          <a:p>
            <a:pPr marL="457200" indent="-457200">
              <a:buFont typeface="Arial" panose="020B0604020202020204" pitchFamily="34" charset="0"/>
              <a:buChar char="•"/>
            </a:pPr>
            <a:r>
              <a:rPr lang="nl-NL" altLang="nl-NL" sz="2800" b="1" dirty="0">
                <a:solidFill>
                  <a:schemeClr val="bg1"/>
                </a:solidFill>
              </a:rPr>
              <a:t>Evaluatie</a:t>
            </a:r>
          </a:p>
        </p:txBody>
      </p:sp>
      <p:sp>
        <p:nvSpPr>
          <p:cNvPr id="6" name="Tekstvak 5">
            <a:extLst>
              <a:ext uri="{FF2B5EF4-FFF2-40B4-BE49-F238E27FC236}">
                <a16:creationId xmlns:a16="http://schemas.microsoft.com/office/drawing/2014/main" id="{A3610855-5E78-A9E3-3D0A-703A64086DB7}"/>
              </a:ext>
            </a:extLst>
          </p:cNvPr>
          <p:cNvSpPr txBox="1"/>
          <p:nvPr/>
        </p:nvSpPr>
        <p:spPr>
          <a:xfrm>
            <a:off x="3111500" y="6285030"/>
            <a:ext cx="9220200" cy="307777"/>
          </a:xfrm>
          <a:prstGeom prst="rect">
            <a:avLst/>
          </a:prstGeom>
          <a:noFill/>
        </p:spPr>
        <p:txBody>
          <a:bodyPr wrap="square">
            <a:spAutoFit/>
          </a:bodyPr>
          <a:lstStyle/>
          <a:p>
            <a:r>
              <a:rPr lang="nl-NL" altLang="nl-NL" sz="1400" b="1" dirty="0" err="1">
                <a:solidFill>
                  <a:schemeClr val="bg1"/>
                </a:solidFill>
              </a:rPr>
              <a:t>Nibi</a:t>
            </a:r>
            <a:r>
              <a:rPr lang="nl-NL" altLang="nl-NL" sz="1400" b="1" dirty="0">
                <a:solidFill>
                  <a:schemeClr val="bg1"/>
                </a:solidFill>
              </a:rPr>
              <a:t>-conferentie Egmond aan Zee 15-11-2024</a:t>
            </a:r>
            <a:endParaRPr lang="nl-NL" sz="1400" dirty="0"/>
          </a:p>
        </p:txBody>
      </p:sp>
    </p:spTree>
    <p:extLst>
      <p:ext uri="{BB962C8B-B14F-4D97-AF65-F5344CB8AC3E}">
        <p14:creationId xmlns:p14="http://schemas.microsoft.com/office/powerpoint/2010/main" val="409173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135FAB"/>
            </a:gs>
            <a:gs pos="100000">
              <a:srgbClr val="179AD5"/>
            </a:gs>
          </a:gsLst>
          <a:lin ang="21594000" scaled="0"/>
        </a:gradFill>
        <a:effectLst/>
      </p:bgPr>
    </p:bg>
    <p:spTree>
      <p:nvGrpSpPr>
        <p:cNvPr id="1" name="">
          <a:extLst>
            <a:ext uri="{FF2B5EF4-FFF2-40B4-BE49-F238E27FC236}">
              <a16:creationId xmlns:a16="http://schemas.microsoft.com/office/drawing/2014/main" id="{B6167D79-A77D-B339-6ECD-1B116E8B4F50}"/>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5CD9B86E-8714-47C1-FB5C-ED15A1E8A2B9}"/>
              </a:ext>
            </a:extLst>
          </p:cNvPr>
          <p:cNvSpPr/>
          <p:nvPr/>
        </p:nvSpPr>
        <p:spPr>
          <a:xfrm>
            <a:off x="0" y="391394"/>
            <a:ext cx="14465299" cy="1158875"/>
          </a:xfrm>
          <a:prstGeom prst="rect">
            <a:avLst/>
          </a:prstGeom>
          <a:gradFill>
            <a:gsLst>
              <a:gs pos="0">
                <a:schemeClr val="accent2"/>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sz="1600" dirty="0"/>
              <a:t>			</a:t>
            </a:r>
            <a:r>
              <a:rPr lang="nl-NL" sz="4000" dirty="0"/>
              <a:t>Voorstellen</a:t>
            </a:r>
            <a:endParaRPr lang="nl-NL" sz="1600" dirty="0"/>
          </a:p>
        </p:txBody>
      </p:sp>
      <p:pic>
        <p:nvPicPr>
          <p:cNvPr id="16" name="Afbeelding 15" descr="Afbeelding met reptiel, zoogdier, schildpad, Zeeschildpad&#10;&#10;Automatisch gegenereerde beschrijving">
            <a:extLst>
              <a:ext uri="{FF2B5EF4-FFF2-40B4-BE49-F238E27FC236}">
                <a16:creationId xmlns:a16="http://schemas.microsoft.com/office/drawing/2014/main" id="{BA14CDAF-0AD2-4353-6D35-EC634039E0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462" y="5048620"/>
            <a:ext cx="6840080" cy="2040624"/>
          </a:xfrm>
          <a:prstGeom prst="rect">
            <a:avLst/>
          </a:prstGeom>
          <a:effectLst>
            <a:softEdge rad="495300"/>
          </a:effectLst>
        </p:spPr>
      </p:pic>
      <p:grpSp>
        <p:nvGrpSpPr>
          <p:cNvPr id="20" name="Logo">
            <a:extLst>
              <a:ext uri="{FF2B5EF4-FFF2-40B4-BE49-F238E27FC236}">
                <a16:creationId xmlns:a16="http://schemas.microsoft.com/office/drawing/2014/main" id="{F1AC35F0-1C30-82C2-992A-892E1BC060A5}"/>
              </a:ext>
            </a:extLst>
          </p:cNvPr>
          <p:cNvGrpSpPr/>
          <p:nvPr/>
        </p:nvGrpSpPr>
        <p:grpSpPr>
          <a:xfrm>
            <a:off x="230259" y="23091"/>
            <a:ext cx="1542231" cy="2161309"/>
            <a:chOff x="1343025" y="1"/>
            <a:chExt cx="2737741" cy="3465512"/>
          </a:xfrm>
        </p:grpSpPr>
        <p:pic>
          <p:nvPicPr>
            <p:cNvPr id="17" name="Picture 2" descr="A black and white logo&#10;&#10;Description automatically generated">
              <a:extLst>
                <a:ext uri="{FF2B5EF4-FFF2-40B4-BE49-F238E27FC236}">
                  <a16:creationId xmlns:a16="http://schemas.microsoft.com/office/drawing/2014/main" id="{C594103D-6726-DDAC-3DD6-DE759F2464E2}"/>
                </a:ext>
              </a:extLst>
            </p:cNvPr>
            <p:cNvPicPr>
              <a:picLocks noChangeAspect="1"/>
            </p:cNvPicPr>
            <p:nvPr/>
          </p:nvPicPr>
          <p:blipFill>
            <a:blip r:embed="rId6"/>
            <a:stretch>
              <a:fillRect/>
            </a:stretch>
          </p:blipFill>
          <p:spPr>
            <a:xfrm>
              <a:off x="1343025" y="719138"/>
              <a:ext cx="2737741" cy="2746375"/>
            </a:xfrm>
            <a:prstGeom prst="rect">
              <a:avLst/>
            </a:prstGeom>
          </p:spPr>
        </p:pic>
        <p:sp>
          <p:nvSpPr>
            <p:cNvPr id="18" name="Rechthoek 17">
              <a:extLst>
                <a:ext uri="{FF2B5EF4-FFF2-40B4-BE49-F238E27FC236}">
                  <a16:creationId xmlns:a16="http://schemas.microsoft.com/office/drawing/2014/main" id="{237FE041-D1B9-D01E-FE44-8D5854EBD58F}"/>
                </a:ext>
              </a:extLst>
            </p:cNvPr>
            <p:cNvSpPr/>
            <p:nvPr/>
          </p:nvSpPr>
          <p:spPr>
            <a:xfrm>
              <a:off x="1343025" y="1"/>
              <a:ext cx="273774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grpSp>
      <p:sp>
        <p:nvSpPr>
          <p:cNvPr id="2" name="Rechthoek 1">
            <a:extLst>
              <a:ext uri="{FF2B5EF4-FFF2-40B4-BE49-F238E27FC236}">
                <a16:creationId xmlns:a16="http://schemas.microsoft.com/office/drawing/2014/main" id="{1F879DEF-4331-5583-21D1-FB12C0B08392}"/>
              </a:ext>
            </a:extLst>
          </p:cNvPr>
          <p:cNvSpPr/>
          <p:nvPr/>
        </p:nvSpPr>
        <p:spPr>
          <a:xfrm>
            <a:off x="0" y="6068932"/>
            <a:ext cx="3111500" cy="56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pic>
        <p:nvPicPr>
          <p:cNvPr id="27" name="Schildpad 2" descr="Afbeelding met reptiel, schildpad, zoogdier, Zeeschildpad&#10;&#10;Automatisch gegenereerde beschrijving">
            <a:extLst>
              <a:ext uri="{FF2B5EF4-FFF2-40B4-BE49-F238E27FC236}">
                <a16:creationId xmlns:a16="http://schemas.microsoft.com/office/drawing/2014/main" id="{92BBBC31-540A-8EA5-084E-6098813F93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41682" y="2370101"/>
            <a:ext cx="4373154" cy="2300052"/>
          </a:xfrm>
          <a:prstGeom prst="rect">
            <a:avLst/>
          </a:prstGeom>
        </p:spPr>
      </p:pic>
      <p:pic>
        <p:nvPicPr>
          <p:cNvPr id="29" name="Graphic 28">
            <a:extLst>
              <a:ext uri="{FF2B5EF4-FFF2-40B4-BE49-F238E27FC236}">
                <a16:creationId xmlns:a16="http://schemas.microsoft.com/office/drawing/2014/main" id="{5848F351-04A0-E98F-0808-778DA0EECF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3024" y="6212794"/>
            <a:ext cx="1552210" cy="264206"/>
          </a:xfrm>
          <a:prstGeom prst="rect">
            <a:avLst/>
          </a:prstGeom>
        </p:spPr>
      </p:pic>
      <p:sp>
        <p:nvSpPr>
          <p:cNvPr id="7" name="Tekstvak 6">
            <a:extLst>
              <a:ext uri="{FF2B5EF4-FFF2-40B4-BE49-F238E27FC236}">
                <a16:creationId xmlns:a16="http://schemas.microsoft.com/office/drawing/2014/main" id="{97703F75-25F9-8836-0EB6-4080A55D547B}"/>
              </a:ext>
            </a:extLst>
          </p:cNvPr>
          <p:cNvSpPr txBox="1"/>
          <p:nvPr/>
        </p:nvSpPr>
        <p:spPr>
          <a:xfrm>
            <a:off x="1914987" y="2452616"/>
            <a:ext cx="4943014" cy="3108543"/>
          </a:xfrm>
          <a:prstGeom prst="rect">
            <a:avLst/>
          </a:prstGeom>
          <a:noFill/>
        </p:spPr>
        <p:txBody>
          <a:bodyPr wrap="square">
            <a:spAutoFit/>
          </a:bodyPr>
          <a:lstStyle/>
          <a:p>
            <a:pPr eaLnBrk="1" hangingPunct="1">
              <a:buFont typeface="Wingdings" panose="05000000000000000000" pitchFamily="2" charset="2"/>
              <a:buNone/>
            </a:pPr>
            <a:r>
              <a:rPr lang="nl-NL" altLang="nl-NL" sz="2800" b="1" dirty="0">
                <a:solidFill>
                  <a:schemeClr val="bg1"/>
                </a:solidFill>
              </a:rPr>
              <a:t>Rilana Voorhorst – docent Montessori Lyceum Groningen</a:t>
            </a:r>
          </a:p>
          <a:p>
            <a:pPr eaLnBrk="1" hangingPunct="1">
              <a:buFont typeface="Wingdings" panose="05000000000000000000" pitchFamily="2" charset="2"/>
              <a:buNone/>
            </a:pPr>
            <a:endParaRPr lang="nl-NL" altLang="nl-NL" sz="2800" b="1" dirty="0">
              <a:solidFill>
                <a:schemeClr val="bg1"/>
              </a:solidFill>
            </a:endParaRPr>
          </a:p>
          <a:p>
            <a:pPr eaLnBrk="1" hangingPunct="1">
              <a:buFont typeface="Wingdings" panose="05000000000000000000" pitchFamily="2" charset="2"/>
              <a:buNone/>
            </a:pPr>
            <a:r>
              <a:rPr lang="nl-NL" altLang="nl-NL" sz="2800" b="1" dirty="0">
                <a:solidFill>
                  <a:schemeClr val="bg1"/>
                </a:solidFill>
              </a:rPr>
              <a:t>René Westra – Bio-</a:t>
            </a:r>
            <a:r>
              <a:rPr lang="nl-NL" altLang="nl-NL" sz="2800" b="1" dirty="0" err="1">
                <a:solidFill>
                  <a:schemeClr val="bg1"/>
                </a:solidFill>
              </a:rPr>
              <a:t>Education</a:t>
            </a:r>
            <a:r>
              <a:rPr lang="nl-NL" altLang="nl-NL" sz="2800" b="1" dirty="0">
                <a:solidFill>
                  <a:schemeClr val="bg1"/>
                </a:solidFill>
              </a:rPr>
              <a:t> Groningen (NL) &amp; </a:t>
            </a:r>
            <a:r>
              <a:rPr lang="nl-NL" altLang="nl-NL" sz="2800" b="1" dirty="0" err="1">
                <a:solidFill>
                  <a:schemeClr val="bg1"/>
                </a:solidFill>
              </a:rPr>
              <a:t>Köpingsvik</a:t>
            </a:r>
            <a:r>
              <a:rPr lang="nl-NL" altLang="nl-NL" sz="2800" b="1" dirty="0">
                <a:solidFill>
                  <a:schemeClr val="bg1"/>
                </a:solidFill>
              </a:rPr>
              <a:t> (SE)</a:t>
            </a:r>
          </a:p>
        </p:txBody>
      </p:sp>
      <p:pic>
        <p:nvPicPr>
          <p:cNvPr id="1026" name="Picture 2" descr="Rilana Voorhorst op LinkedIn: Met een dubbel gevoel heb ik ...">
            <a:extLst>
              <a:ext uri="{FF2B5EF4-FFF2-40B4-BE49-F238E27FC236}">
                <a16:creationId xmlns:a16="http://schemas.microsoft.com/office/drawing/2014/main" id="{198EEACE-4C0D-C1EF-7E2F-A18ACC69B3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494" y="2460578"/>
            <a:ext cx="1602015" cy="1553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etsredacteur René Westra: 'Soms vind je zelf een vraag prachtig, maar  maakt je team duidelijk dat hij dat niet is' — 10voordeleraar">
            <a:extLst>
              <a:ext uri="{FF2B5EF4-FFF2-40B4-BE49-F238E27FC236}">
                <a16:creationId xmlns:a16="http://schemas.microsoft.com/office/drawing/2014/main" id="{7E6E1669-11C5-7EAB-4EFE-C89B532262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5494" y="4229218"/>
            <a:ext cx="1599492" cy="1599492"/>
          </a:xfrm>
          <a:prstGeom prst="rect">
            <a:avLst/>
          </a:prstGeom>
          <a:noFill/>
          <a:extLst>
            <a:ext uri="{909E8E84-426E-40DD-AFC4-6F175D3DCCD1}">
              <a14:hiddenFill xmlns:a14="http://schemas.microsoft.com/office/drawing/2010/main">
                <a:solidFill>
                  <a:srgbClr val="FFFFFF"/>
                </a:solidFill>
              </a14:hiddenFill>
            </a:ext>
          </a:extLst>
        </p:spPr>
      </p:pic>
      <p:pic>
        <p:nvPicPr>
          <p:cNvPr id="8" name="John Prine In Spite of Ourselves With Brandi Carlile  Cayamo 2015">
            <a:hlinkClick r:id="" action="ppaction://media"/>
            <a:extLst>
              <a:ext uri="{FF2B5EF4-FFF2-40B4-BE49-F238E27FC236}">
                <a16:creationId xmlns:a16="http://schemas.microsoft.com/office/drawing/2014/main" id="{40362721-60FE-E0DD-CD7E-8DF90BDB20E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986736" y="1891845"/>
            <a:ext cx="4784505" cy="2691284"/>
          </a:xfrm>
          <a:prstGeom prst="rect">
            <a:avLst/>
          </a:prstGeom>
        </p:spPr>
      </p:pic>
      <p:sp>
        <p:nvSpPr>
          <p:cNvPr id="9" name="Tekstvak 8">
            <a:extLst>
              <a:ext uri="{FF2B5EF4-FFF2-40B4-BE49-F238E27FC236}">
                <a16:creationId xmlns:a16="http://schemas.microsoft.com/office/drawing/2014/main" id="{C9B44513-45B2-77CE-787B-A108EE95C3A7}"/>
              </a:ext>
            </a:extLst>
          </p:cNvPr>
          <p:cNvSpPr txBox="1"/>
          <p:nvPr/>
        </p:nvSpPr>
        <p:spPr>
          <a:xfrm>
            <a:off x="3111500" y="6285030"/>
            <a:ext cx="9220200" cy="307777"/>
          </a:xfrm>
          <a:prstGeom prst="rect">
            <a:avLst/>
          </a:prstGeom>
          <a:noFill/>
        </p:spPr>
        <p:txBody>
          <a:bodyPr wrap="square">
            <a:spAutoFit/>
          </a:bodyPr>
          <a:lstStyle/>
          <a:p>
            <a:r>
              <a:rPr lang="nl-NL" altLang="nl-NL" sz="1400" b="1" dirty="0" err="1">
                <a:solidFill>
                  <a:schemeClr val="bg1"/>
                </a:solidFill>
              </a:rPr>
              <a:t>Nibi</a:t>
            </a:r>
            <a:r>
              <a:rPr lang="nl-NL" altLang="nl-NL" sz="1400" b="1" dirty="0">
                <a:solidFill>
                  <a:schemeClr val="bg1"/>
                </a:solidFill>
              </a:rPr>
              <a:t>-conferentie Egmond aan Zee 15-11-2024</a:t>
            </a:r>
            <a:endParaRPr lang="nl-NL" sz="1400" dirty="0"/>
          </a:p>
        </p:txBody>
      </p:sp>
    </p:spTree>
    <p:extLst>
      <p:ext uri="{BB962C8B-B14F-4D97-AF65-F5344CB8AC3E}">
        <p14:creationId xmlns:p14="http://schemas.microsoft.com/office/powerpoint/2010/main" val="290512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135FAB"/>
            </a:gs>
            <a:gs pos="100000">
              <a:srgbClr val="179AD5"/>
            </a:gs>
          </a:gsLst>
          <a:lin ang="21594000" scaled="0"/>
        </a:gradFill>
        <a:effectLst/>
      </p:bgPr>
    </p:bg>
    <p:spTree>
      <p:nvGrpSpPr>
        <p:cNvPr id="1" name="">
          <a:extLst>
            <a:ext uri="{FF2B5EF4-FFF2-40B4-BE49-F238E27FC236}">
              <a16:creationId xmlns:a16="http://schemas.microsoft.com/office/drawing/2014/main" id="{2587C9B8-8B50-B1EB-5EC1-D89BF25E61FB}"/>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0FE9659A-2475-36BC-6E5C-BC9A102E5E79}"/>
              </a:ext>
            </a:extLst>
          </p:cNvPr>
          <p:cNvSpPr/>
          <p:nvPr/>
        </p:nvSpPr>
        <p:spPr>
          <a:xfrm>
            <a:off x="0" y="391394"/>
            <a:ext cx="14465299" cy="1158875"/>
          </a:xfrm>
          <a:prstGeom prst="rect">
            <a:avLst/>
          </a:prstGeom>
          <a:gradFill>
            <a:gsLst>
              <a:gs pos="0">
                <a:schemeClr val="accent2"/>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sz="1600" dirty="0"/>
              <a:t>			</a:t>
            </a:r>
            <a:r>
              <a:rPr lang="nl-NL" sz="4000" dirty="0"/>
              <a:t>Introductie</a:t>
            </a:r>
            <a:endParaRPr lang="nl-NL" sz="1600" dirty="0"/>
          </a:p>
        </p:txBody>
      </p:sp>
      <p:pic>
        <p:nvPicPr>
          <p:cNvPr id="16" name="Afbeelding 15" descr="Afbeelding met reptiel, zoogdier, schildpad, Zeeschildpad&#10;&#10;Automatisch gegenereerde beschrijving">
            <a:extLst>
              <a:ext uri="{FF2B5EF4-FFF2-40B4-BE49-F238E27FC236}">
                <a16:creationId xmlns:a16="http://schemas.microsoft.com/office/drawing/2014/main" id="{F23D1DC4-C936-D30E-7E12-3E8F4EAA7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462" y="5048620"/>
            <a:ext cx="6840080" cy="2040624"/>
          </a:xfrm>
          <a:prstGeom prst="rect">
            <a:avLst/>
          </a:prstGeom>
          <a:effectLst>
            <a:softEdge rad="495300"/>
          </a:effectLst>
        </p:spPr>
      </p:pic>
      <p:grpSp>
        <p:nvGrpSpPr>
          <p:cNvPr id="20" name="Logo">
            <a:extLst>
              <a:ext uri="{FF2B5EF4-FFF2-40B4-BE49-F238E27FC236}">
                <a16:creationId xmlns:a16="http://schemas.microsoft.com/office/drawing/2014/main" id="{F372CCC5-78E6-EA97-BD79-82A738A22EC7}"/>
              </a:ext>
            </a:extLst>
          </p:cNvPr>
          <p:cNvGrpSpPr/>
          <p:nvPr/>
        </p:nvGrpSpPr>
        <p:grpSpPr>
          <a:xfrm>
            <a:off x="230259" y="23091"/>
            <a:ext cx="1542231" cy="2161309"/>
            <a:chOff x="1343025" y="1"/>
            <a:chExt cx="2737741" cy="3465512"/>
          </a:xfrm>
        </p:grpSpPr>
        <p:pic>
          <p:nvPicPr>
            <p:cNvPr id="17" name="Picture 2" descr="A black and white logo&#10;&#10;Description automatically generated">
              <a:extLst>
                <a:ext uri="{FF2B5EF4-FFF2-40B4-BE49-F238E27FC236}">
                  <a16:creationId xmlns:a16="http://schemas.microsoft.com/office/drawing/2014/main" id="{B4D2DA63-3D6B-9730-8D8E-4FFBA80EE595}"/>
                </a:ext>
              </a:extLst>
            </p:cNvPr>
            <p:cNvPicPr>
              <a:picLocks noChangeAspect="1"/>
            </p:cNvPicPr>
            <p:nvPr/>
          </p:nvPicPr>
          <p:blipFill>
            <a:blip r:embed="rId4"/>
            <a:stretch>
              <a:fillRect/>
            </a:stretch>
          </p:blipFill>
          <p:spPr>
            <a:xfrm>
              <a:off x="1343025" y="719138"/>
              <a:ext cx="2737741" cy="2746375"/>
            </a:xfrm>
            <a:prstGeom prst="rect">
              <a:avLst/>
            </a:prstGeom>
          </p:spPr>
        </p:pic>
        <p:sp>
          <p:nvSpPr>
            <p:cNvPr id="18" name="Rechthoek 17">
              <a:extLst>
                <a:ext uri="{FF2B5EF4-FFF2-40B4-BE49-F238E27FC236}">
                  <a16:creationId xmlns:a16="http://schemas.microsoft.com/office/drawing/2014/main" id="{3045F069-778F-81C3-7279-F9C163F5F32E}"/>
                </a:ext>
              </a:extLst>
            </p:cNvPr>
            <p:cNvSpPr/>
            <p:nvPr/>
          </p:nvSpPr>
          <p:spPr>
            <a:xfrm>
              <a:off x="1343025" y="1"/>
              <a:ext cx="273774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grpSp>
      <p:sp>
        <p:nvSpPr>
          <p:cNvPr id="2" name="Rechthoek 1">
            <a:extLst>
              <a:ext uri="{FF2B5EF4-FFF2-40B4-BE49-F238E27FC236}">
                <a16:creationId xmlns:a16="http://schemas.microsoft.com/office/drawing/2014/main" id="{05D283FE-09F4-444C-7C46-2D2639CC115C}"/>
              </a:ext>
            </a:extLst>
          </p:cNvPr>
          <p:cNvSpPr/>
          <p:nvPr/>
        </p:nvSpPr>
        <p:spPr>
          <a:xfrm>
            <a:off x="0" y="6068932"/>
            <a:ext cx="3111500" cy="56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pic>
        <p:nvPicPr>
          <p:cNvPr id="27" name="Schildpad 2" descr="Afbeelding met reptiel, schildpad, zoogdier, Zeeschildpad&#10;&#10;Automatisch gegenereerde beschrijving">
            <a:extLst>
              <a:ext uri="{FF2B5EF4-FFF2-40B4-BE49-F238E27FC236}">
                <a16:creationId xmlns:a16="http://schemas.microsoft.com/office/drawing/2014/main" id="{0813015B-D31C-E857-5CD7-BF708F45DE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1682" y="2370101"/>
            <a:ext cx="4373154" cy="2300052"/>
          </a:xfrm>
          <a:prstGeom prst="rect">
            <a:avLst/>
          </a:prstGeom>
        </p:spPr>
      </p:pic>
      <p:pic>
        <p:nvPicPr>
          <p:cNvPr id="29" name="Graphic 28">
            <a:extLst>
              <a:ext uri="{FF2B5EF4-FFF2-40B4-BE49-F238E27FC236}">
                <a16:creationId xmlns:a16="http://schemas.microsoft.com/office/drawing/2014/main" id="{8939FBD3-01EA-632F-0842-5A96C4AB8C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3024" y="6212794"/>
            <a:ext cx="1552210" cy="264206"/>
          </a:xfrm>
          <a:prstGeom prst="rect">
            <a:avLst/>
          </a:prstGeom>
        </p:spPr>
      </p:pic>
      <p:pic>
        <p:nvPicPr>
          <p:cNvPr id="7" name="Picture 2" descr="President Algerije steunt bekritiseerde boksster Khelif ">
            <a:extLst>
              <a:ext uri="{FF2B5EF4-FFF2-40B4-BE49-F238E27FC236}">
                <a16:creationId xmlns:a16="http://schemas.microsoft.com/office/drawing/2014/main" id="{7DD1C5C2-21B8-3298-9446-2859F98A04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0036" y="2633123"/>
            <a:ext cx="4083427" cy="22969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oete voor beachballers die niet met de billen bloot willen sporten |  Pagina 6 | Viafora">
            <a:extLst>
              <a:ext uri="{FF2B5EF4-FFF2-40B4-BE49-F238E27FC236}">
                <a16:creationId xmlns:a16="http://schemas.microsoft.com/office/drawing/2014/main" id="{5242F75A-7167-4295-A215-AF7F3769EE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259" y="2633123"/>
            <a:ext cx="3452741" cy="23063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ryna Sabalenka wimbledon">
            <a:extLst>
              <a:ext uri="{FF2B5EF4-FFF2-40B4-BE49-F238E27FC236}">
                <a16:creationId xmlns:a16="http://schemas.microsoft.com/office/drawing/2014/main" id="{F86DAD83-4E8F-85D7-A048-EE21ED4136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9314" y="2633123"/>
            <a:ext cx="3764409" cy="2296928"/>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A65C58D2-37F7-F317-C9BD-F80D394C01AB}"/>
              </a:ext>
            </a:extLst>
          </p:cNvPr>
          <p:cNvSpPr txBox="1"/>
          <p:nvPr/>
        </p:nvSpPr>
        <p:spPr>
          <a:xfrm>
            <a:off x="2895234" y="1158432"/>
            <a:ext cx="9220200" cy="369332"/>
          </a:xfrm>
          <a:prstGeom prst="rect">
            <a:avLst/>
          </a:prstGeom>
          <a:noFill/>
        </p:spPr>
        <p:txBody>
          <a:bodyPr wrap="square">
            <a:spAutoFit/>
          </a:bodyPr>
          <a:lstStyle/>
          <a:p>
            <a:pPr eaLnBrk="1" hangingPunct="1">
              <a:buFont typeface="Wingdings" panose="05000000000000000000" pitchFamily="2" charset="2"/>
              <a:buNone/>
            </a:pPr>
            <a:r>
              <a:rPr lang="nl-NL" altLang="nl-NL" sz="1800" b="1" dirty="0">
                <a:solidFill>
                  <a:schemeClr val="bg1"/>
                </a:solidFill>
              </a:rPr>
              <a:t>Meer voorbeelden van ongelijke behandeling</a:t>
            </a:r>
          </a:p>
        </p:txBody>
      </p:sp>
      <p:sp>
        <p:nvSpPr>
          <p:cNvPr id="12" name="Tekstvak 11">
            <a:extLst>
              <a:ext uri="{FF2B5EF4-FFF2-40B4-BE49-F238E27FC236}">
                <a16:creationId xmlns:a16="http://schemas.microsoft.com/office/drawing/2014/main" id="{BEDFA5A5-5A52-1EBE-811C-77C012FCB173}"/>
              </a:ext>
            </a:extLst>
          </p:cNvPr>
          <p:cNvSpPr txBox="1"/>
          <p:nvPr/>
        </p:nvSpPr>
        <p:spPr>
          <a:xfrm>
            <a:off x="3111500" y="6285030"/>
            <a:ext cx="9220200" cy="307777"/>
          </a:xfrm>
          <a:prstGeom prst="rect">
            <a:avLst/>
          </a:prstGeom>
          <a:noFill/>
        </p:spPr>
        <p:txBody>
          <a:bodyPr wrap="square">
            <a:spAutoFit/>
          </a:bodyPr>
          <a:lstStyle/>
          <a:p>
            <a:r>
              <a:rPr lang="nl-NL" altLang="nl-NL" sz="1400" b="1" dirty="0" err="1">
                <a:solidFill>
                  <a:schemeClr val="bg1"/>
                </a:solidFill>
              </a:rPr>
              <a:t>Nibi</a:t>
            </a:r>
            <a:r>
              <a:rPr lang="nl-NL" altLang="nl-NL" sz="1400" b="1" dirty="0">
                <a:solidFill>
                  <a:schemeClr val="bg1"/>
                </a:solidFill>
              </a:rPr>
              <a:t>-conferentie Egmond aan Zee 15-11-2024</a:t>
            </a:r>
            <a:endParaRPr lang="nl-NL" sz="1400" dirty="0"/>
          </a:p>
        </p:txBody>
      </p:sp>
    </p:spTree>
    <p:extLst>
      <p:ext uri="{BB962C8B-B14F-4D97-AF65-F5344CB8AC3E}">
        <p14:creationId xmlns:p14="http://schemas.microsoft.com/office/powerpoint/2010/main" val="294093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135FAB"/>
            </a:gs>
            <a:gs pos="100000">
              <a:srgbClr val="179AD5"/>
            </a:gs>
          </a:gsLst>
          <a:lin ang="21594000" scaled="0"/>
        </a:gradFill>
        <a:effectLst/>
      </p:bgPr>
    </p:bg>
    <p:spTree>
      <p:nvGrpSpPr>
        <p:cNvPr id="1" name="">
          <a:extLst>
            <a:ext uri="{FF2B5EF4-FFF2-40B4-BE49-F238E27FC236}">
              <a16:creationId xmlns:a16="http://schemas.microsoft.com/office/drawing/2014/main" id="{B4060C05-2010-AAC6-CE61-9E260D34759A}"/>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A2155659-FEEA-1B33-9156-F8BC3F80AC96}"/>
              </a:ext>
            </a:extLst>
          </p:cNvPr>
          <p:cNvSpPr/>
          <p:nvPr/>
        </p:nvSpPr>
        <p:spPr>
          <a:xfrm>
            <a:off x="0" y="391394"/>
            <a:ext cx="14465299" cy="1158875"/>
          </a:xfrm>
          <a:prstGeom prst="rect">
            <a:avLst/>
          </a:prstGeom>
          <a:gradFill>
            <a:gsLst>
              <a:gs pos="0">
                <a:schemeClr val="accent2"/>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sz="1600" dirty="0"/>
              <a:t>			</a:t>
            </a:r>
            <a:r>
              <a:rPr lang="nl-NL" sz="4000" dirty="0"/>
              <a:t>Introductie</a:t>
            </a:r>
            <a:endParaRPr lang="nl-NL" sz="1600" dirty="0"/>
          </a:p>
        </p:txBody>
      </p:sp>
      <p:pic>
        <p:nvPicPr>
          <p:cNvPr id="16" name="Afbeelding 15" descr="Afbeelding met reptiel, zoogdier, schildpad, Zeeschildpad&#10;&#10;Automatisch gegenereerde beschrijving">
            <a:extLst>
              <a:ext uri="{FF2B5EF4-FFF2-40B4-BE49-F238E27FC236}">
                <a16:creationId xmlns:a16="http://schemas.microsoft.com/office/drawing/2014/main" id="{EE73679F-25CD-A054-9C7C-AD34B75CF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462" y="5048620"/>
            <a:ext cx="6840080" cy="2040624"/>
          </a:xfrm>
          <a:prstGeom prst="rect">
            <a:avLst/>
          </a:prstGeom>
          <a:effectLst>
            <a:softEdge rad="495300"/>
          </a:effectLst>
        </p:spPr>
      </p:pic>
      <p:grpSp>
        <p:nvGrpSpPr>
          <p:cNvPr id="20" name="Logo">
            <a:extLst>
              <a:ext uri="{FF2B5EF4-FFF2-40B4-BE49-F238E27FC236}">
                <a16:creationId xmlns:a16="http://schemas.microsoft.com/office/drawing/2014/main" id="{97F35CA9-51BB-B807-0071-04D95A79BC55}"/>
              </a:ext>
            </a:extLst>
          </p:cNvPr>
          <p:cNvGrpSpPr/>
          <p:nvPr/>
        </p:nvGrpSpPr>
        <p:grpSpPr>
          <a:xfrm>
            <a:off x="230259" y="23091"/>
            <a:ext cx="1542231" cy="2161309"/>
            <a:chOff x="1343025" y="1"/>
            <a:chExt cx="2737741" cy="3465512"/>
          </a:xfrm>
        </p:grpSpPr>
        <p:pic>
          <p:nvPicPr>
            <p:cNvPr id="17" name="Picture 2" descr="A black and white logo&#10;&#10;Description automatically generated">
              <a:extLst>
                <a:ext uri="{FF2B5EF4-FFF2-40B4-BE49-F238E27FC236}">
                  <a16:creationId xmlns:a16="http://schemas.microsoft.com/office/drawing/2014/main" id="{899E91E2-7682-C850-C49A-7D328D47B8CB}"/>
                </a:ext>
              </a:extLst>
            </p:cNvPr>
            <p:cNvPicPr>
              <a:picLocks noChangeAspect="1"/>
            </p:cNvPicPr>
            <p:nvPr/>
          </p:nvPicPr>
          <p:blipFill>
            <a:blip r:embed="rId4"/>
            <a:stretch>
              <a:fillRect/>
            </a:stretch>
          </p:blipFill>
          <p:spPr>
            <a:xfrm>
              <a:off x="1343025" y="719138"/>
              <a:ext cx="2737741" cy="2746375"/>
            </a:xfrm>
            <a:prstGeom prst="rect">
              <a:avLst/>
            </a:prstGeom>
          </p:spPr>
        </p:pic>
        <p:sp>
          <p:nvSpPr>
            <p:cNvPr id="18" name="Rechthoek 17">
              <a:extLst>
                <a:ext uri="{FF2B5EF4-FFF2-40B4-BE49-F238E27FC236}">
                  <a16:creationId xmlns:a16="http://schemas.microsoft.com/office/drawing/2014/main" id="{F5D768DB-0C22-E9EC-5B8B-6023FE01A88D}"/>
                </a:ext>
              </a:extLst>
            </p:cNvPr>
            <p:cNvSpPr/>
            <p:nvPr/>
          </p:nvSpPr>
          <p:spPr>
            <a:xfrm>
              <a:off x="1343025" y="1"/>
              <a:ext cx="273774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grpSp>
      <p:sp>
        <p:nvSpPr>
          <p:cNvPr id="2" name="Rechthoek 1">
            <a:extLst>
              <a:ext uri="{FF2B5EF4-FFF2-40B4-BE49-F238E27FC236}">
                <a16:creationId xmlns:a16="http://schemas.microsoft.com/office/drawing/2014/main" id="{4BC2D329-2275-861C-8AD3-CEE2F6CA64FF}"/>
              </a:ext>
            </a:extLst>
          </p:cNvPr>
          <p:cNvSpPr/>
          <p:nvPr/>
        </p:nvSpPr>
        <p:spPr>
          <a:xfrm>
            <a:off x="0" y="6068932"/>
            <a:ext cx="3111500" cy="56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pic>
        <p:nvPicPr>
          <p:cNvPr id="27" name="Schildpad 2" descr="Afbeelding met reptiel, schildpad, zoogdier, Zeeschildpad&#10;&#10;Automatisch gegenereerde beschrijving">
            <a:extLst>
              <a:ext uri="{FF2B5EF4-FFF2-40B4-BE49-F238E27FC236}">
                <a16:creationId xmlns:a16="http://schemas.microsoft.com/office/drawing/2014/main" id="{FF0091C1-0ADF-32CF-9D42-9E83D72C2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1682" y="2370101"/>
            <a:ext cx="4373154" cy="2300052"/>
          </a:xfrm>
          <a:prstGeom prst="rect">
            <a:avLst/>
          </a:prstGeom>
        </p:spPr>
      </p:pic>
      <p:pic>
        <p:nvPicPr>
          <p:cNvPr id="29" name="Graphic 28">
            <a:extLst>
              <a:ext uri="{FF2B5EF4-FFF2-40B4-BE49-F238E27FC236}">
                <a16:creationId xmlns:a16="http://schemas.microsoft.com/office/drawing/2014/main" id="{E5B0A73A-BDBC-3F5B-1B54-EC4FBF5F00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3024" y="6212794"/>
            <a:ext cx="1552210" cy="264206"/>
          </a:xfrm>
          <a:prstGeom prst="rect">
            <a:avLst/>
          </a:prstGeom>
        </p:spPr>
      </p:pic>
      <p:pic>
        <p:nvPicPr>
          <p:cNvPr id="6" name="Picture 4" descr="De fenomenale reus Victor Wembanyama zet de toon in de NBA | de Volkskrant">
            <a:extLst>
              <a:ext uri="{FF2B5EF4-FFF2-40B4-BE49-F238E27FC236}">
                <a16:creationId xmlns:a16="http://schemas.microsoft.com/office/drawing/2014/main" id="{6CE3FDED-A27E-2DE1-9932-A3F5059C66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9391" y="2370101"/>
            <a:ext cx="2336590" cy="350488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332A42F9-E4FA-A4FC-AE2B-8D68AFEABB0C}"/>
              </a:ext>
            </a:extLst>
          </p:cNvPr>
          <p:cNvSpPr txBox="1"/>
          <p:nvPr/>
        </p:nvSpPr>
        <p:spPr>
          <a:xfrm>
            <a:off x="2895234" y="1143329"/>
            <a:ext cx="9220200" cy="369332"/>
          </a:xfrm>
          <a:prstGeom prst="rect">
            <a:avLst/>
          </a:prstGeom>
          <a:noFill/>
        </p:spPr>
        <p:txBody>
          <a:bodyPr wrap="square">
            <a:spAutoFit/>
          </a:bodyPr>
          <a:lstStyle/>
          <a:p>
            <a:pPr eaLnBrk="1" hangingPunct="1">
              <a:buFont typeface="Wingdings" panose="05000000000000000000" pitchFamily="2" charset="2"/>
              <a:buNone/>
            </a:pPr>
            <a:r>
              <a:rPr lang="nl-NL" altLang="nl-NL" sz="1800" b="1" dirty="0">
                <a:solidFill>
                  <a:schemeClr val="bg1"/>
                </a:solidFill>
              </a:rPr>
              <a:t>Meer voorbeelden van ongelijke behandeling</a:t>
            </a:r>
          </a:p>
        </p:txBody>
      </p:sp>
      <p:pic>
        <p:nvPicPr>
          <p:cNvPr id="7" name="Picture 4" descr="Marie Hammer van Ann-Louise Bergström">
            <a:extLst>
              <a:ext uri="{FF2B5EF4-FFF2-40B4-BE49-F238E27FC236}">
                <a16:creationId xmlns:a16="http://schemas.microsoft.com/office/drawing/2014/main" id="{0C0E0B0D-A502-E38B-F87D-17CB096840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1847" y="2446301"/>
            <a:ext cx="3568655" cy="238026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6C8773BE-04E1-84F6-4C4E-1E51618617AF}"/>
              </a:ext>
            </a:extLst>
          </p:cNvPr>
          <p:cNvSpPr txBox="1"/>
          <p:nvPr/>
        </p:nvSpPr>
        <p:spPr>
          <a:xfrm>
            <a:off x="3111500" y="6285030"/>
            <a:ext cx="9220200" cy="307777"/>
          </a:xfrm>
          <a:prstGeom prst="rect">
            <a:avLst/>
          </a:prstGeom>
          <a:noFill/>
        </p:spPr>
        <p:txBody>
          <a:bodyPr wrap="square">
            <a:spAutoFit/>
          </a:bodyPr>
          <a:lstStyle/>
          <a:p>
            <a:r>
              <a:rPr lang="nl-NL" altLang="nl-NL" sz="1400" b="1" dirty="0" err="1">
                <a:solidFill>
                  <a:schemeClr val="bg1"/>
                </a:solidFill>
              </a:rPr>
              <a:t>Nibi</a:t>
            </a:r>
            <a:r>
              <a:rPr lang="nl-NL" altLang="nl-NL" sz="1400" b="1" dirty="0">
                <a:solidFill>
                  <a:schemeClr val="bg1"/>
                </a:solidFill>
              </a:rPr>
              <a:t>-conferentie Egmond aan Zee 15-11-2024</a:t>
            </a:r>
            <a:endParaRPr lang="nl-NL" sz="1400" dirty="0"/>
          </a:p>
        </p:txBody>
      </p:sp>
    </p:spTree>
    <p:extLst>
      <p:ext uri="{BB962C8B-B14F-4D97-AF65-F5344CB8AC3E}">
        <p14:creationId xmlns:p14="http://schemas.microsoft.com/office/powerpoint/2010/main" val="134742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135FAB"/>
            </a:gs>
            <a:gs pos="100000">
              <a:srgbClr val="179AD5"/>
            </a:gs>
          </a:gsLst>
          <a:lin ang="21594000" scaled="0"/>
        </a:gradFill>
        <a:effectLst/>
      </p:bgPr>
    </p:bg>
    <p:spTree>
      <p:nvGrpSpPr>
        <p:cNvPr id="1" name="">
          <a:extLst>
            <a:ext uri="{FF2B5EF4-FFF2-40B4-BE49-F238E27FC236}">
              <a16:creationId xmlns:a16="http://schemas.microsoft.com/office/drawing/2014/main" id="{CF1D413D-AF06-08A2-67EA-6EB526C6462A}"/>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653C50AD-99D1-7A60-AF60-1AFC6503A192}"/>
              </a:ext>
            </a:extLst>
          </p:cNvPr>
          <p:cNvSpPr/>
          <p:nvPr/>
        </p:nvSpPr>
        <p:spPr>
          <a:xfrm>
            <a:off x="0" y="391394"/>
            <a:ext cx="14465299" cy="1158875"/>
          </a:xfrm>
          <a:prstGeom prst="rect">
            <a:avLst/>
          </a:prstGeom>
          <a:gradFill>
            <a:gsLst>
              <a:gs pos="0">
                <a:schemeClr val="accent2"/>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sz="1600" dirty="0"/>
              <a:t>			</a:t>
            </a:r>
            <a:r>
              <a:rPr lang="nl-NL" sz="4000" dirty="0"/>
              <a:t>Introductie</a:t>
            </a:r>
            <a:endParaRPr lang="nl-NL" sz="1600" dirty="0"/>
          </a:p>
        </p:txBody>
      </p:sp>
      <p:pic>
        <p:nvPicPr>
          <p:cNvPr id="16" name="Afbeelding 15" descr="Afbeelding met reptiel, zoogdier, schildpad, Zeeschildpad&#10;&#10;Automatisch gegenereerde beschrijving">
            <a:extLst>
              <a:ext uri="{FF2B5EF4-FFF2-40B4-BE49-F238E27FC236}">
                <a16:creationId xmlns:a16="http://schemas.microsoft.com/office/drawing/2014/main" id="{E3AE42F6-52E9-1425-07AD-46ADC132C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462" y="5048620"/>
            <a:ext cx="6840080" cy="2040624"/>
          </a:xfrm>
          <a:prstGeom prst="rect">
            <a:avLst/>
          </a:prstGeom>
          <a:effectLst>
            <a:softEdge rad="495300"/>
          </a:effectLst>
        </p:spPr>
      </p:pic>
      <p:grpSp>
        <p:nvGrpSpPr>
          <p:cNvPr id="20" name="Logo">
            <a:extLst>
              <a:ext uri="{FF2B5EF4-FFF2-40B4-BE49-F238E27FC236}">
                <a16:creationId xmlns:a16="http://schemas.microsoft.com/office/drawing/2014/main" id="{E06A27A2-3468-6EE6-B559-BA95F45266FE}"/>
              </a:ext>
            </a:extLst>
          </p:cNvPr>
          <p:cNvGrpSpPr/>
          <p:nvPr/>
        </p:nvGrpSpPr>
        <p:grpSpPr>
          <a:xfrm>
            <a:off x="230259" y="23091"/>
            <a:ext cx="1542231" cy="2161309"/>
            <a:chOff x="1343025" y="1"/>
            <a:chExt cx="2737741" cy="3465512"/>
          </a:xfrm>
        </p:grpSpPr>
        <p:pic>
          <p:nvPicPr>
            <p:cNvPr id="17" name="Picture 2" descr="A black and white logo&#10;&#10;Description automatically generated">
              <a:extLst>
                <a:ext uri="{FF2B5EF4-FFF2-40B4-BE49-F238E27FC236}">
                  <a16:creationId xmlns:a16="http://schemas.microsoft.com/office/drawing/2014/main" id="{82C9BBA1-DF55-ADD8-DDFA-3D13BE2CC8AA}"/>
                </a:ext>
              </a:extLst>
            </p:cNvPr>
            <p:cNvPicPr>
              <a:picLocks noChangeAspect="1"/>
            </p:cNvPicPr>
            <p:nvPr/>
          </p:nvPicPr>
          <p:blipFill>
            <a:blip r:embed="rId4"/>
            <a:stretch>
              <a:fillRect/>
            </a:stretch>
          </p:blipFill>
          <p:spPr>
            <a:xfrm>
              <a:off x="1343025" y="719138"/>
              <a:ext cx="2737741" cy="2746375"/>
            </a:xfrm>
            <a:prstGeom prst="rect">
              <a:avLst/>
            </a:prstGeom>
          </p:spPr>
        </p:pic>
        <p:sp>
          <p:nvSpPr>
            <p:cNvPr id="18" name="Rechthoek 17">
              <a:extLst>
                <a:ext uri="{FF2B5EF4-FFF2-40B4-BE49-F238E27FC236}">
                  <a16:creationId xmlns:a16="http://schemas.microsoft.com/office/drawing/2014/main" id="{4939EF1E-2A2F-0A6B-997E-F0CD977AD40F}"/>
                </a:ext>
              </a:extLst>
            </p:cNvPr>
            <p:cNvSpPr/>
            <p:nvPr/>
          </p:nvSpPr>
          <p:spPr>
            <a:xfrm>
              <a:off x="1343025" y="1"/>
              <a:ext cx="273774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grpSp>
      <p:sp>
        <p:nvSpPr>
          <p:cNvPr id="2" name="Rechthoek 1">
            <a:extLst>
              <a:ext uri="{FF2B5EF4-FFF2-40B4-BE49-F238E27FC236}">
                <a16:creationId xmlns:a16="http://schemas.microsoft.com/office/drawing/2014/main" id="{8A713B88-61F4-B37B-5E49-1B027C6FBF5B}"/>
              </a:ext>
            </a:extLst>
          </p:cNvPr>
          <p:cNvSpPr/>
          <p:nvPr/>
        </p:nvSpPr>
        <p:spPr>
          <a:xfrm>
            <a:off x="0" y="6068932"/>
            <a:ext cx="3111500" cy="56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pic>
        <p:nvPicPr>
          <p:cNvPr id="27" name="Schildpad 2" descr="Afbeelding met reptiel, schildpad, zoogdier, Zeeschildpad&#10;&#10;Automatisch gegenereerde beschrijving">
            <a:extLst>
              <a:ext uri="{FF2B5EF4-FFF2-40B4-BE49-F238E27FC236}">
                <a16:creationId xmlns:a16="http://schemas.microsoft.com/office/drawing/2014/main" id="{F788B16F-BC4C-B07B-68CB-5721F4257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1682" y="2370101"/>
            <a:ext cx="4373154" cy="2300052"/>
          </a:xfrm>
          <a:prstGeom prst="rect">
            <a:avLst/>
          </a:prstGeom>
        </p:spPr>
      </p:pic>
      <p:pic>
        <p:nvPicPr>
          <p:cNvPr id="29" name="Graphic 28">
            <a:extLst>
              <a:ext uri="{FF2B5EF4-FFF2-40B4-BE49-F238E27FC236}">
                <a16:creationId xmlns:a16="http://schemas.microsoft.com/office/drawing/2014/main" id="{99B09FDB-48C3-F39D-1CC4-A11820FD83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3024" y="6212794"/>
            <a:ext cx="1552210" cy="264206"/>
          </a:xfrm>
          <a:prstGeom prst="rect">
            <a:avLst/>
          </a:prstGeom>
        </p:spPr>
      </p:pic>
      <p:pic>
        <p:nvPicPr>
          <p:cNvPr id="4" name="Picture 4" descr="Bitch | De Groene Waterman">
            <a:extLst>
              <a:ext uri="{FF2B5EF4-FFF2-40B4-BE49-F238E27FC236}">
                <a16:creationId xmlns:a16="http://schemas.microsoft.com/office/drawing/2014/main" id="{899314AD-1B2A-6BDC-C6A7-57B56653C3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2327" y="1718095"/>
            <a:ext cx="2130216" cy="33271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Eva (ebook), Cat Bohannon | 9789403130866 | Boeken | bol">
            <a:extLst>
              <a:ext uri="{FF2B5EF4-FFF2-40B4-BE49-F238E27FC236}">
                <a16:creationId xmlns:a16="http://schemas.microsoft.com/office/drawing/2014/main" id="{DD5807F4-D0F1-6471-54C2-D4FB28BDD2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6026" y="1714941"/>
            <a:ext cx="2188470" cy="333028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93307ED9-4459-7ECE-0273-1EC86FC0E5C1}"/>
              </a:ext>
            </a:extLst>
          </p:cNvPr>
          <p:cNvSpPr txBox="1"/>
          <p:nvPr/>
        </p:nvSpPr>
        <p:spPr>
          <a:xfrm>
            <a:off x="3111500" y="6285030"/>
            <a:ext cx="9220200" cy="307777"/>
          </a:xfrm>
          <a:prstGeom prst="rect">
            <a:avLst/>
          </a:prstGeom>
          <a:noFill/>
        </p:spPr>
        <p:txBody>
          <a:bodyPr wrap="square">
            <a:spAutoFit/>
          </a:bodyPr>
          <a:lstStyle/>
          <a:p>
            <a:r>
              <a:rPr lang="nl-NL" altLang="nl-NL" sz="1400" b="1" dirty="0" err="1">
                <a:solidFill>
                  <a:schemeClr val="bg1"/>
                </a:solidFill>
              </a:rPr>
              <a:t>Nibi</a:t>
            </a:r>
            <a:r>
              <a:rPr lang="nl-NL" altLang="nl-NL" sz="1400" b="1" dirty="0">
                <a:solidFill>
                  <a:schemeClr val="bg1"/>
                </a:solidFill>
              </a:rPr>
              <a:t>-conferentie Egmond aan Zee 15-11-2024</a:t>
            </a:r>
            <a:endParaRPr lang="nl-NL" sz="1400" dirty="0"/>
          </a:p>
        </p:txBody>
      </p:sp>
      <p:pic>
        <p:nvPicPr>
          <p:cNvPr id="7" name="Picture 6" descr="De Kler | Je mag je weer aankleden">
            <a:extLst>
              <a:ext uri="{FF2B5EF4-FFF2-40B4-BE49-F238E27FC236}">
                <a16:creationId xmlns:a16="http://schemas.microsoft.com/office/drawing/2014/main" id="{DD636E54-9671-CBD0-DAC4-E8F212276B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0374" y="1714941"/>
            <a:ext cx="2130216" cy="332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7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135FAB"/>
            </a:gs>
            <a:gs pos="100000">
              <a:srgbClr val="179AD5"/>
            </a:gs>
          </a:gsLst>
          <a:lin ang="21594000" scaled="0"/>
        </a:gradFill>
        <a:effectLst/>
      </p:bgPr>
    </p:bg>
    <p:spTree>
      <p:nvGrpSpPr>
        <p:cNvPr id="1" name="">
          <a:extLst>
            <a:ext uri="{FF2B5EF4-FFF2-40B4-BE49-F238E27FC236}">
              <a16:creationId xmlns:a16="http://schemas.microsoft.com/office/drawing/2014/main" id="{E27ADDB4-B10F-92AC-E1C7-2EA8BBDF7697}"/>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642C2B97-3B2D-C348-6202-6A6F9E78E919}"/>
              </a:ext>
            </a:extLst>
          </p:cNvPr>
          <p:cNvSpPr/>
          <p:nvPr/>
        </p:nvSpPr>
        <p:spPr>
          <a:xfrm>
            <a:off x="0" y="391394"/>
            <a:ext cx="14465299" cy="1158875"/>
          </a:xfrm>
          <a:prstGeom prst="rect">
            <a:avLst/>
          </a:prstGeom>
          <a:gradFill>
            <a:gsLst>
              <a:gs pos="0">
                <a:schemeClr val="accent2"/>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nSpc>
                <a:spcPct val="90000"/>
              </a:lnSpc>
              <a:spcBef>
                <a:spcPts val="200"/>
              </a:spcBef>
            </a:pPr>
            <a:r>
              <a:rPr lang="nl-NL" sz="1600" dirty="0"/>
              <a:t>			</a:t>
            </a:r>
            <a:r>
              <a:rPr lang="nl-NL" sz="3600" dirty="0"/>
              <a:t>Metingen aan aapfactor bij de deelnemers</a:t>
            </a:r>
          </a:p>
          <a:p>
            <a:pPr>
              <a:lnSpc>
                <a:spcPct val="90000"/>
              </a:lnSpc>
              <a:spcBef>
                <a:spcPts val="200"/>
              </a:spcBef>
            </a:pPr>
            <a:endParaRPr lang="nl-NL" sz="1600" dirty="0"/>
          </a:p>
        </p:txBody>
      </p:sp>
      <p:pic>
        <p:nvPicPr>
          <p:cNvPr id="16" name="Afbeelding 15" descr="Afbeelding met reptiel, zoogdier, schildpad, Zeeschildpad&#10;&#10;Automatisch gegenereerde beschrijving">
            <a:extLst>
              <a:ext uri="{FF2B5EF4-FFF2-40B4-BE49-F238E27FC236}">
                <a16:creationId xmlns:a16="http://schemas.microsoft.com/office/drawing/2014/main" id="{62BECACB-D5F8-E395-493A-BDCE2880E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68" y="3429000"/>
            <a:ext cx="12268974" cy="3660244"/>
          </a:xfrm>
          <a:prstGeom prst="rect">
            <a:avLst/>
          </a:prstGeom>
          <a:effectLst>
            <a:softEdge rad="495300"/>
          </a:effectLst>
        </p:spPr>
      </p:pic>
      <p:grpSp>
        <p:nvGrpSpPr>
          <p:cNvPr id="20" name="Logo">
            <a:extLst>
              <a:ext uri="{FF2B5EF4-FFF2-40B4-BE49-F238E27FC236}">
                <a16:creationId xmlns:a16="http://schemas.microsoft.com/office/drawing/2014/main" id="{5723AF2F-41A0-388C-8EA4-4965B71FB4A2}"/>
              </a:ext>
            </a:extLst>
          </p:cNvPr>
          <p:cNvGrpSpPr/>
          <p:nvPr/>
        </p:nvGrpSpPr>
        <p:grpSpPr>
          <a:xfrm>
            <a:off x="230259" y="23091"/>
            <a:ext cx="1542231" cy="2161309"/>
            <a:chOff x="1343025" y="1"/>
            <a:chExt cx="2737741" cy="3465512"/>
          </a:xfrm>
        </p:grpSpPr>
        <p:pic>
          <p:nvPicPr>
            <p:cNvPr id="17" name="Picture 2" descr="A black and white logo&#10;&#10;Description automatically generated">
              <a:extLst>
                <a:ext uri="{FF2B5EF4-FFF2-40B4-BE49-F238E27FC236}">
                  <a16:creationId xmlns:a16="http://schemas.microsoft.com/office/drawing/2014/main" id="{B07E7A89-25E2-AEEC-4FE5-D675FC772C3D}"/>
                </a:ext>
              </a:extLst>
            </p:cNvPr>
            <p:cNvPicPr>
              <a:picLocks noChangeAspect="1"/>
            </p:cNvPicPr>
            <p:nvPr/>
          </p:nvPicPr>
          <p:blipFill>
            <a:blip r:embed="rId4"/>
            <a:stretch>
              <a:fillRect/>
            </a:stretch>
          </p:blipFill>
          <p:spPr>
            <a:xfrm>
              <a:off x="1343025" y="719138"/>
              <a:ext cx="2737741" cy="2746375"/>
            </a:xfrm>
            <a:prstGeom prst="rect">
              <a:avLst/>
            </a:prstGeom>
          </p:spPr>
        </p:pic>
        <p:sp>
          <p:nvSpPr>
            <p:cNvPr id="18" name="Rechthoek 17">
              <a:extLst>
                <a:ext uri="{FF2B5EF4-FFF2-40B4-BE49-F238E27FC236}">
                  <a16:creationId xmlns:a16="http://schemas.microsoft.com/office/drawing/2014/main" id="{1A6BC51F-3AE3-A377-ECBD-5F349195A995}"/>
                </a:ext>
              </a:extLst>
            </p:cNvPr>
            <p:cNvSpPr/>
            <p:nvPr/>
          </p:nvSpPr>
          <p:spPr>
            <a:xfrm>
              <a:off x="1343025" y="1"/>
              <a:ext cx="273774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grpSp>
      <p:sp>
        <p:nvSpPr>
          <p:cNvPr id="2" name="Rechthoek 1">
            <a:extLst>
              <a:ext uri="{FF2B5EF4-FFF2-40B4-BE49-F238E27FC236}">
                <a16:creationId xmlns:a16="http://schemas.microsoft.com/office/drawing/2014/main" id="{81B36B4F-203C-8BE3-2696-16721B78AC4F}"/>
              </a:ext>
            </a:extLst>
          </p:cNvPr>
          <p:cNvSpPr/>
          <p:nvPr/>
        </p:nvSpPr>
        <p:spPr>
          <a:xfrm>
            <a:off x="0" y="6068932"/>
            <a:ext cx="3111500" cy="56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pic>
        <p:nvPicPr>
          <p:cNvPr id="27" name="Schildpad 2" descr="Afbeelding met reptiel, schildpad, zoogdier, Zeeschildpad&#10;&#10;Automatisch gegenereerde beschrijving">
            <a:extLst>
              <a:ext uri="{FF2B5EF4-FFF2-40B4-BE49-F238E27FC236}">
                <a16:creationId xmlns:a16="http://schemas.microsoft.com/office/drawing/2014/main" id="{052AA994-0544-1CEA-B331-A73843953F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1682" y="2370101"/>
            <a:ext cx="4373154" cy="2300052"/>
          </a:xfrm>
          <a:prstGeom prst="rect">
            <a:avLst/>
          </a:prstGeom>
        </p:spPr>
      </p:pic>
      <p:pic>
        <p:nvPicPr>
          <p:cNvPr id="29" name="Graphic 28">
            <a:extLst>
              <a:ext uri="{FF2B5EF4-FFF2-40B4-BE49-F238E27FC236}">
                <a16:creationId xmlns:a16="http://schemas.microsoft.com/office/drawing/2014/main" id="{913A748E-65C2-EDB5-24D8-7BD5EC3D19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3024" y="6212794"/>
            <a:ext cx="1552210" cy="264206"/>
          </a:xfrm>
          <a:prstGeom prst="rect">
            <a:avLst/>
          </a:prstGeom>
        </p:spPr>
      </p:pic>
      <p:sp>
        <p:nvSpPr>
          <p:cNvPr id="6" name="Tekstvak 5">
            <a:extLst>
              <a:ext uri="{FF2B5EF4-FFF2-40B4-BE49-F238E27FC236}">
                <a16:creationId xmlns:a16="http://schemas.microsoft.com/office/drawing/2014/main" id="{9782DC70-60A8-1AF9-3774-FF4C648451E1}"/>
              </a:ext>
            </a:extLst>
          </p:cNvPr>
          <p:cNvSpPr txBox="1"/>
          <p:nvPr/>
        </p:nvSpPr>
        <p:spPr>
          <a:xfrm>
            <a:off x="3111500" y="6285030"/>
            <a:ext cx="9220200" cy="307777"/>
          </a:xfrm>
          <a:prstGeom prst="rect">
            <a:avLst/>
          </a:prstGeom>
          <a:noFill/>
        </p:spPr>
        <p:txBody>
          <a:bodyPr wrap="square">
            <a:spAutoFit/>
          </a:bodyPr>
          <a:lstStyle/>
          <a:p>
            <a:r>
              <a:rPr lang="nl-NL" altLang="nl-NL" sz="1400" b="1" dirty="0" err="1">
                <a:solidFill>
                  <a:schemeClr val="bg1"/>
                </a:solidFill>
              </a:rPr>
              <a:t>Nibi</a:t>
            </a:r>
            <a:r>
              <a:rPr lang="nl-NL" altLang="nl-NL" sz="1400" b="1" dirty="0">
                <a:solidFill>
                  <a:schemeClr val="bg1"/>
                </a:solidFill>
              </a:rPr>
              <a:t>-conferentie Egmond aan Zee 15-11-2024</a:t>
            </a:r>
            <a:endParaRPr lang="nl-NL" sz="1400" dirty="0"/>
          </a:p>
        </p:txBody>
      </p:sp>
    </p:spTree>
    <p:extLst>
      <p:ext uri="{BB962C8B-B14F-4D97-AF65-F5344CB8AC3E}">
        <p14:creationId xmlns:p14="http://schemas.microsoft.com/office/powerpoint/2010/main" val="341180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135FAB"/>
            </a:gs>
            <a:gs pos="100000">
              <a:srgbClr val="179AD5"/>
            </a:gs>
          </a:gsLst>
          <a:lin ang="21594000" scaled="0"/>
        </a:gradFill>
        <a:effectLst/>
      </p:bgPr>
    </p:bg>
    <p:spTree>
      <p:nvGrpSpPr>
        <p:cNvPr id="1" name="">
          <a:extLst>
            <a:ext uri="{FF2B5EF4-FFF2-40B4-BE49-F238E27FC236}">
              <a16:creationId xmlns:a16="http://schemas.microsoft.com/office/drawing/2014/main" id="{A58920A3-863C-4B6F-0AB9-C85888E8EAD2}"/>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46392F4A-14AE-99BE-0AD1-B06C3B1CFA65}"/>
              </a:ext>
            </a:extLst>
          </p:cNvPr>
          <p:cNvSpPr/>
          <p:nvPr/>
        </p:nvSpPr>
        <p:spPr>
          <a:xfrm>
            <a:off x="0" y="391394"/>
            <a:ext cx="14465299" cy="1158875"/>
          </a:xfrm>
          <a:prstGeom prst="rect">
            <a:avLst/>
          </a:prstGeom>
          <a:gradFill>
            <a:gsLst>
              <a:gs pos="0">
                <a:schemeClr val="accent2"/>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sz="1600" dirty="0"/>
              <a:t>			</a:t>
            </a:r>
            <a:r>
              <a:rPr lang="nl-NL" sz="4000" dirty="0"/>
              <a:t>Introductie</a:t>
            </a:r>
            <a:endParaRPr lang="nl-NL" sz="1600" dirty="0"/>
          </a:p>
        </p:txBody>
      </p:sp>
      <p:pic>
        <p:nvPicPr>
          <p:cNvPr id="16" name="Afbeelding 15" descr="Afbeelding met reptiel, zoogdier, schildpad, Zeeschildpad&#10;&#10;Automatisch gegenereerde beschrijving">
            <a:extLst>
              <a:ext uri="{FF2B5EF4-FFF2-40B4-BE49-F238E27FC236}">
                <a16:creationId xmlns:a16="http://schemas.microsoft.com/office/drawing/2014/main" id="{337312B0-CF50-829C-F65D-8592EDA3A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462" y="5048620"/>
            <a:ext cx="6840080" cy="2040624"/>
          </a:xfrm>
          <a:prstGeom prst="rect">
            <a:avLst/>
          </a:prstGeom>
          <a:effectLst>
            <a:softEdge rad="495300"/>
          </a:effectLst>
        </p:spPr>
      </p:pic>
      <p:grpSp>
        <p:nvGrpSpPr>
          <p:cNvPr id="20" name="Logo">
            <a:extLst>
              <a:ext uri="{FF2B5EF4-FFF2-40B4-BE49-F238E27FC236}">
                <a16:creationId xmlns:a16="http://schemas.microsoft.com/office/drawing/2014/main" id="{3A309483-F971-4356-9B0C-AA00A0A00F74}"/>
              </a:ext>
            </a:extLst>
          </p:cNvPr>
          <p:cNvGrpSpPr/>
          <p:nvPr/>
        </p:nvGrpSpPr>
        <p:grpSpPr>
          <a:xfrm>
            <a:off x="230259" y="23091"/>
            <a:ext cx="1542231" cy="2161309"/>
            <a:chOff x="1343025" y="1"/>
            <a:chExt cx="2737741" cy="3465512"/>
          </a:xfrm>
        </p:grpSpPr>
        <p:pic>
          <p:nvPicPr>
            <p:cNvPr id="17" name="Picture 2" descr="A black and white logo&#10;&#10;Description automatically generated">
              <a:extLst>
                <a:ext uri="{FF2B5EF4-FFF2-40B4-BE49-F238E27FC236}">
                  <a16:creationId xmlns:a16="http://schemas.microsoft.com/office/drawing/2014/main" id="{D48A0A9F-842D-C45D-051E-36E82917875F}"/>
                </a:ext>
              </a:extLst>
            </p:cNvPr>
            <p:cNvPicPr>
              <a:picLocks noChangeAspect="1"/>
            </p:cNvPicPr>
            <p:nvPr/>
          </p:nvPicPr>
          <p:blipFill>
            <a:blip r:embed="rId5"/>
            <a:stretch>
              <a:fillRect/>
            </a:stretch>
          </p:blipFill>
          <p:spPr>
            <a:xfrm>
              <a:off x="1343025" y="719138"/>
              <a:ext cx="2737741" cy="2746375"/>
            </a:xfrm>
            <a:prstGeom prst="rect">
              <a:avLst/>
            </a:prstGeom>
          </p:spPr>
        </p:pic>
        <p:sp>
          <p:nvSpPr>
            <p:cNvPr id="18" name="Rechthoek 17">
              <a:extLst>
                <a:ext uri="{FF2B5EF4-FFF2-40B4-BE49-F238E27FC236}">
                  <a16:creationId xmlns:a16="http://schemas.microsoft.com/office/drawing/2014/main" id="{2BCF7E5D-AD14-829B-DB94-371F08821D17}"/>
                </a:ext>
              </a:extLst>
            </p:cNvPr>
            <p:cNvSpPr/>
            <p:nvPr/>
          </p:nvSpPr>
          <p:spPr>
            <a:xfrm>
              <a:off x="1343025" y="1"/>
              <a:ext cx="273774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grpSp>
      <p:sp>
        <p:nvSpPr>
          <p:cNvPr id="2" name="Rechthoek 1">
            <a:extLst>
              <a:ext uri="{FF2B5EF4-FFF2-40B4-BE49-F238E27FC236}">
                <a16:creationId xmlns:a16="http://schemas.microsoft.com/office/drawing/2014/main" id="{14301A08-4BD2-978F-C70D-C940BAB1B41A}"/>
              </a:ext>
            </a:extLst>
          </p:cNvPr>
          <p:cNvSpPr/>
          <p:nvPr/>
        </p:nvSpPr>
        <p:spPr>
          <a:xfrm>
            <a:off x="0" y="6068932"/>
            <a:ext cx="3111500" cy="56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pic>
        <p:nvPicPr>
          <p:cNvPr id="27" name="Schildpad 2" descr="Afbeelding met reptiel, schildpad, zoogdier, Zeeschildpad&#10;&#10;Automatisch gegenereerde beschrijving">
            <a:extLst>
              <a:ext uri="{FF2B5EF4-FFF2-40B4-BE49-F238E27FC236}">
                <a16:creationId xmlns:a16="http://schemas.microsoft.com/office/drawing/2014/main" id="{EDC80ED5-AFB4-A2B3-6A66-0794EBD5FA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41682" y="2370101"/>
            <a:ext cx="4373154" cy="2300052"/>
          </a:xfrm>
          <a:prstGeom prst="rect">
            <a:avLst/>
          </a:prstGeom>
        </p:spPr>
      </p:pic>
      <p:pic>
        <p:nvPicPr>
          <p:cNvPr id="29" name="Graphic 28">
            <a:extLst>
              <a:ext uri="{FF2B5EF4-FFF2-40B4-BE49-F238E27FC236}">
                <a16:creationId xmlns:a16="http://schemas.microsoft.com/office/drawing/2014/main" id="{26BB5AD4-B571-FCE3-B7F0-DDB36C156D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3024" y="6212794"/>
            <a:ext cx="1552210" cy="264206"/>
          </a:xfrm>
          <a:prstGeom prst="rect">
            <a:avLst/>
          </a:prstGeom>
        </p:spPr>
      </p:pic>
      <p:sp>
        <p:nvSpPr>
          <p:cNvPr id="5" name="Tekstvak 4">
            <a:extLst>
              <a:ext uri="{FF2B5EF4-FFF2-40B4-BE49-F238E27FC236}">
                <a16:creationId xmlns:a16="http://schemas.microsoft.com/office/drawing/2014/main" id="{73927176-5023-E282-6743-C0DB26321B13}"/>
              </a:ext>
            </a:extLst>
          </p:cNvPr>
          <p:cNvSpPr txBox="1"/>
          <p:nvPr/>
        </p:nvSpPr>
        <p:spPr>
          <a:xfrm>
            <a:off x="2741541" y="1180937"/>
            <a:ext cx="9220200" cy="369332"/>
          </a:xfrm>
          <a:prstGeom prst="rect">
            <a:avLst/>
          </a:prstGeom>
          <a:noFill/>
        </p:spPr>
        <p:txBody>
          <a:bodyPr wrap="square">
            <a:spAutoFit/>
          </a:bodyPr>
          <a:lstStyle/>
          <a:p>
            <a:r>
              <a:rPr lang="nl-NL" altLang="nl-NL" sz="1800" b="1" dirty="0">
                <a:solidFill>
                  <a:schemeClr val="bg1"/>
                </a:solidFill>
              </a:rPr>
              <a:t>‘Vrouwen hebben een ritme, lastig!’</a:t>
            </a:r>
          </a:p>
        </p:txBody>
      </p:sp>
      <p:sp>
        <p:nvSpPr>
          <p:cNvPr id="7" name="Tekstvak 6">
            <a:extLst>
              <a:ext uri="{FF2B5EF4-FFF2-40B4-BE49-F238E27FC236}">
                <a16:creationId xmlns:a16="http://schemas.microsoft.com/office/drawing/2014/main" id="{37F4CF94-4846-9602-9E0C-2D9209B0E02C}"/>
              </a:ext>
            </a:extLst>
          </p:cNvPr>
          <p:cNvSpPr txBox="1"/>
          <p:nvPr/>
        </p:nvSpPr>
        <p:spPr>
          <a:xfrm>
            <a:off x="342900" y="5171367"/>
            <a:ext cx="9220200" cy="646331"/>
          </a:xfrm>
          <a:prstGeom prst="rect">
            <a:avLst/>
          </a:prstGeom>
          <a:noFill/>
        </p:spPr>
        <p:txBody>
          <a:bodyPr wrap="square">
            <a:spAutoFit/>
          </a:bodyPr>
          <a:lstStyle/>
          <a:p>
            <a:pPr eaLnBrk="1" hangingPunct="1">
              <a:buFont typeface="Wingdings" panose="05000000000000000000" pitchFamily="2" charset="2"/>
              <a:buNone/>
            </a:pPr>
            <a:r>
              <a:rPr lang="nl-NL" altLang="nl-NL" sz="1800" b="1" dirty="0">
                <a:solidFill>
                  <a:schemeClr val="bg1"/>
                </a:solidFill>
              </a:rPr>
              <a:t>Lisa Loeb:</a:t>
            </a:r>
          </a:p>
          <a:p>
            <a:pPr eaLnBrk="1" hangingPunct="1">
              <a:buFont typeface="Wingdings" panose="05000000000000000000" pitchFamily="2" charset="2"/>
              <a:buNone/>
            </a:pPr>
            <a:r>
              <a:rPr lang="nl-NL"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https://www.youtube.com/watch?v=UAYF1xO4spU</a:t>
            </a:r>
            <a:endParaRPr lang="nl-NL" altLang="nl-NL" sz="1800" b="1" dirty="0">
              <a:solidFill>
                <a:schemeClr val="bg1"/>
              </a:solidFill>
            </a:endParaRPr>
          </a:p>
        </p:txBody>
      </p:sp>
      <p:pic>
        <p:nvPicPr>
          <p:cNvPr id="8" name="Onlinemedia 7" title="Lisa Loeb over plasdiscriminatie">
            <a:hlinkClick r:id="" action="ppaction://media"/>
            <a:extLst>
              <a:ext uri="{FF2B5EF4-FFF2-40B4-BE49-F238E27FC236}">
                <a16:creationId xmlns:a16="http://schemas.microsoft.com/office/drawing/2014/main" id="{B26220D1-41BD-A988-C7C0-25C2F5B858E6}"/>
              </a:ext>
            </a:extLst>
          </p:cNvPr>
          <p:cNvPicPr>
            <a:picLocks noRot="1" noChangeAspect="1"/>
          </p:cNvPicPr>
          <p:nvPr>
            <a:videoFile r:link="rId1"/>
          </p:nvPr>
        </p:nvPicPr>
        <p:blipFill>
          <a:blip r:embed="rId10"/>
          <a:stretch>
            <a:fillRect/>
          </a:stretch>
        </p:blipFill>
        <p:spPr>
          <a:xfrm>
            <a:off x="2002749" y="1816100"/>
            <a:ext cx="5599113" cy="3163506"/>
          </a:xfrm>
          <a:prstGeom prst="rect">
            <a:avLst/>
          </a:prstGeom>
        </p:spPr>
      </p:pic>
      <p:sp>
        <p:nvSpPr>
          <p:cNvPr id="9" name="Tekstvak 8">
            <a:extLst>
              <a:ext uri="{FF2B5EF4-FFF2-40B4-BE49-F238E27FC236}">
                <a16:creationId xmlns:a16="http://schemas.microsoft.com/office/drawing/2014/main" id="{F18FA79A-A925-90FE-25D1-8879274EB985}"/>
              </a:ext>
            </a:extLst>
          </p:cNvPr>
          <p:cNvSpPr txBox="1"/>
          <p:nvPr/>
        </p:nvSpPr>
        <p:spPr>
          <a:xfrm>
            <a:off x="3111500" y="6285030"/>
            <a:ext cx="9220200" cy="307777"/>
          </a:xfrm>
          <a:prstGeom prst="rect">
            <a:avLst/>
          </a:prstGeom>
          <a:noFill/>
        </p:spPr>
        <p:txBody>
          <a:bodyPr wrap="square">
            <a:spAutoFit/>
          </a:bodyPr>
          <a:lstStyle/>
          <a:p>
            <a:r>
              <a:rPr lang="nl-NL" altLang="nl-NL" sz="1400" b="1" dirty="0" err="1">
                <a:solidFill>
                  <a:schemeClr val="bg1"/>
                </a:solidFill>
              </a:rPr>
              <a:t>Nibi</a:t>
            </a:r>
            <a:r>
              <a:rPr lang="nl-NL" altLang="nl-NL" sz="1400" b="1" dirty="0">
                <a:solidFill>
                  <a:schemeClr val="bg1"/>
                </a:solidFill>
              </a:rPr>
              <a:t>-conferentie Egmond aan Zee 15-11-2024</a:t>
            </a:r>
            <a:endParaRPr lang="nl-NL" sz="1400" dirty="0"/>
          </a:p>
        </p:txBody>
      </p:sp>
    </p:spTree>
    <p:extLst>
      <p:ext uri="{BB962C8B-B14F-4D97-AF65-F5344CB8AC3E}">
        <p14:creationId xmlns:p14="http://schemas.microsoft.com/office/powerpoint/2010/main" val="211659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135FAB"/>
            </a:gs>
            <a:gs pos="100000">
              <a:srgbClr val="179AD5"/>
            </a:gs>
          </a:gsLst>
          <a:lin ang="21594000" scaled="0"/>
        </a:gradFill>
        <a:effectLst/>
      </p:bgPr>
    </p:bg>
    <p:spTree>
      <p:nvGrpSpPr>
        <p:cNvPr id="1" name="">
          <a:extLst>
            <a:ext uri="{FF2B5EF4-FFF2-40B4-BE49-F238E27FC236}">
              <a16:creationId xmlns:a16="http://schemas.microsoft.com/office/drawing/2014/main" id="{C7B70367-A6D5-8A38-FA12-A469FA31DC72}"/>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05E92A96-75B1-9B54-07DD-CC88DEC726E8}"/>
              </a:ext>
            </a:extLst>
          </p:cNvPr>
          <p:cNvSpPr/>
          <p:nvPr/>
        </p:nvSpPr>
        <p:spPr>
          <a:xfrm>
            <a:off x="0" y="391394"/>
            <a:ext cx="14465299" cy="1158875"/>
          </a:xfrm>
          <a:prstGeom prst="rect">
            <a:avLst/>
          </a:prstGeom>
          <a:gradFill>
            <a:gsLst>
              <a:gs pos="0">
                <a:schemeClr val="accent2"/>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ct val="90000"/>
              </a:lnSpc>
              <a:spcBef>
                <a:spcPts val="200"/>
              </a:spcBef>
              <a:spcAft>
                <a:spcPts val="200"/>
              </a:spcAft>
            </a:pPr>
            <a:r>
              <a:rPr lang="nl-NL" sz="1600" dirty="0"/>
              <a:t>			</a:t>
            </a:r>
            <a:r>
              <a:rPr lang="nl-NL" sz="4000" dirty="0"/>
              <a:t>Spellen rond positie vrouw</a:t>
            </a:r>
          </a:p>
          <a:p>
            <a:pPr>
              <a:lnSpc>
                <a:spcPct val="90000"/>
              </a:lnSpc>
              <a:spcBef>
                <a:spcPts val="200"/>
              </a:spcBef>
              <a:spcAft>
                <a:spcPts val="200"/>
              </a:spcAft>
            </a:pPr>
            <a:endParaRPr lang="nl-NL" sz="1600" dirty="0"/>
          </a:p>
        </p:txBody>
      </p:sp>
      <p:grpSp>
        <p:nvGrpSpPr>
          <p:cNvPr id="20" name="Logo">
            <a:extLst>
              <a:ext uri="{FF2B5EF4-FFF2-40B4-BE49-F238E27FC236}">
                <a16:creationId xmlns:a16="http://schemas.microsoft.com/office/drawing/2014/main" id="{0B2CD5FD-0D97-A78A-4B8B-B2E8BA266814}"/>
              </a:ext>
            </a:extLst>
          </p:cNvPr>
          <p:cNvGrpSpPr/>
          <p:nvPr/>
        </p:nvGrpSpPr>
        <p:grpSpPr>
          <a:xfrm>
            <a:off x="230259" y="23091"/>
            <a:ext cx="1542231" cy="2161309"/>
            <a:chOff x="1343025" y="1"/>
            <a:chExt cx="2737741" cy="3465512"/>
          </a:xfrm>
        </p:grpSpPr>
        <p:pic>
          <p:nvPicPr>
            <p:cNvPr id="17" name="Picture 2" descr="A black and white logo&#10;&#10;Description automatically generated">
              <a:extLst>
                <a:ext uri="{FF2B5EF4-FFF2-40B4-BE49-F238E27FC236}">
                  <a16:creationId xmlns:a16="http://schemas.microsoft.com/office/drawing/2014/main" id="{043F677D-AB7A-6AF3-B3AB-7DF8538E818F}"/>
                </a:ext>
              </a:extLst>
            </p:cNvPr>
            <p:cNvPicPr>
              <a:picLocks noChangeAspect="1"/>
            </p:cNvPicPr>
            <p:nvPr/>
          </p:nvPicPr>
          <p:blipFill>
            <a:blip r:embed="rId3"/>
            <a:stretch>
              <a:fillRect/>
            </a:stretch>
          </p:blipFill>
          <p:spPr>
            <a:xfrm>
              <a:off x="1343025" y="719138"/>
              <a:ext cx="2737741" cy="2746375"/>
            </a:xfrm>
            <a:prstGeom prst="rect">
              <a:avLst/>
            </a:prstGeom>
          </p:spPr>
        </p:pic>
        <p:sp>
          <p:nvSpPr>
            <p:cNvPr id="18" name="Rechthoek 17">
              <a:extLst>
                <a:ext uri="{FF2B5EF4-FFF2-40B4-BE49-F238E27FC236}">
                  <a16:creationId xmlns:a16="http://schemas.microsoft.com/office/drawing/2014/main" id="{D86FBE31-D546-CA3F-A7DC-83656FDFF1E8}"/>
                </a:ext>
              </a:extLst>
            </p:cNvPr>
            <p:cNvSpPr/>
            <p:nvPr/>
          </p:nvSpPr>
          <p:spPr>
            <a:xfrm>
              <a:off x="1343025" y="1"/>
              <a:ext cx="2737741"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grpSp>
      <p:pic>
        <p:nvPicPr>
          <p:cNvPr id="8" name="Afbeelding 7" descr="Afbeelding met reptiel, zoogdier, schildpad, Zeeschildpad&#10;&#10;Automatisch gegenereerde beschrijving">
            <a:extLst>
              <a:ext uri="{FF2B5EF4-FFF2-40B4-BE49-F238E27FC236}">
                <a16:creationId xmlns:a16="http://schemas.microsoft.com/office/drawing/2014/main" id="{ED43927F-8830-FBE3-4D91-3E1BF8D35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68" y="3429000"/>
            <a:ext cx="12268974" cy="3660244"/>
          </a:xfrm>
          <a:prstGeom prst="rect">
            <a:avLst/>
          </a:prstGeom>
          <a:effectLst>
            <a:softEdge rad="495300"/>
          </a:effectLst>
        </p:spPr>
      </p:pic>
      <p:sp>
        <p:nvSpPr>
          <p:cNvPr id="2" name="Rechthoek 1">
            <a:extLst>
              <a:ext uri="{FF2B5EF4-FFF2-40B4-BE49-F238E27FC236}">
                <a16:creationId xmlns:a16="http://schemas.microsoft.com/office/drawing/2014/main" id="{015D5472-4C69-35B4-01E6-0D84DBE46C13}"/>
              </a:ext>
            </a:extLst>
          </p:cNvPr>
          <p:cNvSpPr/>
          <p:nvPr/>
        </p:nvSpPr>
        <p:spPr>
          <a:xfrm>
            <a:off x="0" y="6068932"/>
            <a:ext cx="3111500" cy="56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dirty="0">
              <a:ln>
                <a:noFill/>
              </a:ln>
              <a:solidFill>
                <a:srgbClr val="FFFFFF"/>
              </a:solidFill>
              <a:effectLst/>
              <a:uLnTx/>
              <a:uFillTx/>
              <a:latin typeface="Sofia Pro"/>
              <a:ea typeface="+mn-ea"/>
              <a:cs typeface="+mn-cs"/>
            </a:endParaRPr>
          </a:p>
        </p:txBody>
      </p:sp>
      <p:pic>
        <p:nvPicPr>
          <p:cNvPr id="27" name="Schildpad 2" descr="Afbeelding met reptiel, schildpad, zoogdier, Zeeschildpad&#10;&#10;Automatisch gegenereerde beschrijving">
            <a:extLst>
              <a:ext uri="{FF2B5EF4-FFF2-40B4-BE49-F238E27FC236}">
                <a16:creationId xmlns:a16="http://schemas.microsoft.com/office/drawing/2014/main" id="{87351D5D-86E7-FB38-0DDA-889A01446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1682" y="2370101"/>
            <a:ext cx="4373154" cy="2300052"/>
          </a:xfrm>
          <a:prstGeom prst="rect">
            <a:avLst/>
          </a:prstGeom>
        </p:spPr>
      </p:pic>
      <p:pic>
        <p:nvPicPr>
          <p:cNvPr id="29" name="Graphic 28">
            <a:extLst>
              <a:ext uri="{FF2B5EF4-FFF2-40B4-BE49-F238E27FC236}">
                <a16:creationId xmlns:a16="http://schemas.microsoft.com/office/drawing/2014/main" id="{B60909C2-8FAA-59DF-9F7B-F2CA9F58CC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3024" y="6212794"/>
            <a:ext cx="1552210" cy="264206"/>
          </a:xfrm>
          <a:prstGeom prst="rect">
            <a:avLst/>
          </a:prstGeom>
        </p:spPr>
      </p:pic>
      <p:sp>
        <p:nvSpPr>
          <p:cNvPr id="6" name="Tekstvak 5">
            <a:extLst>
              <a:ext uri="{FF2B5EF4-FFF2-40B4-BE49-F238E27FC236}">
                <a16:creationId xmlns:a16="http://schemas.microsoft.com/office/drawing/2014/main" id="{C3BAA633-7037-F905-F4AD-2AA91EE0E048}"/>
              </a:ext>
            </a:extLst>
          </p:cNvPr>
          <p:cNvSpPr txBox="1"/>
          <p:nvPr/>
        </p:nvSpPr>
        <p:spPr>
          <a:xfrm>
            <a:off x="3111500" y="6285030"/>
            <a:ext cx="9220200" cy="307777"/>
          </a:xfrm>
          <a:prstGeom prst="rect">
            <a:avLst/>
          </a:prstGeom>
          <a:noFill/>
        </p:spPr>
        <p:txBody>
          <a:bodyPr wrap="square">
            <a:spAutoFit/>
          </a:bodyPr>
          <a:lstStyle/>
          <a:p>
            <a:r>
              <a:rPr lang="nl-NL" altLang="nl-NL" sz="1400" b="1" dirty="0" err="1">
                <a:solidFill>
                  <a:schemeClr val="bg1"/>
                </a:solidFill>
              </a:rPr>
              <a:t>Nibi</a:t>
            </a:r>
            <a:r>
              <a:rPr lang="nl-NL" altLang="nl-NL" sz="1400" b="1" dirty="0">
                <a:solidFill>
                  <a:schemeClr val="bg1"/>
                </a:solidFill>
              </a:rPr>
              <a:t>-conferentie Egmond aan Zee 15-11-2024</a:t>
            </a:r>
            <a:endParaRPr lang="nl-NL" sz="1400" dirty="0"/>
          </a:p>
        </p:txBody>
      </p:sp>
      <p:sp>
        <p:nvSpPr>
          <p:cNvPr id="5" name="Tekstvak 4">
            <a:extLst>
              <a:ext uri="{FF2B5EF4-FFF2-40B4-BE49-F238E27FC236}">
                <a16:creationId xmlns:a16="http://schemas.microsoft.com/office/drawing/2014/main" id="{D49BB3D2-5221-F44D-7947-ED23942F6372}"/>
              </a:ext>
            </a:extLst>
          </p:cNvPr>
          <p:cNvSpPr txBox="1"/>
          <p:nvPr/>
        </p:nvSpPr>
        <p:spPr>
          <a:xfrm>
            <a:off x="5586061" y="1160223"/>
            <a:ext cx="6399872" cy="5016758"/>
          </a:xfrm>
          <a:prstGeom prst="rect">
            <a:avLst/>
          </a:prstGeom>
          <a:solidFill>
            <a:schemeClr val="accent2"/>
          </a:solidFill>
        </p:spPr>
        <p:style>
          <a:lnRef idx="2">
            <a:schemeClr val="accent1"/>
          </a:lnRef>
          <a:fillRef idx="1">
            <a:schemeClr val="lt1"/>
          </a:fillRef>
          <a:effectRef idx="0">
            <a:schemeClr val="accent1"/>
          </a:effectRef>
          <a:fontRef idx="minor">
            <a:schemeClr val="dk1"/>
          </a:fontRef>
        </p:style>
        <p:txBody>
          <a:bodyPr wrap="square">
            <a:spAutoFit/>
          </a:bodyPr>
          <a:lstStyle/>
          <a:p>
            <a:pPr algn="l"/>
            <a:r>
              <a:rPr lang="nl-NL" sz="2000" b="1" dirty="0">
                <a:solidFill>
                  <a:schemeClr val="tx1"/>
                </a:solidFill>
                <a:latin typeface="Verdana" panose="020B0604030504040204" pitchFamily="34" charset="0"/>
              </a:rPr>
              <a:t>Ganzenbord</a:t>
            </a:r>
            <a:endParaRPr lang="nl-NL" sz="2000" b="1" i="0" dirty="0">
              <a:solidFill>
                <a:schemeClr val="tx1"/>
              </a:solidFill>
              <a:effectLst/>
              <a:latin typeface="Verdana" panose="020B0604030504040204" pitchFamily="34" charset="0"/>
            </a:endParaRPr>
          </a:p>
          <a:p>
            <a:pPr algn="l"/>
            <a:r>
              <a:rPr lang="nl-NL" sz="2000" b="0" i="0" dirty="0">
                <a:solidFill>
                  <a:schemeClr val="tx1"/>
                </a:solidFill>
                <a:effectLst/>
                <a:latin typeface="Verdana" panose="020B0604030504040204" pitchFamily="34" charset="0"/>
              </a:rPr>
              <a:t>Gooi met twee dobbelstenen.</a:t>
            </a:r>
          </a:p>
          <a:p>
            <a:pPr algn="l"/>
            <a:r>
              <a:rPr lang="nl-NL" sz="2000" b="0" i="0" dirty="0">
                <a:solidFill>
                  <a:schemeClr val="tx1"/>
                </a:solidFill>
                <a:effectLst/>
                <a:latin typeface="Verdana" panose="020B0604030504040204" pitchFamily="34" charset="0"/>
              </a:rPr>
              <a:t>Het speelbord heeft een aantal hokjes met een speciale betekenis (zie tabel op het bord).</a:t>
            </a:r>
          </a:p>
          <a:p>
            <a:pPr algn="l"/>
            <a:r>
              <a:rPr lang="nl-NL" sz="2000" b="0" i="0" dirty="0">
                <a:solidFill>
                  <a:schemeClr val="tx1"/>
                </a:solidFill>
                <a:effectLst/>
                <a:latin typeface="Verdana" panose="020B0604030504040204" pitchFamily="34" charset="0"/>
              </a:rPr>
              <a:t>Op sommige hokjes staat een geslacht afgebeeld. Wie hierop terechtkomt, moet het aantal ogen dat onder de tabel staat afgebeeld nog eens zetten.</a:t>
            </a:r>
          </a:p>
          <a:p>
            <a:pPr algn="l"/>
            <a:r>
              <a:rPr lang="nl-NL" sz="2000" b="0" i="0" dirty="0">
                <a:solidFill>
                  <a:schemeClr val="tx1"/>
                </a:solidFill>
                <a:effectLst/>
                <a:latin typeface="Verdana" panose="020B0604030504040204" pitchFamily="34" charset="0"/>
              </a:rPr>
              <a:t>Wie te veel ogen gooit en daardoor voorbij 63 zou komen, moet vanaf 63 weer teruglopen. Komt de speler bij het terugtellen op een hokje met een geslacht, dan telt de speler het gegooide aantal ogen terug.</a:t>
            </a:r>
          </a:p>
          <a:p>
            <a:pPr algn="l"/>
            <a:r>
              <a:rPr lang="nl-NL" sz="2000" b="0" i="0" dirty="0">
                <a:solidFill>
                  <a:schemeClr val="tx1"/>
                </a:solidFill>
                <a:effectLst/>
                <a:latin typeface="Verdana" panose="020B0604030504040204" pitchFamily="34" charset="0"/>
              </a:rPr>
              <a:t>Wie bij de eerste worp een 5 en een 4 gooit, gaat meteen door naar 53. Wie bij de eerste worp een 6 en een 3 gooit, gaat door naar 26.</a:t>
            </a:r>
          </a:p>
        </p:txBody>
      </p:sp>
      <p:sp>
        <p:nvSpPr>
          <p:cNvPr id="7" name="Tekstvak 6">
            <a:extLst>
              <a:ext uri="{FF2B5EF4-FFF2-40B4-BE49-F238E27FC236}">
                <a16:creationId xmlns:a16="http://schemas.microsoft.com/office/drawing/2014/main" id="{90C692B0-4E0E-AAA0-8012-E1A3DD46E4ED}"/>
              </a:ext>
            </a:extLst>
          </p:cNvPr>
          <p:cNvSpPr txBox="1"/>
          <p:nvPr/>
        </p:nvSpPr>
        <p:spPr>
          <a:xfrm>
            <a:off x="588439" y="1261237"/>
            <a:ext cx="4613590" cy="4708981"/>
          </a:xfrm>
          <a:prstGeom prst="rect">
            <a:avLst/>
          </a:prstGeom>
          <a:solidFill>
            <a:schemeClr val="accent2"/>
          </a:solidFill>
        </p:spPr>
        <p:style>
          <a:lnRef idx="2">
            <a:schemeClr val="accent1"/>
          </a:lnRef>
          <a:fillRef idx="1">
            <a:schemeClr val="lt1"/>
          </a:fillRef>
          <a:effectRef idx="0">
            <a:schemeClr val="accent1"/>
          </a:effectRef>
          <a:fontRef idx="minor">
            <a:schemeClr val="dk1"/>
          </a:fontRef>
        </p:style>
        <p:txBody>
          <a:bodyPr wrap="square">
            <a:spAutoFit/>
          </a:bodyPr>
          <a:lstStyle>
            <a:defPPr>
              <a:defRPr lang="nl-NL"/>
            </a:defPPr>
            <a:lvl1pPr>
              <a:defRPr sz="2000" b="0" i="0">
                <a:effectLst/>
                <a:latin typeface="Verdana" panose="020B060403050404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nl-NL" b="1" dirty="0"/>
              <a:t>Kwartet </a:t>
            </a:r>
          </a:p>
          <a:p>
            <a:r>
              <a:rPr lang="nl-NL" dirty="0"/>
              <a:t>Schud de kaarten en verdeel ze allemaal over de spelers. Om de beurt krijgt ieder een kaart. De spelers houden de kaarten zo vast dat niemand ze kan zien. Elke kaart maakt deel uit van een kwartet (4 kaarten). Je kunt alles uitdelen of een pot maken. Een speler vraagt aan één van de medespelers een kaart van een kwartet waar hij zelf al een kaart van heeft. Iedereen probeert op deze manier zoveel mogelijk kwartetten bij elkaar te krijgen.</a:t>
            </a:r>
            <a:endParaRPr lang="en-NL" dirty="0"/>
          </a:p>
        </p:txBody>
      </p:sp>
    </p:spTree>
    <p:extLst>
      <p:ext uri="{BB962C8B-B14F-4D97-AF65-F5344CB8AC3E}">
        <p14:creationId xmlns:p14="http://schemas.microsoft.com/office/powerpoint/2010/main" val="208581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Plaats hier je bedrijfsnaam">
  <a:themeElements>
    <a:clrScheme name="Aangepast 5">
      <a:dk1>
        <a:srgbClr val="211F26"/>
      </a:dk1>
      <a:lt1>
        <a:srgbClr val="FFFFFF"/>
      </a:lt1>
      <a:dk2>
        <a:srgbClr val="211F26"/>
      </a:dk2>
      <a:lt2>
        <a:srgbClr val="DADADA"/>
      </a:lt2>
      <a:accent1>
        <a:srgbClr val="006C8F"/>
      </a:accent1>
      <a:accent2>
        <a:srgbClr val="97C6DD"/>
      </a:accent2>
      <a:accent3>
        <a:srgbClr val="63B450"/>
      </a:accent3>
      <a:accent4>
        <a:srgbClr val="C7DAAA"/>
      </a:accent4>
      <a:accent5>
        <a:srgbClr val="978E00"/>
      </a:accent5>
      <a:accent6>
        <a:srgbClr val="D3D09A"/>
      </a:accent6>
      <a:hlink>
        <a:srgbClr val="61ACBD"/>
      </a:hlink>
      <a:folHlink>
        <a:srgbClr val="F09004"/>
      </a:folHlink>
    </a:clrScheme>
    <a:fontScheme name="Malmberg - BvJ">
      <a:majorFont>
        <a:latin typeface="AW Conqueror Inline"/>
        <a:ea typeface=""/>
        <a:cs typeface=""/>
      </a:majorFont>
      <a:minorFont>
        <a:latin typeface="Sofi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203</TotalTime>
  <Words>431</Words>
  <Application>Microsoft Office PowerPoint</Application>
  <PresentationFormat>Breedbeeld</PresentationFormat>
  <Paragraphs>58</Paragraphs>
  <Slides>11</Slides>
  <Notes>11</Notes>
  <HiddenSlides>0</HiddenSlides>
  <MMClips>2</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11</vt:i4>
      </vt:variant>
    </vt:vector>
  </HeadingPairs>
  <TitlesOfParts>
    <vt:vector size="20" baseType="lpstr">
      <vt:lpstr>Aptos</vt:lpstr>
      <vt:lpstr>Arial</vt:lpstr>
      <vt:lpstr>AW Conqueror Inline</vt:lpstr>
      <vt:lpstr>Calibri</vt:lpstr>
      <vt:lpstr>Segoe UI Light</vt:lpstr>
      <vt:lpstr>Sofia Pro</vt:lpstr>
      <vt:lpstr>Verdana</vt:lpstr>
      <vt:lpstr>Wingdings</vt:lpstr>
      <vt:lpstr>Plaats hier je bedrijfsnaam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Rilana Voorhorst</dc:creator>
  <cp:lastModifiedBy>gebruiker</cp:lastModifiedBy>
  <cp:revision>5</cp:revision>
  <dcterms:created xsi:type="dcterms:W3CDTF">2024-10-20T12:49:11Z</dcterms:created>
  <dcterms:modified xsi:type="dcterms:W3CDTF">2024-11-15T11:54:49Z</dcterms:modified>
</cp:coreProperties>
</file>