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8" r:id="rId3"/>
    <p:sldId id="294" r:id="rId4"/>
    <p:sldId id="295" r:id="rId5"/>
    <p:sldId id="296" r:id="rId6"/>
    <p:sldId id="293" r:id="rId7"/>
    <p:sldId id="274" r:id="rId8"/>
    <p:sldId id="306" r:id="rId9"/>
    <p:sldId id="300" r:id="rId10"/>
    <p:sldId id="298" r:id="rId11"/>
    <p:sldId id="301" r:id="rId12"/>
    <p:sldId id="302" r:id="rId13"/>
    <p:sldId id="303" r:id="rId14"/>
    <p:sldId id="304" r:id="rId15"/>
    <p:sldId id="305" r:id="rId16"/>
    <p:sldId id="299" r:id="rId17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2DDB73-C760-47D9-9350-F71F940E2894}" v="2" dt="2024-11-12T20:46:06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167CE-E6C1-4FE3-BC22-FFBC8C1C69A9}" type="datetimeFigureOut">
              <a:rPr lang="nl-NL" smtClean="0"/>
              <a:pPr/>
              <a:t>15-11-2024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41C02-26C3-412D-AE49-8182DDDD64A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1CBA4-6A98-42A5-A54A-90FB77A6DBCA}" type="datetimeFigureOut">
              <a:rPr lang="nl-NL" smtClean="0"/>
              <a:pPr/>
              <a:t>15-11-2024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8DA07-5F62-4A80-A2A4-B86F87771A1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Shanmugasundaram</a:t>
            </a:r>
            <a:r>
              <a:rPr lang="nl-NL" dirty="0"/>
              <a:t>,</a:t>
            </a:r>
            <a:r>
              <a:rPr lang="nl-NL" baseline="0" dirty="0"/>
              <a:t> </a:t>
            </a:r>
            <a:r>
              <a:rPr lang="nl-NL" baseline="0" dirty="0" err="1"/>
              <a:t>Resuscitation</a:t>
            </a:r>
            <a:r>
              <a:rPr lang="nl-NL" baseline="0" dirty="0"/>
              <a:t> 2012; Nas/Bonnes/Thannhauser/Brouwer, manuscript in </a:t>
            </a:r>
            <a:r>
              <a:rPr lang="nl-NL" baseline="0" dirty="0" err="1"/>
              <a:t>preparation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8DA07-5F62-4A80-A2A4-B86F87771A11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COVID: leren op afstand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6B6AD-F7A2-4DA1-8830-405DED24DA6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8509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COVID: leren op afstand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6B6AD-F7A2-4DA1-8830-405DED24DA6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9106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COVID: leren op afstand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6B6AD-F7A2-4DA1-8830-405DED24DA6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495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COVID: leren op afstand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6B6AD-F7A2-4DA1-8830-405DED24DA6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393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COVID: leren op afstand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6B6AD-F7A2-4DA1-8830-405DED24DA6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630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COVID: leren op afstand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6B6AD-F7A2-4DA1-8830-405DED24DA6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2078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COVID: leren op afstand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6B6AD-F7A2-4DA1-8830-405DED24DA6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75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521500" y="594000"/>
            <a:ext cx="81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59480" y="6183340"/>
            <a:ext cx="8263020" cy="4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00" y="5940000"/>
            <a:ext cx="648000" cy="92924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5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nl-NL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6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44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650209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001"/>
            <a:ext cx="4039200" cy="41249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400"/>
            <a:ext cx="4039200" cy="412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652400"/>
            <a:ext cx="81010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592931"/>
            <a:ext cx="8101000" cy="51850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79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5867400" y="6264275"/>
            <a:ext cx="2427288" cy="301626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814635"/>
            <a:ext cx="8100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41440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6264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6415200"/>
            <a:ext cx="1104790" cy="1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i9syy8JjQAhXEtxoKHejfAiwQjRwIBw&amp;url=http://www.garsthuizen.info/plaatsing-aed-t-binhoes/&amp;psig=AFQjCNHJ7LwFqG7vpFee0Wk8zdyraMdz7A&amp;ust=147868482728906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CPR – </a:t>
            </a:r>
            <a:r>
              <a:rPr lang="nl-NL" dirty="0" err="1"/>
              <a:t>learn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save a life in 20 min 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2034365"/>
            <a:ext cx="7452000" cy="1490759"/>
          </a:xfrm>
        </p:spPr>
        <p:txBody>
          <a:bodyPr/>
          <a:lstStyle/>
          <a:p>
            <a:r>
              <a:rPr lang="nl-NL" sz="3200" dirty="0" err="1"/>
              <a:t>Cardiopulmonary</a:t>
            </a:r>
            <a:r>
              <a:rPr lang="nl-NL" sz="3200" dirty="0"/>
              <a:t> </a:t>
            </a:r>
            <a:r>
              <a:rPr lang="nl-NL" sz="3200" dirty="0" err="1"/>
              <a:t>resuscitation</a:t>
            </a:r>
            <a:br>
              <a:rPr lang="nl-NL" sz="3200" dirty="0"/>
            </a:br>
            <a:r>
              <a:rPr lang="nl-NL" sz="2600" dirty="0"/>
              <a:t>- Basic Life Support (BLS)</a:t>
            </a:r>
            <a:br>
              <a:rPr lang="nl-NL" sz="2600" dirty="0"/>
            </a:br>
            <a:r>
              <a:rPr lang="nl-NL" sz="2600" dirty="0"/>
              <a:t>- Virtual </a:t>
            </a:r>
            <a:r>
              <a:rPr lang="nl-NL" sz="2600" dirty="0" err="1"/>
              <a:t>Reality</a:t>
            </a:r>
            <a:r>
              <a:rPr lang="nl-NL" sz="2600" dirty="0"/>
              <a:t> (VR)</a:t>
            </a:r>
          </a:p>
          <a:p>
            <a:endParaRPr lang="nl-NL" sz="3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7686440" cy="635000"/>
          </a:xfrm>
        </p:spPr>
        <p:txBody>
          <a:bodyPr/>
          <a:lstStyle/>
          <a:p>
            <a:r>
              <a:rPr lang="nl-NL" dirty="0"/>
              <a:t>Marc A Brouwer – Cardiologie, Radboudumc Nijmegen, Lowlands Team </a:t>
            </a:r>
            <a:br>
              <a:rPr lang="nl-NL" dirty="0"/>
            </a:br>
            <a:r>
              <a:rPr lang="nl-NL" dirty="0"/>
              <a:t>QRS </a:t>
            </a:r>
            <a:r>
              <a:rPr lang="nl-NL" dirty="0" err="1"/>
              <a:t>Task</a:t>
            </a:r>
            <a:r>
              <a:rPr lang="nl-NL" dirty="0"/>
              <a:t> Force -  Utrecht en Nijmegen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DB2331A-8E6F-49CB-A159-D4E8FFE18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2003641"/>
            <a:ext cx="1387455" cy="173383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8877CB0-E569-4672-B446-CC8950ED3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642" y="4473607"/>
            <a:ext cx="2016077" cy="1136542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0E42C3B-34FB-4437-99E5-EEF75E5F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 dirty="0"/>
              <a:t>Virtual </a:t>
            </a:r>
            <a:r>
              <a:rPr lang="nl-NL" dirty="0" err="1"/>
              <a:t>Reality</a:t>
            </a:r>
            <a:r>
              <a:rPr lang="nl-NL" dirty="0"/>
              <a:t> Training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C1317769-E4FF-40D4-B3DA-2BAEBCEE1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51" y="1484784"/>
            <a:ext cx="8100000" cy="4125365"/>
          </a:xfrm>
        </p:spPr>
        <p:txBody>
          <a:bodyPr/>
          <a:lstStyle/>
          <a:p>
            <a:pPr marL="0" indent="0">
              <a:buNone/>
            </a:pPr>
            <a:endParaRPr lang="nl-NL" sz="2800" dirty="0"/>
          </a:p>
          <a:p>
            <a:endParaRPr lang="nl-NL" sz="2800" dirty="0"/>
          </a:p>
          <a:p>
            <a:r>
              <a:rPr lang="nl-NL" sz="2800" dirty="0"/>
              <a:t>Kost maar 20 min</a:t>
            </a:r>
            <a:br>
              <a:rPr lang="nl-NL" sz="2800" dirty="0"/>
            </a:br>
            <a:endParaRPr lang="nl-NL" sz="2800" dirty="0"/>
          </a:p>
          <a:p>
            <a:r>
              <a:rPr lang="nl-NL" sz="2800" dirty="0"/>
              <a:t>Kost niet veel geld</a:t>
            </a:r>
          </a:p>
          <a:p>
            <a:endParaRPr lang="nl-NL" sz="2800" dirty="0"/>
          </a:p>
          <a:p>
            <a:r>
              <a:rPr lang="nl-NL" sz="2800" dirty="0"/>
              <a:t>Wanneer en waar je maar wil te doen  </a:t>
            </a:r>
          </a:p>
          <a:p>
            <a:endParaRPr lang="nl-NL" sz="2800" dirty="0"/>
          </a:p>
          <a:p>
            <a:r>
              <a:rPr lang="nl-NL" sz="2800" dirty="0"/>
              <a:t>“Even oefenen”/herhalen is makkelijker</a:t>
            </a:r>
          </a:p>
          <a:p>
            <a:endParaRPr lang="nl-NL" sz="2800" dirty="0"/>
          </a:p>
          <a:p>
            <a:r>
              <a:rPr lang="nl-NL" sz="2800" dirty="0"/>
              <a:t>Aantrekkelijk voor scholieren !</a:t>
            </a:r>
          </a:p>
          <a:p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448380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90E42C3B-34FB-4437-99E5-EEF75E5F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pPr algn="ctr"/>
            <a:r>
              <a:rPr lang="nl-NL" dirty="0"/>
              <a:t>Lowlands </a:t>
            </a:r>
            <a:r>
              <a:rPr lang="nl-NL" dirty="0" err="1"/>
              <a:t>Saves</a:t>
            </a:r>
            <a:r>
              <a:rPr lang="nl-NL" dirty="0"/>
              <a:t> </a:t>
            </a:r>
            <a:r>
              <a:rPr lang="nl-NL" dirty="0" err="1"/>
              <a:t>Lives</a:t>
            </a:r>
            <a:r>
              <a:rPr lang="nl-NL" dirty="0"/>
              <a:t> - Festival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F37F5E0-23A2-4B3B-858F-1E98C9693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8" t="16111" r="24062" b="11944"/>
          <a:stretch/>
        </p:blipFill>
        <p:spPr bwMode="auto">
          <a:xfrm>
            <a:off x="1763688" y="1844824"/>
            <a:ext cx="5253870" cy="42430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0301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90E42C3B-34FB-4437-99E5-EEF75E5F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pPr algn="ctr"/>
            <a:r>
              <a:rPr lang="nl-NL" dirty="0"/>
              <a:t>Lowlands </a:t>
            </a:r>
            <a:r>
              <a:rPr lang="nl-NL" dirty="0" err="1"/>
              <a:t>Saves</a:t>
            </a:r>
            <a:r>
              <a:rPr lang="nl-NL" dirty="0"/>
              <a:t> </a:t>
            </a:r>
            <a:r>
              <a:rPr lang="nl-NL" dirty="0" err="1"/>
              <a:t>Lives</a:t>
            </a:r>
            <a:r>
              <a:rPr lang="nl-NL" dirty="0"/>
              <a:t> - Festival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DC235CD-9C67-4EF4-9285-B004BB1DF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613296"/>
            <a:ext cx="2904705" cy="3240360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3BEA1BD-8BB1-4F09-A79B-32965AC6A192}"/>
              </a:ext>
            </a:extLst>
          </p:cNvPr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611560" y="2175839"/>
            <a:ext cx="2098557" cy="157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3A0A4E2-567B-4ABE-B0E4-FC9BD6D90D3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2" r="18198"/>
          <a:stretch/>
        </p:blipFill>
        <p:spPr>
          <a:xfrm rot="5400000">
            <a:off x="689494" y="4071146"/>
            <a:ext cx="1942689" cy="209855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822BAF1-10F0-4D26-8167-111F019DC9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04" y="3325679"/>
            <a:ext cx="2195736" cy="164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92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90E42C3B-34FB-4437-99E5-EEF75E5F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pPr algn="ctr"/>
            <a:r>
              <a:rPr lang="nl-NL" dirty="0"/>
              <a:t>Lowlands </a:t>
            </a:r>
            <a:r>
              <a:rPr lang="nl-NL" dirty="0" err="1"/>
              <a:t>Saves</a:t>
            </a:r>
            <a:r>
              <a:rPr lang="nl-NL" dirty="0"/>
              <a:t> </a:t>
            </a:r>
            <a:r>
              <a:rPr lang="nl-NL" dirty="0" err="1"/>
              <a:t>Lives</a:t>
            </a:r>
            <a:r>
              <a:rPr lang="nl-NL" dirty="0"/>
              <a:t> - Festival</a:t>
            </a:r>
          </a:p>
        </p:txBody>
      </p:sp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53495DB8-1C7E-4CFE-A86B-9FA543694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625" y="2276872"/>
            <a:ext cx="3913486" cy="293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ijdelijke aanduiding voor inhoud 4">
            <a:extLst>
              <a:ext uri="{FF2B5EF4-FFF2-40B4-BE49-F238E27FC236}">
                <a16:creationId xmlns:a16="http://schemas.microsoft.com/office/drawing/2014/main" id="{DD7FE1E0-227A-49F0-955C-5F7D15355D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89" y="2272185"/>
            <a:ext cx="3913486" cy="293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6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90E42C3B-34FB-4437-99E5-EEF75E5F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pPr algn="ctr"/>
            <a:r>
              <a:rPr lang="nl-NL" dirty="0"/>
              <a:t>Lowlands </a:t>
            </a:r>
            <a:r>
              <a:rPr lang="nl-NL" dirty="0" err="1"/>
              <a:t>Saves</a:t>
            </a:r>
            <a:r>
              <a:rPr lang="nl-NL" dirty="0"/>
              <a:t> </a:t>
            </a:r>
            <a:r>
              <a:rPr lang="nl-NL" dirty="0" err="1"/>
              <a:t>Lives</a:t>
            </a:r>
            <a:r>
              <a:rPr lang="nl-NL" dirty="0"/>
              <a:t> – Face </a:t>
            </a:r>
            <a:r>
              <a:rPr lang="nl-NL" dirty="0" err="1"/>
              <a:t>to</a:t>
            </a:r>
            <a:r>
              <a:rPr lang="nl-NL" dirty="0"/>
              <a:t> Face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2C42A17D-B1D1-4B8D-B0F7-0689658C3A23}"/>
              </a:ext>
            </a:extLst>
          </p:cNvPr>
          <p:cNvGrpSpPr/>
          <p:nvPr/>
        </p:nvGrpSpPr>
        <p:grpSpPr>
          <a:xfrm>
            <a:off x="1266782" y="1708510"/>
            <a:ext cx="6464160" cy="4480963"/>
            <a:chOff x="1266782" y="1708510"/>
            <a:chExt cx="6464160" cy="4480963"/>
          </a:xfrm>
        </p:grpSpPr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D54CE4DB-99F0-4205-89FE-C854873BD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1867250"/>
              <a:ext cx="2654886" cy="398763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pic>
          <p:nvPicPr>
            <p:cNvPr id="11" name="Tijdelijke aanduiding voor inhoud 4">
              <a:extLst>
                <a:ext uri="{FF2B5EF4-FFF2-40B4-BE49-F238E27FC236}">
                  <a16:creationId xmlns:a16="http://schemas.microsoft.com/office/drawing/2014/main" id="{4D0A9EB4-E133-424C-A0F8-FC59144E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6782" y="1708510"/>
              <a:ext cx="2662111" cy="199658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AF92693C-A897-42C6-A51D-82DDCEF0D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399" y="4409855"/>
              <a:ext cx="2669427" cy="177961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586482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90E42C3B-34FB-4437-99E5-EEF75E5F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pPr algn="ctr"/>
            <a:r>
              <a:rPr lang="nl-NL" dirty="0"/>
              <a:t>Lowlands </a:t>
            </a:r>
            <a:r>
              <a:rPr lang="nl-NL" dirty="0" err="1"/>
              <a:t>Saves</a:t>
            </a:r>
            <a:r>
              <a:rPr lang="nl-NL" dirty="0"/>
              <a:t> </a:t>
            </a:r>
            <a:r>
              <a:rPr lang="nl-NL" dirty="0" err="1"/>
              <a:t>Lives</a:t>
            </a:r>
            <a:r>
              <a:rPr lang="nl-NL" dirty="0"/>
              <a:t> – VR</a:t>
            </a:r>
          </a:p>
        </p:txBody>
      </p:sp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46073FB4-6455-40A0-B578-FA165F5FCC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86" y="2132856"/>
            <a:ext cx="5186027" cy="345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61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9789" y="836712"/>
            <a:ext cx="8100000" cy="533400"/>
          </a:xfrm>
        </p:spPr>
        <p:txBody>
          <a:bodyPr/>
          <a:lstStyle/>
          <a:p>
            <a:r>
              <a:rPr lang="nl-NL" dirty="0"/>
              <a:t>Plan voor 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534742"/>
            <a:ext cx="8036091" cy="4896544"/>
          </a:xfrm>
        </p:spPr>
        <p:txBody>
          <a:bodyPr/>
          <a:lstStyle/>
          <a:p>
            <a:pPr marL="0" indent="0">
              <a:buNone/>
            </a:pPr>
            <a:endParaRPr lang="nl-NL" sz="2800" dirty="0"/>
          </a:p>
          <a:p>
            <a:r>
              <a:rPr lang="nl-NL" sz="2800" dirty="0"/>
              <a:t>Groep 1: Eerst BLS ‘spoedcursus’, met echte Anne</a:t>
            </a:r>
          </a:p>
          <a:p>
            <a:pPr marL="0" indent="0">
              <a:buNone/>
            </a:pPr>
            <a:endParaRPr lang="nl-NL" sz="2800" dirty="0"/>
          </a:p>
          <a:p>
            <a:r>
              <a:rPr lang="nl-NL" sz="2800" dirty="0"/>
              <a:t>Groep 2: Eerst Virtual </a:t>
            </a:r>
            <a:r>
              <a:rPr lang="nl-NL" sz="2800" dirty="0" err="1"/>
              <a:t>Reality</a:t>
            </a:r>
            <a:r>
              <a:rPr lang="nl-NL" sz="2800" dirty="0"/>
              <a:t> Training, 20 min </a:t>
            </a:r>
          </a:p>
          <a:p>
            <a:endParaRPr lang="nl-NL" sz="2800" dirty="0"/>
          </a:p>
          <a:p>
            <a:r>
              <a:rPr lang="nl-NL" sz="2800" dirty="0"/>
              <a:t>Daarna wissel</a:t>
            </a:r>
          </a:p>
          <a:p>
            <a:pPr marL="0" indent="0">
              <a:buNone/>
            </a:pPr>
            <a:endParaRPr lang="nl-NL" sz="2800" dirty="0"/>
          </a:p>
          <a:p>
            <a:r>
              <a:rPr lang="nl-NL" sz="2800" dirty="0"/>
              <a:t>Rond 16.55 uur: uitwisselen van ervaringen</a:t>
            </a:r>
          </a:p>
          <a:p>
            <a:endParaRPr lang="nl-NL" sz="2800" dirty="0"/>
          </a:p>
          <a:p>
            <a:r>
              <a:rPr lang="nl-NL" sz="2800" dirty="0"/>
              <a:t>17.05 uur – borrel !</a:t>
            </a:r>
          </a:p>
          <a:p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98FE94-C26C-7671-08C4-28033CD2B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696" y="4221088"/>
            <a:ext cx="3343274" cy="196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3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>
            <a:extLst>
              <a:ext uri="{FF2B5EF4-FFF2-40B4-BE49-F238E27FC236}">
                <a16:creationId xmlns:a16="http://schemas.microsoft.com/office/drawing/2014/main" id="{27FBE1D0-9CA2-4DE9-8E13-90FECCD50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836613"/>
            <a:ext cx="8099425" cy="533400"/>
          </a:xfrm>
        </p:spPr>
        <p:txBody>
          <a:bodyPr/>
          <a:lstStyle/>
          <a:p>
            <a:r>
              <a:rPr lang="nl-NL" altLang="nl-NL" dirty="0"/>
              <a:t>Reanimaties Nederland </a:t>
            </a:r>
          </a:p>
        </p:txBody>
      </p:sp>
      <p:sp>
        <p:nvSpPr>
          <p:cNvPr id="11267" name="Tijdelijke aanduiding voor inhoud 2">
            <a:extLst>
              <a:ext uri="{FF2B5EF4-FFF2-40B4-BE49-F238E27FC236}">
                <a16:creationId xmlns:a16="http://schemas.microsoft.com/office/drawing/2014/main" id="{E4207DBA-5134-44D3-8E7B-7486CACFB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83" y="1484784"/>
            <a:ext cx="8081962" cy="4608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altLang="nl-NL" sz="2800" dirty="0"/>
              <a:t>“</a:t>
            </a:r>
            <a:r>
              <a:rPr lang="nl-NL" altLang="nl-NL" sz="2800" dirty="0" err="1"/>
              <a:t>Cardiac</a:t>
            </a:r>
            <a:r>
              <a:rPr lang="nl-NL" altLang="nl-NL" sz="2800" dirty="0"/>
              <a:t> arrest” – 300 per week – 15.000 per jaar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nl-NL" altLang="nl-NL" sz="2800" dirty="0"/>
              <a:t>Reanimatie pogingen – 8.000 per jaar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nl-NL" altLang="nl-NL" sz="2800" dirty="0"/>
              <a:t>Overleving tot ontslag na arrest op straat : 20-25%</a:t>
            </a:r>
            <a:br>
              <a:rPr lang="nl-NL" altLang="nl-NL" sz="2800" dirty="0"/>
            </a:br>
            <a:r>
              <a:rPr lang="nl-NL" altLang="nl-NL" sz="2400" dirty="0"/>
              <a:t>- wereldwijd ligt dit lager: 10%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nl-NL" altLang="nl-NL" sz="2800" dirty="0"/>
              <a:t>Wat hebben wij beter geregeld dan elders?</a:t>
            </a:r>
            <a:br>
              <a:rPr lang="nl-NL" altLang="nl-NL" sz="2800" dirty="0"/>
            </a:br>
            <a:r>
              <a:rPr lang="nl-NL" altLang="nl-NL" sz="2400" dirty="0"/>
              <a:t>- nationaal digitaal netwerk: ‘burger oproep systeem’ </a:t>
            </a:r>
            <a:br>
              <a:rPr lang="nl-NL" altLang="nl-NL" sz="2400" dirty="0"/>
            </a:br>
            <a:r>
              <a:rPr lang="nl-NL" altLang="nl-NL" sz="2400" dirty="0"/>
              <a:t>- </a:t>
            </a:r>
            <a:r>
              <a:rPr lang="nl-NL" altLang="nl-NL" sz="2400" dirty="0" err="1"/>
              <a:t>AEDs</a:t>
            </a:r>
            <a:endParaRPr lang="nl-NL" altLang="nl-NL" sz="2400" dirty="0"/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endParaRPr lang="nl-NL" altLang="nl-NL" sz="2400" dirty="0"/>
          </a:p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br>
              <a:rPr lang="nl-NL" altLang="nl-NL" sz="2800" dirty="0"/>
            </a:br>
            <a:endParaRPr lang="nl-NL" altLang="nl-NL" dirty="0"/>
          </a:p>
          <a:p>
            <a:pPr marL="0" indent="0">
              <a:lnSpc>
                <a:spcPct val="150000"/>
              </a:lnSpc>
              <a:buNone/>
            </a:pPr>
            <a:br>
              <a:rPr lang="nl-NL" altLang="nl-NL" dirty="0"/>
            </a:br>
            <a:endParaRPr lang="nl-NL" altLang="nl-NL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4426" r="28133" b="25423"/>
          <a:stretch/>
        </p:blipFill>
        <p:spPr bwMode="auto">
          <a:xfrm>
            <a:off x="0" y="0"/>
            <a:ext cx="1415478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F6704F81-E089-4981-9451-D8DACB14EB11}"/>
              </a:ext>
            </a:extLst>
          </p:cNvPr>
          <p:cNvSpPr txBox="1">
            <a:spLocks/>
          </p:cNvSpPr>
          <p:nvPr/>
        </p:nvSpPr>
        <p:spPr>
          <a:xfrm>
            <a:off x="522287" y="403684"/>
            <a:ext cx="8099425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8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4000" dirty="0"/>
              <a:t>BLS &amp; AED – geschiedenis</a:t>
            </a:r>
          </a:p>
        </p:txBody>
      </p:sp>
    </p:spTree>
    <p:extLst>
      <p:ext uri="{BB962C8B-B14F-4D97-AF65-F5344CB8AC3E}">
        <p14:creationId xmlns:p14="http://schemas.microsoft.com/office/powerpoint/2010/main" val="272899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4426" r="28133" b="25423"/>
          <a:stretch/>
        </p:blipFill>
        <p:spPr bwMode="auto">
          <a:xfrm>
            <a:off x="0" y="0"/>
            <a:ext cx="1415478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7DED888D-9426-47C8-900F-8AA1116AB2DC}"/>
              </a:ext>
            </a:extLst>
          </p:cNvPr>
          <p:cNvSpPr txBox="1">
            <a:spLocks/>
          </p:cNvSpPr>
          <p:nvPr/>
        </p:nvSpPr>
        <p:spPr>
          <a:xfrm>
            <a:off x="522287" y="403684"/>
            <a:ext cx="8099425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8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4000" dirty="0"/>
              <a:t>BLS &amp; AED – geschiedenis</a:t>
            </a:r>
          </a:p>
        </p:txBody>
      </p:sp>
    </p:spTree>
    <p:extLst>
      <p:ext uri="{BB962C8B-B14F-4D97-AF65-F5344CB8AC3E}">
        <p14:creationId xmlns:p14="http://schemas.microsoft.com/office/powerpoint/2010/main" val="545316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98E9BF69-BC07-4C08-BBC7-9623E2396C88}"/>
              </a:ext>
            </a:extLst>
          </p:cNvPr>
          <p:cNvSpPr txBox="1">
            <a:spLocks/>
          </p:cNvSpPr>
          <p:nvPr/>
        </p:nvSpPr>
        <p:spPr>
          <a:xfrm>
            <a:off x="522287" y="403684"/>
            <a:ext cx="8099425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8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4000" dirty="0"/>
              <a:t>BLS &amp; AED – geschiedenis</a:t>
            </a:r>
          </a:p>
        </p:txBody>
      </p:sp>
    </p:spTree>
    <p:extLst>
      <p:ext uri="{BB962C8B-B14F-4D97-AF65-F5344CB8AC3E}">
        <p14:creationId xmlns:p14="http://schemas.microsoft.com/office/powerpoint/2010/main" val="1288945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>
            <a:extLst>
              <a:ext uri="{FF2B5EF4-FFF2-40B4-BE49-F238E27FC236}">
                <a16:creationId xmlns:a16="http://schemas.microsoft.com/office/drawing/2014/main" id="{27FBE1D0-9CA2-4DE9-8E13-90FECCD50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836613"/>
            <a:ext cx="8099425" cy="533400"/>
          </a:xfrm>
        </p:spPr>
        <p:txBody>
          <a:bodyPr/>
          <a:lstStyle/>
          <a:p>
            <a:r>
              <a:rPr lang="nl-NL" altLang="nl-NL" dirty="0"/>
              <a:t>BLS &amp; AED – de dagelijkse praktijk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06E9905-BB18-4907-A020-285C0D8DAD9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192" y="1929168"/>
            <a:ext cx="2299673" cy="39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8E2FD59-F23F-4DE6-939E-F7037ECD3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5" y="1891959"/>
            <a:ext cx="5375814" cy="302389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B561D26-F178-4C41-A234-293C23180316}"/>
              </a:ext>
            </a:extLst>
          </p:cNvPr>
          <p:cNvSpPr txBox="1"/>
          <p:nvPr/>
        </p:nvSpPr>
        <p:spPr>
          <a:xfrm>
            <a:off x="611560" y="522920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Tot 2020: 30 burgers, 10 CPR, 20 AED</a:t>
            </a:r>
          </a:p>
          <a:p>
            <a:r>
              <a:rPr lang="nl-NL" dirty="0"/>
              <a:t>Nu: regio afhankelijk – doel: 5 CPR, 2 </a:t>
            </a:r>
            <a:r>
              <a:rPr lang="nl-NL" dirty="0" err="1"/>
              <a:t>AEDs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5953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610325"/>
            <a:ext cx="8100000" cy="827520"/>
          </a:xfrm>
        </p:spPr>
        <p:txBody>
          <a:bodyPr/>
          <a:lstStyle/>
          <a:p>
            <a:pPr>
              <a:lnSpc>
                <a:spcPts val="4100"/>
              </a:lnSpc>
            </a:pPr>
            <a:r>
              <a:rPr lang="nl-NL" dirty="0"/>
              <a:t>De eerste klap: een daalder waard! 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4138" y="1772816"/>
            <a:ext cx="8100000" cy="3024336"/>
          </a:xfrm>
        </p:spPr>
        <p:txBody>
          <a:bodyPr/>
          <a:lstStyle/>
          <a:p>
            <a:r>
              <a:rPr lang="nl-NL" dirty="0"/>
              <a:t>De AED geeft aan: </a:t>
            </a:r>
            <a:r>
              <a:rPr lang="nl-NL" dirty="0" err="1"/>
              <a:t>schokbaar</a:t>
            </a:r>
            <a:r>
              <a:rPr lang="nl-NL" dirty="0"/>
              <a:t> ritme </a:t>
            </a:r>
          </a:p>
          <a:p>
            <a:pPr lvl="2"/>
            <a:r>
              <a:rPr lang="nl-NL" dirty="0"/>
              <a:t>Overleving tot ontslag: 25-30%</a:t>
            </a:r>
            <a:br>
              <a:rPr lang="nl-NL" dirty="0"/>
            </a:br>
            <a:r>
              <a:rPr lang="nl-NL" dirty="0"/>
              <a:t>- direct na schok door met duwen, duwen en beademen (30:2)</a:t>
            </a:r>
          </a:p>
          <a:p>
            <a:pPr marL="0" indent="0">
              <a:buNone/>
            </a:pPr>
            <a:endParaRPr lang="nl-NL" dirty="0"/>
          </a:p>
          <a:p>
            <a:pPr marL="646113" lvl="2" indent="0">
              <a:buNone/>
            </a:pPr>
            <a:endParaRPr lang="nl-NL" dirty="0"/>
          </a:p>
          <a:p>
            <a:r>
              <a:rPr lang="nl-NL" dirty="0"/>
              <a:t>De AED geeft aan: geen schok geven</a:t>
            </a:r>
          </a:p>
          <a:p>
            <a:pPr lvl="2"/>
            <a:r>
              <a:rPr lang="nl-NL" dirty="0"/>
              <a:t>Overleving tot ontslag: 0-5%</a:t>
            </a:r>
            <a:br>
              <a:rPr lang="nl-NL" dirty="0"/>
            </a:br>
            <a:r>
              <a:rPr lang="nl-NL" dirty="0"/>
              <a:t>- puur duwen, duwen en beademen (30:2)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A2D6121-AF85-4887-98AC-8474DD74268C}"/>
              </a:ext>
            </a:extLst>
          </p:cNvPr>
          <p:cNvSpPr txBox="1"/>
          <p:nvPr/>
        </p:nvSpPr>
        <p:spPr>
          <a:xfrm>
            <a:off x="494673" y="6294615"/>
            <a:ext cx="684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Situatie in Nederland – volg instructies van de AED</a:t>
            </a:r>
          </a:p>
        </p:txBody>
      </p:sp>
      <p:pic>
        <p:nvPicPr>
          <p:cNvPr id="7" name="Picture 2" descr="Afbeeldingsresultaat voor AED">
            <a:hlinkClick r:id="rId3"/>
            <a:extLst>
              <a:ext uri="{FF2B5EF4-FFF2-40B4-BE49-F238E27FC236}">
                <a16:creationId xmlns:a16="http://schemas.microsoft.com/office/drawing/2014/main" id="{B9D57843-6076-7F2A-EB5C-225E8DF14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1" t="5331" r="12349" b="2609"/>
          <a:stretch>
            <a:fillRect/>
          </a:stretch>
        </p:blipFill>
        <p:spPr bwMode="auto">
          <a:xfrm>
            <a:off x="6386018" y="3608908"/>
            <a:ext cx="191611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>
            <a:extLst>
              <a:ext uri="{FF2B5EF4-FFF2-40B4-BE49-F238E27FC236}">
                <a16:creationId xmlns:a16="http://schemas.microsoft.com/office/drawing/2014/main" id="{27FBE1D0-9CA2-4DE9-8E13-90FECCD50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836613"/>
            <a:ext cx="8099425" cy="533400"/>
          </a:xfrm>
        </p:spPr>
        <p:txBody>
          <a:bodyPr/>
          <a:lstStyle/>
          <a:p>
            <a:pPr algn="ctr"/>
            <a:r>
              <a:rPr lang="nl-NL" altLang="nl-NL" dirty="0"/>
              <a:t>BLS - “conventionele manier”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B08ADF1-32F1-4D36-8E0C-59F170E7B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204864"/>
            <a:ext cx="4982954" cy="24482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57B1A661-3F24-41A2-8560-BBF888DC4E9E}"/>
              </a:ext>
            </a:extLst>
          </p:cNvPr>
          <p:cNvSpPr/>
          <p:nvPr/>
        </p:nvSpPr>
        <p:spPr>
          <a:xfrm>
            <a:off x="2779001" y="5085184"/>
            <a:ext cx="32403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Resusci</a:t>
            </a:r>
            <a:r>
              <a:rPr lang="nl-NL" dirty="0"/>
              <a:t>-Anne</a:t>
            </a:r>
          </a:p>
        </p:txBody>
      </p:sp>
    </p:spTree>
    <p:extLst>
      <p:ext uri="{BB962C8B-B14F-4D97-AF65-F5344CB8AC3E}">
        <p14:creationId xmlns:p14="http://schemas.microsoft.com/office/powerpoint/2010/main" val="3050052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615EF53-5185-4465-9951-2212A18BC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836613"/>
            <a:ext cx="8099425" cy="533400"/>
          </a:xfrm>
        </p:spPr>
        <p:txBody>
          <a:bodyPr/>
          <a:lstStyle/>
          <a:p>
            <a:r>
              <a:rPr lang="nl-NL" altLang="nl-NL" dirty="0"/>
              <a:t>Virtual </a:t>
            </a:r>
            <a:r>
              <a:rPr lang="nl-NL" altLang="nl-NL" dirty="0" err="1"/>
              <a:t>Reality</a:t>
            </a:r>
            <a:r>
              <a:rPr lang="nl-NL" altLang="nl-NL" dirty="0"/>
              <a:t> Training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E33A3E5-2C25-4A31-B25B-B02E0B8AE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12" y="1125164"/>
            <a:ext cx="8100000" cy="1872208"/>
          </a:xfrm>
        </p:spPr>
        <p:txBody>
          <a:bodyPr/>
          <a:lstStyle/>
          <a:p>
            <a:pPr marL="0" indent="0">
              <a:buNone/>
            </a:pPr>
            <a:endParaRPr lang="nl-NL" sz="2800" dirty="0"/>
          </a:p>
          <a:p>
            <a:endParaRPr lang="nl-NL" sz="2800" dirty="0"/>
          </a:p>
          <a:p>
            <a:r>
              <a:rPr lang="nl-NL" sz="2800" dirty="0" err="1"/>
              <a:t>Lifesaver</a:t>
            </a:r>
            <a:r>
              <a:rPr lang="nl-NL" sz="2800" dirty="0"/>
              <a:t> VR app, </a:t>
            </a:r>
            <a:r>
              <a:rPr lang="nl-NL" sz="2800" dirty="0" err="1"/>
              <a:t>Resuscitation</a:t>
            </a:r>
            <a:r>
              <a:rPr lang="nl-NL" sz="2800" dirty="0"/>
              <a:t> Council</a:t>
            </a:r>
          </a:p>
          <a:p>
            <a:endParaRPr lang="nl-NL" sz="2800" dirty="0"/>
          </a:p>
          <a:p>
            <a:r>
              <a:rPr lang="nl-NL" sz="2800" dirty="0"/>
              <a:t>Download app (voor zover nog niet gedaan)</a:t>
            </a:r>
            <a:br>
              <a:rPr lang="nl-NL" sz="2800" dirty="0"/>
            </a:br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E524822-F445-4DCC-8F7C-C2F763055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140968"/>
            <a:ext cx="5481378" cy="30382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8128796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1151</TotalTime>
  <Words>406</Words>
  <Application>Microsoft Office PowerPoint</Application>
  <PresentationFormat>Diavoorstelling (4:3)</PresentationFormat>
  <Paragraphs>78</Paragraphs>
  <Slides>16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Calibri</vt:lpstr>
      <vt:lpstr>Default Theme</vt:lpstr>
      <vt:lpstr>CPR – learn to save a life in 20 min  </vt:lpstr>
      <vt:lpstr>Reanimaties Nederland </vt:lpstr>
      <vt:lpstr>PowerPoint-presentatie</vt:lpstr>
      <vt:lpstr>PowerPoint-presentatie</vt:lpstr>
      <vt:lpstr>PowerPoint-presentatie</vt:lpstr>
      <vt:lpstr>BLS &amp; AED – de dagelijkse praktijk</vt:lpstr>
      <vt:lpstr>De eerste klap: een daalder waard! …</vt:lpstr>
      <vt:lpstr>BLS - “conventionele manier” </vt:lpstr>
      <vt:lpstr>Virtual Reality Training</vt:lpstr>
      <vt:lpstr>Virtual Reality Training</vt:lpstr>
      <vt:lpstr>Lowlands Saves Lives - Festival</vt:lpstr>
      <vt:lpstr>Lowlands Saves Lives - Festival</vt:lpstr>
      <vt:lpstr>Lowlands Saves Lives - Festival</vt:lpstr>
      <vt:lpstr>Lowlands Saves Lives – Face to Face</vt:lpstr>
      <vt:lpstr>Lowlands Saves Lives – VR</vt:lpstr>
      <vt:lpstr>Plan voor vandaag</vt:lpstr>
    </vt:vector>
  </TitlesOfParts>
  <Company>UMC St Radboud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Vascular damage meeting</dc:title>
  <dc:creator>J.Nas</dc:creator>
  <cp:lastModifiedBy>gebruiker</cp:lastModifiedBy>
  <cp:revision>127</cp:revision>
  <dcterms:created xsi:type="dcterms:W3CDTF">2016-03-01T10:33:20Z</dcterms:created>
  <dcterms:modified xsi:type="dcterms:W3CDTF">2024-11-15T16:25:03Z</dcterms:modified>
</cp:coreProperties>
</file>