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1" r:id="rId2"/>
  </p:sldMasterIdLst>
  <p:notesMasterIdLst>
    <p:notesMasterId r:id="rId35"/>
  </p:notesMasterIdLst>
  <p:sldIdLst>
    <p:sldId id="300" r:id="rId3"/>
    <p:sldId id="427" r:id="rId4"/>
    <p:sldId id="391" r:id="rId5"/>
    <p:sldId id="433" r:id="rId6"/>
    <p:sldId id="395" r:id="rId7"/>
    <p:sldId id="449" r:id="rId8"/>
    <p:sldId id="446" r:id="rId9"/>
    <p:sldId id="472" r:id="rId10"/>
    <p:sldId id="447" r:id="rId11"/>
    <p:sldId id="448" r:id="rId12"/>
    <p:sldId id="457" r:id="rId13"/>
    <p:sldId id="465" r:id="rId14"/>
    <p:sldId id="466" r:id="rId15"/>
    <p:sldId id="467" r:id="rId16"/>
    <p:sldId id="484" r:id="rId17"/>
    <p:sldId id="468" r:id="rId18"/>
    <p:sldId id="462" r:id="rId19"/>
    <p:sldId id="464" r:id="rId20"/>
    <p:sldId id="469" r:id="rId21"/>
    <p:sldId id="470" r:id="rId22"/>
    <p:sldId id="471" r:id="rId23"/>
    <p:sldId id="473" r:id="rId24"/>
    <p:sldId id="476" r:id="rId25"/>
    <p:sldId id="474" r:id="rId26"/>
    <p:sldId id="463" r:id="rId27"/>
    <p:sldId id="475" r:id="rId28"/>
    <p:sldId id="429" r:id="rId29"/>
    <p:sldId id="480" r:id="rId30"/>
    <p:sldId id="477" r:id="rId31"/>
    <p:sldId id="479" r:id="rId32"/>
    <p:sldId id="483" r:id="rId33"/>
    <p:sldId id="409" r:id="rId34"/>
  </p:sldIdLst>
  <p:sldSz cx="12198350" cy="6858000"/>
  <p:notesSz cx="6858000" cy="9144000"/>
  <p:embeddedFontLs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Minion" panose="020B0604020202020204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Lucida Handwriting" panose="03010101010101010101" pitchFamily="66" charset="0"/>
      <p:regular r:id="rId50"/>
    </p:embeddedFont>
    <p:embeddedFont>
      <p:font typeface="Georgia" panose="02040502050405020303" pitchFamily="18" charset="0"/>
      <p:regular r:id="rId51"/>
      <p:bold r:id="rId52"/>
      <p:italic r:id="rId53"/>
      <p:boldItalic r:id="rId54"/>
    </p:embeddedFont>
    <p:embeddedFont>
      <p:font typeface="MS PGothic" panose="020B0600070205080204" pitchFamily="34" charset="-128"/>
      <p:regular r:id="rId55"/>
    </p:embeddedFont>
  </p:embeddedFontLst>
  <p:custDataLst>
    <p:tags r:id="rId56"/>
  </p:custData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8592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Stijl, gemiddeld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8FB837D-C827-4EFA-A057-4D05807E0F7C}" styleName="Stijl, thema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Stijl, thema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85BE263C-DBD7-4A20-BB59-AAB30ACAA65A}" styleName="Stijl, gemiddeld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6" autoAdjust="0"/>
    <p:restoredTop sz="96433" autoAdjust="0"/>
  </p:normalViewPr>
  <p:slideViewPr>
    <p:cSldViewPr>
      <p:cViewPr varScale="1">
        <p:scale>
          <a:sx n="67" d="100"/>
          <a:sy n="67" d="100"/>
        </p:scale>
        <p:origin x="950" y="48"/>
      </p:cViewPr>
      <p:guideLst>
        <p:guide orient="horz" pos="2160"/>
        <p:guide pos="3842"/>
      </p:guideLst>
    </p:cSldViewPr>
  </p:slideViewPr>
  <p:outlineViewPr>
    <p:cViewPr>
      <p:scale>
        <a:sx n="33" d="100"/>
        <a:sy n="33" d="100"/>
      </p:scale>
      <p:origin x="0" y="-462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presProps" Target="presProps.xml"/><Relationship Id="rId61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font" Target="fonts/font1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698784-F1F2-4D71-B346-94F94D5EBAA2}" type="datetimeFigureOut">
              <a:rPr lang="nl-NL" smtClean="0"/>
              <a:t>13-1-2018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79413" y="685800"/>
            <a:ext cx="60991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ECD43-08E5-4945-BC4F-4857758E978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3515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-1"/>
            <a:ext cx="12198349" cy="4521941"/>
          </a:xfrm>
          <a:solidFill>
            <a:srgbClr val="8592BC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..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1"/>
            <a:ext cx="12198350" cy="371933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..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511300" y="1052736"/>
            <a:ext cx="10298858" cy="1656184"/>
          </a:xfrm>
        </p:spPr>
        <p:txBody>
          <a:bodyPr/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 van de presentatie</a:t>
            </a:r>
          </a:p>
        </p:txBody>
      </p:sp>
      <p:sp>
        <p:nvSpPr>
          <p:cNvPr id="20" name="Tijdelijke aanduiding voor tekst 19"/>
          <p:cNvSpPr>
            <a:spLocks noGrp="1"/>
          </p:cNvSpPr>
          <p:nvPr>
            <p:ph type="body" sz="quarter" idx="14" hasCustomPrompt="1"/>
          </p:nvPr>
        </p:nvSpPr>
        <p:spPr>
          <a:xfrm>
            <a:off x="1511300" y="3934610"/>
            <a:ext cx="5828311" cy="39370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Subtitel presentatie</a:t>
            </a:r>
          </a:p>
        </p:txBody>
      </p:sp>
      <p:pic>
        <p:nvPicPr>
          <p:cNvPr id="21" name="Picture 71" descr="Logo-UniversiteitLeiden-CMYK_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86" y="4926605"/>
            <a:ext cx="2673350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7467327" y="3934684"/>
            <a:ext cx="4326359" cy="39412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00" y="6543376"/>
            <a:ext cx="2846250" cy="270000"/>
          </a:xfrm>
          <a:prstGeom prst="rect">
            <a:avLst/>
          </a:prstGeom>
        </p:spPr>
      </p:pic>
      <p:pic>
        <p:nvPicPr>
          <p:cNvPr id="9" name="Picture 2" descr="J:\Workgroups\ICL\Algemeen\Communicatie ICLON\Logo's\Logo's ICLON\ICLON\JPG\Logo ICLON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736" y="5119560"/>
            <a:ext cx="2901950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37975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2" y="-1"/>
            <a:ext cx="12198353" cy="6858003"/>
            <a:chOff x="-2" y="-1"/>
            <a:chExt cx="12198353" cy="6858003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4" name="Tijdelijke aanduiding voor grafiek 3"/>
          <p:cNvSpPr>
            <a:spLocks noGrp="1"/>
          </p:cNvSpPr>
          <p:nvPr>
            <p:ph type="chart" sz="quarter" idx="13" hasCustomPrompt="1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nl-NL" dirty="0"/>
              <a:t>Klik hier om een</a:t>
            </a:r>
            <a:br>
              <a:rPr lang="nl-NL" dirty="0"/>
            </a:br>
            <a:r>
              <a:rPr lang="nl-NL" dirty="0"/>
              <a:t>grafiek in te voegen</a:t>
            </a: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3" y="6543376"/>
            <a:ext cx="4657501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50967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2" y="-1"/>
            <a:ext cx="12198353" cy="6858003"/>
            <a:chOff x="-2" y="-1"/>
            <a:chExt cx="12198353" cy="6858003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3" name="Tijdelijke aanduiding voor media 12"/>
          <p:cNvSpPr>
            <a:spLocks noGrp="1"/>
          </p:cNvSpPr>
          <p:nvPr>
            <p:ph type="media" sz="quarter" idx="13" hasCustomPrompt="1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nl-NL" dirty="0"/>
              <a:t>Klik hier om een</a:t>
            </a:r>
            <a:br>
              <a:rPr lang="nl-NL" dirty="0"/>
            </a:br>
            <a:r>
              <a:rPr lang="nl-NL" dirty="0"/>
              <a:t>video in te voegen</a:t>
            </a: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3" y="6543376"/>
            <a:ext cx="4657501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170741"/>
      </p:ext>
    </p:extLst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1"/>
            <a:ext cx="12198350" cy="4521939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..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511300" y="1052736"/>
            <a:ext cx="10298858" cy="1656184"/>
          </a:xfrm>
        </p:spPr>
        <p:txBody>
          <a:bodyPr/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 afsluiting</a:t>
            </a:r>
          </a:p>
        </p:txBody>
      </p:sp>
      <p:pic>
        <p:nvPicPr>
          <p:cNvPr id="21" name="Picture 71" descr="Logo-UniversiteitLeiden-CMYK_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86" y="4926605"/>
            <a:ext cx="2673350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00" y="6543376"/>
            <a:ext cx="2846250" cy="270000"/>
          </a:xfrm>
          <a:prstGeom prst="rect">
            <a:avLst/>
          </a:prstGeom>
        </p:spPr>
      </p:pic>
      <p:pic>
        <p:nvPicPr>
          <p:cNvPr id="7" name="Picture 2" descr="J:\Workgroups\ICL\Algemeen\Communicatie ICLON\Logo's\Logo's ICLON\ICLON\JPG\Logo ICLON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736" y="5119560"/>
            <a:ext cx="2901950" cy="7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6288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2799427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5588" y="1122363"/>
            <a:ext cx="9148762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5588" y="3602038"/>
            <a:ext cx="91487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D95B-2DCA-4A8C-818D-5010775FDD5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08560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D95B-2DCA-4A8C-818D-5010775FDD5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68078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2195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219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D95B-2DCA-4A8C-818D-5010775FDD5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42258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4775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5375" y="1825625"/>
            <a:ext cx="5184775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D95B-2DCA-4A8C-818D-5010775FDD5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4705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2195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6096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60962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5375" y="1681163"/>
            <a:ext cx="518636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5375" y="2505075"/>
            <a:ext cx="5186363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D95B-2DCA-4A8C-818D-5010775FDD5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0790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D95B-2DCA-4A8C-818D-5010775FDD5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6613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3" y="1252836"/>
            <a:ext cx="6846640" cy="4795836"/>
          </a:xfrm>
          <a:noFill/>
        </p:spPr>
        <p:txBody>
          <a:bodyPr vert="horz" wrap="none" lIns="0" tIns="0" rIns="0" bIns="0"/>
          <a:lstStyle>
            <a:lvl1pPr marL="361950" indent="-361950">
              <a:spcBef>
                <a:spcPts val="800"/>
              </a:spcBef>
              <a:spcAft>
                <a:spcPts val="800"/>
              </a:spcAft>
              <a:buClr>
                <a:schemeClr val="bg2"/>
              </a:buClr>
              <a:buFont typeface="+mj-lt"/>
              <a:buAutoNum type="arabicPeriod"/>
              <a:defRPr sz="2400">
                <a:solidFill>
                  <a:schemeClr val="bg2"/>
                </a:solidFill>
              </a:defRPr>
            </a:lvl1pPr>
            <a:lvl2pPr marL="542925" indent="-180975"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 marL="361950" indent="-361950">
              <a:spcBef>
                <a:spcPts val="800"/>
              </a:spcBef>
              <a:spcAft>
                <a:spcPts val="800"/>
              </a:spcAft>
              <a:buClr>
                <a:schemeClr val="bg2"/>
              </a:buClr>
              <a:buFont typeface="+mj-lt"/>
              <a:buAutoNum type="arabicPeriod"/>
              <a:tabLst/>
              <a:defRPr sz="2400">
                <a:solidFill>
                  <a:schemeClr val="bg2"/>
                </a:solidFill>
              </a:defRPr>
            </a:lvl6pPr>
            <a:lvl7pPr marL="542925" indent="-180975"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7pPr>
            <a:lvl8pPr>
              <a:defRPr>
                <a:solidFill>
                  <a:schemeClr val="bg2"/>
                </a:solidFill>
              </a:defRPr>
            </a:lvl8pPr>
            <a:lvl9pPr>
              <a:defRPr>
                <a:solidFill>
                  <a:schemeClr val="bg2"/>
                </a:solidFill>
              </a:defRPr>
            </a:lvl9pPr>
          </a:lstStyle>
          <a:p>
            <a:pPr lvl="0"/>
            <a:r>
              <a:rPr lang="nl-NL" dirty="0"/>
              <a:t>Opsomming</a:t>
            </a:r>
          </a:p>
          <a:p>
            <a:pPr lvl="1"/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Kopje wit</a:t>
            </a:r>
          </a:p>
          <a:p>
            <a:pPr lvl="4"/>
            <a:r>
              <a:rPr lang="nl-NL" dirty="0"/>
              <a:t>Kopje geel</a:t>
            </a:r>
          </a:p>
          <a:p>
            <a:pPr lvl="5"/>
            <a:r>
              <a:rPr lang="nl-NL" dirty="0"/>
              <a:t>Opsomming</a:t>
            </a:r>
          </a:p>
          <a:p>
            <a:pPr lvl="6"/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sz="1800" dirty="0"/>
              <a:t>Leestekst</a:t>
            </a:r>
          </a:p>
          <a:p>
            <a:pPr lvl="8"/>
            <a:r>
              <a:rPr lang="nl-NL" dirty="0"/>
              <a:t>Kopje wit</a:t>
            </a:r>
          </a:p>
        </p:txBody>
      </p:sp>
      <p:sp>
        <p:nvSpPr>
          <p:cNvPr id="7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7453634" y="1252538"/>
            <a:ext cx="4339905" cy="4795837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nl-NL" dirty="0"/>
              <a:t>Klik hier om een</a:t>
            </a:r>
            <a:br>
              <a:rPr lang="nl-NL" dirty="0"/>
            </a:br>
            <a:r>
              <a:rPr lang="nl-NL" dirty="0"/>
              <a:t>afbeelding in te voegen</a:t>
            </a:r>
          </a:p>
        </p:txBody>
      </p:sp>
      <p:grpSp>
        <p:nvGrpSpPr>
          <p:cNvPr id="8" name="Grid" hidden="1"/>
          <p:cNvGrpSpPr/>
          <p:nvPr userDrawn="1"/>
        </p:nvGrpSpPr>
        <p:grpSpPr>
          <a:xfrm>
            <a:off x="0" y="0"/>
            <a:ext cx="12198353" cy="6858004"/>
            <a:chOff x="-2" y="-1"/>
            <a:chExt cx="12198353" cy="6858004"/>
          </a:xfrm>
        </p:grpSpPr>
        <p:sp>
          <p:nvSpPr>
            <p:cNvPr id="9" name="Rechthoek 8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4" name="Rechthoek 13"/>
            <p:cNvSpPr/>
            <p:nvPr userDrawn="1"/>
          </p:nvSpPr>
          <p:spPr bwMode="auto">
            <a:xfrm rot="5400000">
              <a:off x="3923465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3" y="6543376"/>
            <a:ext cx="4657501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6134"/>
      </p:ext>
    </p:extLst>
  </p:cSld>
  <p:clrMapOvr>
    <a:masterClrMapping/>
  </p:clrMapOvr>
  <p:transition spd="slow"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D95B-2DCA-4A8C-818D-5010775FDD5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66861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54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6363" y="987425"/>
            <a:ext cx="617537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54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D95B-2DCA-4A8C-818D-5010775FDD5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52906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54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6363" y="987425"/>
            <a:ext cx="6175375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54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D95B-2DCA-4A8C-818D-5010775FDD5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23434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D95B-2DCA-4A8C-818D-5010775FDD5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96785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9663" y="365125"/>
            <a:ext cx="2630487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9063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D95B-2DCA-4A8C-818D-5010775FDD5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3714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/>
          <a:lstStyle/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Kopje donker blauw</a:t>
            </a:r>
          </a:p>
          <a:p>
            <a:pPr lvl="4"/>
            <a:r>
              <a:rPr lang="nl-NL" dirty="0"/>
              <a:t>Kopje licht blauw</a:t>
            </a:r>
          </a:p>
          <a:p>
            <a:pPr lvl="5"/>
            <a:r>
              <a:rPr lang="nl-NL" dirty="0" err="1"/>
              <a:t>Bullet</a:t>
            </a:r>
            <a:endParaRPr lang="nl-NL" dirty="0"/>
          </a:p>
          <a:p>
            <a:pPr lvl="6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sz="1800" dirty="0"/>
              <a:t>Leestekst</a:t>
            </a:r>
          </a:p>
          <a:p>
            <a:pPr lvl="8"/>
            <a:r>
              <a:rPr lang="nl-NL" dirty="0"/>
              <a:t>Kopje donker blauw</a:t>
            </a:r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3" y="6543376"/>
            <a:ext cx="4657501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96851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 75%/25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2" y="1252836"/>
            <a:ext cx="7926761" cy="4795836"/>
          </a:xfrm>
        </p:spPr>
        <p:txBody>
          <a:bodyPr vert="horz"/>
          <a:lstStyle/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Kopje donker blauw</a:t>
            </a:r>
          </a:p>
          <a:p>
            <a:pPr lvl="4"/>
            <a:r>
              <a:rPr lang="nl-NL" dirty="0"/>
              <a:t>Kopje licht blauw</a:t>
            </a:r>
          </a:p>
          <a:p>
            <a:pPr lvl="5"/>
            <a:r>
              <a:rPr lang="nl-NL" dirty="0" err="1"/>
              <a:t>Bullet</a:t>
            </a:r>
            <a:endParaRPr lang="nl-NL" dirty="0"/>
          </a:p>
          <a:p>
            <a:pPr lvl="6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sz="1800" dirty="0"/>
              <a:t>Leestekst</a:t>
            </a:r>
          </a:p>
          <a:p>
            <a:pPr lvl="8"/>
            <a:r>
              <a:rPr lang="nl-NL" dirty="0"/>
              <a:t>Kopje donker blauw</a:t>
            </a:r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0" y="0"/>
            <a:ext cx="12198353" cy="6858004"/>
            <a:chOff x="-2" y="-1"/>
            <a:chExt cx="12198353" cy="6858004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5003585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8533755" y="1252538"/>
            <a:ext cx="3259784" cy="4795837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nl-NL" dirty="0"/>
              <a:t>Klik hier om een</a:t>
            </a:r>
            <a:br>
              <a:rPr lang="nl-NL" dirty="0"/>
            </a:br>
            <a:r>
              <a:rPr lang="nl-NL" dirty="0"/>
              <a:t>afbeelding in te voegen</a:t>
            </a:r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3" y="6543376"/>
            <a:ext cx="4657501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02820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 50%/5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2" y="1252836"/>
            <a:ext cx="5593347" cy="4795836"/>
          </a:xfrm>
        </p:spPr>
        <p:txBody>
          <a:bodyPr vert="horz"/>
          <a:lstStyle/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Kopje donker blauw</a:t>
            </a:r>
          </a:p>
          <a:p>
            <a:pPr lvl="4"/>
            <a:r>
              <a:rPr lang="nl-NL" dirty="0"/>
              <a:t>Kopje licht blauw</a:t>
            </a:r>
          </a:p>
          <a:p>
            <a:pPr lvl="5"/>
            <a:r>
              <a:rPr lang="nl-NL" dirty="0" err="1"/>
              <a:t>Bullet</a:t>
            </a:r>
            <a:endParaRPr lang="nl-NL" dirty="0"/>
          </a:p>
          <a:p>
            <a:pPr lvl="6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sz="1800" dirty="0"/>
              <a:t>Leestekst</a:t>
            </a:r>
          </a:p>
          <a:p>
            <a:pPr lvl="8"/>
            <a:r>
              <a:rPr lang="nl-NL" dirty="0"/>
              <a:t>Kopje donker blauw</a:t>
            </a:r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2" y="-1"/>
            <a:ext cx="12198353" cy="6858004"/>
            <a:chOff x="-2" y="-1"/>
            <a:chExt cx="12198353" cy="6858004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2670173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6200775" y="1252538"/>
            <a:ext cx="5592763" cy="4795837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nl-NL" dirty="0"/>
              <a:t>Klik hier om een</a:t>
            </a:r>
            <a:br>
              <a:rPr lang="nl-NL" dirty="0"/>
            </a:br>
            <a:r>
              <a:rPr lang="nl-NL" dirty="0"/>
              <a:t>afbeelding in te voegen</a:t>
            </a:r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3" y="6543376"/>
            <a:ext cx="4657501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767422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 25%/75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2" y="1252836"/>
            <a:ext cx="3534273" cy="4795836"/>
          </a:xfrm>
        </p:spPr>
        <p:txBody>
          <a:bodyPr vert="horz"/>
          <a:lstStyle/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Kopje donker blauw</a:t>
            </a:r>
          </a:p>
          <a:p>
            <a:pPr lvl="4"/>
            <a:r>
              <a:rPr lang="nl-NL" dirty="0"/>
              <a:t>Kopje licht blauw</a:t>
            </a:r>
          </a:p>
          <a:p>
            <a:pPr lvl="5"/>
            <a:r>
              <a:rPr lang="nl-NL" dirty="0" err="1"/>
              <a:t>Bullet</a:t>
            </a:r>
            <a:endParaRPr lang="nl-NL" dirty="0"/>
          </a:p>
          <a:p>
            <a:pPr lvl="6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sz="1800" dirty="0"/>
              <a:t>Leestekst</a:t>
            </a:r>
          </a:p>
          <a:p>
            <a:pPr lvl="8"/>
            <a:r>
              <a:rPr lang="nl-NL" dirty="0"/>
              <a:t>Kopje donker blauw</a:t>
            </a:r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2" y="-1"/>
            <a:ext cx="12198353" cy="6858004"/>
            <a:chOff x="-2" y="-1"/>
            <a:chExt cx="12198353" cy="6858004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611099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4141267" y="1252538"/>
            <a:ext cx="7652271" cy="4795837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nl-NL" dirty="0"/>
              <a:t>Klik hier om een</a:t>
            </a:r>
            <a:br>
              <a:rPr lang="nl-NL" dirty="0"/>
            </a:br>
            <a:r>
              <a:rPr lang="nl-NL" dirty="0"/>
              <a:t>afbeelding in te voegen</a:t>
            </a:r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3" y="6543376"/>
            <a:ext cx="4657501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317621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2" y="-1"/>
            <a:ext cx="12198353" cy="6858003"/>
            <a:chOff x="-2" y="-1"/>
            <a:chExt cx="12198353" cy="6858003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404663" y="1252538"/>
            <a:ext cx="11388876" cy="4795837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nl-NL" dirty="0"/>
              <a:t>Klik hier om een</a:t>
            </a:r>
            <a:br>
              <a:rPr lang="nl-NL" dirty="0"/>
            </a:br>
            <a:r>
              <a:rPr lang="nl-NL" dirty="0"/>
              <a:t>afbeelding in te voegen</a:t>
            </a:r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3" y="6543376"/>
            <a:ext cx="4657501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58224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 4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2" y="1252836"/>
            <a:ext cx="5593347" cy="4795836"/>
          </a:xfrm>
        </p:spPr>
        <p:txBody>
          <a:bodyPr vert="horz"/>
          <a:lstStyle/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Kopje donker blauw</a:t>
            </a:r>
          </a:p>
          <a:p>
            <a:pPr lvl="4"/>
            <a:r>
              <a:rPr lang="nl-NL" dirty="0"/>
              <a:t>Kopje licht blauw</a:t>
            </a:r>
          </a:p>
          <a:p>
            <a:pPr lvl="5"/>
            <a:r>
              <a:rPr lang="nl-NL" dirty="0" err="1"/>
              <a:t>Bullet</a:t>
            </a:r>
            <a:endParaRPr lang="nl-NL" dirty="0"/>
          </a:p>
          <a:p>
            <a:pPr lvl="6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sz="1800" dirty="0"/>
              <a:t>Leestekst</a:t>
            </a:r>
          </a:p>
          <a:p>
            <a:pPr lvl="8"/>
            <a:r>
              <a:rPr lang="nl-NL" dirty="0"/>
              <a:t>Kopje donker blauw</a:t>
            </a:r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2" y="-1"/>
            <a:ext cx="12218777" cy="6858004"/>
            <a:chOff x="-2" y="-1"/>
            <a:chExt cx="12218777" cy="6858004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2670173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5" name="Rechthoek 14"/>
            <p:cNvSpPr/>
            <p:nvPr userDrawn="1"/>
          </p:nvSpPr>
          <p:spPr bwMode="auto">
            <a:xfrm rot="5400000">
              <a:off x="5568012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6" name="Rechthoek 15"/>
            <p:cNvSpPr/>
            <p:nvPr userDrawn="1"/>
          </p:nvSpPr>
          <p:spPr bwMode="auto">
            <a:xfrm rot="10800000">
              <a:off x="5360772" y="3549589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6200776" y="1252538"/>
            <a:ext cx="2695072" cy="2297049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nl-NL" dirty="0"/>
              <a:t>Klik hier om een</a:t>
            </a:r>
            <a:br>
              <a:rPr lang="nl-NL" dirty="0"/>
            </a:br>
            <a:r>
              <a:rPr lang="nl-NL" dirty="0"/>
              <a:t>afbeelding in te voegen</a:t>
            </a:r>
          </a:p>
        </p:txBody>
      </p:sp>
      <p:sp>
        <p:nvSpPr>
          <p:cNvPr id="17" name="Tijdelijke aanduiding voor afbeelding 13"/>
          <p:cNvSpPr>
            <a:spLocks noGrp="1"/>
          </p:cNvSpPr>
          <p:nvPr>
            <p:ph type="pic" sz="quarter" idx="14" hasCustomPrompt="1"/>
          </p:nvPr>
        </p:nvSpPr>
        <p:spPr>
          <a:xfrm>
            <a:off x="9098614" y="1252538"/>
            <a:ext cx="2695072" cy="2297049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nl-NL" dirty="0"/>
              <a:t>Klik hier om een</a:t>
            </a:r>
            <a:br>
              <a:rPr lang="nl-NL" dirty="0"/>
            </a:br>
            <a:r>
              <a:rPr lang="nl-NL" dirty="0"/>
              <a:t>afbeelding in te voegen</a:t>
            </a:r>
          </a:p>
        </p:txBody>
      </p:sp>
      <p:sp>
        <p:nvSpPr>
          <p:cNvPr id="18" name="Tijdelijke aanduiding voor afbeelding 13"/>
          <p:cNvSpPr>
            <a:spLocks noGrp="1"/>
          </p:cNvSpPr>
          <p:nvPr>
            <p:ph type="pic" sz="quarter" idx="15" hasCustomPrompt="1"/>
          </p:nvPr>
        </p:nvSpPr>
        <p:spPr>
          <a:xfrm>
            <a:off x="6200776" y="3751623"/>
            <a:ext cx="2695072" cy="2297049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nl-NL" dirty="0"/>
              <a:t>Klik hier om een</a:t>
            </a:r>
            <a:br>
              <a:rPr lang="nl-NL" dirty="0"/>
            </a:br>
            <a:r>
              <a:rPr lang="nl-NL" dirty="0"/>
              <a:t>afbeelding in te voegen</a:t>
            </a:r>
          </a:p>
        </p:txBody>
      </p:sp>
      <p:sp>
        <p:nvSpPr>
          <p:cNvPr id="19" name="Tijdelijke aanduiding voor afbeelding 13"/>
          <p:cNvSpPr>
            <a:spLocks noGrp="1"/>
          </p:cNvSpPr>
          <p:nvPr>
            <p:ph type="pic" sz="quarter" idx="16" hasCustomPrompt="1"/>
          </p:nvPr>
        </p:nvSpPr>
        <p:spPr>
          <a:xfrm>
            <a:off x="9098614" y="3751623"/>
            <a:ext cx="2695072" cy="2297049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nl-NL" dirty="0"/>
              <a:t>Klik hier om een</a:t>
            </a:r>
            <a:br>
              <a:rPr lang="nl-NL" dirty="0"/>
            </a:br>
            <a:r>
              <a:rPr lang="nl-NL" dirty="0"/>
              <a:t>afbeelding in te voegen</a:t>
            </a:r>
          </a:p>
        </p:txBody>
      </p:sp>
      <p:pic>
        <p:nvPicPr>
          <p:cNvPr id="21" name="Afbeelding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3" y="6543376"/>
            <a:ext cx="4657501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173449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662" y="1252836"/>
            <a:ext cx="5593347" cy="4795836"/>
          </a:xfrm>
        </p:spPr>
        <p:txBody>
          <a:bodyPr vert="horz"/>
          <a:lstStyle/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Kopje donker blauw</a:t>
            </a:r>
          </a:p>
          <a:p>
            <a:pPr lvl="4"/>
            <a:r>
              <a:rPr lang="nl-NL" dirty="0"/>
              <a:t>Kopje licht blauw</a:t>
            </a:r>
          </a:p>
          <a:p>
            <a:pPr lvl="5"/>
            <a:r>
              <a:rPr lang="nl-NL" dirty="0" err="1"/>
              <a:t>Bullet</a:t>
            </a:r>
            <a:endParaRPr lang="nl-NL" dirty="0"/>
          </a:p>
          <a:p>
            <a:pPr lvl="6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sz="1800" dirty="0"/>
              <a:t>Leestekst</a:t>
            </a:r>
          </a:p>
          <a:p>
            <a:pPr lvl="8"/>
            <a:r>
              <a:rPr lang="nl-NL" dirty="0"/>
              <a:t>Kopje donker blauw</a:t>
            </a:r>
          </a:p>
        </p:txBody>
      </p:sp>
      <p:grpSp>
        <p:nvGrpSpPr>
          <p:cNvPr id="7" name="Grid" hidden="1"/>
          <p:cNvGrpSpPr/>
          <p:nvPr userDrawn="1"/>
        </p:nvGrpSpPr>
        <p:grpSpPr>
          <a:xfrm>
            <a:off x="-2" y="-1"/>
            <a:ext cx="12198353" cy="6858004"/>
            <a:chOff x="-2" y="-1"/>
            <a:chExt cx="12198353" cy="6858004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 rot="5400000">
              <a:off x="2670173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5" name="Rechthoek 14"/>
            <p:cNvSpPr/>
            <p:nvPr userDrawn="1"/>
          </p:nvSpPr>
          <p:spPr bwMode="auto">
            <a:xfrm rot="5400000">
              <a:off x="5568012" y="3327836"/>
              <a:ext cx="6858003" cy="20233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6200341" y="1252538"/>
            <a:ext cx="2695072" cy="4796134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nl-NL" dirty="0"/>
              <a:t>Klik hier om een</a:t>
            </a:r>
            <a:br>
              <a:rPr lang="nl-NL" dirty="0"/>
            </a:br>
            <a:r>
              <a:rPr lang="nl-NL" dirty="0"/>
              <a:t>afbeelding in te voegen</a:t>
            </a:r>
          </a:p>
        </p:txBody>
      </p:sp>
      <p:sp>
        <p:nvSpPr>
          <p:cNvPr id="17" name="Tijdelijke aanduiding voor afbeelding 13"/>
          <p:cNvSpPr>
            <a:spLocks noGrp="1"/>
          </p:cNvSpPr>
          <p:nvPr>
            <p:ph type="pic" sz="quarter" idx="14" hasCustomPrompt="1"/>
          </p:nvPr>
        </p:nvSpPr>
        <p:spPr>
          <a:xfrm>
            <a:off x="9098179" y="1252538"/>
            <a:ext cx="2695072" cy="4796134"/>
          </a:xfrm>
          <a:solidFill>
            <a:schemeClr val="tx2">
              <a:lumMod val="20000"/>
              <a:lumOff val="80000"/>
            </a:schemeClr>
          </a:solidFill>
        </p:spPr>
        <p:txBody>
          <a:bodyPr bIns="180000" anchor="ctr">
            <a:normAutofit/>
          </a:bodyPr>
          <a:lstStyle>
            <a:lvl1pPr marL="0" indent="0" algn="ctr">
              <a:lnSpc>
                <a:spcPct val="250000"/>
              </a:lnSpc>
              <a:buNone/>
              <a:defRPr sz="1400" baseline="0"/>
            </a:lvl1pPr>
          </a:lstStyle>
          <a:p>
            <a:r>
              <a:rPr lang="nl-NL" dirty="0"/>
              <a:t>Klik hier om een</a:t>
            </a:r>
            <a:br>
              <a:rPr lang="nl-NL" dirty="0"/>
            </a:br>
            <a:r>
              <a:rPr lang="nl-NL" dirty="0"/>
              <a:t>afbeelding in te voegen</a:t>
            </a:r>
          </a:p>
        </p:txBody>
      </p:sp>
      <p:pic>
        <p:nvPicPr>
          <p:cNvPr id="18" name="Afbeelding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3" y="6543376"/>
            <a:ext cx="4657501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82251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04662" y="404664"/>
            <a:ext cx="11389024" cy="4320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l-NL" dirty="0"/>
              <a:t>Titel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04662" y="1252836"/>
            <a:ext cx="11389023" cy="479583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Kopje donker blauw</a:t>
            </a:r>
          </a:p>
          <a:p>
            <a:pPr lvl="4"/>
            <a:r>
              <a:rPr lang="nl-NL" dirty="0"/>
              <a:t>Kopje licht blauw</a:t>
            </a:r>
          </a:p>
          <a:p>
            <a:pPr lvl="5"/>
            <a:r>
              <a:rPr lang="nl-NL" dirty="0" err="1"/>
              <a:t>Bullet</a:t>
            </a:r>
            <a:endParaRPr lang="nl-NL" dirty="0"/>
          </a:p>
          <a:p>
            <a:pPr lvl="6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sz="1800" dirty="0"/>
              <a:t>Leestekst</a:t>
            </a:r>
          </a:p>
          <a:p>
            <a:pPr lvl="8"/>
            <a:r>
              <a:rPr lang="nl-NL" dirty="0"/>
              <a:t>Kopje donker blauw</a:t>
            </a:r>
          </a:p>
        </p:txBody>
      </p:sp>
      <p:grpSp>
        <p:nvGrpSpPr>
          <p:cNvPr id="11" name="Grid" hidden="1"/>
          <p:cNvGrpSpPr/>
          <p:nvPr/>
        </p:nvGrpSpPr>
        <p:grpSpPr>
          <a:xfrm>
            <a:off x="-2" y="-1"/>
            <a:ext cx="12198353" cy="6858003"/>
            <a:chOff x="-2" y="-1"/>
            <a:chExt cx="12198353" cy="6858003"/>
          </a:xfrm>
        </p:grpSpPr>
        <p:sp>
          <p:nvSpPr>
            <p:cNvPr id="7" name="Rechthoek 6"/>
            <p:cNvSpPr/>
            <p:nvPr userDrawn="1"/>
          </p:nvSpPr>
          <p:spPr bwMode="auto">
            <a:xfrm>
              <a:off x="0" y="0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8" name="Rechthoek 7"/>
            <p:cNvSpPr/>
            <p:nvPr userDrawn="1"/>
          </p:nvSpPr>
          <p:spPr bwMode="auto">
            <a:xfrm rot="5400000">
              <a:off x="-3226672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 bwMode="auto">
            <a:xfrm rot="5400000">
              <a:off x="8567017" y="3226669"/>
              <a:ext cx="6858003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2" name="Rechthoek 11"/>
            <p:cNvSpPr/>
            <p:nvPr userDrawn="1"/>
          </p:nvSpPr>
          <p:spPr bwMode="auto">
            <a:xfrm>
              <a:off x="0" y="8481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  <p:sp>
          <p:nvSpPr>
            <p:cNvPr id="13" name="Rechthoek 12"/>
            <p:cNvSpPr/>
            <p:nvPr userDrawn="1"/>
          </p:nvSpPr>
          <p:spPr bwMode="auto">
            <a:xfrm>
              <a:off x="0" y="6048672"/>
              <a:ext cx="12198350" cy="404664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</a:pPr>
              <a:endParaRPr kumimoji="0" lang="nl-NL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inion" pitchFamily="2" charset="0"/>
              </a:endParaRPr>
            </a:p>
          </p:txBody>
        </p:sp>
      </p:grpSp>
      <p:sp>
        <p:nvSpPr>
          <p:cNvPr id="20" name="Rechthoek 19"/>
          <p:cNvSpPr/>
          <p:nvPr/>
        </p:nvSpPr>
        <p:spPr bwMode="auto">
          <a:xfrm>
            <a:off x="0" y="6453336"/>
            <a:ext cx="12198350" cy="40466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nl-NL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Minion" pitchFamily="2" charset="0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04662" y="6453336"/>
            <a:ext cx="508726" cy="4046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nl-NL" sz="1400" b="1" smtClean="0">
                <a:solidFill>
                  <a:schemeClr val="bg1"/>
                </a:solidFill>
              </a:defRPr>
            </a:lvl1pPr>
          </a:lstStyle>
          <a:p>
            <a:fld id="{21272068-81DC-4C45-9305-5AD5E2019168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4" name="Tijdelijke aanduiding voor dianummer 5"/>
          <p:cNvSpPr txBox="1">
            <a:spLocks/>
          </p:cNvSpPr>
          <p:nvPr/>
        </p:nvSpPr>
        <p:spPr>
          <a:xfrm>
            <a:off x="9177763" y="6453336"/>
            <a:ext cx="2744787" cy="4161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90D95B-2DCA-4A8C-818D-5010775FDD58}" type="slidenum">
              <a:rPr lang="nl-NL" smtClean="0">
                <a:solidFill>
                  <a:schemeClr val="bg1"/>
                </a:solidFill>
              </a:rPr>
              <a:pPr/>
              <a:t>‹nr.›</a:t>
            </a:fld>
            <a:endParaRPr lang="nl-N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80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58" r:id="rId3"/>
    <p:sldLayoutId id="2147483665" r:id="rId4"/>
    <p:sldLayoutId id="2147483661" r:id="rId5"/>
    <p:sldLayoutId id="2147483664" r:id="rId6"/>
    <p:sldLayoutId id="2147483666" r:id="rId7"/>
    <p:sldLayoutId id="2147483662" r:id="rId8"/>
    <p:sldLayoutId id="2147483663" r:id="rId9"/>
    <p:sldLayoutId id="2147483667" r:id="rId10"/>
    <p:sldLayoutId id="2147483668" r:id="rId11"/>
    <p:sldLayoutId id="2147483670" r:id="rId12"/>
    <p:sldLayoutId id="2147483696" r:id="rId13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4000" b="1" i="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1pPr>
      <a:lvl2pPr marL="361950" indent="-180975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-"/>
        <a:defRPr sz="1600" kern="1200">
          <a:solidFill>
            <a:schemeClr val="bg2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bg2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800" b="1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80975" indent="-180975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6pPr>
      <a:lvl7pPr marL="361950" indent="-180975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-"/>
        <a:defRPr sz="1600" kern="1200">
          <a:solidFill>
            <a:schemeClr val="bg2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kern="1200">
          <a:solidFill>
            <a:schemeClr val="bg2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800" b="1" kern="1200" baseline="0">
          <a:solidFill>
            <a:schemeClr val="bg2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219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219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47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40188" y="6356350"/>
            <a:ext cx="41179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5363" y="6356350"/>
            <a:ext cx="27447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0D95B-2DCA-4A8C-818D-5010775FDD5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9519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emf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2"/>
          </p:nvPr>
        </p:nvSpPr>
        <p:spPr>
          <a:xfrm>
            <a:off x="0" y="-1"/>
            <a:ext cx="12219855" cy="3719335"/>
          </a:xfrm>
        </p:spPr>
        <p:txBody>
          <a:bodyPr/>
          <a:lstStyle/>
          <a:p>
            <a:endParaRPr lang="nl-NL" dirty="0"/>
          </a:p>
          <a:p>
            <a:endParaRPr lang="nl-NL" dirty="0"/>
          </a:p>
          <a:p>
            <a:r>
              <a:rPr lang="nl-NL" dirty="0"/>
              <a:t>Waarom 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09983" y="232404"/>
            <a:ext cx="10945216" cy="2958362"/>
          </a:xfrm>
        </p:spPr>
        <p:txBody>
          <a:bodyPr/>
          <a:lstStyle/>
          <a:p>
            <a:pPr algn="ctr"/>
            <a:br>
              <a:rPr lang="nl-NL" sz="4000" dirty="0"/>
            </a:br>
            <a:br>
              <a:rPr lang="nl-NL" sz="4000" dirty="0"/>
            </a:br>
            <a:r>
              <a:rPr lang="nl-NL" sz="4000" dirty="0"/>
              <a:t>Gereedschap om </a:t>
            </a:r>
            <a:br>
              <a:rPr lang="nl-NL" sz="4000" dirty="0"/>
            </a:br>
            <a:r>
              <a:rPr lang="nl-NL" sz="4000" dirty="0"/>
              <a:t>biologisch</a:t>
            </a:r>
            <a:br>
              <a:rPr lang="nl-NL" sz="4000" dirty="0"/>
            </a:br>
            <a:r>
              <a:rPr lang="nl-NL" sz="4000" dirty="0"/>
              <a:t>te leren denken</a:t>
            </a:r>
            <a:br>
              <a:rPr lang="nl-NL" sz="4000" dirty="0"/>
            </a:br>
            <a:br>
              <a:rPr lang="nl-NL" sz="3600" dirty="0"/>
            </a:br>
            <a:r>
              <a:rPr lang="nl-NL" sz="2400" dirty="0"/>
              <a:t>Het vergeten fundament van toekomstgericht onderwijs</a:t>
            </a:r>
            <a:endParaRPr lang="en-US" sz="2400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4"/>
          </p:nvPr>
        </p:nvSpPr>
        <p:spPr>
          <a:xfrm>
            <a:off x="2991512" y="3925650"/>
            <a:ext cx="5828311" cy="393700"/>
          </a:xfrm>
        </p:spPr>
        <p:txBody>
          <a:bodyPr/>
          <a:lstStyle/>
          <a:p>
            <a:pPr algn="ctr"/>
            <a:r>
              <a:rPr lang="nl-NL" dirty="0"/>
              <a:t>Fred Janssen</a:t>
            </a:r>
            <a:endParaRPr lang="en-US" dirty="0"/>
          </a:p>
        </p:txBody>
      </p:sp>
      <p:pic>
        <p:nvPicPr>
          <p:cNvPr id="9" name="Picture 2" descr="https://upload.wikimedia.org/wikipedia/commons/e/e1/Blin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22917"/>
          <a:stretch/>
        </p:blipFill>
        <p:spPr bwMode="auto">
          <a:xfrm>
            <a:off x="9411543" y="65641"/>
            <a:ext cx="2751338" cy="283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http://content.presentermedia.com/files/animsp/00005000/5565/kinetic_pendulum_md_wm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60" y="59353"/>
            <a:ext cx="2897655" cy="27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hoek 1"/>
          <p:cNvSpPr/>
          <p:nvPr/>
        </p:nvSpPr>
        <p:spPr>
          <a:xfrm>
            <a:off x="363236" y="2264214"/>
            <a:ext cx="2415104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Rechte verbindingslijn 10"/>
          <p:cNvCxnSpPr/>
          <p:nvPr/>
        </p:nvCxnSpPr>
        <p:spPr>
          <a:xfrm>
            <a:off x="121960" y="59353"/>
            <a:ext cx="2930825" cy="2745579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5" name="Rechte verbindingslijn 14"/>
          <p:cNvCxnSpPr/>
          <p:nvPr/>
        </p:nvCxnSpPr>
        <p:spPr>
          <a:xfrm flipV="1">
            <a:off x="105934" y="49345"/>
            <a:ext cx="2897656" cy="2771889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215946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Perspectief</a:t>
            </a:r>
            <a:br>
              <a:rPr lang="nl-NL" dirty="0"/>
            </a:br>
            <a:r>
              <a:rPr lang="nl-NL" b="0" i="1" dirty="0"/>
              <a:t>houdingen </a:t>
            </a:r>
            <a:endParaRPr lang="en-US" b="0" i="1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527" y="1252836"/>
            <a:ext cx="11286575" cy="5139951"/>
          </a:xfrm>
          <a:prstGeom prst="rect">
            <a:avLst/>
          </a:prstGeom>
        </p:spPr>
      </p:pic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42591" y="3988461"/>
            <a:ext cx="266429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Hoe kan ik mijn tennisspel verbeteren? </a:t>
            </a:r>
          </a:p>
        </p:txBody>
      </p:sp>
    </p:spTree>
    <p:extLst>
      <p:ext uri="{BB962C8B-B14F-4D97-AF65-F5344CB8AC3E}">
        <p14:creationId xmlns:p14="http://schemas.microsoft.com/office/powerpoint/2010/main" val="1582650959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Perspectieven </a:t>
            </a:r>
            <a:endParaRPr lang="en-US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nl-NL" sz="4000" dirty="0"/>
          </a:p>
          <a:p>
            <a:pPr marL="0" indent="0" algn="ctr">
              <a:buNone/>
            </a:pPr>
            <a:r>
              <a:rPr lang="nl-NL" sz="4000" dirty="0"/>
              <a:t>Openen de wereld voor de persoon</a:t>
            </a:r>
          </a:p>
          <a:p>
            <a:pPr marL="0" indent="0" algn="ctr">
              <a:buNone/>
            </a:pPr>
            <a:r>
              <a:rPr lang="nl-NL" sz="4000" dirty="0"/>
              <a:t>en openen de persoon voor de wereld</a:t>
            </a:r>
          </a:p>
          <a:p>
            <a:pPr marL="0" indent="0" algn="ctr">
              <a:buNone/>
            </a:pPr>
            <a:endParaRPr lang="nl-NL" sz="40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639564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0791" y="404664"/>
            <a:ext cx="11389024" cy="432048"/>
          </a:xfrm>
        </p:spPr>
        <p:txBody>
          <a:bodyPr/>
          <a:lstStyle/>
          <a:p>
            <a:pPr algn="ctr"/>
            <a:r>
              <a:rPr lang="nl-NL" sz="3600" dirty="0">
                <a:solidFill>
                  <a:srgbClr val="002060"/>
                </a:solidFill>
                <a:latin typeface="Georgia" panose="02040502050405020303" pitchFamily="18" charset="0"/>
              </a:rPr>
              <a:t>Waarom heeft u benen en geen wielen?</a:t>
            </a:r>
            <a:endParaRPr lang="en-US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162605" y="4418659"/>
            <a:ext cx="11389023" cy="479583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074" name="Picture 2" descr="Afbeeldingsresultaat voor segw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831" y="1484784"/>
            <a:ext cx="6096000" cy="39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762277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0791" y="404664"/>
            <a:ext cx="11389024" cy="432048"/>
          </a:xfrm>
        </p:spPr>
        <p:txBody>
          <a:bodyPr/>
          <a:lstStyle/>
          <a:p>
            <a:pPr algn="ctr"/>
            <a:r>
              <a:rPr lang="nl-NL" sz="3600" dirty="0">
                <a:solidFill>
                  <a:srgbClr val="002060"/>
                </a:solidFill>
                <a:latin typeface="Georgia" panose="02040502050405020303" pitchFamily="18" charset="0"/>
              </a:rPr>
              <a:t>Waarom heeft u benen en geen wielen?</a:t>
            </a:r>
            <a:endParaRPr lang="en-US" dirty="0"/>
          </a:p>
        </p:txBody>
      </p:sp>
      <p:pic>
        <p:nvPicPr>
          <p:cNvPr id="3074" name="Picture 2" descr="Afbeeldingsresultaat voor segw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311" y="1628800"/>
            <a:ext cx="3888432" cy="39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67" y="855043"/>
            <a:ext cx="6264696" cy="55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79645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0791" y="404664"/>
            <a:ext cx="11389024" cy="432048"/>
          </a:xfrm>
        </p:spPr>
        <p:txBody>
          <a:bodyPr/>
          <a:lstStyle/>
          <a:p>
            <a:pPr algn="ctr"/>
            <a:r>
              <a:rPr lang="nl-NL" sz="3600" dirty="0">
                <a:solidFill>
                  <a:srgbClr val="002060"/>
                </a:solidFill>
                <a:latin typeface="Georgia" panose="02040502050405020303" pitchFamily="18" charset="0"/>
              </a:rPr>
              <a:t>Perspectieven voor het oproepen van vragen </a:t>
            </a:r>
            <a:endParaRPr lang="en-US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70" y="836815"/>
            <a:ext cx="6193673" cy="5447448"/>
          </a:xfrm>
          <a:prstGeom prst="rect">
            <a:avLst/>
          </a:prstGeom>
        </p:spPr>
      </p:pic>
      <p:pic>
        <p:nvPicPr>
          <p:cNvPr id="6" name="Picture 2" descr="https://upload.wikimedia.org/wikipedia/commons/4/43/European_Robin_%28erithacus_rubecula%29_singin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1"/>
          <a:stretch/>
        </p:blipFill>
        <p:spPr bwMode="auto">
          <a:xfrm>
            <a:off x="5811143" y="1084915"/>
            <a:ext cx="253980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9347" y="2438690"/>
            <a:ext cx="3820468" cy="218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99151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400" dirty="0"/>
              <a:t>Perspectieven voor het ontwerpen</a:t>
            </a:r>
            <a:br>
              <a:rPr lang="nl-NL" sz="2400" dirty="0"/>
            </a:br>
            <a:r>
              <a:rPr lang="nl-NL" sz="2400" dirty="0"/>
              <a:t>van uitdagende taken </a:t>
            </a:r>
          </a:p>
        </p:txBody>
      </p:sp>
      <p:pic>
        <p:nvPicPr>
          <p:cNvPr id="5" name="Picture 4" descr="hartenbloedvatencollag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223" y="531128"/>
            <a:ext cx="5256664" cy="57607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94519" y="1157288"/>
            <a:ext cx="6099175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dirty="0"/>
              <a:t>1. Wie zou zijn/haar hart afstaan na overlijden? Protocol schrijven voor harttransplantatie en uitvoeren met oud T-shirt</a:t>
            </a:r>
          </a:p>
          <a:p>
            <a:r>
              <a:rPr lang="nl-NL" dirty="0">
                <a:solidFill>
                  <a:srgbClr val="FF0000"/>
                </a:solidFill>
              </a:rPr>
              <a:t>(wat kan er misgaan?/wat mag je er mee doen?)</a:t>
            </a:r>
          </a:p>
          <a:p>
            <a:r>
              <a:rPr lang="nl-NL" dirty="0"/>
              <a:t>2. Doodsoorzaak opsporen bij een koeienhart</a:t>
            </a:r>
          </a:p>
          <a:p>
            <a:r>
              <a:rPr lang="nl-NL" dirty="0">
                <a:solidFill>
                  <a:srgbClr val="FF0000"/>
                </a:solidFill>
              </a:rPr>
              <a:t>(wat kan er misgaan?)</a:t>
            </a:r>
          </a:p>
          <a:p>
            <a:r>
              <a:rPr lang="nl-NL" dirty="0"/>
              <a:t>3. Teken de weg van een druppel bloed vanaf je kleine teen</a:t>
            </a:r>
          </a:p>
          <a:p>
            <a:r>
              <a:rPr lang="nl-NL" dirty="0">
                <a:solidFill>
                  <a:srgbClr val="FF0000"/>
                </a:solidFill>
              </a:rPr>
              <a:t>(hoe werkt het?)</a:t>
            </a:r>
          </a:p>
          <a:p>
            <a:r>
              <a:rPr lang="nl-NL" dirty="0"/>
              <a:t>4. Maak een tekening van overeenkomsten en verschillen</a:t>
            </a:r>
          </a:p>
          <a:p>
            <a:r>
              <a:rPr lang="nl-NL" dirty="0"/>
              <a:t>hart- en bloedvaten van het gekozen dier en verklaar</a:t>
            </a:r>
          </a:p>
          <a:p>
            <a:r>
              <a:rPr lang="nl-NL" dirty="0"/>
              <a:t>de verschillen</a:t>
            </a:r>
          </a:p>
          <a:p>
            <a:r>
              <a:rPr lang="nl-NL" dirty="0">
                <a:solidFill>
                  <a:srgbClr val="FF0000"/>
                </a:solidFill>
              </a:rPr>
              <a:t>(wat is het? / wat zijn overeenkomsten en verschillen?)</a:t>
            </a:r>
          </a:p>
          <a:p>
            <a:r>
              <a:rPr lang="nl-NL" dirty="0"/>
              <a:t>5. Geef verschillen aan voor en na de geboorte en verklaar</a:t>
            </a:r>
          </a:p>
          <a:p>
            <a:r>
              <a:rPr lang="nl-NL" dirty="0"/>
              <a:t>de verschillen</a:t>
            </a:r>
          </a:p>
          <a:p>
            <a:r>
              <a:rPr lang="nl-NL" dirty="0">
                <a:solidFill>
                  <a:srgbClr val="FF0000"/>
                </a:solidFill>
              </a:rPr>
              <a:t>(hoe is het ontwikkeld?)</a:t>
            </a:r>
          </a:p>
          <a:p>
            <a:r>
              <a:rPr lang="nl-NL" dirty="0"/>
              <a:t>6.  Leg verschillende transportsystemen in een </a:t>
            </a:r>
          </a:p>
          <a:p>
            <a:r>
              <a:rPr lang="nl-NL" dirty="0"/>
              <a:t>evolutionaire volgorde </a:t>
            </a:r>
          </a:p>
          <a:p>
            <a:r>
              <a:rPr lang="nl-NL" dirty="0">
                <a:solidFill>
                  <a:srgbClr val="FF0000"/>
                </a:solidFill>
              </a:rPr>
              <a:t>(hoe is het geëvolueerd?)</a:t>
            </a:r>
          </a:p>
          <a:p>
            <a:r>
              <a:rPr lang="nl-NL" dirty="0"/>
              <a:t>et cetera</a:t>
            </a:r>
          </a:p>
        </p:txBody>
      </p:sp>
    </p:spTree>
    <p:extLst>
      <p:ext uri="{BB962C8B-B14F-4D97-AF65-F5344CB8AC3E}">
        <p14:creationId xmlns:p14="http://schemas.microsoft.com/office/powerpoint/2010/main" val="3346245299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519" y="204564"/>
            <a:ext cx="12003831" cy="432048"/>
          </a:xfrm>
        </p:spPr>
        <p:txBody>
          <a:bodyPr/>
          <a:lstStyle/>
          <a:p>
            <a:r>
              <a:rPr lang="nl-NL" sz="3600" dirty="0"/>
              <a:t>Perspectieven voor doorlopende leerlijnen</a:t>
            </a:r>
            <a:endParaRPr lang="en-US" sz="3600" dirty="0"/>
          </a:p>
        </p:txBody>
      </p:sp>
      <p:sp>
        <p:nvSpPr>
          <p:cNvPr id="3" name="Rechthoek 2"/>
          <p:cNvSpPr/>
          <p:nvPr/>
        </p:nvSpPr>
        <p:spPr>
          <a:xfrm>
            <a:off x="554560" y="5821188"/>
            <a:ext cx="11643790" cy="56014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dirty="0"/>
              <a:t>               Basisonderwijs                                            Voortgezet Onderwijs                                           Hoger onderwijs                                                                                                                                                       </a:t>
            </a:r>
            <a:endParaRPr lang="en-US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560" y="931238"/>
            <a:ext cx="10873207" cy="4889949"/>
          </a:xfrm>
          <a:prstGeom prst="rect">
            <a:avLst/>
          </a:prstGeom>
        </p:spPr>
      </p:pic>
      <p:pic>
        <p:nvPicPr>
          <p:cNvPr id="6" name="Picture 2" descr="https://upload.wikimedia.org/wikipedia/commons/d/dd/Loligo_vulgari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007" y="931237"/>
            <a:ext cx="7350694" cy="486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44094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dirty="0"/>
              <a:t>Perspectieven voor samenhang</a:t>
            </a:r>
            <a:endParaRPr lang="en-US" sz="3200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Afbeelding 3"/>
          <p:cNvPicPr/>
          <p:nvPr/>
        </p:nvPicPr>
        <p:blipFill>
          <a:blip r:embed="rId2"/>
          <a:stretch>
            <a:fillRect/>
          </a:stretch>
        </p:blipFill>
        <p:spPr>
          <a:xfrm>
            <a:off x="404662" y="1052736"/>
            <a:ext cx="11389023" cy="518457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295" y="293721"/>
            <a:ext cx="2029251" cy="232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559" y="269065"/>
            <a:ext cx="1986837" cy="235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4750992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2511" y="404664"/>
            <a:ext cx="11953327" cy="432048"/>
          </a:xfrm>
        </p:spPr>
        <p:txBody>
          <a:bodyPr/>
          <a:lstStyle/>
          <a:p>
            <a:r>
              <a:rPr lang="nl-NL" dirty="0"/>
              <a:t>Evolutionair perspectief als denkgereedschap</a:t>
            </a:r>
            <a:endParaRPr lang="en-US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527" y="3457742"/>
            <a:ext cx="9326171" cy="2419023"/>
          </a:xfrm>
          <a:prstGeom prst="rect">
            <a:avLst/>
          </a:prstGeom>
        </p:spPr>
      </p:pic>
      <p:pic>
        <p:nvPicPr>
          <p:cNvPr id="5" name="Afbeelding 3" descr="Grote_Bonte_Specht_Dendrocopos-maj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599" y="3162140"/>
            <a:ext cx="200025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s://c1.staticflickr.com/1/95/249386082_c7693b8e93_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11" y="1119381"/>
            <a:ext cx="2741676" cy="196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upload.wikimedia.org/wikipedia/commons/thumb/c/c9/Schematic_diagram_of_human_eye_multilingual.svg/2000px-Schematic_diagram_of_human_eye_multilingual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816" y="1148123"/>
            <a:ext cx="2481868" cy="196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upload.wikimedia.org/wikipedia/commons/thumb/d/de/Phototransduction.png/500px-Phototransductio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091" y="1181106"/>
            <a:ext cx="6192688" cy="177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72181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nl-NL" altLang="nl-NL" dirty="0"/>
              <a:t>Genialiteit van Darwin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609600" indent="-609600">
              <a:lnSpc>
                <a:spcPct val="85000"/>
              </a:lnSpc>
              <a:buNone/>
            </a:pPr>
            <a:r>
              <a:rPr lang="nl-NL" altLang="nl-NL" sz="2800" b="1" dirty="0"/>
              <a:t>Stel je vindt een horloge in een onherbergzaam </a:t>
            </a:r>
          </a:p>
          <a:p>
            <a:pPr marL="609600" indent="-609600">
              <a:lnSpc>
                <a:spcPct val="85000"/>
              </a:lnSpc>
              <a:buNone/>
            </a:pPr>
            <a:r>
              <a:rPr lang="nl-NL" altLang="nl-NL" sz="2800" b="1" dirty="0"/>
              <a:t>gebied. Hoe is het daar gekomen?</a:t>
            </a:r>
          </a:p>
          <a:p>
            <a:pPr marL="609600" indent="-609600">
              <a:lnSpc>
                <a:spcPct val="85000"/>
              </a:lnSpc>
              <a:buNone/>
            </a:pPr>
            <a:endParaRPr lang="nl-NL" altLang="nl-NL" sz="2800" b="1" dirty="0"/>
          </a:p>
          <a:p>
            <a:pPr marL="609600" indent="-609600">
              <a:lnSpc>
                <a:spcPct val="85000"/>
              </a:lnSpc>
              <a:buFont typeface="Arial" panose="020B0604020202020204" pitchFamily="34" charset="0"/>
              <a:buAutoNum type="alphaLcPeriod"/>
            </a:pPr>
            <a:r>
              <a:rPr lang="nl-NL" altLang="nl-NL" sz="2800" dirty="0"/>
              <a:t>Weersinvloeden hebben uit materie een complex uurwerk samengesteld (toeval)</a:t>
            </a:r>
          </a:p>
          <a:p>
            <a:pPr marL="609600" indent="-609600">
              <a:lnSpc>
                <a:spcPct val="85000"/>
              </a:lnSpc>
              <a:buNone/>
            </a:pPr>
            <a:endParaRPr lang="nl-NL" altLang="nl-NL" sz="2800" dirty="0"/>
          </a:p>
          <a:p>
            <a:pPr marL="609600" indent="-609600">
              <a:lnSpc>
                <a:spcPct val="85000"/>
              </a:lnSpc>
              <a:buNone/>
            </a:pPr>
            <a:r>
              <a:rPr lang="nl-NL" altLang="nl-NL" sz="2800" dirty="0"/>
              <a:t>b.    Horloge is ontworpen en verloren</a:t>
            </a:r>
          </a:p>
          <a:p>
            <a:pPr marL="609600" indent="-609600">
              <a:lnSpc>
                <a:spcPct val="85000"/>
              </a:lnSpc>
              <a:buFont typeface="Arial" panose="020B0604020202020204" pitchFamily="34" charset="0"/>
              <a:buAutoNum type="alphaLcPeriod"/>
            </a:pPr>
            <a:endParaRPr lang="nl-NL" altLang="nl-NL" sz="2800" dirty="0"/>
          </a:p>
          <a:p>
            <a:pPr marL="609600" indent="-609600">
              <a:lnSpc>
                <a:spcPct val="85000"/>
              </a:lnSpc>
              <a:buNone/>
            </a:pPr>
            <a:r>
              <a:rPr lang="nl-NL" altLang="nl-NL" sz="2800" dirty="0"/>
              <a:t>c.    ??? </a:t>
            </a:r>
          </a:p>
        </p:txBody>
      </p:sp>
      <p:pic>
        <p:nvPicPr>
          <p:cNvPr id="6148" name="Picture 4" descr="dreamstime_zakhorlo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527" y="620688"/>
            <a:ext cx="2803525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2529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7383166"/>
              </p:ext>
            </p:extLst>
          </p:nvPr>
        </p:nvGraphicFramePr>
        <p:xfrm>
          <a:off x="158513" y="116632"/>
          <a:ext cx="11881320" cy="5987860"/>
        </p:xfrm>
        <a:graphic>
          <a:graphicData uri="http://schemas.openxmlformats.org/drawingml/2006/table">
            <a:tbl>
              <a:tblPr firstRow="1" firstCol="1">
                <a:tableStyleId>{21E4AEA4-8DFA-4A89-87EB-49C32662AFE0}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37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472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9847">
                <a:tc>
                  <a:txBody>
                    <a:bodyPr/>
                    <a:lstStyle/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Leerstofgericht</a:t>
                      </a:r>
                      <a:endParaRPr lang="en-US" sz="2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Leerlinggericht</a:t>
                      </a:r>
                      <a:endParaRPr lang="en-US" sz="24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954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</a:rPr>
                        <a:t>Vertrekpunt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 err="1">
                          <a:effectLst/>
                        </a:rPr>
                        <a:t>Vakinhoud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</a:rPr>
                        <a:t>Leerling</a:t>
                      </a:r>
                    </a:p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</a:rPr>
                        <a:t>(ontplooiing of m</a:t>
                      </a:r>
                      <a:r>
                        <a:rPr lang="nl-NL" sz="1600" baseline="0" dirty="0">
                          <a:effectLst/>
                        </a:rPr>
                        <a:t>aatschappelijke verandering)</a:t>
                      </a:r>
                    </a:p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77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</a:rPr>
                        <a:t>Doelen    </a:t>
                      </a:r>
                    </a:p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nl-NL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nl-NL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nl-NL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nl-NL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1" indent="0" algn="just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None/>
                      </a:pPr>
                      <a:r>
                        <a:rPr lang="nl-NL" sz="2000" dirty="0">
                          <a:effectLst/>
                        </a:rPr>
                        <a:t>Kennis</a:t>
                      </a:r>
                    </a:p>
                    <a:p>
                      <a:pPr marL="800100" lvl="1" indent="-342900" algn="just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nl-NL" sz="2000" dirty="0">
                          <a:effectLst/>
                        </a:rPr>
                        <a:t>Reproduceren</a:t>
                      </a:r>
                      <a:endParaRPr lang="en-US" sz="2000" dirty="0">
                        <a:effectLst/>
                      </a:endParaRPr>
                    </a:p>
                    <a:p>
                      <a:pPr marL="800100" lvl="1" indent="-342900" algn="just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nl-NL" sz="2000" dirty="0">
                          <a:effectLst/>
                        </a:rPr>
                        <a:t>Begrijpen </a:t>
                      </a:r>
                      <a:endParaRPr lang="en-US" sz="2000" dirty="0">
                        <a:effectLst/>
                      </a:endParaRPr>
                    </a:p>
                    <a:p>
                      <a:pPr marL="800100" lvl="1" indent="-342900" algn="just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nl-NL" sz="2000" dirty="0">
                          <a:effectLst/>
                        </a:rPr>
                        <a:t>Toepassen</a:t>
                      </a:r>
                    </a:p>
                    <a:p>
                      <a:pPr marL="0" lvl="0" indent="0" algn="just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None/>
                      </a:pPr>
                      <a:r>
                        <a:rPr lang="nl-NL" sz="2000" dirty="0">
                          <a:effectLst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nl-NL" sz="2000" dirty="0">
                          <a:effectLst/>
                        </a:rPr>
                        <a:t>Puzzels</a:t>
                      </a:r>
                      <a:r>
                        <a:rPr lang="nl-NL" sz="2000" baseline="0" dirty="0">
                          <a:effectLst/>
                        </a:rPr>
                        <a:t> en problemen oplossen</a:t>
                      </a:r>
                      <a:r>
                        <a:rPr lang="nl-NL" sz="2000" dirty="0">
                          <a:effectLst/>
                        </a:rPr>
                        <a:t> </a:t>
                      </a:r>
                      <a:endParaRPr lang="en-US" sz="20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lvl="1" indent="0" algn="just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None/>
                      </a:pPr>
                      <a:r>
                        <a:rPr lang="nl-NL" sz="2000" dirty="0">
                          <a:effectLst/>
                        </a:rPr>
                        <a:t>Algemene</a:t>
                      </a:r>
                      <a:r>
                        <a:rPr lang="nl-NL" sz="2000" baseline="0" dirty="0">
                          <a:effectLst/>
                        </a:rPr>
                        <a:t> vaardigheden en houdingen</a:t>
                      </a:r>
                      <a:endParaRPr lang="nl-NL" sz="2000" dirty="0">
                        <a:effectLst/>
                      </a:endParaRPr>
                    </a:p>
                    <a:p>
                      <a:pPr marL="800100" lvl="1" indent="-342900" algn="just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nl-NL" sz="2000" dirty="0">
                          <a:effectLst/>
                        </a:rPr>
                        <a:t>Analyseren</a:t>
                      </a:r>
                    </a:p>
                    <a:p>
                      <a:pPr marL="800100" lvl="1" indent="-342900" algn="just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nl-NL" sz="2000" dirty="0">
                          <a:effectLst/>
                        </a:rPr>
                        <a:t>Evalueren</a:t>
                      </a:r>
                      <a:r>
                        <a:rPr lang="nl-NL" sz="2000" baseline="0" dirty="0">
                          <a:effectLst/>
                        </a:rPr>
                        <a:t> </a:t>
                      </a:r>
                    </a:p>
                    <a:p>
                      <a:pPr marL="800100" lvl="1" indent="-342900" algn="just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nl-NL" sz="2000" baseline="0" dirty="0">
                          <a:effectLst/>
                        </a:rPr>
                        <a:t>Creëren </a:t>
                      </a:r>
                      <a:endParaRPr lang="nl-NL" sz="2000" dirty="0">
                        <a:effectLst/>
                      </a:endParaRPr>
                    </a:p>
                    <a:p>
                      <a:pPr marL="0" lvl="0" indent="0" algn="just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None/>
                      </a:pPr>
                      <a:r>
                        <a:rPr lang="nl-NL" sz="2000" dirty="0">
                          <a:effectLst/>
                          <a:latin typeface="Georgia" panose="02040502050405020303" pitchFamily="18" charset="0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nl-NL" sz="2000" dirty="0">
                          <a:effectLst/>
                          <a:latin typeface="Georgia" panose="02040502050405020303" pitchFamily="18" charset="0"/>
                        </a:rPr>
                        <a:t>Moerassen</a:t>
                      </a:r>
                      <a:r>
                        <a:rPr lang="nl-NL" sz="2000" baseline="0" dirty="0">
                          <a:effectLst/>
                          <a:latin typeface="Georgia" panose="02040502050405020303" pitchFamily="18" charset="0"/>
                        </a:rPr>
                        <a:t> verkennen en structureren</a:t>
                      </a:r>
                      <a:endParaRPr lang="en-US" sz="2000" dirty="0"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9695">
                <a:tc>
                  <a:txBody>
                    <a:bodyPr/>
                    <a:lstStyle/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 err="1">
                          <a:effectLst/>
                        </a:rPr>
                        <a:t>Onderwijs-leerproces</a:t>
                      </a:r>
                      <a:r>
                        <a:rPr lang="nl-NL" sz="2000" dirty="0">
                          <a:effectLst/>
                        </a:rPr>
                        <a:t> </a:t>
                      </a:r>
                    </a:p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</a:rPr>
                        <a:t>Ontvangend leren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</a:rPr>
                        <a:t>Ontdekkend leren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847">
                <a:tc>
                  <a:txBody>
                    <a:bodyPr/>
                    <a:lstStyle/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</a:rPr>
                        <a:t>Ordening en</a:t>
                      </a:r>
                    </a:p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</a:rPr>
                        <a:t>organisatie </a:t>
                      </a:r>
                    </a:p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nl-NL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</a:rPr>
                        <a:t>Van deel naar geheel aan de</a:t>
                      </a:r>
                    </a:p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</a:rPr>
                        <a:t>hand van </a:t>
                      </a:r>
                      <a:r>
                        <a:rPr lang="nl-NL" sz="2000" dirty="0" err="1">
                          <a:effectLst/>
                        </a:rPr>
                        <a:t>vakrelevante</a:t>
                      </a:r>
                      <a:endParaRPr lang="nl-NL" sz="2000" dirty="0">
                        <a:effectLst/>
                      </a:endParaRPr>
                    </a:p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l-NL" sz="2000" baseline="0" dirty="0">
                          <a:effectLst/>
                        </a:rPr>
                        <a:t>onderwerpen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</a:rPr>
                        <a:t>Van</a:t>
                      </a:r>
                      <a:r>
                        <a:rPr lang="nl-NL" sz="2000" baseline="0" dirty="0">
                          <a:effectLst/>
                        </a:rPr>
                        <a:t> concreet naar abstract aan de hand</a:t>
                      </a:r>
                    </a:p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l-NL" sz="2000" baseline="0" dirty="0">
                          <a:effectLst/>
                        </a:rPr>
                        <a:t>van persoonlijke of maatschappelijke</a:t>
                      </a:r>
                    </a:p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l-NL" sz="2000" baseline="0" dirty="0">
                          <a:effectLst/>
                        </a:rPr>
                        <a:t>thema’s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477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</a:rPr>
                        <a:t>Evaluatie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</a:rPr>
                        <a:t>Aantonen beheersing van vooraf bepaalde leerstof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</a:rPr>
                        <a:t>Zichtbaar maken van ontwikkeling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Picture 5" descr="http://content.presentermedia.com/files/animsp/00005000/5565/kinetic_pendulum_md_wm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19" y="476672"/>
            <a:ext cx="9325034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hoek 5"/>
          <p:cNvSpPr/>
          <p:nvPr/>
        </p:nvSpPr>
        <p:spPr>
          <a:xfrm>
            <a:off x="-3117849" y="7458923"/>
            <a:ext cx="9325034" cy="10354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hoek 6"/>
          <p:cNvSpPr/>
          <p:nvPr/>
        </p:nvSpPr>
        <p:spPr>
          <a:xfrm>
            <a:off x="3218855" y="5013176"/>
            <a:ext cx="8502822" cy="905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8092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4662" y="404665"/>
            <a:ext cx="11389024" cy="432048"/>
          </a:xfrm>
        </p:spPr>
        <p:txBody>
          <a:bodyPr/>
          <a:lstStyle/>
          <a:p>
            <a:r>
              <a:rPr lang="nl-NL" sz="3600" dirty="0"/>
              <a:t>Evolutionair perspectief</a:t>
            </a:r>
            <a:endParaRPr lang="en-US" sz="3600" dirty="0"/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527" y="1524451"/>
            <a:ext cx="6798983" cy="3869492"/>
          </a:xfrm>
          <a:prstGeom prst="rect">
            <a:avLst/>
          </a:prstGeom>
        </p:spPr>
      </p:pic>
      <p:pic>
        <p:nvPicPr>
          <p:cNvPr id="1030" name="Picture 6" descr="https://upload.wikimedia.org/wikipedia/commons/thumb/b/b6/Diagram_of_eye_evolution.svg/584px-Diagram_of_eye_evolution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463" y="437696"/>
            <a:ext cx="4148840" cy="578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94564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Geïnspireerd door evolutionair perspectief</a:t>
            </a:r>
            <a:endParaRPr lang="en-US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04662" y="1252836"/>
            <a:ext cx="11389023" cy="5272508"/>
          </a:xfrm>
        </p:spPr>
        <p:txBody>
          <a:bodyPr>
            <a:normAutofit/>
          </a:bodyPr>
          <a:lstStyle/>
          <a:p>
            <a:r>
              <a:rPr lang="nl-NL" sz="2000" dirty="0"/>
              <a:t>Hoe is de bijendans geëvolueerd?</a:t>
            </a:r>
          </a:p>
          <a:p>
            <a:r>
              <a:rPr lang="nl-NL" sz="2000" dirty="0"/>
              <a:t>Is en zo ja hoe is empathie geëvolueerd?</a:t>
            </a:r>
          </a:p>
          <a:p>
            <a:r>
              <a:rPr lang="nl-NL" sz="2000" dirty="0"/>
              <a:t>Hoe kan onze voorliefde voor zout, vet en zoet eten worden verklaard?</a:t>
            </a:r>
          </a:p>
          <a:p>
            <a:r>
              <a:rPr lang="nl-NL" sz="2000" dirty="0"/>
              <a:t>Vraagt onze omgang met sociale media om een evolutionaire verklaring?</a:t>
            </a:r>
          </a:p>
          <a:p>
            <a:r>
              <a:rPr lang="nl-NL" sz="2000" dirty="0"/>
              <a:t>Hoe zou een evolutionaire reconstructie van leermechanismen eruit kunnen zien?</a:t>
            </a:r>
          </a:p>
          <a:p>
            <a:r>
              <a:rPr lang="nl-NL" sz="2000" dirty="0"/>
              <a:t>Hoe ontstaan evolutionaire innovaties? Veranderingen in structurele genen en regulatie genen</a:t>
            </a:r>
          </a:p>
          <a:p>
            <a:r>
              <a:rPr lang="nl-NL" sz="2000" dirty="0"/>
              <a:t>Ook als we alleen maar willen weten hoe een biologisch systeem in elkaar zit is stapsgewijze herontwerp heel zinvol  </a:t>
            </a:r>
          </a:p>
          <a:p>
            <a:r>
              <a:rPr lang="nl-NL" sz="2000" dirty="0"/>
              <a:t>Waar zien we innovatie door recombinatie van bouwstenen waar zien we dat nog meer terug?</a:t>
            </a:r>
          </a:p>
          <a:p>
            <a:r>
              <a:rPr lang="nl-NL" sz="2000" dirty="0"/>
              <a:t>Kan misschien docentprofessionalisering en onderwijsinnovatie ook meer zo worden vormgegeven?</a:t>
            </a:r>
          </a:p>
          <a:p>
            <a:r>
              <a:rPr lang="nl-NL" sz="2000" dirty="0"/>
              <a:t>Welke consequenties heeft dit voor mijn levensbeschouwing?</a:t>
            </a:r>
          </a:p>
          <a:p>
            <a:r>
              <a:rPr lang="nl-NL" sz="2000" dirty="0"/>
              <a:t>Herontwerpen vind ik altijd interessant. </a:t>
            </a:r>
          </a:p>
          <a:p>
            <a:endParaRPr lang="nl-NL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876810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127" y="620688"/>
            <a:ext cx="6326441" cy="5427984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310159"/>
              </p:ext>
            </p:extLst>
          </p:nvPr>
        </p:nvGraphicFramePr>
        <p:xfrm>
          <a:off x="626566" y="620688"/>
          <a:ext cx="4840678" cy="5649514"/>
        </p:xfrm>
        <a:graphic>
          <a:graphicData uri="http://schemas.openxmlformats.org/drawingml/2006/table">
            <a:tbl>
              <a:tblPr firstRow="1" firstCol="1" bandRow="1"/>
              <a:tblGrid>
                <a:gridCol w="19286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3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53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53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53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53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53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50916">
                <a:tc gridSpan="7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l-NL" sz="16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en-GB" sz="1600" b="1" dirty="0" err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Perspectief</a:t>
                      </a:r>
                      <a:r>
                        <a:rPr lang="en-GB" sz="16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GB" sz="1600" b="1" dirty="0" err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Perspectieven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8410">
                <a:tc rowSpan="2"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495300" algn="l"/>
                        </a:tabLst>
                      </a:pPr>
                      <a:r>
                        <a:rPr lang="en-GB" sz="1400" dirty="0" err="1">
                          <a:effectLst/>
                          <a:latin typeface="Lucida Handwriting" panose="030101010101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Taxonomisch</a:t>
                      </a:r>
                      <a:endParaRPr lang="en-GB" sz="1400" dirty="0">
                        <a:effectLst/>
                        <a:latin typeface="Lucida Handwriting" panose="03010101010101010101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495300" algn="l"/>
                        </a:tabLst>
                      </a:pPr>
                      <a:r>
                        <a:rPr lang="en-GB" sz="1400" dirty="0" err="1">
                          <a:effectLst/>
                          <a:latin typeface="Lucida Handwriting" panose="030101010101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Functioneel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495300" algn="l"/>
                        </a:tabLst>
                      </a:pPr>
                      <a:r>
                        <a:rPr lang="en-GB" sz="1400" dirty="0" err="1">
                          <a:effectLst/>
                          <a:latin typeface="Lucida Handwriting" panose="030101010101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Mechanistisch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495300" algn="l"/>
                        </a:tabLst>
                      </a:pPr>
                      <a:r>
                        <a:rPr lang="en-GB" sz="1400" dirty="0" err="1">
                          <a:effectLst/>
                          <a:latin typeface="Lucida Handwriting" panose="030101010101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Ontogenetisch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495300" algn="l"/>
                        </a:tabLst>
                      </a:pPr>
                      <a:r>
                        <a:rPr lang="en-GB" sz="1400" dirty="0" err="1">
                          <a:effectLst/>
                          <a:latin typeface="Lucida Handwriting" panose="030101010101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Evolutionair</a:t>
                      </a:r>
                      <a:endParaRPr lang="en-GB" sz="1400" dirty="0">
                        <a:effectLst/>
                        <a:latin typeface="Lucida Handwriting" panose="03010101010101010101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495300" algn="l"/>
                        </a:tabLst>
                      </a:pPr>
                      <a:endParaRPr lang="en-GB" sz="1400" dirty="0">
                        <a:effectLst/>
                        <a:latin typeface="Lucida Handwriting" panose="03010101010101010101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just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  <a:tabLst>
                          <a:tab pos="495300" algn="l"/>
                        </a:tabLst>
                      </a:pPr>
                      <a:r>
                        <a:rPr lang="en-GB" sz="14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D=</a:t>
                      </a:r>
                      <a:r>
                        <a:rPr lang="en-GB" sz="1400" dirty="0" err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doelen</a:t>
                      </a:r>
                      <a:endParaRPr lang="en-GB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just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  <a:tabLst>
                          <a:tab pos="495300" algn="l"/>
                        </a:tabLst>
                      </a:pPr>
                      <a:r>
                        <a:rPr lang="en-GB" sz="14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O=</a:t>
                      </a:r>
                      <a:r>
                        <a:rPr lang="en-GB" sz="1400" dirty="0" err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onderwijs</a:t>
                      </a:r>
                      <a:r>
                        <a:rPr lang="en-GB" sz="14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 </a:t>
                      </a:r>
                    </a:p>
                    <a:p>
                      <a:pPr marL="0" lvl="0" indent="0" algn="just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  <a:tabLst>
                          <a:tab pos="495300" algn="l"/>
                        </a:tabLst>
                      </a:pPr>
                      <a:r>
                        <a:rPr lang="en-GB" sz="14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en-GB" sz="1400" dirty="0" err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activiteiten</a:t>
                      </a:r>
                      <a:endParaRPr lang="en-GB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just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  <a:tabLst>
                          <a:tab pos="495300" algn="l"/>
                        </a:tabLst>
                      </a:pPr>
                      <a:r>
                        <a:rPr lang="en-GB" sz="14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E= </a:t>
                      </a:r>
                      <a:r>
                        <a:rPr lang="en-GB" sz="1400" dirty="0" err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evaluatie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Lucida Handwriting" panose="030101010101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Lucida Handwriting" panose="030101010101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33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 err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Onthouden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Begrijpen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Toepassen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Analyseren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Evalueren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 b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Creëren 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6316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 err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Conceptuele</a:t>
                      </a:r>
                      <a:r>
                        <a:rPr lang="en-GB" sz="16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="1" dirty="0" err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kennis</a:t>
                      </a:r>
                      <a:r>
                        <a:rPr lang="en-GB" sz="16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GB" sz="1600" dirty="0" err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weten</a:t>
                      </a:r>
                      <a:r>
                        <a:rPr lang="en-GB" sz="16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dirty="0" err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dat</a:t>
                      </a:r>
                      <a:r>
                        <a:rPr lang="en-GB" sz="16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Lucida Handwriting" panose="030101010101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Lucida Handwriting" panose="030101010101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Lucida Handwriting" panose="030101010101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Lucida Handwriting" panose="030101010101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Lucida Handwriting" panose="030101010101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Lucida Handwriting" panose="030101010101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Lucida Handwriting" panose="030101010101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Lucida Handwriting" panose="030101010101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Lucida Handwriting" panose="030101010101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Lucida Handwriting" panose="030101010101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Lucida Handwriting" panose="030101010101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Lucida Handwriting" panose="030101010101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6316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 err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Situationele</a:t>
                      </a:r>
                      <a:r>
                        <a:rPr lang="en-GB" sz="16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="1" dirty="0" err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kennis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GB" sz="1600" dirty="0" err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weten</a:t>
                      </a:r>
                      <a:r>
                        <a:rPr lang="en-GB" sz="16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dirty="0" err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wanneer</a:t>
                      </a:r>
                      <a:r>
                        <a:rPr lang="en-GB" sz="16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Lucida Handwriting" panose="030101010101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Lucida Handwriting" panose="030101010101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Lucida Handwriting" panose="030101010101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Lucida Handwriting" panose="030101010101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Lucida Handwriting" panose="030101010101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Lucida Handwriting" panose="030101010101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Lucida Handwriting" panose="030101010101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Lucida Handwriting" panose="030101010101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6316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 err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Strategische</a:t>
                      </a:r>
                      <a:r>
                        <a:rPr lang="en-GB" sz="16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="1" dirty="0" err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kennis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GB" sz="1600" dirty="0" err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weten</a:t>
                      </a:r>
                      <a:r>
                        <a:rPr lang="en-GB" sz="16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hoe)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Lucida Handwriting" panose="030101010101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Lucida Handwriting" panose="030101010101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Lucida Handwriting" panose="030101010101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Lucida Handwriting" panose="030101010101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Lucida Handwriting" panose="030101010101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Lucida Handwriting" panose="030101010101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Lucida Handwriting" panose="030101010101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Lucida Handwriting" panose="030101010101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6316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 err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Zelfkennis</a:t>
                      </a:r>
                      <a:r>
                        <a:rPr lang="en-GB" sz="16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GB" sz="1600" dirty="0" err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weten</a:t>
                      </a:r>
                      <a:r>
                        <a:rPr lang="en-GB" sz="16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dirty="0" err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wie</a:t>
                      </a:r>
                      <a:r>
                        <a:rPr lang="en-GB" sz="16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Lucida Handwriting" panose="030101010101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Lucida Handwriting" panose="030101010101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Lucida Handwriting" panose="030101010101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Lucida Handwriting" panose="030101010101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Lucida Handwriting" panose="030101010101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Lucida Handwriting" panose="030101010101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Lucida Handwriting" panose="030101010101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Lucida Handwriting" panose="030101010101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Lucida Handwriting" panose="030101010101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8321280"/>
      </p:ext>
    </p:extLst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941" y="348708"/>
            <a:ext cx="11389024" cy="432048"/>
          </a:xfrm>
        </p:spPr>
        <p:txBody>
          <a:bodyPr/>
          <a:lstStyle/>
          <a:p>
            <a:r>
              <a:rPr lang="nl-NL" sz="3200" dirty="0" err="1">
                <a:solidFill>
                  <a:srgbClr val="002060"/>
                </a:solidFill>
                <a:latin typeface="Cambria" panose="02040503050406030204" pitchFamily="18" charset="0"/>
              </a:rPr>
              <a:t>Perspectiefgestuurd</a:t>
            </a:r>
            <a:r>
              <a:rPr lang="nl-NL" sz="3200" dirty="0">
                <a:solidFill>
                  <a:srgbClr val="002060"/>
                </a:solidFill>
                <a:latin typeface="Cambria" panose="02040503050406030204" pitchFamily="18" charset="0"/>
              </a:rPr>
              <a:t> gedifferentieerd onderwijs door uitzoomen, omdraaien en weglaten</a:t>
            </a:r>
            <a:r>
              <a:rPr lang="nl-NL" sz="32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1210411" y="2731312"/>
            <a:ext cx="2196245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FFFF"/>
                </a:solidFill>
              </a:rPr>
              <a:t>Uitleg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3746281" y="2750131"/>
            <a:ext cx="2424902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FFFF"/>
                </a:solidFill>
              </a:rPr>
              <a:t>Probleem/Puzzel 1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6459215" y="2774543"/>
            <a:ext cx="2414933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FFFF"/>
                </a:solidFill>
              </a:rPr>
              <a:t>Probleem/Puzzel  2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9179869" y="2757614"/>
            <a:ext cx="2332144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FFFF"/>
                </a:solidFill>
              </a:rPr>
              <a:t>Probleem/Puzzel 3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1211276" y="5697685"/>
            <a:ext cx="2196245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FFFF"/>
                </a:solidFill>
              </a:rPr>
              <a:t>Moeras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4433544" y="5130440"/>
            <a:ext cx="2412624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FFFF"/>
                </a:solidFill>
              </a:rPr>
              <a:t>Probleem/Puzzel 1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4430773" y="5693866"/>
            <a:ext cx="2396406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FFFF"/>
                </a:solidFill>
              </a:rPr>
              <a:t>Probleem/Puzzel  2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7204506" y="5656575"/>
            <a:ext cx="2196245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FFFF"/>
                </a:solidFill>
              </a:rPr>
              <a:t>Uitleg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17" name="Picture 4" descr="https://upload.wikimedia.org/wikipedia/commons/thumb/6/62/Araneus_diadematus2.jpg/800px-Araneus_diadematus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411" y="1376772"/>
            <a:ext cx="2196246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upload.wikimedia.org/wikipedia/commons/thumb/6/62/Araneus_diadematus2.jpg/800px-Araneus_diadematus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138" y="4293775"/>
            <a:ext cx="2196245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/>
          <p:cNvSpPr/>
          <p:nvPr/>
        </p:nvSpPr>
        <p:spPr>
          <a:xfrm>
            <a:off x="3547211" y="4310650"/>
            <a:ext cx="711436" cy="1782646"/>
          </a:xfrm>
          <a:prstGeom prst="rect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nl-NL" sz="20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Intro van</a:t>
            </a:r>
          </a:p>
          <a:p>
            <a:pPr algn="ctr"/>
            <a:r>
              <a:rPr lang="nl-NL" sz="20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Perspectief</a:t>
            </a:r>
            <a:r>
              <a:rPr lang="nl-NL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en-US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Rechthoek 18"/>
          <p:cNvSpPr/>
          <p:nvPr/>
        </p:nvSpPr>
        <p:spPr>
          <a:xfrm>
            <a:off x="9555173" y="4310650"/>
            <a:ext cx="790768" cy="1725495"/>
          </a:xfrm>
          <a:prstGeom prst="rect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nl-NL" sz="20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Reflectie op </a:t>
            </a:r>
          </a:p>
          <a:p>
            <a:pPr algn="ctr"/>
            <a:r>
              <a:rPr lang="nl-NL" sz="20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Perspectief</a:t>
            </a:r>
            <a:endParaRPr lang="en-US" sz="200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6" name="Rechte verbindingslijn 5"/>
          <p:cNvCxnSpPr/>
          <p:nvPr/>
        </p:nvCxnSpPr>
        <p:spPr>
          <a:xfrm flipH="1">
            <a:off x="2308533" y="3573016"/>
            <a:ext cx="7823090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9" name="Rechte verbindingslijn met pijl 8"/>
          <p:cNvCxnSpPr/>
          <p:nvPr/>
        </p:nvCxnSpPr>
        <p:spPr>
          <a:xfrm>
            <a:off x="2308533" y="3573016"/>
            <a:ext cx="0" cy="648072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1" name="Rechthoek 20"/>
          <p:cNvSpPr/>
          <p:nvPr/>
        </p:nvSpPr>
        <p:spPr>
          <a:xfrm>
            <a:off x="6011152" y="3100644"/>
            <a:ext cx="11992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srgbClr val="FF0000"/>
                </a:solidFill>
                <a:latin typeface="Cambria" panose="02040503050406030204" pitchFamily="18" charset="0"/>
              </a:rPr>
              <a:t>❶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23" name="Rechte verbindingslijn 22"/>
          <p:cNvCxnSpPr/>
          <p:nvPr/>
        </p:nvCxnSpPr>
        <p:spPr>
          <a:xfrm flipV="1">
            <a:off x="10131623" y="3140968"/>
            <a:ext cx="0" cy="43941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27"/>
          <p:cNvCxnSpPr/>
          <p:nvPr/>
        </p:nvCxnSpPr>
        <p:spPr>
          <a:xfrm flipH="1" flipV="1">
            <a:off x="4349202" y="4166066"/>
            <a:ext cx="5067917" cy="8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1" name="Rechthoek 30"/>
          <p:cNvSpPr/>
          <p:nvPr/>
        </p:nvSpPr>
        <p:spPr>
          <a:xfrm>
            <a:off x="5667127" y="3697032"/>
            <a:ext cx="28083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srgbClr val="FF0000"/>
                </a:solidFill>
                <a:latin typeface="Cambria" panose="02040503050406030204" pitchFamily="18" charset="0"/>
              </a:rPr>
              <a:t>❷ </a:t>
            </a:r>
            <a:r>
              <a:rPr lang="nl-NL" sz="2400" dirty="0">
                <a:solidFill>
                  <a:srgbClr val="FF0000"/>
                </a:solidFill>
                <a:latin typeface="Cambria" panose="02040503050406030204" pitchFamily="18" charset="0"/>
              </a:rPr>
              <a:t>Hulp op maat</a:t>
            </a:r>
            <a:r>
              <a:rPr lang="nl-NL" sz="2800" dirty="0">
                <a:solidFill>
                  <a:srgbClr val="000000"/>
                </a:solidFill>
              </a:rPr>
              <a:t> 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32" name="Afbeelding 31" descr="C:\Users\Gebruiker\Desktop\1497344086326832798718.jpg"/>
          <p:cNvPicPr/>
          <p:nvPr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1" t="11291" r="33067" b="-1806"/>
          <a:stretch/>
        </p:blipFill>
        <p:spPr bwMode="auto">
          <a:xfrm>
            <a:off x="9195519" y="1363667"/>
            <a:ext cx="2316494" cy="1426419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Afbeelding 32" descr="C:\Users\Gebruiker\Desktop\1497344086326832798718.jpg"/>
          <p:cNvPicPr/>
          <p:nvPr/>
        </p:nvPicPr>
        <p:blipFill rotWithShape="1"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1" t="11291" r="33067" b="-1806"/>
          <a:stretch/>
        </p:blipFill>
        <p:spPr bwMode="auto">
          <a:xfrm>
            <a:off x="1228135" y="4263593"/>
            <a:ext cx="2185902" cy="1426419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4" name="Rechthoek 33"/>
          <p:cNvSpPr/>
          <p:nvPr/>
        </p:nvSpPr>
        <p:spPr>
          <a:xfrm>
            <a:off x="752699" y="3150241"/>
            <a:ext cx="10836968" cy="32477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Rechthoek 35"/>
          <p:cNvSpPr/>
          <p:nvPr/>
        </p:nvSpPr>
        <p:spPr>
          <a:xfrm>
            <a:off x="4290627" y="3752156"/>
            <a:ext cx="5296526" cy="24912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9417119" y="4217259"/>
            <a:ext cx="1108199" cy="18394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4585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dirty="0"/>
              <a:t>Contexten als perspectieven </a:t>
            </a:r>
            <a:endParaRPr lang="en-US" sz="3600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7436" y="620688"/>
            <a:ext cx="3890780" cy="2489051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76" y="953616"/>
            <a:ext cx="7200800" cy="544418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7899377" y="3573016"/>
            <a:ext cx="38788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Genetisch testen</a:t>
            </a:r>
          </a:p>
          <a:p>
            <a:r>
              <a:rPr lang="nl-NL" dirty="0"/>
              <a:t>Doping</a:t>
            </a:r>
          </a:p>
          <a:p>
            <a:r>
              <a:rPr lang="nl-NL" dirty="0"/>
              <a:t>Introductie van een (nieuwe) soort</a:t>
            </a:r>
          </a:p>
          <a:p>
            <a:r>
              <a:rPr lang="nl-NL" dirty="0"/>
              <a:t>Plastic soep</a:t>
            </a:r>
          </a:p>
          <a:p>
            <a:r>
              <a:rPr lang="nl-NL" dirty="0"/>
              <a:t>Schoolkantine gezond en duurzaam  </a:t>
            </a:r>
          </a:p>
          <a:p>
            <a:r>
              <a:rPr lang="nl-NL" dirty="0"/>
              <a:t>Voedselverdeling</a:t>
            </a:r>
          </a:p>
          <a:p>
            <a:r>
              <a:rPr lang="nl-NL" dirty="0"/>
              <a:t>Stamceltherapie</a:t>
            </a:r>
          </a:p>
          <a:p>
            <a:r>
              <a:rPr lang="nl-NL" dirty="0"/>
              <a:t>Orgaandonatie</a:t>
            </a:r>
          </a:p>
          <a:p>
            <a:endParaRPr lang="nl-NL" dirty="0"/>
          </a:p>
          <a:p>
            <a:r>
              <a:rPr lang="nl-NL" dirty="0"/>
              <a:t>Et cetera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93399913"/>
      </p:ext>
    </p:extLst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4662" y="404664"/>
            <a:ext cx="11793688" cy="432048"/>
          </a:xfrm>
        </p:spPr>
        <p:txBody>
          <a:bodyPr/>
          <a:lstStyle/>
          <a:p>
            <a:r>
              <a:rPr lang="nl-NL" dirty="0"/>
              <a:t>Waar zijn de perspectieven gebleven?</a:t>
            </a:r>
            <a:endParaRPr lang="en-US" sz="3600" dirty="0"/>
          </a:p>
        </p:txBody>
      </p:sp>
      <p:sp>
        <p:nvSpPr>
          <p:cNvPr id="4" name="Tijdelijke aanduiding voor verticale tekst 3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 </a:t>
            </a:r>
            <a:endParaRPr lang="en-US" dirty="0"/>
          </a:p>
        </p:txBody>
      </p:sp>
      <p:sp>
        <p:nvSpPr>
          <p:cNvPr id="3" name="Tekstvak 2"/>
          <p:cNvSpPr txBox="1"/>
          <p:nvPr/>
        </p:nvSpPr>
        <p:spPr>
          <a:xfrm>
            <a:off x="245022" y="5023434"/>
            <a:ext cx="119533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bg2"/>
                </a:solidFill>
              </a:rPr>
              <a:t> </a:t>
            </a:r>
            <a:r>
              <a:rPr lang="nl-NL" sz="2800" b="1" dirty="0">
                <a:solidFill>
                  <a:schemeClr val="bg2"/>
                </a:solidFill>
              </a:rPr>
              <a:t>Leerstofgericht onderwijs                       Leerlinggericht onderwijs</a:t>
            </a:r>
          </a:p>
          <a:p>
            <a:r>
              <a:rPr lang="nl-NL" sz="2800" dirty="0">
                <a:solidFill>
                  <a:schemeClr val="bg2"/>
                </a:solidFill>
              </a:rPr>
              <a:t> Vakkennis                                                             Algemene strategieën</a:t>
            </a:r>
          </a:p>
          <a:p>
            <a:r>
              <a:rPr lang="nl-NL" sz="2800" dirty="0">
                <a:solidFill>
                  <a:schemeClr val="bg2"/>
                </a:solidFill>
              </a:rPr>
              <a:t>                                                                          </a:t>
            </a:r>
            <a:endParaRPr lang="en-US" dirty="0"/>
          </a:p>
        </p:txBody>
      </p:sp>
      <p:sp>
        <p:nvSpPr>
          <p:cNvPr id="5" name="Rechthoek 4"/>
          <p:cNvSpPr/>
          <p:nvPr/>
        </p:nvSpPr>
        <p:spPr>
          <a:xfrm>
            <a:off x="11427767" y="-1871550"/>
            <a:ext cx="5766518" cy="49844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428021" y="1252836"/>
            <a:ext cx="4571007" cy="3354475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3428021" y="1252835"/>
            <a:ext cx="2873485" cy="3354475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Rechte verbindingslijn 10"/>
          <p:cNvCxnSpPr/>
          <p:nvPr/>
        </p:nvCxnSpPr>
        <p:spPr>
          <a:xfrm>
            <a:off x="3428021" y="1276947"/>
            <a:ext cx="2873485" cy="3330363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 flipH="1">
            <a:off x="3427453" y="1276947"/>
            <a:ext cx="2874053" cy="3330363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Afbeelding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2381" y="2964511"/>
            <a:ext cx="2156244" cy="1604409"/>
          </a:xfrm>
          <a:prstGeom prst="rect">
            <a:avLst/>
          </a:prstGeom>
          <a:ln w="22225">
            <a:solidFill>
              <a:srgbClr val="002060"/>
            </a:solidFill>
          </a:ln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9185" y="1118981"/>
            <a:ext cx="2480590" cy="171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925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Algemene vaardigheden als perspectieven</a:t>
            </a:r>
            <a:endParaRPr lang="en-US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Afbeelding 3"/>
          <p:cNvPicPr/>
          <p:nvPr/>
        </p:nvPicPr>
        <p:blipFill>
          <a:blip r:embed="rId2"/>
          <a:stretch>
            <a:fillRect/>
          </a:stretch>
        </p:blipFill>
        <p:spPr>
          <a:xfrm>
            <a:off x="1418655" y="1484785"/>
            <a:ext cx="8640960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814028"/>
      </p:ext>
    </p:extLst>
  </p:cSld>
  <p:clrMapOvr>
    <a:masterClrMapping/>
  </p:clrMapOvr>
  <p:transition spd="slow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567" y="3741396"/>
            <a:ext cx="4668697" cy="2485602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7287" y="1169617"/>
            <a:ext cx="4379362" cy="2422946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Naar interdisciplinair onderwijs</a:t>
            </a:r>
            <a:endParaRPr lang="en-US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4"/>
          <a:srcRect l="9301" t="9253" r="9317" b="8791"/>
          <a:stretch/>
        </p:blipFill>
        <p:spPr>
          <a:xfrm>
            <a:off x="29591" y="1140034"/>
            <a:ext cx="5040561" cy="446449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599" y="3834345"/>
            <a:ext cx="3446202" cy="239265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8945" y="3416185"/>
            <a:ext cx="2232248" cy="284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10226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Perspectievenbomen voor andere schoolvakken</a:t>
            </a:r>
            <a:endParaRPr lang="en-US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5360"/>
            <a:ext cx="6247975" cy="323066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3151" y="1924234"/>
            <a:ext cx="6120680" cy="366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793502"/>
      </p:ext>
    </p:extLst>
  </p:cSld>
  <p:clrMapOvr>
    <a:masterClrMapping/>
  </p:clrMapOvr>
  <p:transition spd="slow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941" y="348708"/>
            <a:ext cx="11389024" cy="432048"/>
          </a:xfrm>
        </p:spPr>
        <p:txBody>
          <a:bodyPr/>
          <a:lstStyle/>
          <a:p>
            <a:r>
              <a:rPr lang="nl-NL" sz="3200" dirty="0">
                <a:solidFill>
                  <a:srgbClr val="FF0000"/>
                </a:solidFill>
                <a:latin typeface="Cambria" panose="02040503050406030204" pitchFamily="18" charset="0"/>
              </a:rPr>
              <a:t>❶</a:t>
            </a:r>
            <a:r>
              <a:rPr lang="nl-NL" sz="3200" dirty="0"/>
              <a:t> Omdraaiheuristiek  </a:t>
            </a:r>
            <a:r>
              <a:rPr lang="nl-NL" sz="3200" dirty="0">
                <a:solidFill>
                  <a:srgbClr val="FF0000"/>
                </a:solidFill>
                <a:latin typeface="Cambria" panose="02040503050406030204" pitchFamily="18" charset="0"/>
              </a:rPr>
              <a:t>❷</a:t>
            </a:r>
            <a:r>
              <a:rPr lang="nl-NL" sz="3200" dirty="0"/>
              <a:t> Weglaatheuristiek 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1210411" y="2731312"/>
            <a:ext cx="2196245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FFFF"/>
                </a:solidFill>
              </a:rPr>
              <a:t>Uitleg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3746281" y="2750131"/>
            <a:ext cx="2424902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FFFF"/>
                </a:solidFill>
              </a:rPr>
              <a:t>Probleem/Puzzel 1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6459215" y="2774543"/>
            <a:ext cx="2414933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FFFF"/>
                </a:solidFill>
              </a:rPr>
              <a:t>Probleem/Puzzel  2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9179869" y="2757614"/>
            <a:ext cx="2332144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FFFF"/>
                </a:solidFill>
              </a:rPr>
              <a:t>Probleem/Puzzel 3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1211276" y="5697685"/>
            <a:ext cx="2196245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FFFF"/>
                </a:solidFill>
              </a:rPr>
              <a:t>Moeras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4433544" y="5130440"/>
            <a:ext cx="2412624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FFFF"/>
                </a:solidFill>
              </a:rPr>
              <a:t>Probleem/Puzzel 1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4430773" y="5693866"/>
            <a:ext cx="2396406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FFFF"/>
                </a:solidFill>
              </a:rPr>
              <a:t>Probleem/Puzzel  2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7204506" y="5656575"/>
            <a:ext cx="2196245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FFFF"/>
                </a:solidFill>
              </a:rPr>
              <a:t>Uitleg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17" name="Picture 4" descr="https://upload.wikimedia.org/wikipedia/commons/thumb/6/62/Araneus_diadematus2.jpg/800px-Araneus_diadematus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411" y="1376772"/>
            <a:ext cx="2196246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upload.wikimedia.org/wikipedia/commons/thumb/6/62/Araneus_diadematus2.jpg/800px-Araneus_diadematus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138" y="4293775"/>
            <a:ext cx="2196245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/>
          <p:cNvSpPr/>
          <p:nvPr/>
        </p:nvSpPr>
        <p:spPr>
          <a:xfrm>
            <a:off x="3547211" y="4310650"/>
            <a:ext cx="711436" cy="1782646"/>
          </a:xfrm>
          <a:prstGeom prst="rect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nl-NL" sz="20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Intro van</a:t>
            </a:r>
          </a:p>
          <a:p>
            <a:pPr algn="ctr"/>
            <a:r>
              <a:rPr lang="nl-NL" sz="20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Perspectief</a:t>
            </a:r>
            <a:r>
              <a:rPr lang="nl-NL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en-US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Rechthoek 18"/>
          <p:cNvSpPr/>
          <p:nvPr/>
        </p:nvSpPr>
        <p:spPr>
          <a:xfrm>
            <a:off x="9555173" y="4310650"/>
            <a:ext cx="790768" cy="1725495"/>
          </a:xfrm>
          <a:prstGeom prst="rect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nl-NL" sz="20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Reflectie op </a:t>
            </a:r>
          </a:p>
          <a:p>
            <a:pPr algn="ctr"/>
            <a:r>
              <a:rPr lang="nl-NL" sz="20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Perspectief</a:t>
            </a:r>
            <a:endParaRPr lang="en-US" sz="200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6" name="Rechte verbindingslijn 5"/>
          <p:cNvCxnSpPr/>
          <p:nvPr/>
        </p:nvCxnSpPr>
        <p:spPr>
          <a:xfrm flipH="1">
            <a:off x="2308533" y="3573016"/>
            <a:ext cx="7823090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9" name="Rechte verbindingslijn met pijl 8"/>
          <p:cNvCxnSpPr/>
          <p:nvPr/>
        </p:nvCxnSpPr>
        <p:spPr>
          <a:xfrm>
            <a:off x="2308533" y="3573016"/>
            <a:ext cx="0" cy="648072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1" name="Rechthoek 20"/>
          <p:cNvSpPr/>
          <p:nvPr/>
        </p:nvSpPr>
        <p:spPr>
          <a:xfrm>
            <a:off x="6011152" y="3100644"/>
            <a:ext cx="11992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srgbClr val="FF0000"/>
                </a:solidFill>
                <a:latin typeface="Cambria" panose="02040503050406030204" pitchFamily="18" charset="0"/>
              </a:rPr>
              <a:t>❶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23" name="Rechte verbindingslijn 22"/>
          <p:cNvCxnSpPr/>
          <p:nvPr/>
        </p:nvCxnSpPr>
        <p:spPr>
          <a:xfrm flipV="1">
            <a:off x="10131623" y="3140968"/>
            <a:ext cx="0" cy="43941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27"/>
          <p:cNvCxnSpPr/>
          <p:nvPr/>
        </p:nvCxnSpPr>
        <p:spPr>
          <a:xfrm flipH="1" flipV="1">
            <a:off x="4349202" y="4166066"/>
            <a:ext cx="5067917" cy="8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1" name="Rechthoek 30"/>
          <p:cNvSpPr/>
          <p:nvPr/>
        </p:nvSpPr>
        <p:spPr>
          <a:xfrm>
            <a:off x="5667127" y="3697032"/>
            <a:ext cx="28083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srgbClr val="FF0000"/>
                </a:solidFill>
                <a:latin typeface="Cambria" panose="02040503050406030204" pitchFamily="18" charset="0"/>
              </a:rPr>
              <a:t>❷ </a:t>
            </a:r>
            <a:r>
              <a:rPr lang="nl-NL" sz="2400" dirty="0">
                <a:solidFill>
                  <a:srgbClr val="FF0000"/>
                </a:solidFill>
                <a:latin typeface="Cambria" panose="02040503050406030204" pitchFamily="18" charset="0"/>
              </a:rPr>
              <a:t>Hulp op maat</a:t>
            </a:r>
            <a:r>
              <a:rPr lang="nl-NL" sz="2800" dirty="0">
                <a:solidFill>
                  <a:srgbClr val="000000"/>
                </a:solidFill>
              </a:rPr>
              <a:t> 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32" name="Afbeelding 31" descr="C:\Users\Gebruiker\Desktop\1497344086326832798718.jpg"/>
          <p:cNvPicPr/>
          <p:nvPr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1" t="11291" r="33067" b="-1806"/>
          <a:stretch/>
        </p:blipFill>
        <p:spPr bwMode="auto">
          <a:xfrm>
            <a:off x="9195519" y="1363667"/>
            <a:ext cx="2316494" cy="1426419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Afbeelding 32" descr="C:\Users\Gebruiker\Desktop\1497344086326832798718.jpg"/>
          <p:cNvPicPr/>
          <p:nvPr/>
        </p:nvPicPr>
        <p:blipFill rotWithShape="1"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1" t="11291" r="33067" b="-1806"/>
          <a:stretch/>
        </p:blipFill>
        <p:spPr bwMode="auto">
          <a:xfrm>
            <a:off x="1228135" y="4263593"/>
            <a:ext cx="2185902" cy="1426419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4" name="Rechthoek 33"/>
          <p:cNvSpPr/>
          <p:nvPr/>
        </p:nvSpPr>
        <p:spPr>
          <a:xfrm>
            <a:off x="752699" y="3150241"/>
            <a:ext cx="10836968" cy="32477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Rechthoek 35"/>
          <p:cNvSpPr/>
          <p:nvPr/>
        </p:nvSpPr>
        <p:spPr>
          <a:xfrm>
            <a:off x="4290627" y="3752156"/>
            <a:ext cx="5296526" cy="24912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9417119" y="4217259"/>
            <a:ext cx="1108199" cy="18394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26" name="Tabel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6150375"/>
              </p:ext>
            </p:extLst>
          </p:nvPr>
        </p:nvGraphicFramePr>
        <p:xfrm>
          <a:off x="194519" y="188641"/>
          <a:ext cx="11737304" cy="6054757"/>
        </p:xfrm>
        <a:graphic>
          <a:graphicData uri="http://schemas.openxmlformats.org/drawingml/2006/table">
            <a:tbl>
              <a:tblPr firstRow="1" firstCol="1">
                <a:tableStyleId>{21E4AEA4-8DFA-4A89-87EB-49C32662AFE0}</a:tableStyleId>
              </a:tblPr>
              <a:tblGrid>
                <a:gridCol w="16292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95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872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412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8885">
                <a:tc>
                  <a:txBody>
                    <a:bodyPr/>
                    <a:lstStyle/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+mn-lt"/>
                        </a:rPr>
                        <a:t> </a:t>
                      </a:r>
                      <a:endParaRPr lang="en-US" sz="12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  <a:latin typeface="+mn-lt"/>
                        </a:rPr>
                        <a:t>Leerstofgericht</a:t>
                      </a:r>
                      <a:endParaRPr lang="en-US" sz="1400" dirty="0">
                        <a:solidFill>
                          <a:schemeClr val="bg2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  <a:latin typeface="+mn-lt"/>
                        </a:rPr>
                        <a:t>Leerlinggericht</a:t>
                      </a:r>
                    </a:p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2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Perspectiefgericht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7769">
                <a:tc>
                  <a:txBody>
                    <a:bodyPr/>
                    <a:lstStyle/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Vertrekpunt</a:t>
                      </a:r>
                      <a:endParaRPr lang="en-US" sz="12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  <a:latin typeface="+mn-lt"/>
                        </a:rPr>
                        <a:t>Leerstof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  <a:latin typeface="+mn-lt"/>
                        </a:rPr>
                        <a:t>Leerling</a:t>
                      </a:r>
                    </a:p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  <a:latin typeface="+mn-lt"/>
                        </a:rPr>
                        <a:t>(ontplooiing of m</a:t>
                      </a:r>
                      <a:r>
                        <a:rPr lang="nl-NL" sz="1400" baseline="0" dirty="0">
                          <a:effectLst/>
                          <a:latin typeface="+mn-lt"/>
                        </a:rPr>
                        <a:t>aatschappelijke verandering)</a:t>
                      </a:r>
                    </a:p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Perspectieven 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81097">
                <a:tc>
                  <a:txBody>
                    <a:bodyPr/>
                    <a:lstStyle/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+mn-lt"/>
                        </a:rPr>
                        <a:t> Doelen</a:t>
                      </a:r>
                    </a:p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nl-NL" sz="12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nl-NL" sz="12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nl-NL" sz="12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nl-NL" sz="12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1" indent="0" algn="just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None/>
                      </a:pPr>
                      <a:r>
                        <a:rPr lang="nl-NL" sz="1400" dirty="0">
                          <a:effectLst/>
                          <a:latin typeface="+mn-lt"/>
                        </a:rPr>
                        <a:t>Kennis</a:t>
                      </a:r>
                    </a:p>
                    <a:p>
                      <a:pPr marL="800100" lvl="1" indent="-342900" algn="just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nl-NL" sz="1400" dirty="0">
                          <a:effectLst/>
                          <a:latin typeface="+mn-lt"/>
                        </a:rPr>
                        <a:t>Reproduceren</a:t>
                      </a:r>
                      <a:endParaRPr lang="en-US" sz="1400" dirty="0">
                        <a:effectLst/>
                        <a:latin typeface="+mn-lt"/>
                      </a:endParaRPr>
                    </a:p>
                    <a:p>
                      <a:pPr marL="800100" lvl="1" indent="-342900" algn="just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nl-NL" sz="1400" dirty="0">
                          <a:effectLst/>
                          <a:latin typeface="+mn-lt"/>
                        </a:rPr>
                        <a:t>Begrijpen </a:t>
                      </a:r>
                      <a:endParaRPr lang="en-US" sz="1400" dirty="0">
                        <a:effectLst/>
                        <a:latin typeface="+mn-lt"/>
                      </a:endParaRPr>
                    </a:p>
                    <a:p>
                      <a:pPr marL="800100" lvl="1" indent="-342900" algn="just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nl-NL" sz="1400" dirty="0">
                          <a:effectLst/>
                          <a:latin typeface="+mn-lt"/>
                        </a:rPr>
                        <a:t>Toepassen</a:t>
                      </a:r>
                    </a:p>
                    <a:p>
                      <a:pPr marL="0" lvl="0" indent="0" algn="just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None/>
                      </a:pPr>
                      <a:r>
                        <a:rPr lang="nl-NL" sz="1400" dirty="0">
                          <a:effectLst/>
                          <a:latin typeface="+mn-lt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nl-NL" sz="1400" dirty="0">
                          <a:effectLst/>
                          <a:latin typeface="+mn-lt"/>
                        </a:rPr>
                        <a:t>Puzzels</a:t>
                      </a:r>
                      <a:r>
                        <a:rPr lang="nl-NL" sz="1400" baseline="0" dirty="0">
                          <a:effectLst/>
                          <a:latin typeface="+mn-lt"/>
                        </a:rPr>
                        <a:t> en problemen oplossen</a:t>
                      </a:r>
                      <a:r>
                        <a:rPr lang="nl-NL" sz="1400" dirty="0">
                          <a:effectLst/>
                          <a:latin typeface="+mn-lt"/>
                        </a:rPr>
                        <a:t> 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lvl="1" indent="0" algn="just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None/>
                      </a:pPr>
                      <a:r>
                        <a:rPr lang="nl-NL" sz="1400" dirty="0">
                          <a:effectLst/>
                          <a:latin typeface="+mn-lt"/>
                        </a:rPr>
                        <a:t>Algemene</a:t>
                      </a:r>
                      <a:r>
                        <a:rPr lang="nl-NL" sz="1400" baseline="0" dirty="0">
                          <a:effectLst/>
                          <a:latin typeface="+mn-lt"/>
                        </a:rPr>
                        <a:t> vaardigheden en houdingen</a:t>
                      </a:r>
                      <a:endParaRPr lang="nl-NL" sz="1400" dirty="0">
                        <a:effectLst/>
                        <a:latin typeface="+mn-lt"/>
                      </a:endParaRPr>
                    </a:p>
                    <a:p>
                      <a:pPr marL="800100" lvl="1" indent="-342900" algn="just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nl-NL" sz="1400" dirty="0">
                          <a:effectLst/>
                          <a:latin typeface="+mn-lt"/>
                        </a:rPr>
                        <a:t>Analyseren</a:t>
                      </a:r>
                    </a:p>
                    <a:p>
                      <a:pPr marL="800100" lvl="1" indent="-342900" algn="just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nl-NL" sz="1400" dirty="0">
                          <a:effectLst/>
                          <a:latin typeface="+mn-lt"/>
                        </a:rPr>
                        <a:t>Evalueren</a:t>
                      </a:r>
                      <a:r>
                        <a:rPr lang="nl-NL" sz="1400" baseline="0" dirty="0">
                          <a:effectLst/>
                          <a:latin typeface="+mn-lt"/>
                        </a:rPr>
                        <a:t> </a:t>
                      </a:r>
                    </a:p>
                    <a:p>
                      <a:pPr marL="800100" lvl="1" indent="-342900" algn="just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nl-NL" sz="1400" baseline="0" dirty="0">
                          <a:effectLst/>
                          <a:latin typeface="+mn-lt"/>
                        </a:rPr>
                        <a:t>Creëren </a:t>
                      </a:r>
                      <a:endParaRPr lang="nl-NL" sz="1400" dirty="0">
                        <a:effectLst/>
                        <a:latin typeface="+mn-lt"/>
                      </a:endParaRPr>
                    </a:p>
                    <a:p>
                      <a:pPr marL="0" lvl="0" indent="0" algn="just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None/>
                      </a:pPr>
                      <a:r>
                        <a:rPr lang="nl-NL" sz="1400" dirty="0">
                          <a:effectLst/>
                          <a:latin typeface="+mn-lt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nl-NL" sz="1400" dirty="0">
                          <a:effectLst/>
                          <a:latin typeface="+mn-lt"/>
                        </a:rPr>
                        <a:t>Moerassen</a:t>
                      </a:r>
                      <a:r>
                        <a:rPr lang="nl-NL" sz="1400" baseline="0" dirty="0">
                          <a:effectLst/>
                          <a:latin typeface="+mn-lt"/>
                        </a:rPr>
                        <a:t> verkennen en structureren</a:t>
                      </a:r>
                      <a:endParaRPr lang="en-US" sz="1400" dirty="0"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lvl="1" indent="0" algn="just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None/>
                      </a:pPr>
                      <a:r>
                        <a:rPr lang="nl-NL" sz="1400" dirty="0">
                          <a:effectLst/>
                          <a:latin typeface="+mn-lt"/>
                        </a:rPr>
                        <a:t>Perspectieven</a:t>
                      </a:r>
                      <a:r>
                        <a:rPr lang="nl-NL" sz="1400" baseline="0" dirty="0">
                          <a:effectLst/>
                          <a:latin typeface="+mn-lt"/>
                        </a:rPr>
                        <a:t> organiseren en integreren kennis, vaardigheden en houdingen en bereiden leerlingen voor op puzzels, problemen en moerassen </a:t>
                      </a:r>
                      <a:endParaRPr lang="en-US" sz="1400" dirty="0"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604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Onderwijsleerproces</a:t>
                      </a:r>
                      <a:endParaRPr lang="en-US" sz="12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  <a:latin typeface="+mn-lt"/>
                        </a:rPr>
                        <a:t>Ontvangend leren 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  <a:latin typeface="+mn-lt"/>
                        </a:rPr>
                        <a:t>Ontdekkend leren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Perpectiefgestuurd</a:t>
                      </a:r>
                      <a:r>
                        <a:rPr lang="nl-NL" sz="1400" baseline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vanuit hele taken en met hulp op maat 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0483">
                <a:tc>
                  <a:txBody>
                    <a:bodyPr/>
                    <a:lstStyle/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Ordening  </a:t>
                      </a:r>
                      <a:endParaRPr lang="en-US" sz="12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  <a:latin typeface="+mn-lt"/>
                        </a:rPr>
                        <a:t>Van deel naar geheel aan de hand van </a:t>
                      </a:r>
                      <a:r>
                        <a:rPr lang="nl-NL" sz="1400" dirty="0" err="1">
                          <a:effectLst/>
                          <a:latin typeface="+mn-lt"/>
                        </a:rPr>
                        <a:t>vakrelevante</a:t>
                      </a:r>
                      <a:r>
                        <a:rPr lang="nl-NL" sz="1400" baseline="0" dirty="0">
                          <a:effectLst/>
                          <a:latin typeface="+mn-lt"/>
                        </a:rPr>
                        <a:t> onderwerpen 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  <a:latin typeface="+mn-lt"/>
                        </a:rPr>
                        <a:t>Van</a:t>
                      </a:r>
                      <a:r>
                        <a:rPr lang="nl-NL" sz="1400" baseline="0" dirty="0">
                          <a:effectLst/>
                          <a:latin typeface="+mn-lt"/>
                        </a:rPr>
                        <a:t> concreet naar abstract aan de hand van persoonlijke of maatschappelijke thema’s 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Stapsgewijze</a:t>
                      </a:r>
                      <a:r>
                        <a:rPr lang="nl-NL" sz="1400" baseline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verfijning (vgl. tekenen van een gezicht) aan de hand van </a:t>
                      </a:r>
                      <a:r>
                        <a:rPr lang="nl-NL" sz="1400" baseline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meerperspectivische</a:t>
                      </a:r>
                      <a:r>
                        <a:rPr lang="nl-NL" sz="1400" baseline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taken 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00483">
                <a:tc>
                  <a:txBody>
                    <a:bodyPr/>
                    <a:lstStyle/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Evaluatie </a:t>
                      </a:r>
                      <a:endParaRPr lang="en-US" sz="12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  <a:latin typeface="+mn-lt"/>
                        </a:rPr>
                        <a:t>Aantonen beheersing van vooraf bepaalde leerstof (</a:t>
                      </a:r>
                      <a:r>
                        <a:rPr lang="nl-NL" sz="1400" dirty="0" err="1">
                          <a:effectLst/>
                          <a:latin typeface="+mn-lt"/>
                        </a:rPr>
                        <a:t>summatieve</a:t>
                      </a:r>
                      <a:r>
                        <a:rPr lang="nl-NL" sz="1400" baseline="0" dirty="0">
                          <a:effectLst/>
                          <a:latin typeface="+mn-lt"/>
                        </a:rPr>
                        <a:t> en objectieve evaluatie)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  <a:latin typeface="+mn-lt"/>
                        </a:rPr>
                        <a:t>Zichtbaar maken van ontwikkeling</a:t>
                      </a:r>
                    </a:p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(formatieve</a:t>
                      </a:r>
                      <a:r>
                        <a:rPr lang="nl-NL" sz="1400" baseline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en subjectieve evaluatie) 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Evenwicht tussen </a:t>
                      </a:r>
                      <a:r>
                        <a:rPr lang="nl-NL" sz="14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summatieve</a:t>
                      </a:r>
                      <a:r>
                        <a:rPr lang="nl-NL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en formatieve evaluatie en tussen </a:t>
                      </a:r>
                      <a:r>
                        <a:rPr lang="nl-NL" sz="14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objective</a:t>
                      </a:r>
                      <a:r>
                        <a:rPr lang="nl-NL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en </a:t>
                      </a:r>
                      <a:r>
                        <a:rPr lang="nl-NL" sz="14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subjective</a:t>
                      </a:r>
                      <a:r>
                        <a:rPr lang="nl-NL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evaluatie</a:t>
                      </a:r>
                      <a:r>
                        <a:rPr lang="nl-NL" sz="1400" baseline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309893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nl-NL" sz="2800" dirty="0"/>
            </a:br>
            <a:r>
              <a:rPr lang="nl-NL" sz="2800" dirty="0"/>
              <a:t>Leerstofgericht lukt wel. </a:t>
            </a:r>
            <a:br>
              <a:rPr lang="nl-NL" sz="2800" dirty="0"/>
            </a:br>
            <a:r>
              <a:rPr lang="nl-NL" sz="2800" dirty="0"/>
              <a:t>Leerlinggericht lukt vaak minder goed.</a:t>
            </a:r>
            <a:br>
              <a:rPr lang="nl-NL" sz="2800" dirty="0"/>
            </a:br>
            <a:r>
              <a:rPr lang="nl-NL" sz="2800" dirty="0"/>
              <a:t>Beide in samenhang een utopie?</a:t>
            </a:r>
            <a:endParaRPr lang="en-US" sz="2800" dirty="0"/>
          </a:p>
        </p:txBody>
      </p:sp>
      <p:sp>
        <p:nvSpPr>
          <p:cNvPr id="7" name="Tijdelijke aanduiding voor verticale tekst 6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570783" y="2348880"/>
            <a:ext cx="7609720" cy="3584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3520191"/>
      </p:ext>
    </p:extLst>
  </p:cSld>
  <p:clrMapOvr>
    <a:masterClrMapping/>
  </p:clrMapOvr>
  <p:transition spd="slow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6567" y="52313"/>
            <a:ext cx="10853566" cy="633413"/>
          </a:xfrm>
        </p:spPr>
        <p:txBody>
          <a:bodyPr/>
          <a:lstStyle/>
          <a:p>
            <a:br>
              <a:rPr lang="nl-NL" sz="3200" dirty="0"/>
            </a:br>
            <a:br>
              <a:rPr lang="nl-NL" sz="3200" dirty="0"/>
            </a:br>
            <a:br>
              <a:rPr lang="nl-NL" sz="3200" dirty="0"/>
            </a:br>
            <a:br>
              <a:rPr lang="nl-NL" sz="3200" dirty="0"/>
            </a:br>
            <a:br>
              <a:rPr lang="nl-NL" sz="3200" dirty="0"/>
            </a:br>
            <a:br>
              <a:rPr lang="nl-NL" sz="3200" dirty="0"/>
            </a:br>
            <a:br>
              <a:rPr lang="nl-NL" sz="3200" dirty="0"/>
            </a:br>
            <a:br>
              <a:rPr lang="nl-NL" sz="3200" dirty="0"/>
            </a:br>
            <a:br>
              <a:rPr lang="nl-NL" sz="3200" dirty="0"/>
            </a:br>
            <a:endParaRPr lang="en-US" sz="320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472730" y="1484784"/>
            <a:ext cx="11161240" cy="503984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l-NL" sz="2400" b="1" dirty="0"/>
              <a:t>Kader voor funderend onderwijs </a:t>
            </a:r>
            <a:r>
              <a:rPr lang="nl-NL" sz="2400" dirty="0"/>
              <a:t>(i.p.v. </a:t>
            </a:r>
            <a:r>
              <a:rPr lang="nl-NL" sz="2400" dirty="0" err="1"/>
              <a:t>schoolvakgebonden</a:t>
            </a:r>
            <a:r>
              <a:rPr lang="nl-NL" sz="2400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2400" b="1" dirty="0"/>
              <a:t>Integratief </a:t>
            </a:r>
            <a:r>
              <a:rPr lang="nl-NL" sz="2400" dirty="0"/>
              <a:t>(i.p.v. pendelen tussen leerling- en leerstofgericht)</a:t>
            </a:r>
            <a:r>
              <a:rPr lang="nl-NL" sz="2400" b="1" dirty="0"/>
              <a:t> 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2400" b="1" dirty="0"/>
              <a:t>Samenhang</a:t>
            </a:r>
            <a:r>
              <a:rPr lang="nl-NL" sz="2400" dirty="0"/>
              <a:t> (i.p.v. versnippering)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2400" b="1" dirty="0"/>
              <a:t>Kern en keuze</a:t>
            </a:r>
            <a:r>
              <a:rPr lang="nl-NL" sz="2400" dirty="0"/>
              <a:t> (</a:t>
            </a:r>
            <a:r>
              <a:rPr lang="nl-NL" sz="2400" dirty="0" err="1"/>
              <a:t>i.p.v</a:t>
            </a:r>
            <a:r>
              <a:rPr lang="nl-NL" sz="2400" dirty="0"/>
              <a:t> overladenheid)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2400" b="1" dirty="0"/>
              <a:t>Verhogen relevantie</a:t>
            </a:r>
            <a:r>
              <a:rPr lang="nl-NL" sz="2400" dirty="0"/>
              <a:t> (vak-, persoonlijke en maatschappelijke relevantie)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2400" b="1" dirty="0"/>
              <a:t>Interdisciplinariteit met behoud van </a:t>
            </a:r>
            <a:r>
              <a:rPr lang="nl-NL" sz="2400" b="1" dirty="0" err="1"/>
              <a:t>vakidentiteit</a:t>
            </a:r>
            <a:r>
              <a:rPr lang="nl-NL" sz="2400" dirty="0"/>
              <a:t> (i.p.v. blender of alleen monodisciplinair)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2400" b="1" dirty="0"/>
              <a:t>Doorlopende leerlijnen</a:t>
            </a:r>
            <a:r>
              <a:rPr lang="nl-NL" sz="2400" dirty="0"/>
              <a:t> (i.p.v. schotten)  </a:t>
            </a:r>
            <a:endParaRPr lang="en-US" sz="2400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294967295"/>
          </p:nvPr>
        </p:nvSpPr>
        <p:spPr>
          <a:xfrm>
            <a:off x="239309" y="6524625"/>
            <a:ext cx="2064824" cy="260350"/>
          </a:xfrm>
          <a:prstGeom prst="rect">
            <a:avLst/>
          </a:prstGeom>
        </p:spPr>
        <p:txBody>
          <a:bodyPr/>
          <a:lstStyle/>
          <a:p>
            <a:fld id="{14B582E0-2121-469B-8857-04AC756FE133}" type="slidenum">
              <a:rPr lang="en-US" altLang="nl-NL" smtClean="0"/>
              <a:pPr/>
              <a:t>30</a:t>
            </a:fld>
            <a:endParaRPr lang="en-US" altLang="nl-NL"/>
          </a:p>
        </p:txBody>
      </p:sp>
      <p:sp>
        <p:nvSpPr>
          <p:cNvPr id="6" name="Rechthoek 5"/>
          <p:cNvSpPr/>
          <p:nvPr/>
        </p:nvSpPr>
        <p:spPr>
          <a:xfrm>
            <a:off x="1130623" y="685726"/>
            <a:ext cx="8928992" cy="3670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>
                <a:solidFill>
                  <a:schemeClr val="bg2"/>
                </a:solidFill>
              </a:rPr>
              <a:t>Perspectiefgerichte benadering</a:t>
            </a:r>
            <a:endParaRPr lang="en-US" sz="32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0452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9264" y="0"/>
            <a:ext cx="4003127" cy="4323606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986607" y="4965894"/>
            <a:ext cx="9505056" cy="147732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chemeClr val="bg1"/>
                </a:solidFill>
              </a:rPr>
              <a:t>Wat is echt de moeite waard om te leren?</a:t>
            </a:r>
          </a:p>
          <a:p>
            <a:pPr algn="ctr"/>
            <a:r>
              <a:rPr lang="nl-NL" dirty="0">
                <a:solidFill>
                  <a:schemeClr val="bg1"/>
                </a:solidFill>
              </a:rPr>
              <a:t>Een perspectiefgerichte benadering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pPr algn="ctr"/>
            <a:r>
              <a:rPr lang="nl-NL" dirty="0">
                <a:solidFill>
                  <a:schemeClr val="bg1"/>
                </a:solidFill>
              </a:rPr>
              <a:t>Verschijnt 1 maart online</a:t>
            </a:r>
          </a:p>
          <a:p>
            <a:endParaRPr lang="en-US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9" y="2320"/>
            <a:ext cx="3629721" cy="4788993"/>
          </a:xfrm>
          <a:prstGeom prst="rect">
            <a:avLst/>
          </a:prstGeom>
        </p:spPr>
      </p:pic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8304" y="45130"/>
            <a:ext cx="3541662" cy="483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27021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ts val="1500"/>
              </a:lnSpc>
              <a:spcAft>
                <a:spcPts val="0"/>
              </a:spcAft>
              <a:buNone/>
            </a:pPr>
            <a:endParaRPr lang="en-US" sz="2800" b="1" i="1" dirty="0">
              <a:latin typeface="Cambria" panose="020405030504060302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ts val="2500"/>
              </a:lnSpc>
              <a:spcAft>
                <a:spcPts val="0"/>
              </a:spcAft>
              <a:buNone/>
            </a:pPr>
            <a:endParaRPr lang="en-US" sz="2800" b="1" i="1" dirty="0">
              <a:solidFill>
                <a:srgbClr val="FFFF00"/>
              </a:solidFill>
              <a:latin typeface="Cambria" panose="020405030504060302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ts val="2500"/>
              </a:lnSpc>
              <a:spcAft>
                <a:spcPts val="0"/>
              </a:spcAft>
              <a:buNone/>
            </a:pPr>
            <a:r>
              <a:rPr lang="en-US" sz="2800" b="1" i="1" dirty="0">
                <a:solidFill>
                  <a:srgbClr val="FFFF00"/>
                </a:solidFill>
                <a:latin typeface="Cambria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nl-NL" i="1" dirty="0">
              <a:solidFill>
                <a:schemeClr val="bg1"/>
              </a:solidFill>
              <a:latin typeface="+mj-lt"/>
            </a:endParaRPr>
          </a:p>
          <a:p>
            <a:pPr marL="0" indent="0" algn="ctr">
              <a:lnSpc>
                <a:spcPts val="2000"/>
              </a:lnSpc>
              <a:spcAft>
                <a:spcPts val="800"/>
              </a:spcAft>
              <a:buNone/>
            </a:pPr>
            <a:endParaRPr lang="en-US" sz="2800" b="1" i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ts val="2000"/>
              </a:lnSpc>
              <a:spcAft>
                <a:spcPts val="800"/>
              </a:spcAft>
              <a:buNone/>
            </a:pPr>
            <a:endParaRPr lang="en-US" sz="2800" b="1" i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ts val="2000"/>
              </a:lnSpc>
              <a:spcAft>
                <a:spcPts val="800"/>
              </a:spcAft>
              <a:buNone/>
            </a:pPr>
            <a:r>
              <a:rPr lang="en-US" sz="2800" b="1" i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“To be educated is not have arrived at a destination; </a:t>
            </a:r>
          </a:p>
          <a:p>
            <a:pPr marL="0" indent="0" algn="ctr">
              <a:lnSpc>
                <a:spcPts val="2000"/>
              </a:lnSpc>
              <a:spcAft>
                <a:spcPts val="800"/>
              </a:spcAft>
              <a:buNone/>
            </a:pPr>
            <a:r>
              <a:rPr lang="en-US" sz="2800" b="1" i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it is to travel with a different view”</a:t>
            </a:r>
          </a:p>
          <a:p>
            <a:pPr marL="0" indent="0" algn="ctr">
              <a:lnSpc>
                <a:spcPts val="2000"/>
              </a:lnSpc>
              <a:spcAft>
                <a:spcPts val="800"/>
              </a:spcAft>
              <a:buNone/>
            </a:pPr>
            <a:endParaRPr lang="nl-NL" sz="2800" i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ts val="1500"/>
              </a:lnSpc>
              <a:spcAft>
                <a:spcPts val="800"/>
              </a:spcAft>
              <a:buNone/>
            </a:pPr>
            <a:r>
              <a:rPr lang="nl-NL" sz="2100" i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(Peters, 1965, p. 110)</a:t>
            </a:r>
            <a:endParaRPr lang="en-US" sz="21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865643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Voorbij de pendelbeweging</a:t>
            </a:r>
            <a:endParaRPr lang="en-US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sz="2800" kern="0" dirty="0">
                <a:solidFill>
                  <a:srgbClr val="002060"/>
                </a:solidFill>
                <a:latin typeface="Times New Roman"/>
                <a:ea typeface="MS PGothic" pitchFamily="34" charset="-128"/>
              </a:rPr>
              <a:t>“</a:t>
            </a:r>
            <a:r>
              <a:rPr lang="en-US" sz="2800" kern="0" dirty="0">
                <a:solidFill>
                  <a:srgbClr val="002060"/>
                </a:solidFill>
                <a:latin typeface="Georgia" panose="02040502050405020303" pitchFamily="18" charset="0"/>
                <a:ea typeface="MS PGothic" pitchFamily="34" charset="-128"/>
              </a:rPr>
              <a:t> </a:t>
            </a:r>
            <a:r>
              <a:rPr lang="en-US" sz="2400" kern="0" dirty="0">
                <a:solidFill>
                  <a:srgbClr val="002060"/>
                </a:solidFill>
                <a:latin typeface="Georgia" panose="02040502050405020303" pitchFamily="18" charset="0"/>
                <a:ea typeface="MS PGothic" pitchFamily="34" charset="-128"/>
              </a:rPr>
              <a:t>It is the business of an intelligent theory (…)</a:t>
            </a:r>
          </a:p>
          <a:p>
            <a:pPr marL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sz="2400" kern="0" dirty="0">
                <a:solidFill>
                  <a:srgbClr val="002060"/>
                </a:solidFill>
                <a:latin typeface="Georgia" panose="02040502050405020303" pitchFamily="18" charset="0"/>
                <a:ea typeface="MS PGothic" pitchFamily="34" charset="-128"/>
              </a:rPr>
              <a:t>instead of taking one side or the other,</a:t>
            </a:r>
          </a:p>
          <a:p>
            <a:pPr marL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sz="2400" kern="0" dirty="0">
                <a:solidFill>
                  <a:srgbClr val="002060"/>
                </a:solidFill>
                <a:latin typeface="Georgia" panose="02040502050405020303" pitchFamily="18" charset="0"/>
                <a:ea typeface="MS PGothic" pitchFamily="34" charset="-128"/>
              </a:rPr>
              <a:t> to indicate a plan of operations proceeding </a:t>
            </a:r>
          </a:p>
          <a:p>
            <a:pPr marL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sz="2400" kern="0" dirty="0">
                <a:solidFill>
                  <a:srgbClr val="002060"/>
                </a:solidFill>
                <a:latin typeface="Georgia" panose="02040502050405020303" pitchFamily="18" charset="0"/>
                <a:ea typeface="MS PGothic" pitchFamily="34" charset="-128"/>
              </a:rPr>
              <a:t>from a level deeper and more inclusive </a:t>
            </a:r>
          </a:p>
          <a:p>
            <a:pPr marL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sz="2400" kern="0" dirty="0">
                <a:solidFill>
                  <a:srgbClr val="002060"/>
                </a:solidFill>
                <a:latin typeface="Georgia" panose="02040502050405020303" pitchFamily="18" charset="0"/>
                <a:ea typeface="MS PGothic" pitchFamily="34" charset="-128"/>
              </a:rPr>
              <a:t>than is represented by the practices </a:t>
            </a:r>
          </a:p>
          <a:p>
            <a:pPr marL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sz="2400" kern="0" dirty="0">
                <a:solidFill>
                  <a:srgbClr val="002060"/>
                </a:solidFill>
                <a:latin typeface="Georgia" panose="02040502050405020303" pitchFamily="18" charset="0"/>
                <a:ea typeface="MS PGothic" pitchFamily="34" charset="-128"/>
              </a:rPr>
              <a:t>and ideas of the contending parties.” </a:t>
            </a:r>
          </a:p>
          <a:p>
            <a:pPr marL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sz="2400" kern="0" dirty="0">
              <a:solidFill>
                <a:srgbClr val="002060"/>
              </a:solidFill>
              <a:latin typeface="Cambria" panose="02040503050406030204" pitchFamily="18" charset="0"/>
              <a:ea typeface="MS PGothic" pitchFamily="34" charset="-128"/>
            </a:endParaRPr>
          </a:p>
          <a:p>
            <a:pPr marL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sz="2000" kern="0" dirty="0">
                <a:solidFill>
                  <a:srgbClr val="000000"/>
                </a:solidFill>
                <a:latin typeface="Georgia" panose="02040502050405020303" pitchFamily="18" charset="0"/>
                <a:ea typeface="MS PGothic" pitchFamily="34" charset="-128"/>
              </a:rPr>
              <a:t>(Dewey, 1938, p. 5)</a:t>
            </a:r>
            <a:endParaRPr lang="en-US" sz="2000" kern="0" dirty="0">
              <a:solidFill>
                <a:srgbClr val="0C2577"/>
              </a:solidFill>
              <a:latin typeface="Georgia" panose="02040502050405020303" pitchFamily="18" charset="0"/>
              <a:ea typeface="MS PGothic" pitchFamily="34" charset="-128"/>
            </a:endParaRPr>
          </a:p>
          <a:p>
            <a:endParaRPr lang="en-US" dirty="0"/>
          </a:p>
        </p:txBody>
      </p:sp>
      <p:pic>
        <p:nvPicPr>
          <p:cNvPr id="4" name="Picture 5" descr="http://content.presentermedia.com/files/animsp/00005000/5565/kinetic_pendulum_md_wm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75" y="2996952"/>
            <a:ext cx="2897655" cy="27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hoek 8"/>
          <p:cNvSpPr/>
          <p:nvPr/>
        </p:nvSpPr>
        <p:spPr>
          <a:xfrm>
            <a:off x="913797" y="5247029"/>
            <a:ext cx="2415104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Rechte verbindingslijn 5"/>
          <p:cNvCxnSpPr/>
          <p:nvPr/>
        </p:nvCxnSpPr>
        <p:spPr>
          <a:xfrm>
            <a:off x="1058615" y="3179426"/>
            <a:ext cx="1898211" cy="2067602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" name="Rechte verbindingslijn 4"/>
          <p:cNvCxnSpPr/>
          <p:nvPr/>
        </p:nvCxnSpPr>
        <p:spPr>
          <a:xfrm flipV="1">
            <a:off x="913797" y="3284984"/>
            <a:ext cx="1945018" cy="1962046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8401461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dirty="0"/>
              <a:t>Ervaren, denken en handelen is </a:t>
            </a:r>
            <a:r>
              <a:rPr lang="nl-NL" sz="3600" dirty="0" err="1"/>
              <a:t>perspectiefgebonden</a:t>
            </a:r>
            <a:endParaRPr lang="en-US" sz="3600" dirty="0"/>
          </a:p>
        </p:txBody>
      </p:sp>
      <p:pic>
        <p:nvPicPr>
          <p:cNvPr id="1026" name="Picture 2" descr="https://upload.wikimedia.org/wikipedia/commons/e/e1/Bli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759" y="1268760"/>
            <a:ext cx="6707916" cy="503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154050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dirty="0"/>
              <a:t>Naar organisatie van integratie kennis, vaardigheid en houding</a:t>
            </a:r>
            <a:endParaRPr lang="en-US" sz="2800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2800" dirty="0"/>
              <a:t>Kenmerkend leerling- en leerstofgerichte benadering </a:t>
            </a:r>
          </a:p>
          <a:p>
            <a:pPr marL="0" indent="0">
              <a:buNone/>
            </a:pPr>
            <a:r>
              <a:rPr lang="nl-NL" sz="2800" dirty="0"/>
              <a:t>Scheiding: </a:t>
            </a:r>
          </a:p>
          <a:p>
            <a:r>
              <a:rPr lang="nl-NL" sz="2800" dirty="0"/>
              <a:t>Kennis </a:t>
            </a:r>
          </a:p>
          <a:p>
            <a:r>
              <a:rPr lang="nl-NL" sz="2800" dirty="0"/>
              <a:t>Vaardigheden </a:t>
            </a:r>
          </a:p>
          <a:p>
            <a:r>
              <a:rPr lang="nl-NL" sz="2800" dirty="0"/>
              <a:t>Houdingen </a:t>
            </a:r>
          </a:p>
          <a:p>
            <a:pPr marL="0" indent="0">
              <a:buNone/>
            </a:pPr>
            <a:endParaRPr lang="nl-NL" sz="2800" dirty="0"/>
          </a:p>
          <a:p>
            <a:pPr marL="0" indent="0">
              <a:buNone/>
            </a:pPr>
            <a:r>
              <a:rPr lang="nl-NL" sz="2800" dirty="0"/>
              <a:t>Perspectieven organiseren en integreren kennis, vaardigheden en houdingen</a:t>
            </a:r>
          </a:p>
        </p:txBody>
      </p:sp>
    </p:spTree>
    <p:extLst>
      <p:ext uri="{BB962C8B-B14F-4D97-AF65-F5344CB8AC3E}">
        <p14:creationId xmlns:p14="http://schemas.microsoft.com/office/powerpoint/2010/main" val="430961156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nl-NL" dirty="0"/>
            </a:br>
            <a:br>
              <a:rPr lang="nl-NL" dirty="0"/>
            </a:br>
            <a:r>
              <a:rPr lang="nl-NL" sz="3600" dirty="0"/>
              <a:t>Denken, ervaren en handelen is doelgericht</a:t>
            </a:r>
            <a:br>
              <a:rPr lang="nl-NL" sz="3600" dirty="0"/>
            </a:br>
            <a:br>
              <a:rPr lang="nl-NL" dirty="0"/>
            </a:br>
            <a:r>
              <a:rPr lang="nl-NL" sz="2400" dirty="0"/>
              <a:t>Concrete doelhiërarchie </a:t>
            </a:r>
            <a:endParaRPr lang="en-US" sz="240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7" y="2564904"/>
            <a:ext cx="11963400" cy="1656184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842591" y="2225301"/>
            <a:ext cx="3528392" cy="64807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ym typeface="Wingdings" panose="05000000000000000000" pitchFamily="2" charset="2"/>
              </a:rPr>
              <a:t>  </a:t>
            </a:r>
            <a:r>
              <a:rPr lang="nl-NL" dirty="0"/>
              <a:t>Waarom is dat belangrijk?</a:t>
            </a:r>
            <a:endParaRPr lang="en-US" dirty="0"/>
          </a:p>
        </p:txBody>
      </p:sp>
      <p:sp>
        <p:nvSpPr>
          <p:cNvPr id="9" name="Tijdelijke aanduiding voor verticale tekst 8"/>
          <p:cNvSpPr>
            <a:spLocks noGrp="1"/>
          </p:cNvSpPr>
          <p:nvPr>
            <p:ph type="body" orient="vert" idx="1"/>
          </p:nvPr>
        </p:nvSpPr>
        <p:spPr>
          <a:xfrm>
            <a:off x="7395319" y="2240868"/>
            <a:ext cx="4110337" cy="64807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nl-NL" dirty="0"/>
              <a:t>Hoe kan dit worden gerealiseerd? </a:t>
            </a:r>
            <a:r>
              <a:rPr lang="nl-NL" dirty="0">
                <a:sym typeface="Wingdings" panose="05000000000000000000" pitchFamily="2" charset="2"/>
              </a:rPr>
              <a:t>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302429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Perspectief als abstracte doelhiërarchie: </a:t>
            </a:r>
            <a:r>
              <a:rPr lang="nl-NL" b="0" i="1" dirty="0"/>
              <a:t>kennis en vaardigheden</a:t>
            </a:r>
            <a:endParaRPr lang="en-US" b="0" i="1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597" y="2204865"/>
            <a:ext cx="9381614" cy="2736304"/>
          </a:xfrm>
          <a:prstGeom prst="rect">
            <a:avLst/>
          </a:prstGeom>
        </p:spPr>
      </p:pic>
      <p:sp>
        <p:nvSpPr>
          <p:cNvPr id="4" name="Rectangle 4"/>
          <p:cNvSpPr/>
          <p:nvPr/>
        </p:nvSpPr>
        <p:spPr>
          <a:xfrm>
            <a:off x="1634679" y="3717032"/>
            <a:ext cx="4248472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Hoe kan ik mijn tennisspel verbeteren? </a:t>
            </a:r>
          </a:p>
        </p:txBody>
      </p:sp>
    </p:spTree>
    <p:extLst>
      <p:ext uri="{BB962C8B-B14F-4D97-AF65-F5344CB8AC3E}">
        <p14:creationId xmlns:p14="http://schemas.microsoft.com/office/powerpoint/2010/main" val="1969186384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Perspectief als abstracte doelhiërarchie: </a:t>
            </a:r>
            <a:r>
              <a:rPr lang="nl-NL" b="0" i="1" dirty="0"/>
              <a:t>kennis en vaardigheden</a:t>
            </a:r>
            <a:endParaRPr lang="en-US" b="0" i="1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559" y="1289386"/>
            <a:ext cx="10081120" cy="51215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86607" y="3933056"/>
            <a:ext cx="244827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Hoe kan ik mijn tennisspel verbeteren? </a:t>
            </a:r>
          </a:p>
        </p:txBody>
      </p:sp>
    </p:spTree>
    <p:extLst>
      <p:ext uri="{BB962C8B-B14F-4D97-AF65-F5344CB8AC3E}">
        <p14:creationId xmlns:p14="http://schemas.microsoft.com/office/powerpoint/2010/main" val="3987665718"/>
      </p:ext>
    </p:extLst>
  </p:cSld>
  <p:clrMapOvr>
    <a:masterClrMapping/>
  </p:clrMapOvr>
  <p:transition spd="slow">
    <p:wipe dir="r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779df663fd594932a3918d4dd59275d6b9651"/>
</p:tagLst>
</file>

<file path=ppt/theme/theme1.xml><?xml version="1.0" encoding="utf-8"?>
<a:theme xmlns:a="http://schemas.openxmlformats.org/drawingml/2006/main" name="blank">
  <a:themeElements>
    <a:clrScheme name="Aangepast 28">
      <a:dk1>
        <a:srgbClr val="000000"/>
      </a:dk1>
      <a:lt1>
        <a:srgbClr val="FFFFFF"/>
      </a:lt1>
      <a:dk2>
        <a:srgbClr val="8592BC"/>
      </a:dk2>
      <a:lt2>
        <a:srgbClr val="0C2577"/>
      </a:lt2>
      <a:accent1>
        <a:srgbClr val="9EBA2E"/>
      </a:accent1>
      <a:accent2>
        <a:srgbClr val="5CB1EB"/>
      </a:accent2>
      <a:accent3>
        <a:srgbClr val="34A3A9"/>
      </a:accent3>
      <a:accent4>
        <a:srgbClr val="F46E32"/>
      </a:accent4>
      <a:accent5>
        <a:srgbClr val="2C712D"/>
      </a:accent5>
      <a:accent6>
        <a:srgbClr val="B02079"/>
      </a:accent6>
      <a:hlink>
        <a:srgbClr val="0033CC"/>
      </a:hlink>
      <a:folHlink>
        <a:srgbClr val="7030A0"/>
      </a:folHlink>
    </a:clrScheme>
    <a:fontScheme name="Universiteit Leiden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angepast ontwerp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7218</TotalTime>
  <Words>1057</Words>
  <Application>Microsoft Office PowerPoint</Application>
  <PresentationFormat>Aangepast</PresentationFormat>
  <Paragraphs>305</Paragraphs>
  <Slides>32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12</vt:i4>
      </vt:variant>
      <vt:variant>
        <vt:lpstr>Thema</vt:lpstr>
      </vt:variant>
      <vt:variant>
        <vt:i4>2</vt:i4>
      </vt:variant>
      <vt:variant>
        <vt:lpstr>Diatitels</vt:lpstr>
      </vt:variant>
      <vt:variant>
        <vt:i4>32</vt:i4>
      </vt:variant>
    </vt:vector>
  </HeadingPairs>
  <TitlesOfParts>
    <vt:vector size="46" baseType="lpstr">
      <vt:lpstr>Times New Roman</vt:lpstr>
      <vt:lpstr>Cambria</vt:lpstr>
      <vt:lpstr>Minion</vt:lpstr>
      <vt:lpstr>Wingdings</vt:lpstr>
      <vt:lpstr>Symbol</vt:lpstr>
      <vt:lpstr>Calibri Light</vt:lpstr>
      <vt:lpstr>Arial</vt:lpstr>
      <vt:lpstr>Calibri</vt:lpstr>
      <vt:lpstr>Lucida Handwriting</vt:lpstr>
      <vt:lpstr>Georgia</vt:lpstr>
      <vt:lpstr>MS PGothic</vt:lpstr>
      <vt:lpstr>Courier New</vt:lpstr>
      <vt:lpstr>blank</vt:lpstr>
      <vt:lpstr>Aangepast ontwerp</vt:lpstr>
      <vt:lpstr>  Gereedschap om  biologisch te leren denken  Het vergeten fundament van toekomstgericht onderwijs</vt:lpstr>
      <vt:lpstr>PowerPoint-presentatie</vt:lpstr>
      <vt:lpstr> Leerstofgericht lukt wel.  Leerlinggericht lukt vaak minder goed. Beide in samenhang een utopie?</vt:lpstr>
      <vt:lpstr>Voorbij de pendelbeweging</vt:lpstr>
      <vt:lpstr>Ervaren, denken en handelen is perspectiefgebonden</vt:lpstr>
      <vt:lpstr>Naar organisatie van integratie kennis, vaardigheid en houding</vt:lpstr>
      <vt:lpstr>  Denken, ervaren en handelen is doelgericht  Concrete doelhiërarchie </vt:lpstr>
      <vt:lpstr>Perspectief als abstracte doelhiërarchie: kennis en vaardigheden</vt:lpstr>
      <vt:lpstr>Perspectief als abstracte doelhiërarchie: kennis en vaardigheden</vt:lpstr>
      <vt:lpstr>Perspectief houdingen </vt:lpstr>
      <vt:lpstr>Perspectieven </vt:lpstr>
      <vt:lpstr>Waarom heeft u benen en geen wielen?</vt:lpstr>
      <vt:lpstr>Waarom heeft u benen en geen wielen?</vt:lpstr>
      <vt:lpstr>Perspectieven voor het oproepen van vragen </vt:lpstr>
      <vt:lpstr>Perspectieven voor het ontwerpen van uitdagende taken </vt:lpstr>
      <vt:lpstr>Perspectieven voor doorlopende leerlijnen</vt:lpstr>
      <vt:lpstr>Perspectieven voor samenhang</vt:lpstr>
      <vt:lpstr>Evolutionair perspectief als denkgereedschap</vt:lpstr>
      <vt:lpstr>Genialiteit van Darwin</vt:lpstr>
      <vt:lpstr>Evolutionair perspectief</vt:lpstr>
      <vt:lpstr>Geïnspireerd door evolutionair perspectief</vt:lpstr>
      <vt:lpstr>PowerPoint-presentatie</vt:lpstr>
      <vt:lpstr>Perspectiefgestuurd gedifferentieerd onderwijs door uitzoomen, omdraaien en weglaten </vt:lpstr>
      <vt:lpstr>Contexten als perspectieven </vt:lpstr>
      <vt:lpstr>Waar zijn de perspectieven gebleven?</vt:lpstr>
      <vt:lpstr>Algemene vaardigheden als perspectieven</vt:lpstr>
      <vt:lpstr>Naar interdisciplinair onderwijs</vt:lpstr>
      <vt:lpstr>Perspectievenbomen voor andere schoolvakken</vt:lpstr>
      <vt:lpstr>❶ Omdraaiheuristiek  ❷ Weglaatheuristiek </vt:lpstr>
      <vt:lpstr>         </vt:lpstr>
      <vt:lpstr>PowerPoint-presentatie</vt:lpstr>
      <vt:lpstr>PowerPoint-presentatie</vt:lpstr>
    </vt:vector>
  </TitlesOfParts>
  <Company>Universiteit Leiden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presentatie</dc:title>
  <dc:creator>Janssen, F.J.J.M.</dc:creator>
  <cp:lastModifiedBy>Hecla Verhuur</cp:lastModifiedBy>
  <cp:revision>349</cp:revision>
  <dcterms:created xsi:type="dcterms:W3CDTF">2017-02-08T08:29:12Z</dcterms:created>
  <dcterms:modified xsi:type="dcterms:W3CDTF">2018-01-13T09:30:11Z</dcterms:modified>
</cp:coreProperties>
</file>