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309" r:id="rId4"/>
    <p:sldId id="258" r:id="rId5"/>
    <p:sldId id="277" r:id="rId6"/>
    <p:sldId id="308" r:id="rId7"/>
    <p:sldId id="307" r:id="rId8"/>
    <p:sldId id="282" r:id="rId9"/>
    <p:sldId id="278" r:id="rId10"/>
    <p:sldId id="287" r:id="rId11"/>
    <p:sldId id="273" r:id="rId12"/>
    <p:sldId id="311" r:id="rId13"/>
    <p:sldId id="289" r:id="rId14"/>
    <p:sldId id="290" r:id="rId15"/>
    <p:sldId id="291" r:id="rId16"/>
    <p:sldId id="292" r:id="rId17"/>
    <p:sldId id="310" r:id="rId18"/>
    <p:sldId id="312" r:id="rId19"/>
    <p:sldId id="288" r:id="rId20"/>
    <p:sldId id="299" r:id="rId21"/>
    <p:sldId id="2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5" autoAdjust="0"/>
    <p:restoredTop sz="93120" autoAdjust="0"/>
  </p:normalViewPr>
  <p:slideViewPr>
    <p:cSldViewPr snapToGrid="0">
      <p:cViewPr varScale="1">
        <p:scale>
          <a:sx n="82" d="100"/>
          <a:sy n="82" d="100"/>
        </p:scale>
        <p:origin x="590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ummel002\Dropbox\Utrecht%20algemeen\Onderzoek%20SSIBL%20ECOKINO\Figuren\grafieken%20resultat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nl-NL" dirty="0" smtClean="0"/>
              <a:t>Aantal groepen (16</a:t>
            </a:r>
            <a:r>
              <a:rPr lang="nl-NL" baseline="0" dirty="0" smtClean="0"/>
              <a:t> totaal) die een ontwerpelement uit </a:t>
            </a:r>
            <a:r>
              <a:rPr lang="nl-NL" baseline="0" dirty="0" err="1" smtClean="0"/>
              <a:t>Ecokino</a:t>
            </a:r>
            <a:r>
              <a:rPr lang="nl-NL" baseline="0" dirty="0" smtClean="0"/>
              <a:t> als waardevol beoordelen</a:t>
            </a:r>
            <a:endParaRPr lang="nl-NL" dirty="0"/>
          </a:p>
        </c:rich>
      </c:tx>
      <c:layout>
        <c:manualLayout>
          <c:xMode val="edge"/>
          <c:yMode val="edge"/>
          <c:x val="0.13968624833110815"/>
          <c:y val="1.55945419103313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'RQ3'!$A$2:$A$6</c:f>
              <c:strCache>
                <c:ptCount val="5"/>
                <c:pt idx="0">
                  <c:v>SSIBL: doing research</c:v>
                </c:pt>
                <c:pt idx="1">
                  <c:v>SSIBL: perspectives stakeholders</c:v>
                </c:pt>
                <c:pt idx="2">
                  <c:v>Freedom of choice and creativity own project</c:v>
                </c:pt>
                <c:pt idx="3">
                  <c:v>Learned from other projects</c:v>
                </c:pt>
                <c:pt idx="4">
                  <c:v>Learned from peer feedback</c:v>
                </c:pt>
              </c:strCache>
            </c:strRef>
          </c:cat>
          <c:val>
            <c:numRef>
              <c:f>'RQ3'!$B$2:$B$6</c:f>
              <c:numCache>
                <c:formatCode>General</c:formatCode>
                <c:ptCount val="5"/>
                <c:pt idx="0">
                  <c:v>12</c:v>
                </c:pt>
                <c:pt idx="1">
                  <c:v>14</c:v>
                </c:pt>
                <c:pt idx="2">
                  <c:v>10</c:v>
                </c:pt>
                <c:pt idx="3">
                  <c:v>9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D3-4D83-B4A2-FF11173DCF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432995904"/>
        <c:axId val="432991968"/>
      </c:barChart>
      <c:catAx>
        <c:axId val="432995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991968"/>
        <c:crosses val="autoZero"/>
        <c:auto val="1"/>
        <c:lblAlgn val="ctr"/>
        <c:lblOffset val="100"/>
        <c:noMultiLvlLbl val="0"/>
      </c:catAx>
      <c:valAx>
        <c:axId val="4329919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err="1" smtClean="0"/>
                  <a:t>Aantal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groepen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995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03BA1-65FD-4191-AC42-779859F70191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E4AC8-3582-4589-87D9-413D483E1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58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E4AC8-3582-4589-87D9-413D483E1FD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388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E4AC8-3582-4589-87D9-413D483E1FD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857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"The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Wilcoxon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-rank test is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nonparametric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test equivalent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t-test. As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Wilcoxon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-rank test does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assume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normality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data,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assumption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has been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violated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t-test is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inappropriate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It is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sets of scores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participants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occur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wish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investigate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change in scores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time point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another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or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individuals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subjected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more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condition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."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Regular" panose="020605030504060307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211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Regular" panose="020605030504060307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0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503-8A9F-4280-9FE5-8C04ADFB9901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CD19-836D-4E04-89FD-CDE59844A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46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503-8A9F-4280-9FE5-8C04ADFB9901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CD19-836D-4E04-89FD-CDE59844A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99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503-8A9F-4280-9FE5-8C04ADFB9901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CD19-836D-4E04-89FD-CDE59844A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401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147" y="1196975"/>
            <a:ext cx="7557707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/>
              <a:t>Titel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147" y="2450593"/>
            <a:ext cx="7557707" cy="3443316"/>
          </a:xfrm>
          <a:prstGeom prst="rect">
            <a:avLst/>
          </a:prstGeom>
        </p:spPr>
        <p:txBody>
          <a:bodyPr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199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err="1"/>
              <a:t>Molorepudit</a:t>
            </a:r>
            <a:r>
              <a:rPr lang="nl-NL" noProof="0"/>
              <a:t> </a:t>
            </a:r>
            <a:r>
              <a:rPr lang="nl-NL" noProof="0" err="1"/>
              <a:t>ressimus</a:t>
            </a:r>
            <a:r>
              <a:rPr lang="nl-NL" noProof="0"/>
              <a:t> </a:t>
            </a:r>
            <a:r>
              <a:rPr lang="nl-NL" noProof="0" err="1"/>
              <a:t>exeri</a:t>
            </a:r>
            <a:r>
              <a:rPr lang="nl-NL" noProof="0"/>
              <a:t> </a:t>
            </a:r>
            <a:r>
              <a:rPr lang="nl-NL" noProof="0" err="1"/>
              <a:t>nus</a:t>
            </a:r>
            <a:r>
              <a:rPr lang="nl-NL" noProof="0"/>
              <a:t> et </a:t>
            </a:r>
            <a:r>
              <a:rPr lang="nl-NL" noProof="0" err="1"/>
              <a:t>ipienda</a:t>
            </a:r>
            <a:r>
              <a:rPr lang="nl-NL" noProof="0"/>
              <a:t> et </a:t>
            </a:r>
            <a:r>
              <a:rPr lang="nl-NL" noProof="0" err="1"/>
              <a:t>adiantot</a:t>
            </a:r>
            <a:r>
              <a:rPr lang="nl-NL" noProof="0"/>
              <a:t> </a:t>
            </a:r>
            <a:r>
              <a:rPr lang="nl-NL" noProof="0" err="1"/>
              <a:t>Ique</a:t>
            </a:r>
            <a:r>
              <a:rPr lang="nl-NL" noProof="0"/>
              <a:t> </a:t>
            </a:r>
            <a:r>
              <a:rPr lang="nl-NL" noProof="0" err="1"/>
              <a:t>niminti</a:t>
            </a:r>
            <a:r>
              <a:rPr lang="nl-NL" noProof="0"/>
              <a:t> </a:t>
            </a:r>
            <a:r>
              <a:rPr lang="nl-NL" noProof="0" err="1"/>
              <a:t>nonsendaecae</a:t>
            </a:r>
            <a:r>
              <a:rPr lang="nl-NL" noProof="0"/>
              <a:t> </a:t>
            </a:r>
            <a:r>
              <a:rPr lang="nl-NL" noProof="0" err="1"/>
              <a:t>volor</a:t>
            </a:r>
            <a:r>
              <a:rPr lang="nl-NL" noProof="0"/>
              <a:t> a ad et ut </a:t>
            </a:r>
            <a:r>
              <a:rPr lang="nl-NL" noProof="0" err="1"/>
              <a:t>eum</a:t>
            </a:r>
            <a:r>
              <a:rPr lang="nl-NL" noProof="0"/>
              <a:t> se pos mos </a:t>
            </a:r>
            <a:r>
              <a:rPr lang="nl-NL" noProof="0" err="1"/>
              <a:t>sed</a:t>
            </a:r>
            <a:r>
              <a:rPr lang="nl-NL" noProof="0"/>
              <a:t> </a:t>
            </a:r>
            <a:r>
              <a:rPr lang="nl-NL" noProof="0" err="1"/>
              <a:t>ulpa</a:t>
            </a:r>
            <a:r>
              <a:rPr lang="nl-NL" noProof="0"/>
              <a:t> </a:t>
            </a:r>
            <a:r>
              <a:rPr lang="nl-NL" noProof="0" err="1"/>
              <a:t>vitas</a:t>
            </a:r>
            <a:r>
              <a:rPr lang="nl-NL" noProof="0"/>
              <a:t> </a:t>
            </a:r>
            <a:r>
              <a:rPr lang="nl-NL" noProof="0" err="1"/>
              <a:t>aut</a:t>
            </a:r>
            <a:r>
              <a:rPr lang="nl-NL" noProof="0"/>
              <a:t> </a:t>
            </a:r>
            <a:r>
              <a:rPr lang="nl-NL" noProof="0" err="1"/>
              <a:t>quia</a:t>
            </a:r>
            <a:r>
              <a:rPr lang="nl-NL" noProof="0"/>
              <a:t> </a:t>
            </a:r>
            <a:r>
              <a:rPr lang="nl-NL" noProof="0" err="1"/>
              <a:t>doluptio</a:t>
            </a:r>
            <a:r>
              <a:rPr lang="nl-NL" noProof="0"/>
              <a:t> </a:t>
            </a:r>
            <a:r>
              <a:rPr lang="nl-NL" noProof="0" err="1"/>
              <a:t>iduciis</a:t>
            </a:r>
            <a:r>
              <a:rPr lang="nl-NL" noProof="0"/>
              <a:t> </a:t>
            </a:r>
            <a:r>
              <a:rPr lang="nl-NL" noProof="0" err="1"/>
              <a:t>sedis</a:t>
            </a:r>
            <a:r>
              <a:rPr lang="nl-NL" noProof="0"/>
              <a:t> </a:t>
            </a:r>
            <a:r>
              <a:rPr lang="nl-NL" noProof="0" err="1"/>
              <a:t>sitat</a:t>
            </a:r>
            <a:r>
              <a:rPr lang="nl-NL" noProof="0"/>
              <a:t> es </a:t>
            </a:r>
            <a:r>
              <a:rPr lang="nl-NL" noProof="0" err="1"/>
              <a:t>nihition</a:t>
            </a:r>
            <a:r>
              <a:rPr lang="nl-NL" noProof="0"/>
              <a:t> </a:t>
            </a:r>
            <a:r>
              <a:rPr lang="nl-NL" noProof="0" err="1"/>
              <a:t>nonsecturi</a:t>
            </a:r>
            <a:r>
              <a:rPr lang="nl-NL" noProof="0"/>
              <a:t> </a:t>
            </a:r>
            <a:r>
              <a:rPr lang="nl-NL" noProof="0" err="1"/>
              <a:t>officidis</a:t>
            </a:r>
            <a:r>
              <a:rPr lang="nl-NL" noProof="0"/>
              <a:t> ex et que </a:t>
            </a:r>
            <a:r>
              <a:rPr lang="nl-NL" noProof="0" err="1"/>
              <a:t>esecto</a:t>
            </a:r>
            <a:r>
              <a:rPr lang="nl-NL" noProof="0"/>
              <a:t> </a:t>
            </a:r>
            <a:r>
              <a:rPr lang="nl-NL" noProof="0" err="1"/>
              <a:t>dolorumenis</a:t>
            </a:r>
            <a:r>
              <a:rPr lang="nl-NL" noProof="0"/>
              <a:t> </a:t>
            </a:r>
            <a:r>
              <a:rPr lang="nl-NL" noProof="0" err="1"/>
              <a:t>aritat</a:t>
            </a:r>
            <a:r>
              <a:rPr lang="nl-NL" noProof="0"/>
              <a:t> et des </a:t>
            </a:r>
            <a:r>
              <a:rPr lang="nl-NL" noProof="0" err="1"/>
              <a:t>earcit</a:t>
            </a:r>
            <a:r>
              <a:rPr lang="nl-NL" noProof="0"/>
              <a:t>, </a:t>
            </a:r>
            <a:r>
              <a:rPr lang="nl-NL" noProof="0" err="1"/>
              <a:t>ium</a:t>
            </a:r>
            <a:r>
              <a:rPr lang="nl-NL" noProof="0"/>
              <a:t> ad </a:t>
            </a:r>
            <a:r>
              <a:rPr lang="nl-NL" noProof="0" err="1"/>
              <a:t>quam</a:t>
            </a:r>
            <a:r>
              <a:rPr lang="nl-NL" noProof="0"/>
              <a:t> </a:t>
            </a:r>
            <a:r>
              <a:rPr lang="nl-NL" noProof="0" err="1"/>
              <a:t>faccupt</a:t>
            </a:r>
            <a:r>
              <a:rPr lang="nl-NL" noProof="0"/>
              <a:t> </a:t>
            </a:r>
            <a:r>
              <a:rPr lang="nl-NL" noProof="0" err="1"/>
              <a:t>atiature</a:t>
            </a:r>
            <a:r>
              <a:rPr lang="nl-NL" noProof="0"/>
              <a:t>, </a:t>
            </a:r>
            <a:r>
              <a:rPr lang="nl-NL" noProof="0" err="1"/>
              <a:t>qui</a:t>
            </a:r>
            <a:r>
              <a:rPr lang="nl-NL" noProof="0"/>
              <a:t> </a:t>
            </a:r>
            <a:r>
              <a:rPr lang="nl-NL" noProof="0" err="1"/>
              <a:t>officipis</a:t>
            </a:r>
            <a:r>
              <a:rPr lang="nl-NL" noProof="0"/>
              <a:t> </a:t>
            </a:r>
            <a:r>
              <a:rPr lang="nl-NL" noProof="0" err="1"/>
              <a:t>dolupta</a:t>
            </a:r>
            <a:r>
              <a:rPr lang="nl-NL" noProof="0"/>
              <a:t> </a:t>
            </a:r>
            <a:r>
              <a:rPr lang="nl-NL" noProof="0" err="1"/>
              <a:t>spereium</a:t>
            </a:r>
            <a:r>
              <a:rPr lang="nl-NL" noProof="0"/>
              <a:t> </a:t>
            </a:r>
            <a:r>
              <a:rPr lang="nl-NL" noProof="0" err="1"/>
              <a:t>quias</a:t>
            </a:r>
            <a:r>
              <a:rPr lang="nl-NL" noProof="0"/>
              <a:t> </a:t>
            </a:r>
            <a:r>
              <a:rPr lang="nl-NL" noProof="0" err="1"/>
              <a:t>sum</a:t>
            </a:r>
            <a:r>
              <a:rPr lang="nl-NL" noProof="0"/>
              <a:t> </a:t>
            </a:r>
            <a:r>
              <a:rPr lang="nl-NL" noProof="0" err="1"/>
              <a:t>aut</a:t>
            </a:r>
            <a:r>
              <a:rPr lang="nl-NL" noProof="0"/>
              <a:t> min </a:t>
            </a:r>
            <a:r>
              <a:rPr lang="nl-NL" noProof="0" err="1"/>
              <a:t>prae</a:t>
            </a:r>
            <a:r>
              <a:rPr lang="nl-NL" noProof="0"/>
              <a:t> nam </a:t>
            </a:r>
            <a:r>
              <a:rPr lang="nl-NL" noProof="0" err="1"/>
              <a:t>aut</a:t>
            </a:r>
            <a:r>
              <a:rPr lang="nl-NL" noProof="0"/>
              <a:t> que </a:t>
            </a:r>
            <a:r>
              <a:rPr lang="nl-NL" noProof="0" err="1"/>
              <a:t>nobitatur</a:t>
            </a:r>
            <a:r>
              <a:rPr lang="nl-NL" noProof="0"/>
              <a:t>, </a:t>
            </a:r>
            <a:r>
              <a:rPr lang="nl-NL" noProof="0" err="1"/>
              <a:t>cus</a:t>
            </a:r>
            <a:r>
              <a:rPr lang="nl-NL" noProof="0"/>
              <a:t> </a:t>
            </a:r>
            <a:r>
              <a:rPr lang="nl-NL" noProof="0" err="1"/>
              <a:t>eario</a:t>
            </a:r>
            <a:r>
              <a:rPr lang="nl-NL" noProof="0"/>
              <a:t> </a:t>
            </a:r>
            <a:r>
              <a:rPr lang="nl-NL" noProof="0" err="1"/>
              <a:t>omnihic</a:t>
            </a:r>
            <a:r>
              <a:rPr lang="nl-NL" noProof="0"/>
              <a:t> </a:t>
            </a:r>
            <a:r>
              <a:rPr lang="nl-NL" noProof="0" err="1"/>
              <a:t>aeruptur</a:t>
            </a:r>
            <a:r>
              <a:rPr lang="nl-NL" noProof="0"/>
              <a:t>, </a:t>
            </a:r>
            <a:r>
              <a:rPr lang="nl-NL" noProof="0" err="1"/>
              <a:t>sunt</a:t>
            </a:r>
            <a:r>
              <a:rPr lang="nl-NL" noProof="0"/>
              <a:t> </a:t>
            </a:r>
            <a:r>
              <a:rPr lang="nl-NL" noProof="0" err="1"/>
              <a:t>eruptat</a:t>
            </a:r>
            <a:r>
              <a:rPr lang="nl-NL" noProof="0"/>
              <a:t> </a:t>
            </a:r>
            <a:r>
              <a:rPr lang="nl-NL" noProof="0" err="1"/>
              <a:t>volorep</a:t>
            </a:r>
            <a:r>
              <a:rPr lang="nl-NL" noProof="0"/>
              <a:t>. &lt;Max. 70 woorden&gt; </a:t>
            </a:r>
          </a:p>
        </p:txBody>
      </p:sp>
    </p:spTree>
    <p:extLst>
      <p:ext uri="{BB962C8B-B14F-4D97-AF65-F5344CB8AC3E}">
        <p14:creationId xmlns:p14="http://schemas.microsoft.com/office/powerpoint/2010/main" val="2400272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29C1-3788-484A-99E7-2804ED861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D3162-8331-4021-AD3A-D8C51A647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141CA-9214-4608-8A68-3E7A71948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753-F39D-4BB3-AEBD-CE16615D4B4B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F89D8-AA55-48E8-A871-CE249AF0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6F7AD-BC72-4DCD-9CAE-1AE80E8E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69E92-3FB1-4345-A020-EFB3CA690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891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75A9D-AE5A-4A6D-9355-83166FF54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858AF-33EA-426C-BA59-F161F745C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B67FC-F40C-4225-9574-F6DFFAE36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753-F39D-4BB3-AEBD-CE16615D4B4B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FAA8E-2D8E-41D5-ADF8-563A44B8D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0DD74-789B-4C8E-B0B5-83ADCCF43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69E92-3FB1-4345-A020-EFB3CA690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893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94141-E11F-4F8D-99A2-11649512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2B733-3C34-4B17-A682-633003B13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91488-9DAA-48FD-B79C-F77824FD7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753-F39D-4BB3-AEBD-CE16615D4B4B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DF10A-D5B6-4370-A726-1E16D1844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88DAE-1C8A-4807-8DE5-FF40F018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69E92-3FB1-4345-A020-EFB3CA690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229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6C47A-CC33-44A9-A2D0-F9E9A33DB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C6BA8-4D6D-44AF-829A-2D205765C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8E186-505C-4539-B679-2B3F5DFDB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77D6B-67FA-4F37-859A-99011406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753-F39D-4BB3-AEBD-CE16615D4B4B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E65E2-5C9A-40D8-9688-7C9DA72A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913B1-E469-4B73-A83D-D3E88341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69E92-3FB1-4345-A020-EFB3CA690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233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D5BC6-1BE2-445C-B375-38BBE0D89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98BF2-ACAB-4638-B739-2A8D0E5B1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A5EAF-33C0-44B0-904C-D3CC96EF3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EF7E4A-0E29-4D20-96A3-5236B52DD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3B439-ED7E-4987-B7DC-55620DDFB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07C862-95AD-4D65-89FB-E7475FB8F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753-F39D-4BB3-AEBD-CE16615D4B4B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8CD93A-CD8D-4BC0-9C5F-2E1B9F97E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6AC8E5-5D34-450F-B045-5ADA54A9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69E92-3FB1-4345-A020-EFB3CA690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208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0F831-F14B-4C99-B98E-8BEA5CD7E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D008BA-27FF-40D0-8ACC-B27DDD523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753-F39D-4BB3-AEBD-CE16615D4B4B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5D3FF-9490-423C-A8DB-CB9CC23A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0A536-4C3D-4423-8AE4-A77AF248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69E92-3FB1-4345-A020-EFB3CA690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527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F2EDE5-D713-41AD-A500-198E5CFB0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753-F39D-4BB3-AEBD-CE16615D4B4B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9D1DAF-24B6-4633-BF9A-9850E20B8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7C16A-EFD1-49D3-80AA-85DF2B7FE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69E92-3FB1-4345-A020-EFB3CA690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26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503-8A9F-4280-9FE5-8C04ADFB9901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CD19-836D-4E04-89FD-CDE59844A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753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897C9-340F-4B88-8DE6-7701B455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E0250-F97F-4CCF-B386-562E02950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A0316-6644-41EF-9865-AF2C0BA67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14C9B-F2DD-46D5-A735-C727C7204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753-F39D-4BB3-AEBD-CE16615D4B4B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3345A-2CAD-4893-8976-39636B8AE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BD1A1-80DA-4636-9606-09C9854FC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69E92-3FB1-4345-A020-EFB3CA690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573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28A47-EB2F-4739-9EC4-5F4ED599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F79C1-EF76-49FD-AD5C-931A9CD909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16F8B-12C0-4F78-99A9-FEFC1B7F6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6753E-AB64-42CA-8954-70D066E5B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753-F39D-4BB3-AEBD-CE16615D4B4B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51E1C-1DCB-4BDC-972F-6A39E3236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687F7-3A86-4616-A269-FF236283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69E92-3FB1-4345-A020-EFB3CA690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696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F7093-CE04-4E31-8745-7C03459EB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E6534-74FF-4979-8595-93167CF1B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19623-721A-4013-BEB6-602CEBD5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753-F39D-4BB3-AEBD-CE16615D4B4B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C1055-F7CF-4EDE-9440-E151197D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6AAB-32BE-460F-8DC3-40D3159D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69E92-3FB1-4345-A020-EFB3CA690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201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E58E7-2011-4031-81B1-2C0A99EF9A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0460F-361B-42C8-AD4D-972B76D6D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30988-11ED-4FAB-8754-AED825A3D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753-F39D-4BB3-AEBD-CE16615D4B4B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E00E0-0E8A-41F5-8862-84994D42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BC938-6652-4170-B559-FC6D0BA1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69E92-3FB1-4345-A020-EFB3CA690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42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503-8A9F-4280-9FE5-8C04ADFB9901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CD19-836D-4E04-89FD-CDE59844A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94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503-8A9F-4280-9FE5-8C04ADFB9901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CD19-836D-4E04-89FD-CDE59844A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58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503-8A9F-4280-9FE5-8C04ADFB9901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CD19-836D-4E04-89FD-CDE59844A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88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503-8A9F-4280-9FE5-8C04ADFB9901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CD19-836D-4E04-89FD-CDE59844A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150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503-8A9F-4280-9FE5-8C04ADFB9901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CD19-836D-4E04-89FD-CDE59844A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074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503-8A9F-4280-9FE5-8C04ADFB9901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CD19-836D-4E04-89FD-CDE59844A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717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503-8A9F-4280-9FE5-8C04ADFB9901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CD19-836D-4E04-89FD-CDE59844A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7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39503-8A9F-4280-9FE5-8C04ADFB9901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9CD19-836D-4E04-89FD-CDE59844A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79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58DC59-7355-4BC9-AE10-A542369D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67A94-10BC-401E-A3AC-889E2EC64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370F9-A7EB-43B0-B05B-7708D2EDA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CA753-F39D-4BB3-AEBD-CE16615D4B4B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FE257-090D-4576-91E1-2AD91664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8F107-16B8-4BED-BE33-86E1136DF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69E92-3FB1-4345-A020-EFB3CA690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14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ECO%20KINO%20PROJECT%20MOVIE_RK.mp4" TargetMode="Externa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padlet.com/rikkooke/sociaalecologische-dilemma-s-am5itf0hvjyi9f4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46" y="2862496"/>
            <a:ext cx="4464505" cy="3134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200025"/>
            <a:ext cx="12191999" cy="2387600"/>
          </a:xfrm>
        </p:spPr>
        <p:txBody>
          <a:bodyPr>
            <a:normAutofit/>
          </a:bodyPr>
          <a:lstStyle/>
          <a:p>
            <a:r>
              <a:rPr lang="nl-NL" sz="138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ECOKINO</a:t>
            </a:r>
            <a:endParaRPr lang="en-GB" sz="138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" y="1917065"/>
            <a:ext cx="12191998" cy="1655762"/>
          </a:xfrm>
        </p:spPr>
        <p:txBody>
          <a:bodyPr>
            <a:normAutofit/>
          </a:bodyPr>
          <a:lstStyle/>
          <a:p>
            <a:r>
              <a:rPr lang="nl-NL" sz="2800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Kruip in de rol van</a:t>
            </a:r>
            <a:br>
              <a:rPr lang="nl-NL" sz="2800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nl-NL" sz="2800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onderzoeker en kunstenaar</a:t>
            </a:r>
            <a:endParaRPr lang="en-GB" sz="2800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6114530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Jan Somers</a:t>
            </a:r>
            <a:b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</a:br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Rik </a:t>
            </a:r>
            <a:r>
              <a:rPr lang="nl-NL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Kooke</a:t>
            </a:r>
            <a:endParaRPr lang="en-GB" dirty="0">
              <a:solidFill>
                <a:schemeClr val="accent3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2" descr="Nieuwbouw Stedelijk College Eindho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474" y="6326187"/>
            <a:ext cx="3831526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88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ONTWERPPRINCIPES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402423"/>
              </p:ext>
            </p:extLst>
          </p:nvPr>
        </p:nvGraphicFramePr>
        <p:xfrm>
          <a:off x="6468742" y="1690688"/>
          <a:ext cx="5582131" cy="395446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582131">
                  <a:extLst>
                    <a:ext uri="{9D8B030D-6E8A-4147-A177-3AD203B41FA5}">
                      <a16:colId xmlns:a16="http://schemas.microsoft.com/office/drawing/2014/main" val="4032181025"/>
                    </a:ext>
                  </a:extLst>
                </a:gridCol>
              </a:tblGrid>
              <a:tr h="583087">
                <a:tc>
                  <a:txBody>
                    <a:bodyPr/>
                    <a:lstStyle/>
                    <a:p>
                      <a:pPr algn="ctr"/>
                      <a:r>
                        <a:rPr lang="nl-NL" sz="3600" dirty="0" smtClean="0">
                          <a:solidFill>
                            <a:schemeClr val="tx1"/>
                          </a:solidFill>
                        </a:rPr>
                        <a:t>Duurzaamheidscompetentie</a:t>
                      </a:r>
                      <a:endParaRPr lang="en-GB" sz="32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771965"/>
                  </a:ext>
                </a:extLst>
              </a:tr>
              <a:tr h="1074107">
                <a:tc>
                  <a:txBody>
                    <a:bodyPr/>
                    <a:lstStyle/>
                    <a:p>
                      <a:pPr algn="ctr"/>
                      <a:r>
                        <a:rPr lang="nl-NL" sz="3200" dirty="0" smtClean="0"/>
                        <a:t>Systeemdenken en omgaan met onzekerheid</a:t>
                      </a:r>
                      <a:endParaRPr lang="en-GB" sz="32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319154"/>
                  </a:ext>
                </a:extLst>
              </a:tr>
              <a:tr h="583087">
                <a:tc>
                  <a:txBody>
                    <a:bodyPr/>
                    <a:lstStyle/>
                    <a:p>
                      <a:pPr algn="ctr"/>
                      <a:r>
                        <a:rPr lang="nl-NL" sz="3200" dirty="0" smtClean="0"/>
                        <a:t>Integrerend samenwerken</a:t>
                      </a:r>
                      <a:endParaRPr lang="en-GB" sz="32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32717"/>
                  </a:ext>
                </a:extLst>
              </a:tr>
              <a:tr h="1074107">
                <a:tc>
                  <a:txBody>
                    <a:bodyPr/>
                    <a:lstStyle/>
                    <a:p>
                      <a:pPr algn="ctr"/>
                      <a:r>
                        <a:rPr lang="nl-NL" sz="3200" dirty="0" smtClean="0"/>
                        <a:t>Omgaan met emoties, gevoelens</a:t>
                      </a:r>
                      <a:r>
                        <a:rPr lang="nl-NL" sz="3200" baseline="0" dirty="0" smtClean="0"/>
                        <a:t> en waarden</a:t>
                      </a:r>
                      <a:endParaRPr lang="en-GB" sz="32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451291"/>
                  </a:ext>
                </a:extLst>
              </a:tr>
              <a:tr h="583087">
                <a:tc>
                  <a:txBody>
                    <a:bodyPr/>
                    <a:lstStyle/>
                    <a:p>
                      <a:pPr algn="ctr"/>
                      <a:r>
                        <a:rPr lang="nl-NL" sz="3200" dirty="0" smtClean="0"/>
                        <a:t>Toekomstgericht denken</a:t>
                      </a:r>
                      <a:endParaRPr lang="en-GB" sz="32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1797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538768"/>
              </p:ext>
            </p:extLst>
          </p:nvPr>
        </p:nvGraphicFramePr>
        <p:xfrm>
          <a:off x="127531" y="1690688"/>
          <a:ext cx="5758400" cy="4541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68000">
                  <a:extLst>
                    <a:ext uri="{9D8B030D-6E8A-4147-A177-3AD203B41FA5}">
                      <a16:colId xmlns:a16="http://schemas.microsoft.com/office/drawing/2014/main" val="805419592"/>
                    </a:ext>
                  </a:extLst>
                </a:gridCol>
                <a:gridCol w="4190400">
                  <a:extLst>
                    <a:ext uri="{9D8B030D-6E8A-4147-A177-3AD203B41FA5}">
                      <a16:colId xmlns:a16="http://schemas.microsoft.com/office/drawing/2014/main" val="329790652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nl-NL" sz="3200" dirty="0" smtClean="0">
                          <a:solidFill>
                            <a:schemeClr val="tx1"/>
                          </a:solidFill>
                        </a:rPr>
                        <a:t>Ontwerpprincipes</a:t>
                      </a:r>
                      <a:endParaRPr lang="en-GB" sz="32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51438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 algn="l">
                        <a:buAutoNum type="arabicPeriod"/>
                      </a:pPr>
                      <a:r>
                        <a:rPr lang="nl-NL" sz="2800" dirty="0" smtClean="0"/>
                        <a:t> Bezoek MU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17885"/>
                  </a:ext>
                </a:extLst>
              </a:tr>
              <a:tr h="172720">
                <a:tc rowSpan="3">
                  <a:txBody>
                    <a:bodyPr/>
                    <a:lstStyle/>
                    <a:p>
                      <a:pPr algn="l"/>
                      <a:endParaRPr lang="nl-NL" sz="2800" dirty="0" smtClean="0"/>
                    </a:p>
                    <a:p>
                      <a:pPr algn="l"/>
                      <a:endParaRPr lang="nl-NL" sz="2800" dirty="0" smtClean="0"/>
                    </a:p>
                    <a:p>
                      <a:pPr algn="l"/>
                      <a:r>
                        <a:rPr lang="nl-NL" sz="2800" dirty="0" smtClean="0"/>
                        <a:t>2. SSIBL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800" dirty="0" smtClean="0"/>
                        <a:t>Onderzoek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176599"/>
                  </a:ext>
                </a:extLst>
              </a:tr>
              <a:tr h="345440">
                <a:tc vMerge="1">
                  <a:txBody>
                    <a:bodyPr/>
                    <a:lstStyle/>
                    <a:p>
                      <a:pPr algn="ctr"/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800" dirty="0" smtClean="0"/>
                        <a:t>Stakeholders identificeren en interviewen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614846"/>
                  </a:ext>
                </a:extLst>
              </a:tr>
              <a:tr h="172720">
                <a:tc vMerge="1">
                  <a:txBody>
                    <a:bodyPr/>
                    <a:lstStyle/>
                    <a:p>
                      <a:pPr algn="ctr"/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800" dirty="0" smtClean="0"/>
                        <a:t>Kritische evaluatie</a:t>
                      </a:r>
                      <a:r>
                        <a:rPr lang="nl-NL" sz="2800" baseline="0" dirty="0" smtClean="0"/>
                        <a:t> van bronnen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66816"/>
                  </a:ext>
                </a:extLst>
              </a:tr>
              <a:tr h="172720">
                <a:tc gridSpan="2">
                  <a:txBody>
                    <a:bodyPr/>
                    <a:lstStyle/>
                    <a:p>
                      <a:pPr algn="l"/>
                      <a:r>
                        <a:rPr lang="nl-NL" sz="2800" dirty="0" smtClean="0"/>
                        <a:t>3. Kunstproject/ eindproduct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407628"/>
                  </a:ext>
                </a:extLst>
              </a:tr>
              <a:tr h="172720">
                <a:tc gridSpan="2">
                  <a:txBody>
                    <a:bodyPr/>
                    <a:lstStyle/>
                    <a:p>
                      <a:pPr algn="l"/>
                      <a:r>
                        <a:rPr lang="nl-NL" sz="2800" dirty="0" smtClean="0"/>
                        <a:t>4. Peer feedback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417549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flipV="1">
            <a:off x="3716045" y="2757714"/>
            <a:ext cx="2752698" cy="2585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716045" y="3016252"/>
            <a:ext cx="2752698" cy="23322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885931" y="2886982"/>
            <a:ext cx="582812" cy="8670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885931" y="3657600"/>
            <a:ext cx="582812" cy="742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885931" y="3742919"/>
            <a:ext cx="582812" cy="15795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978788" y="2778125"/>
            <a:ext cx="1489955" cy="21131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525216" y="4403384"/>
            <a:ext cx="1943527" cy="1063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525216" y="5359581"/>
            <a:ext cx="1943527" cy="1144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48816" y="3706176"/>
            <a:ext cx="3619927" cy="22323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678812" y="6163856"/>
            <a:ext cx="517558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latin typeface="Garamond" panose="02020404030301010803" pitchFamily="18" charset="0"/>
              </a:rPr>
              <a:t>Duurzaam handelen</a:t>
            </a:r>
            <a:endParaRPr lang="en-GB" sz="3200" b="1" dirty="0">
              <a:latin typeface="Garamond" panose="02020404030301010803" pitchFamily="18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9056537" y="5599230"/>
            <a:ext cx="0" cy="5646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2" idx="1"/>
          </p:cNvCxnSpPr>
          <p:nvPr/>
        </p:nvCxnSpPr>
        <p:spPr>
          <a:xfrm>
            <a:off x="2344445" y="2520829"/>
            <a:ext cx="4124297" cy="11470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344444" y="2511470"/>
            <a:ext cx="4124298" cy="18808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344444" y="2523273"/>
            <a:ext cx="4124298" cy="27991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52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ECOKINO BINNEN ECOLOGIE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581133"/>
              </p:ext>
            </p:extLst>
          </p:nvPr>
        </p:nvGraphicFramePr>
        <p:xfrm>
          <a:off x="502956" y="1598139"/>
          <a:ext cx="5310016" cy="2560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96669">
                  <a:extLst>
                    <a:ext uri="{9D8B030D-6E8A-4147-A177-3AD203B41FA5}">
                      <a16:colId xmlns:a16="http://schemas.microsoft.com/office/drawing/2014/main" val="2282967924"/>
                    </a:ext>
                  </a:extLst>
                </a:gridCol>
                <a:gridCol w="4013347">
                  <a:extLst>
                    <a:ext uri="{9D8B030D-6E8A-4147-A177-3AD203B41FA5}">
                      <a16:colId xmlns:a16="http://schemas.microsoft.com/office/drawing/2014/main" val="16826851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320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Les</a:t>
                      </a:r>
                      <a:endParaRPr lang="en-GB" sz="32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320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Inhoud</a:t>
                      </a:r>
                      <a:endParaRPr lang="en-GB" sz="32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533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Les 1 Overzicht</a:t>
                      </a:r>
                      <a:r>
                        <a:rPr lang="nl-NL" sz="2800" baseline="0" dirty="0" smtClean="0">
                          <a:latin typeface="Garamond" panose="02020404030301010803" pitchFamily="18" charset="0"/>
                        </a:rPr>
                        <a:t> ecologie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95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2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Les 2 Populatie</a:t>
                      </a:r>
                      <a:r>
                        <a:rPr lang="nl-NL" sz="2800" baseline="0" dirty="0" smtClean="0">
                          <a:latin typeface="Garamond" panose="02020404030301010803" pitchFamily="18" charset="0"/>
                        </a:rPr>
                        <a:t> ecologie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5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3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err="1" smtClean="0">
                          <a:latin typeface="Garamond" panose="02020404030301010803" pitchFamily="18" charset="0"/>
                        </a:rPr>
                        <a:t>Ecokino</a:t>
                      </a:r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 – sociaalecologisch</a:t>
                      </a:r>
                      <a:r>
                        <a:rPr lang="nl-NL" sz="2800" baseline="0" dirty="0" smtClean="0">
                          <a:latin typeface="Garamond" panose="02020404030301010803" pitchFamily="18" charset="0"/>
                        </a:rPr>
                        <a:t> dilemma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77910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113" y="1598139"/>
            <a:ext cx="5535801" cy="37000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41" b="7630"/>
          <a:stretch/>
        </p:blipFill>
        <p:spPr>
          <a:xfrm>
            <a:off x="6288113" y="1598139"/>
            <a:ext cx="5553718" cy="2900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1" b="14590"/>
          <a:stretch/>
        </p:blipFill>
        <p:spPr>
          <a:xfrm>
            <a:off x="6283086" y="1598139"/>
            <a:ext cx="5540828" cy="282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8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ECOKINO PROJECTEN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18DF3215-9209-47E8-AAF6-52711BCEC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353262"/>
              </p:ext>
            </p:extLst>
          </p:nvPr>
        </p:nvGraphicFramePr>
        <p:xfrm>
          <a:off x="838200" y="2116137"/>
          <a:ext cx="10350978" cy="423339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175489">
                  <a:extLst>
                    <a:ext uri="{9D8B030D-6E8A-4147-A177-3AD203B41FA5}">
                      <a16:colId xmlns:a16="http://schemas.microsoft.com/office/drawing/2014/main" val="3325004545"/>
                    </a:ext>
                  </a:extLst>
                </a:gridCol>
                <a:gridCol w="5175489">
                  <a:extLst>
                    <a:ext uri="{9D8B030D-6E8A-4147-A177-3AD203B41FA5}">
                      <a16:colId xmlns:a16="http://schemas.microsoft.com/office/drawing/2014/main" val="1952207803"/>
                    </a:ext>
                  </a:extLst>
                </a:gridCol>
              </a:tblGrid>
              <a:tr h="57598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Sociaalecologische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dilemma’s van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leerlingen</a:t>
                      </a:r>
                      <a:endParaRPr lang="nl-NL" sz="2800" dirty="0">
                        <a:solidFill>
                          <a:schemeClr val="tx1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tc hMerge="1">
                  <a:txBody>
                    <a:bodyPr/>
                    <a:lstStyle/>
                    <a:p>
                      <a:endParaRPr lang="nl-NL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170736"/>
                  </a:ext>
                </a:extLst>
              </a:tr>
              <a:tr h="453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 smtClean="0">
                          <a:solidFill>
                            <a:schemeClr val="dk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Het</a:t>
                      </a:r>
                      <a:r>
                        <a:rPr lang="en-US" sz="2400" baseline="0" dirty="0" smtClean="0">
                          <a:solidFill>
                            <a:schemeClr val="dk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effect van plastic op </a:t>
                      </a:r>
                      <a:r>
                        <a:rPr lang="en-US" sz="2400" baseline="0" dirty="0" err="1" smtClean="0">
                          <a:solidFill>
                            <a:schemeClr val="dk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vispopulaties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Palmolie</a:t>
                      </a:r>
                      <a:r>
                        <a:rPr lang="en-US" sz="2400" dirty="0" smtClean="0">
                          <a:latin typeface="Garamond" panose="02020404030301010803" pitchFamily="18" charset="0"/>
                        </a:rPr>
                        <a:t> in </a:t>
                      </a:r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Azi</a:t>
                      </a:r>
                      <a:r>
                        <a:rPr lang="nl-NL" sz="2400" dirty="0" smtClean="0">
                          <a:latin typeface="Garamond" panose="02020404030301010803" pitchFamily="18" charset="0"/>
                        </a:rPr>
                        <a:t>ë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445734445"/>
                  </a:ext>
                </a:extLst>
              </a:tr>
              <a:tr h="453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Vossen</a:t>
                      </a:r>
                      <a:r>
                        <a:rPr lang="en-US" sz="2400" dirty="0" smtClean="0">
                          <a:latin typeface="Garamond" panose="02020404030301010803" pitchFamily="18" charset="0"/>
                        </a:rPr>
                        <a:t> in Noord-Brabant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Overbevissing</a:t>
                      </a:r>
                      <a:r>
                        <a:rPr lang="en-US" sz="2400" dirty="0" smtClean="0">
                          <a:latin typeface="Garamond" panose="02020404030301010803" pitchFamily="18" charset="0"/>
                        </a:rPr>
                        <a:t> in </a:t>
                      </a:r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Somalië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264302338"/>
                  </a:ext>
                </a:extLst>
              </a:tr>
              <a:tr h="453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Sojaproductie</a:t>
                      </a:r>
                      <a:r>
                        <a:rPr lang="en-US" sz="2400" baseline="0" dirty="0" smtClean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Garamond" panose="02020404030301010803" pitchFamily="18" charset="0"/>
                        </a:rPr>
                        <a:t>en</a:t>
                      </a:r>
                      <a:r>
                        <a:rPr lang="en-US" sz="2400" baseline="0" dirty="0" smtClean="0">
                          <a:latin typeface="Garamond" panose="02020404030301010803" pitchFamily="18" charset="0"/>
                        </a:rPr>
                        <a:t> het </a:t>
                      </a:r>
                      <a:r>
                        <a:rPr lang="en-US" sz="2400" baseline="0" dirty="0" err="1" smtClean="0">
                          <a:latin typeface="Garamond" panose="02020404030301010803" pitchFamily="18" charset="0"/>
                        </a:rPr>
                        <a:t>regenwoud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Nijlbaars</a:t>
                      </a:r>
                      <a:r>
                        <a:rPr lang="en-US" sz="2400" dirty="0" smtClean="0">
                          <a:latin typeface="Garamond" panose="02020404030301010803" pitchFamily="18" charset="0"/>
                        </a:rPr>
                        <a:t> in </a:t>
                      </a:r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Victoriameer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28647932"/>
                  </a:ext>
                </a:extLst>
              </a:tr>
              <a:tr h="453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Illegale</a:t>
                      </a:r>
                      <a:r>
                        <a:rPr lang="en-US" sz="2400" dirty="0" smtClean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haaienvisserij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Stroperij</a:t>
                      </a:r>
                      <a:r>
                        <a:rPr lang="en-US" sz="2400" dirty="0" smtClean="0">
                          <a:latin typeface="Garamond" panose="02020404030301010803" pitchFamily="18" charset="0"/>
                        </a:rPr>
                        <a:t> van </a:t>
                      </a:r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Afrikaanse</a:t>
                      </a:r>
                      <a:r>
                        <a:rPr lang="en-US" sz="2400" baseline="0" dirty="0" smtClean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Garamond" panose="02020404030301010803" pitchFamily="18" charset="0"/>
                        </a:rPr>
                        <a:t>neushoorns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351196704"/>
                  </a:ext>
                </a:extLst>
              </a:tr>
              <a:tr h="453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Vleesconsumptie</a:t>
                      </a:r>
                      <a:r>
                        <a:rPr lang="en-US" sz="2400" dirty="0" smtClean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en</a:t>
                      </a:r>
                      <a:r>
                        <a:rPr lang="en-US" sz="2400" dirty="0" smtClean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ontbossing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Overbevolking</a:t>
                      </a:r>
                      <a:r>
                        <a:rPr lang="en-US" sz="2400" dirty="0" smtClean="0">
                          <a:latin typeface="Garamond" panose="02020404030301010803" pitchFamily="18" charset="0"/>
                        </a:rPr>
                        <a:t> in India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297216898"/>
                  </a:ext>
                </a:extLst>
              </a:tr>
              <a:tr h="453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nl-NL" sz="240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Verlaagde</a:t>
                      </a:r>
                      <a:r>
                        <a:rPr lang="nl-NL" sz="24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biodiversiteit bijenpopulaties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Plasticvervuiling</a:t>
                      </a:r>
                      <a:r>
                        <a:rPr lang="en-US" sz="2400" baseline="0" dirty="0" smtClean="0">
                          <a:latin typeface="Garamond" panose="02020404030301010803" pitchFamily="18" charset="0"/>
                        </a:rPr>
                        <a:t> in Nederland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497831736"/>
                  </a:ext>
                </a:extLst>
              </a:tr>
              <a:tr h="453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nl-NL" sz="240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Uitsterven van zeeschildpadden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Palmolie</a:t>
                      </a:r>
                      <a:r>
                        <a:rPr lang="en-US" sz="2400" dirty="0" smtClean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en</a:t>
                      </a:r>
                      <a:r>
                        <a:rPr lang="en-US" sz="2400" dirty="0" smtClean="0">
                          <a:latin typeface="Garamond" panose="02020404030301010803" pitchFamily="18" charset="0"/>
                        </a:rPr>
                        <a:t> organ-</a:t>
                      </a:r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oetan</a:t>
                      </a:r>
                      <a:r>
                        <a:rPr lang="en-US" sz="2400" dirty="0" smtClean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populaties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679017772"/>
                  </a:ext>
                </a:extLst>
              </a:tr>
              <a:tr h="453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nl-NL" sz="240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Overbevissing</a:t>
                      </a:r>
                      <a:r>
                        <a:rPr lang="nl-NL" sz="24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van haring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Chemisch</a:t>
                      </a:r>
                      <a:r>
                        <a:rPr lang="en-US" sz="2400" dirty="0" smtClean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Garamond" panose="02020404030301010803" pitchFamily="18" charset="0"/>
                        </a:rPr>
                        <a:t>afval</a:t>
                      </a:r>
                      <a:endParaRPr lang="nl-NL" sz="24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599778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42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39591A8-0637-4DB6-90BB-67A8FBAD9F79}"/>
              </a:ext>
            </a:extLst>
          </p:cNvPr>
          <p:cNvSpPr txBox="1">
            <a:spLocks/>
          </p:cNvSpPr>
          <p:nvPr/>
        </p:nvSpPr>
        <p:spPr>
          <a:xfrm>
            <a:off x="861720" y="109325"/>
            <a:ext cx="7557707" cy="1253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8DEFA30-7672-4F0E-8918-5CEB5F9A1D40}"/>
              </a:ext>
            </a:extLst>
          </p:cNvPr>
          <p:cNvSpPr txBox="1"/>
          <p:nvPr/>
        </p:nvSpPr>
        <p:spPr>
          <a:xfrm>
            <a:off x="789148" y="1717751"/>
            <a:ext cx="10735314" cy="48013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FFFF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285664" indent="-285664" defTabSz="914126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Persoonlijke</a:t>
            </a:r>
            <a:r>
              <a:rPr lang="en-US" sz="2400" b="1" dirty="0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interesse</a:t>
            </a:r>
            <a:endParaRPr lang="en-US" sz="2400" b="1" dirty="0">
              <a:solidFill>
                <a:schemeClr val="bg1"/>
              </a:solidFill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063" lvl="1" defTabSz="914126"/>
            <a:r>
              <a:rPr lang="en-US" sz="2400" i="1" dirty="0" err="1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Overbevissing</a:t>
            </a:r>
            <a:r>
              <a:rPr lang="en-US" sz="2400" i="1" dirty="0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Somalische</a:t>
            </a:r>
            <a:r>
              <a:rPr lang="en-US" sz="2400" i="1" dirty="0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kustlijn</a:t>
            </a:r>
            <a:endParaRPr lang="en-US" sz="2400" i="1" dirty="0">
              <a:solidFill>
                <a:schemeClr val="bg1"/>
              </a:solidFill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063" lvl="1" defTabSz="914126"/>
            <a:r>
              <a:rPr lang="en-US" sz="2400" dirty="0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‘</a:t>
            </a:r>
            <a:r>
              <a:rPr lang="nl-NL" sz="2400" dirty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Dit is een probleem omdat het gericht is op veel onschuldige mensen die </a:t>
            </a:r>
            <a:r>
              <a:rPr lang="nl-NL" sz="2400" dirty="0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visserij </a:t>
            </a:r>
            <a:r>
              <a:rPr lang="nl-NL" sz="2400" dirty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als beroep hebben. Mohammed komt uit Somalië, dus hij voelt een bepaald soort schuldgevoel tegenover deze mensen, daarom willen we een oplossing voor dit probleem bedenken</a:t>
            </a:r>
            <a:r>
              <a:rPr lang="en-US" sz="2400" dirty="0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.’</a:t>
            </a:r>
            <a:endParaRPr lang="nl-NL" sz="2400" dirty="0">
              <a:solidFill>
                <a:schemeClr val="bg1"/>
              </a:solidFill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126"/>
            <a:endParaRPr lang="en-US" sz="2400" dirty="0">
              <a:solidFill>
                <a:schemeClr val="bg1"/>
              </a:solidFill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664" indent="-285664" defTabSz="914126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Gebrek</a:t>
            </a:r>
            <a:r>
              <a:rPr lang="en-US" sz="2400" b="1" dirty="0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aan</a:t>
            </a:r>
            <a:r>
              <a:rPr lang="en-US" sz="2400" b="1" dirty="0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kennis</a:t>
            </a:r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457063" lvl="1" defTabSz="914126"/>
            <a:r>
              <a:rPr lang="nl-NL" sz="2400" i="1" dirty="0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De invloed van soja op de kap van het regenwoud</a:t>
            </a:r>
            <a:endParaRPr lang="nl-NL" sz="2400" i="1" dirty="0">
              <a:solidFill>
                <a:schemeClr val="bg1"/>
              </a:solidFill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063" lvl="1" defTabSz="914126"/>
            <a:r>
              <a:rPr lang="en-US" sz="2400" dirty="0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‘</a:t>
            </a:r>
            <a:r>
              <a:rPr lang="nl-NL" sz="2400" dirty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We waren op de hoogte van de voortdurende situatie met de soja-industrie in het Amazone-regenwoud, maar we begrepen het probleem volkomen verkeerd. We dachten dat de soja-industrie voor menselijke consumptie het Amazonegebied vernietigde, maar we kwamen erachter dat dit niet het geval </a:t>
            </a:r>
            <a:r>
              <a:rPr lang="nl-NL" sz="2400" dirty="0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was</a:t>
            </a:r>
            <a:r>
              <a:rPr lang="en-US" sz="2400" dirty="0" smtClean="0">
                <a:solidFill>
                  <a:schemeClr val="bg1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.’</a:t>
            </a:r>
            <a:endParaRPr lang="en-US" sz="2400" dirty="0">
              <a:solidFill>
                <a:schemeClr val="bg1"/>
              </a:solidFill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89148" y="3160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MOTIVATIE LEERLINGEN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6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1F567CF-4EC7-4899-93D0-DB4C05AEA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97" y="2803256"/>
            <a:ext cx="6541704" cy="391641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BE38B13-D52C-42D0-82D6-C38F6504AC2C}"/>
              </a:ext>
            </a:extLst>
          </p:cNvPr>
          <p:cNvSpPr txBox="1"/>
          <p:nvPr/>
        </p:nvSpPr>
        <p:spPr>
          <a:xfrm>
            <a:off x="8351022" y="6165673"/>
            <a:ext cx="2455482" cy="553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FFFF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defTabSz="914126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Statistics:</a:t>
            </a:r>
          </a:p>
          <a:p>
            <a:pPr defTabSz="914126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Wilcoxon signed-rank test</a:t>
            </a:r>
            <a:endParaRPr lang="nl-NL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9C0368BC-1A58-40BE-AA21-2B17E6817048}"/>
              </a:ext>
            </a:extLst>
          </p:cNvPr>
          <p:cNvSpPr/>
          <p:nvPr/>
        </p:nvSpPr>
        <p:spPr>
          <a:xfrm>
            <a:off x="6911946" y="4305629"/>
            <a:ext cx="552275" cy="359417"/>
          </a:xfrm>
          <a:prstGeom prst="ellipse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nl-NL" sz="1799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773950"/>
            <a:ext cx="9593722" cy="95410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Wat is de </a:t>
            </a:r>
            <a:r>
              <a:rPr lang="en-US" sz="2800" dirty="0" err="1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invloed</a:t>
            </a:r>
            <a:r>
              <a:rPr lang="en-US" sz="2800" dirty="0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van het ECOKINO project op de </a:t>
            </a:r>
            <a:r>
              <a:rPr lang="en-US" sz="2800" dirty="0" err="1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ontwikkeling</a:t>
            </a:r>
            <a:r>
              <a:rPr lang="en-US" sz="2800" dirty="0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van </a:t>
            </a:r>
            <a:r>
              <a:rPr lang="en-US" sz="2800" dirty="0" err="1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duurzaamheidscompetenties</a:t>
            </a:r>
            <a:r>
              <a:rPr lang="en-US" sz="2800" dirty="0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bij</a:t>
            </a:r>
            <a:r>
              <a:rPr lang="en-US" sz="2800" dirty="0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leerlingen</a:t>
            </a:r>
            <a:r>
              <a:rPr lang="en-US" sz="2800" dirty="0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?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kern="1200" smtClean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RESULTATEN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9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1A4509B-15C3-4055-9C65-33CA16DCF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25" y="1250171"/>
            <a:ext cx="9487188" cy="544232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505B71-DD2E-45F9-884E-47ACB6683776}"/>
              </a:ext>
            </a:extLst>
          </p:cNvPr>
          <p:cNvSpPr txBox="1"/>
          <p:nvPr/>
        </p:nvSpPr>
        <p:spPr>
          <a:xfrm>
            <a:off x="10519321" y="6323258"/>
            <a:ext cx="1672679" cy="3692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FFFF00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914126"/>
            <a:r>
              <a:rPr lang="en-US" sz="1200" i="1" dirty="0">
                <a:solidFill>
                  <a:schemeClr val="bg1"/>
                </a:solidFill>
                <a:latin typeface="Calibri" panose="020F0502020204030204"/>
              </a:rPr>
              <a:t>Statistics:</a:t>
            </a:r>
          </a:p>
          <a:p>
            <a:pPr defTabSz="914126"/>
            <a:r>
              <a:rPr lang="en-US" sz="1200" i="1" dirty="0">
                <a:solidFill>
                  <a:schemeClr val="bg1"/>
                </a:solidFill>
                <a:latin typeface="Calibri" panose="020F0502020204030204"/>
              </a:rPr>
              <a:t>Wilcoxon signed-rank test</a:t>
            </a:r>
            <a:endParaRPr lang="nl-NL" sz="1200" i="1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AE8EB4B7-15F6-4AD6-8214-2ABD014C861A}"/>
              </a:ext>
            </a:extLst>
          </p:cNvPr>
          <p:cNvSpPr/>
          <p:nvPr/>
        </p:nvSpPr>
        <p:spPr>
          <a:xfrm>
            <a:off x="7683071" y="5804281"/>
            <a:ext cx="647103" cy="421130"/>
          </a:xfrm>
          <a:prstGeom prst="ellipse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nl-NL" sz="1799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Ovaal 1">
            <a:extLst>
              <a:ext uri="{FF2B5EF4-FFF2-40B4-BE49-F238E27FC236}">
                <a16:creationId xmlns:a16="http://schemas.microsoft.com/office/drawing/2014/main" id="{AE8EB4B7-15F6-4AD6-8214-2ABD014C861A}"/>
              </a:ext>
            </a:extLst>
          </p:cNvPr>
          <p:cNvSpPr/>
          <p:nvPr/>
        </p:nvSpPr>
        <p:spPr>
          <a:xfrm>
            <a:off x="7304529" y="5263507"/>
            <a:ext cx="647103" cy="421130"/>
          </a:xfrm>
          <a:prstGeom prst="ellipse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nl-NL" sz="1799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Ovaal 1">
            <a:extLst>
              <a:ext uri="{FF2B5EF4-FFF2-40B4-BE49-F238E27FC236}">
                <a16:creationId xmlns:a16="http://schemas.microsoft.com/office/drawing/2014/main" id="{AE8EB4B7-15F6-4AD6-8214-2ABD014C861A}"/>
              </a:ext>
            </a:extLst>
          </p:cNvPr>
          <p:cNvSpPr/>
          <p:nvPr/>
        </p:nvSpPr>
        <p:spPr>
          <a:xfrm>
            <a:off x="8513897" y="4562958"/>
            <a:ext cx="647103" cy="421130"/>
          </a:xfrm>
          <a:prstGeom prst="ellipse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nl-NL" sz="1799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Ovaal 1">
            <a:extLst>
              <a:ext uri="{FF2B5EF4-FFF2-40B4-BE49-F238E27FC236}">
                <a16:creationId xmlns:a16="http://schemas.microsoft.com/office/drawing/2014/main" id="{AE8EB4B7-15F6-4AD6-8214-2ABD014C861A}"/>
              </a:ext>
            </a:extLst>
          </p:cNvPr>
          <p:cNvSpPr/>
          <p:nvPr/>
        </p:nvSpPr>
        <p:spPr>
          <a:xfrm>
            <a:off x="8580264" y="3473216"/>
            <a:ext cx="647103" cy="421130"/>
          </a:xfrm>
          <a:prstGeom prst="ellipse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nl-NL" sz="1799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40060" y="122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kern="1200" smtClean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RESULTATEN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7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ek 12">
            <a:extLst>
              <a:ext uri="{FF2B5EF4-FFF2-40B4-BE49-F238E27FC236}">
                <a16:creationId xmlns:a16="http://schemas.microsoft.com/office/drawing/2014/main" id="{BB917A1B-C919-4F1C-A866-EB12B7145F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1674221"/>
              </p:ext>
            </p:extLst>
          </p:nvPr>
        </p:nvGraphicFramePr>
        <p:xfrm>
          <a:off x="3268749" y="2392243"/>
          <a:ext cx="5522280" cy="3182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ballon: ovaal 8">
            <a:extLst>
              <a:ext uri="{FF2B5EF4-FFF2-40B4-BE49-F238E27FC236}">
                <a16:creationId xmlns:a16="http://schemas.microsoft.com/office/drawing/2014/main" id="{318AC4B9-A302-481E-A41B-9BB9CF5B3402}"/>
              </a:ext>
            </a:extLst>
          </p:cNvPr>
          <p:cNvSpPr/>
          <p:nvPr/>
        </p:nvSpPr>
        <p:spPr>
          <a:xfrm>
            <a:off x="9096598" y="4884921"/>
            <a:ext cx="2913614" cy="1891844"/>
          </a:xfrm>
          <a:prstGeom prst="wedgeEllipseCallout">
            <a:avLst>
              <a:gd name="adj1" fmla="val -109166"/>
              <a:gd name="adj2" fmla="val -254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</a:t>
            </a:r>
            <a:r>
              <a:rPr lang="nl-NL" sz="1200" i="1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Het project van [andere groep] was erg goed gemaakt en </a:t>
            </a:r>
            <a:r>
              <a:rPr lang="nl-NL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interessant. Het </a:t>
            </a:r>
            <a:r>
              <a:rPr lang="nl-NL" sz="1200" i="1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heeft mijn kijk op het gebruik van sojaproducten echt veranderd en ik weet nu welke producten ik wel en niet moet eten.</a:t>
            </a:r>
            <a:r>
              <a:rPr lang="en-US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”</a:t>
            </a:r>
            <a:endParaRPr lang="en-US" sz="1200" i="1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kstballon: ovaal 9">
            <a:extLst>
              <a:ext uri="{FF2B5EF4-FFF2-40B4-BE49-F238E27FC236}">
                <a16:creationId xmlns:a16="http://schemas.microsoft.com/office/drawing/2014/main" id="{FB548786-91D0-43D2-B51F-4BEABAAC7B18}"/>
              </a:ext>
            </a:extLst>
          </p:cNvPr>
          <p:cNvSpPr/>
          <p:nvPr/>
        </p:nvSpPr>
        <p:spPr>
          <a:xfrm>
            <a:off x="9461544" y="2858851"/>
            <a:ext cx="2663097" cy="1744927"/>
          </a:xfrm>
          <a:prstGeom prst="wedgeEllipseCallout">
            <a:avLst>
              <a:gd name="adj1" fmla="val -82507"/>
              <a:gd name="adj2" fmla="val 835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</a:t>
            </a:r>
            <a:r>
              <a:rPr lang="nl-NL" sz="1200" i="1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Vooral </a:t>
            </a:r>
            <a:r>
              <a:rPr lang="nl-NL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tijdens </a:t>
            </a:r>
            <a:r>
              <a:rPr lang="nl-NL" sz="1200" i="1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</a:t>
            </a:r>
            <a:r>
              <a:rPr lang="nl-NL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peer feedback moesten </a:t>
            </a:r>
            <a:r>
              <a:rPr lang="nl-NL" sz="1200" i="1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 echt argumenten bedenken om onze uitspraken te ondersteunen.’</a:t>
            </a:r>
            <a:endParaRPr lang="en-US" sz="1200" i="1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kstballon: ovaal 7">
            <a:extLst>
              <a:ext uri="{FF2B5EF4-FFF2-40B4-BE49-F238E27FC236}">
                <a16:creationId xmlns:a16="http://schemas.microsoft.com/office/drawing/2014/main" id="{D5723E5D-736B-411A-8613-4CA9B0F80F84}"/>
              </a:ext>
            </a:extLst>
          </p:cNvPr>
          <p:cNvSpPr/>
          <p:nvPr/>
        </p:nvSpPr>
        <p:spPr>
          <a:xfrm>
            <a:off x="3696928" y="5712150"/>
            <a:ext cx="5168725" cy="1283502"/>
          </a:xfrm>
          <a:prstGeom prst="wedgeEllipseCallout">
            <a:avLst>
              <a:gd name="adj1" fmla="val 682"/>
              <a:gd name="adj2" fmla="val -671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lnSpc>
                <a:spcPct val="115000"/>
              </a:lnSpc>
              <a:spcAft>
                <a:spcPts val="100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</a:t>
            </a:r>
            <a:r>
              <a:rPr lang="nl-NL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Ik genoot erg van de creatieve vrijheid. Ik </a:t>
            </a:r>
            <a:r>
              <a:rPr lang="nl-NL" sz="1200" i="1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heb veel plezier gehad met het animeren van de </a:t>
            </a:r>
            <a:r>
              <a:rPr lang="nl-NL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video’ </a:t>
            </a:r>
            <a:r>
              <a:rPr lang="nl-NL" sz="1200" i="1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 het zien </a:t>
            </a:r>
            <a:r>
              <a:rPr lang="nl-NL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samenkomen van </a:t>
            </a:r>
            <a:r>
              <a:rPr lang="nl-NL" sz="1200" i="1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alle kleine onderdelen die we hadden gemaakt </a:t>
            </a:r>
            <a:r>
              <a:rPr lang="nl-NL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 </a:t>
            </a:r>
            <a:r>
              <a:rPr lang="nl-NL" sz="1200" i="1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één video die dit ecologische dilemma weergeeft</a:t>
            </a:r>
            <a:r>
              <a:rPr lang="en-US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.”</a:t>
            </a:r>
            <a:endParaRPr lang="nl-NL" sz="1200" i="1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Tekstballon: ovaal 6">
            <a:extLst>
              <a:ext uri="{FF2B5EF4-FFF2-40B4-BE49-F238E27FC236}">
                <a16:creationId xmlns:a16="http://schemas.microsoft.com/office/drawing/2014/main" id="{DAFE6EB9-BA41-450E-8D36-B907695A23FB}"/>
              </a:ext>
            </a:extLst>
          </p:cNvPr>
          <p:cNvSpPr/>
          <p:nvPr/>
        </p:nvSpPr>
        <p:spPr>
          <a:xfrm>
            <a:off x="314632" y="5045292"/>
            <a:ext cx="2730457" cy="1812708"/>
          </a:xfrm>
          <a:prstGeom prst="wedgeEllipseCallout">
            <a:avLst>
              <a:gd name="adj1" fmla="val 118546"/>
              <a:gd name="adj2" fmla="val -329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lnSpc>
                <a:spcPct val="115000"/>
              </a:lnSpc>
              <a:spcAft>
                <a:spcPts val="100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‘</a:t>
            </a:r>
            <a:r>
              <a:rPr lang="nl-NL" sz="1200" i="1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 spraken met een </a:t>
            </a:r>
            <a:r>
              <a:rPr lang="nl-NL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stadsecoloog. Dat </a:t>
            </a:r>
            <a:r>
              <a:rPr lang="nl-NL" sz="1200" i="1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was iets wat ik nog nooit eerder had gedaan en het hielp me om inzicht te krijgen</a:t>
            </a:r>
            <a:r>
              <a:rPr lang="en-US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.’</a:t>
            </a:r>
            <a:endParaRPr lang="en-US" sz="1200" i="1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Tekstballon: ovaal 5">
            <a:extLst>
              <a:ext uri="{FF2B5EF4-FFF2-40B4-BE49-F238E27FC236}">
                <a16:creationId xmlns:a16="http://schemas.microsoft.com/office/drawing/2014/main" id="{A70BB9D3-08E4-4BDA-9A69-337F2883B7EE}"/>
              </a:ext>
            </a:extLst>
          </p:cNvPr>
          <p:cNvSpPr/>
          <p:nvPr/>
        </p:nvSpPr>
        <p:spPr>
          <a:xfrm>
            <a:off x="314632" y="2392243"/>
            <a:ext cx="2648548" cy="1751757"/>
          </a:xfrm>
          <a:prstGeom prst="wedgeEllipseCallout">
            <a:avLst>
              <a:gd name="adj1" fmla="val 102510"/>
              <a:gd name="adj2" fmla="val 1024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200" i="1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 defTabSz="914126"/>
            <a:r>
              <a:rPr lang="en-US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‘</a:t>
            </a:r>
            <a:r>
              <a:rPr lang="nl-NL" sz="1200" i="1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Voordat we onderzoek deden, wisten we niet wat een sleutelsoort was en dat mensen zeeschildpadden doodden om accessoires van hun schild te maken</a:t>
            </a:r>
            <a:r>
              <a:rPr lang="en-US" sz="1200" i="1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’’</a:t>
            </a:r>
            <a:endParaRPr lang="nl-NL" sz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199" y="1208132"/>
            <a:ext cx="9521371" cy="95410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Welke</a:t>
            </a:r>
            <a:r>
              <a:rPr lang="en-US" sz="2800" dirty="0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elementen</a:t>
            </a:r>
            <a:r>
              <a:rPr lang="en-US" sz="2800" dirty="0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van het ECOKINO project </a:t>
            </a:r>
            <a:r>
              <a:rPr lang="en-US" sz="2800" dirty="0" err="1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hebben</a:t>
            </a:r>
            <a:r>
              <a:rPr lang="en-US" sz="2800" dirty="0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bijgedragen</a:t>
            </a:r>
            <a:r>
              <a:rPr lang="en-US" sz="2800" dirty="0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aan</a:t>
            </a:r>
            <a:r>
              <a:rPr lang="en-US" sz="2800" dirty="0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2800" dirty="0" err="1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ontwikkeling</a:t>
            </a:r>
            <a:r>
              <a:rPr lang="en-US" sz="2800" dirty="0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van </a:t>
            </a:r>
            <a:r>
              <a:rPr lang="en-US" sz="2800" dirty="0" err="1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duurzaamheidscompetenties</a:t>
            </a:r>
            <a:r>
              <a:rPr lang="en-US" sz="2800" dirty="0" smtClean="0">
                <a:solidFill>
                  <a:schemeClr val="bg1"/>
                </a:solidFill>
                <a:latin typeface="Garamond" panose="020204040303010108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?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40060" y="122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kern="1200" smtClean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RESULTATEN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6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ERVARINGEN NA 1</a:t>
            </a:r>
            <a:r>
              <a:rPr lang="nl-NL" sz="6600" baseline="300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e</a:t>
            </a:r>
            <a:r>
              <a:rPr lang="nl-NL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KEER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989792"/>
            <a:ext cx="10153261" cy="35394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3200" dirty="0" smtClean="0">
                <a:solidFill>
                  <a:prstClr val="white"/>
                </a:solidFill>
                <a:latin typeface="Garamond" panose="02020404030301010803" pitchFamily="18" charset="0"/>
              </a:rPr>
              <a:t>Deze lessenreeks </a:t>
            </a:r>
            <a:r>
              <a:rPr lang="nl-NL" sz="3200" dirty="0">
                <a:solidFill>
                  <a:prstClr val="white"/>
                </a:solidFill>
                <a:latin typeface="Garamond" panose="02020404030301010803" pitchFamily="18" charset="0"/>
              </a:rPr>
              <a:t>is heel aanpasbaar naar eigen inzicht en mogelijkheden binnen scholen.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3200" dirty="0">
                <a:solidFill>
                  <a:prstClr val="white"/>
                </a:solidFill>
                <a:latin typeface="Garamond" panose="02020404030301010803" pitchFamily="18" charset="0"/>
              </a:rPr>
              <a:t>Deze lessenreeks biedt veel ruimte voor discussie tijdens het zelfstandig werken.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3200" dirty="0">
                <a:solidFill>
                  <a:prstClr val="white"/>
                </a:solidFill>
                <a:latin typeface="Garamond" panose="02020404030301010803" pitchFamily="18" charset="0"/>
              </a:rPr>
              <a:t>Leerlingen zijn heel creatief aan het werk.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3200" dirty="0">
                <a:solidFill>
                  <a:prstClr val="white"/>
                </a:solidFill>
                <a:latin typeface="Garamond" panose="02020404030301010803" pitchFamily="18" charset="0"/>
              </a:rPr>
              <a:t>Een opdracht waarbij </a:t>
            </a:r>
            <a:r>
              <a:rPr lang="nl-NL" sz="3200" dirty="0" err="1">
                <a:solidFill>
                  <a:prstClr val="white"/>
                </a:solidFill>
                <a:latin typeface="Garamond" panose="02020404030301010803" pitchFamily="18" charset="0"/>
              </a:rPr>
              <a:t>Artificial</a:t>
            </a:r>
            <a:r>
              <a:rPr lang="nl-NL" sz="3200" dirty="0">
                <a:solidFill>
                  <a:prstClr val="white"/>
                </a:solidFill>
                <a:latin typeface="Garamond" panose="02020404030301010803" pitchFamily="18" charset="0"/>
              </a:rPr>
              <a:t> intelligence een hulpmiddel kan zijn en leerlingen het kritisch </a:t>
            </a:r>
            <a:r>
              <a:rPr lang="nl-NL" sz="3200" dirty="0" smtClean="0">
                <a:solidFill>
                  <a:prstClr val="white"/>
                </a:solidFill>
                <a:latin typeface="Garamond" panose="02020404030301010803" pitchFamily="18" charset="0"/>
              </a:rPr>
              <a:t>kunnen </a:t>
            </a:r>
            <a:r>
              <a:rPr lang="nl-NL" sz="3200" dirty="0">
                <a:solidFill>
                  <a:prstClr val="white"/>
                </a:solidFill>
                <a:latin typeface="Garamond" panose="02020404030301010803" pitchFamily="18" charset="0"/>
              </a:rPr>
              <a:t>gebruiken</a:t>
            </a:r>
            <a:r>
              <a:rPr lang="nl-NL" sz="3200" dirty="0" smtClean="0">
                <a:solidFill>
                  <a:prstClr val="white"/>
                </a:solidFill>
                <a:latin typeface="Garamond" panose="02020404030301010803" pitchFamily="18" charset="0"/>
              </a:rPr>
              <a:t>.</a:t>
            </a:r>
            <a:endParaRPr lang="nl-NL" sz="3200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00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FOTO EN VIDEO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3702" y="5036331"/>
            <a:ext cx="8185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dirty="0" err="1" smtClean="0">
                <a:solidFill>
                  <a:schemeClr val="bg1"/>
                </a:solidFill>
                <a:latin typeface="Garamond" panose="02020404030301010803" pitchFamily="18" charset="0"/>
                <a:hlinkClick r:id="rId2" action="ppaction://hlinkfile"/>
              </a:rPr>
              <a:t>Ecokino</a:t>
            </a:r>
            <a:r>
              <a:rPr lang="nl-NL" sz="4800" dirty="0" smtClean="0">
                <a:solidFill>
                  <a:schemeClr val="bg1"/>
                </a:solidFill>
                <a:latin typeface="Garamond" panose="02020404030301010803" pitchFamily="18" charset="0"/>
                <a:hlinkClick r:id="rId2" action="ppaction://hlinkfile"/>
              </a:rPr>
              <a:t> filmpje </a:t>
            </a:r>
            <a:r>
              <a:rPr lang="nl-NL" sz="4800" dirty="0" err="1" smtClean="0">
                <a:solidFill>
                  <a:schemeClr val="bg1"/>
                </a:solidFill>
                <a:latin typeface="Garamond" panose="02020404030301010803" pitchFamily="18" charset="0"/>
                <a:hlinkClick r:id="rId2" action="ppaction://hlinkfile"/>
              </a:rPr>
              <a:t>leerlingprojecten</a:t>
            </a:r>
            <a:endParaRPr lang="en-GB" sz="4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989792"/>
            <a:ext cx="7350089" cy="15696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Resultaat van transformatie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Korte fragmenten uit video’s van leerlingen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1 foto uit een fotoserie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1850" y="5962817"/>
            <a:ext cx="5293052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Music </a:t>
            </a:r>
            <a:r>
              <a:rPr lang="nl-NL" sz="2800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credits</a:t>
            </a:r>
            <a:r>
              <a:rPr lang="nl-NL" sz="28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: Agnes </a:t>
            </a:r>
            <a:r>
              <a:rPr lang="nl-NL" sz="2800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Obel</a:t>
            </a:r>
            <a:r>
              <a:rPr lang="nl-NL" sz="28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 - </a:t>
            </a:r>
            <a:r>
              <a:rPr lang="nl-NL" sz="2800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Riveside</a:t>
            </a:r>
            <a:endParaRPr lang="en-GB" sz="2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6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E570A34-A147-4E5C-BECA-5BBD35744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344" y="2032999"/>
            <a:ext cx="6983839" cy="1615363"/>
          </a:xfrm>
          <a:solidFill>
            <a:schemeClr val="tx1">
              <a:alpha val="91000"/>
            </a:schemeClr>
          </a:solidFill>
          <a:ln w="28575">
            <a:solidFill>
              <a:srgbClr val="FFFF0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1500" dirty="0" smtClean="0">
                <a:solidFill>
                  <a:srgbClr val="FFFF00"/>
                </a:solidFill>
                <a:latin typeface="Garamond" panose="02020404030301010803" pitchFamily="18" charset="0"/>
              </a:rPr>
              <a:t>VRAGEN</a:t>
            </a:r>
            <a:endParaRPr lang="en-US" sz="11500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6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national League of Conservation Photographers ( » 1Frame4Nature | Jasper  Doest)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6"/>
          <a:stretch/>
        </p:blipFill>
        <p:spPr bwMode="auto">
          <a:xfrm>
            <a:off x="0" y="0"/>
            <a:ext cx="12192000" cy="68530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39591A8-0637-4DB6-90BB-67A8FBAD9F79}"/>
              </a:ext>
            </a:extLst>
          </p:cNvPr>
          <p:cNvSpPr txBox="1">
            <a:spLocks/>
          </p:cNvSpPr>
          <p:nvPr/>
        </p:nvSpPr>
        <p:spPr>
          <a:xfrm>
            <a:off x="861720" y="109325"/>
            <a:ext cx="7557707" cy="1253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29107" y="2812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PROGRAMMA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2235" y="5841519"/>
            <a:ext cx="4006386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Image </a:t>
            </a:r>
            <a:r>
              <a:rPr lang="nl-NL" sz="2800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credits</a:t>
            </a:r>
            <a:r>
              <a:rPr lang="nl-NL" sz="28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: Jasper </a:t>
            </a:r>
            <a:r>
              <a:rPr lang="nl-NL" sz="2800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Doest</a:t>
            </a:r>
            <a:endParaRPr lang="en-GB" sz="2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77745" y="1556566"/>
            <a:ext cx="4812264" cy="1564154"/>
          </a:xfrm>
          <a:solidFill>
            <a:schemeClr val="tx1">
              <a:lumMod val="85000"/>
              <a:lumOff val="15000"/>
            </a:schemeClr>
          </a:solidFill>
          <a:ln w="349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nl-NL" dirty="0" err="1">
                <a:solidFill>
                  <a:schemeClr val="bg1"/>
                </a:solidFill>
                <a:latin typeface="Garamond" panose="02020404030301010803" pitchFamily="18" charset="0"/>
              </a:rPr>
              <a:t>Ecokino</a:t>
            </a:r>
            <a:r>
              <a:rPr lang="nl-NL" dirty="0">
                <a:solidFill>
                  <a:schemeClr val="bg1"/>
                </a:solidFill>
                <a:latin typeface="Garamond" panose="02020404030301010803" pitchFamily="18" charset="0"/>
              </a:rPr>
              <a:t>			30 min</a:t>
            </a:r>
          </a:p>
          <a:p>
            <a:r>
              <a:rPr lang="nl-NL" dirty="0">
                <a:solidFill>
                  <a:schemeClr val="bg1"/>
                </a:solidFill>
                <a:latin typeface="Garamond" panose="02020404030301010803" pitchFamily="18" charset="0"/>
              </a:rPr>
              <a:t>Zelf aan de slag		35 min</a:t>
            </a:r>
          </a:p>
          <a:p>
            <a:r>
              <a:rPr lang="nl-NL" dirty="0">
                <a:solidFill>
                  <a:schemeClr val="bg1"/>
                </a:solidFill>
                <a:latin typeface="Garamond" panose="02020404030301010803" pitchFamily="18" charset="0"/>
              </a:rPr>
              <a:t>Afsluiting/ evaluatie	10 min</a:t>
            </a:r>
          </a:p>
        </p:txBody>
      </p:sp>
    </p:spTree>
    <p:extLst>
      <p:ext uri="{BB962C8B-B14F-4D97-AF65-F5344CB8AC3E}">
        <p14:creationId xmlns:p14="http://schemas.microsoft.com/office/powerpoint/2010/main" val="363080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570A34-A147-4E5C-BECA-5BBD35744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985387" cy="2291377"/>
          </a:xfrm>
          <a:solidFill>
            <a:schemeClr val="tx1">
              <a:alpha val="91000"/>
            </a:schemeClr>
          </a:solidFill>
          <a:ln w="28575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rgbClr val="FFFF00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PADLET</a:t>
            </a:r>
          </a:p>
          <a:p>
            <a:r>
              <a:rPr lang="en-US" dirty="0" smtClean="0">
                <a:solidFill>
                  <a:srgbClr val="FFFF00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PASSWORD: SED</a:t>
            </a:r>
          </a:p>
          <a:p>
            <a:r>
              <a:rPr lang="en-US" dirty="0">
                <a:solidFill>
                  <a:srgbClr val="FFFF00"/>
                </a:solidFill>
                <a:latin typeface="Garamond" panose="02020404030301010803" pitchFamily="18" charset="0"/>
                <a:sym typeface="Wingdings" panose="05000000000000000000" pitchFamily="2" charset="2"/>
                <a:hlinkClick r:id="rId2"/>
              </a:rPr>
              <a:t>https://</a:t>
            </a:r>
            <a:r>
              <a:rPr lang="en-US" dirty="0" smtClean="0">
                <a:solidFill>
                  <a:srgbClr val="FFFF00"/>
                </a:solidFill>
                <a:latin typeface="Garamond" panose="02020404030301010803" pitchFamily="18" charset="0"/>
                <a:sym typeface="Wingdings" panose="05000000000000000000" pitchFamily="2" charset="2"/>
                <a:hlinkClick r:id="rId2"/>
              </a:rPr>
              <a:t>padlet.com/rikkooke/sociaalecologische-dilemma-s-am5itf0hvjyi9f4w</a:t>
            </a:r>
            <a:r>
              <a:rPr lang="en-US" dirty="0" smtClean="0">
                <a:solidFill>
                  <a:srgbClr val="FFFF00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 </a:t>
            </a:r>
            <a:endParaRPr lang="en-US" dirty="0">
              <a:solidFill>
                <a:srgbClr val="FFFF00"/>
              </a:solidFill>
              <a:latin typeface="Garamond" panose="02020404030301010803" pitchFamily="18" charset="0"/>
              <a:sym typeface="Wingdings" panose="05000000000000000000" pitchFamily="2" charset="2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nl-NL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SOCIAALECOLOGISCH DILEMMA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02" y="1690689"/>
            <a:ext cx="4921354" cy="492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6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DUURZAAMHEID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49367"/>
            <a:ext cx="8401593" cy="1994734"/>
          </a:xfrm>
          <a:solidFill>
            <a:schemeClr val="tx1">
              <a:lumMod val="85000"/>
              <a:lumOff val="15000"/>
            </a:schemeClr>
          </a:solidFill>
          <a:ln w="349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Garamond" panose="02020404030301010803" pitchFamily="18" charset="0"/>
              </a:rPr>
              <a:t>Welke drankverpakking is het meest duurzaam?</a:t>
            </a:r>
          </a:p>
          <a:p>
            <a:r>
              <a:rPr lang="nl-NL" dirty="0" smtClean="0">
                <a:solidFill>
                  <a:schemeClr val="bg1"/>
                </a:solidFill>
                <a:latin typeface="Garamond" panose="02020404030301010803" pitchFamily="18" charset="0"/>
              </a:rPr>
              <a:t>Hoeveel punten zou je plastic, aluminium en glas geven op een schaal van 1 tot 10? (10 is meest duurzaam)</a:t>
            </a:r>
          </a:p>
          <a:p>
            <a:r>
              <a:rPr lang="nl-NL" dirty="0" smtClean="0">
                <a:solidFill>
                  <a:schemeClr val="bg1"/>
                </a:solidFill>
                <a:latin typeface="Garamond" panose="02020404030301010803" pitchFamily="18" charset="0"/>
              </a:rPr>
              <a:t>www.menti.com </a:t>
            </a:r>
            <a:r>
              <a:rPr lang="nl-NL" dirty="0" smtClean="0">
                <a:solidFill>
                  <a:schemeClr val="bg1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chemeClr val="bg1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2779 2512</a:t>
            </a:r>
            <a:endParaRPr lang="nl-NL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Plastic Bottles - Torrance Recyc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-453" r="6930" b="453"/>
          <a:stretch/>
        </p:blipFill>
        <p:spPr bwMode="auto">
          <a:xfrm>
            <a:off x="9401864" y="95250"/>
            <a:ext cx="1936126" cy="210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uminium Recyclable Cans - 330ml - For A Wide Range Of Beverag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3"/>
          <a:stretch/>
        </p:blipFill>
        <p:spPr bwMode="auto">
          <a:xfrm>
            <a:off x="9401864" y="2351233"/>
            <a:ext cx="1939635" cy="210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00ml Glass Mixer Bottle with Crown Cap - GlassBottles.co.u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449" r="6281" b="-449"/>
          <a:stretch/>
        </p:blipFill>
        <p:spPr bwMode="auto">
          <a:xfrm>
            <a:off x="9411389" y="4607880"/>
            <a:ext cx="1951936" cy="21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37" y="3254477"/>
            <a:ext cx="3517337" cy="351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951" t="8110" r="13990" b="3799"/>
          <a:stretch/>
        </p:blipFill>
        <p:spPr>
          <a:xfrm>
            <a:off x="1756520" y="95391"/>
            <a:ext cx="6175514" cy="6635407"/>
          </a:xfrm>
          <a:prstGeom prst="rect">
            <a:avLst/>
          </a:prstGeom>
        </p:spPr>
      </p:pic>
      <p:pic>
        <p:nvPicPr>
          <p:cNvPr id="3" name="Picture 2" descr="Plastic Bottles - Torrance Recyc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-453" r="6930" b="453"/>
          <a:stretch/>
        </p:blipFill>
        <p:spPr bwMode="auto">
          <a:xfrm>
            <a:off x="9401864" y="95250"/>
            <a:ext cx="1936126" cy="210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luminium Recyclable Cans - 330ml - For A Wide Range Of Beverag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3"/>
          <a:stretch/>
        </p:blipFill>
        <p:spPr bwMode="auto">
          <a:xfrm>
            <a:off x="9401864" y="2351233"/>
            <a:ext cx="1939635" cy="210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200ml Glass Mixer Bottle with Crown Cap - GlassBottles.co.u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449" r="6281" b="-449"/>
          <a:stretch/>
        </p:blipFill>
        <p:spPr bwMode="auto">
          <a:xfrm>
            <a:off x="9411389" y="4607880"/>
            <a:ext cx="1951936" cy="21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00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7853727" cy="4246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1292" y="6096362"/>
            <a:ext cx="2550635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Brock &amp; Williams, 2020</a:t>
            </a:r>
            <a:endParaRPr lang="en-GB" sz="20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DUURZAAMHEID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  <p:pic>
        <p:nvPicPr>
          <p:cNvPr id="10" name="Picture 2" descr="Plastic Bottles - Torrance Recyc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-453" r="6930" b="453"/>
          <a:stretch/>
        </p:blipFill>
        <p:spPr bwMode="auto">
          <a:xfrm>
            <a:off x="9401864" y="95250"/>
            <a:ext cx="1936126" cy="210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luminium Recyclable Cans - 330ml - For A Wide Range Of Beverag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3"/>
          <a:stretch/>
        </p:blipFill>
        <p:spPr bwMode="auto">
          <a:xfrm>
            <a:off x="9401864" y="2351233"/>
            <a:ext cx="1939635" cy="210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200ml Glass Mixer Bottle with Crown Cap - GlassBottles.co.u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449" r="6281" b="-449"/>
          <a:stretch/>
        </p:blipFill>
        <p:spPr bwMode="auto">
          <a:xfrm>
            <a:off x="9411389" y="4607880"/>
            <a:ext cx="1951936" cy="21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690688"/>
            <a:ext cx="7353759" cy="367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DUURZAAMHEID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36702"/>
            <a:ext cx="8154610" cy="3715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1184" y="5898669"/>
            <a:ext cx="2191626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Stefanini</a:t>
            </a:r>
            <a:r>
              <a:rPr lang="nl-NL" sz="20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nl-NL" sz="2000" i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et al</a:t>
            </a:r>
            <a:r>
              <a:rPr lang="nl-NL" sz="20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.,</a:t>
            </a:r>
            <a:r>
              <a:rPr lang="nl-NL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nl-NL" sz="20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2021</a:t>
            </a:r>
            <a:endParaRPr lang="en-GB" sz="20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Picture 2" descr="Plastic Bottles - Torrance Recyc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-453" r="6930" b="453"/>
          <a:stretch/>
        </p:blipFill>
        <p:spPr bwMode="auto">
          <a:xfrm>
            <a:off x="9401864" y="95250"/>
            <a:ext cx="1936126" cy="210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luminium Recyclable Cans - 330ml - For A Wide Range Of Beverag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3"/>
          <a:stretch/>
        </p:blipFill>
        <p:spPr bwMode="auto">
          <a:xfrm>
            <a:off x="9401864" y="2351233"/>
            <a:ext cx="1939635" cy="210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200ml Glass Mixer Bottle with Crown Cap - GlassBottles.co.u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449" r="6281" b="-449"/>
          <a:stretch/>
        </p:blipFill>
        <p:spPr bwMode="auto">
          <a:xfrm>
            <a:off x="9411389" y="4607880"/>
            <a:ext cx="1951936" cy="21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7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9327" y="2267529"/>
            <a:ext cx="10515600" cy="2435888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nl-NL" sz="138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COMPLEXITEIT</a:t>
            </a:r>
            <a:endParaRPr lang="en-GB" sz="138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99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43935"/>
            <a:ext cx="9548396" cy="435242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sz="67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DUURZAAMHEIDSCOMPETENTIES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7977" y="6260555"/>
            <a:ext cx="3148619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Kamp et al., 2022 – Plan B</a:t>
            </a:r>
            <a:r>
              <a:rPr lang="nl-NL" sz="2000" dirty="0" smtClean="0">
                <a:solidFill>
                  <a:schemeClr val="bg1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è</a:t>
            </a:r>
            <a:r>
              <a:rPr lang="nl-NL" sz="20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ta</a:t>
            </a:r>
            <a:endParaRPr lang="en-GB" sz="20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2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Mu Hybrid Art House (Eindhoven) - Alles wat u moet weten VOORDAT je gaat  (met foto's) - Tripadvis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772"/>
          <a:stretch/>
        </p:blipFill>
        <p:spPr bwMode="auto">
          <a:xfrm>
            <a:off x="6821778" y="1652351"/>
            <a:ext cx="5090608" cy="282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6600" dirty="0" smtClean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ECOKINO</a:t>
            </a:r>
            <a:endParaRPr lang="en-GB" sz="66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826346"/>
              </p:ext>
            </p:extLst>
          </p:nvPr>
        </p:nvGraphicFramePr>
        <p:xfrm>
          <a:off x="493625" y="1588809"/>
          <a:ext cx="6164250" cy="5242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05267">
                  <a:extLst>
                    <a:ext uri="{9D8B030D-6E8A-4147-A177-3AD203B41FA5}">
                      <a16:colId xmlns:a16="http://schemas.microsoft.com/office/drawing/2014/main" val="2282967924"/>
                    </a:ext>
                  </a:extLst>
                </a:gridCol>
                <a:gridCol w="4658983">
                  <a:extLst>
                    <a:ext uri="{9D8B030D-6E8A-4147-A177-3AD203B41FA5}">
                      <a16:colId xmlns:a16="http://schemas.microsoft.com/office/drawing/2014/main" val="16826851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320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Les</a:t>
                      </a:r>
                      <a:endParaRPr lang="en-GB" sz="32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320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Inhoud</a:t>
                      </a:r>
                      <a:endParaRPr lang="en-GB" sz="32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533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Bezoek MU/ case </a:t>
                      </a:r>
                      <a:r>
                        <a:rPr lang="nl-NL" sz="2800" dirty="0" err="1" smtClean="0">
                          <a:latin typeface="Garamond" panose="02020404030301010803" pitchFamily="18" charset="0"/>
                        </a:rPr>
                        <a:t>study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95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2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Sociaalecologisch dilemma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5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3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Onderzoeksvraag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7791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4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Peer feedback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04103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5 en 6</a:t>
                      </a:r>
                      <a:endParaRPr lang="en-GB" sz="2800" dirty="0" smtClean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Onderzoek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795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7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Stakeholders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904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8 t/m 12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Foto/ video/ kunstproject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881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10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Peer feedback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280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13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>
                          <a:latin typeface="Garamond" panose="02020404030301010803" pitchFamily="18" charset="0"/>
                        </a:rPr>
                        <a:t>Tentoonstelling/ Cinema</a:t>
                      </a:r>
                      <a:endParaRPr lang="en-GB" sz="28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8507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778" y="1605144"/>
            <a:ext cx="5189304" cy="2918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778" y="1635436"/>
            <a:ext cx="5081600" cy="285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778" y="1635436"/>
            <a:ext cx="5081600" cy="285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778" y="1635436"/>
            <a:ext cx="5081600" cy="2858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1778" y="1635436"/>
            <a:ext cx="5081600" cy="285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1778" y="1635436"/>
            <a:ext cx="5081600" cy="2858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1778" y="1635436"/>
            <a:ext cx="5081600" cy="2858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1778" y="1635436"/>
            <a:ext cx="5081600" cy="28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4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772</Words>
  <Application>Microsoft Office PowerPoint</Application>
  <PresentationFormat>Widescreen</PresentationFormat>
  <Paragraphs>130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Garamond</vt:lpstr>
      <vt:lpstr>Merriweather Regular</vt:lpstr>
      <vt:lpstr>Open Sans</vt:lpstr>
      <vt:lpstr>Open Sans Light</vt:lpstr>
      <vt:lpstr>Times New Roman</vt:lpstr>
      <vt:lpstr>Tw Cen MT Condensed Extra Bold</vt:lpstr>
      <vt:lpstr>Verdana</vt:lpstr>
      <vt:lpstr>Wingdings</vt:lpstr>
      <vt:lpstr>Office Theme</vt:lpstr>
      <vt:lpstr>1_Office Theme</vt:lpstr>
      <vt:lpstr>ECOKINO</vt:lpstr>
      <vt:lpstr>PowerPoint Presentation</vt:lpstr>
      <vt:lpstr>DUURZAAMHEID</vt:lpstr>
      <vt:lpstr>PowerPoint Presentation</vt:lpstr>
      <vt:lpstr>DUURZAAMHEID</vt:lpstr>
      <vt:lpstr>DUURZAAMHEID</vt:lpstr>
      <vt:lpstr>COMPLEXITEIT</vt:lpstr>
      <vt:lpstr>DUURZAAMHEIDSCOMPETENTIES</vt:lpstr>
      <vt:lpstr>ECOKINO</vt:lpstr>
      <vt:lpstr>ONTWERPPRINCIPES</vt:lpstr>
      <vt:lpstr>ECOKINO BINNEN ECOLOGIE</vt:lpstr>
      <vt:lpstr>ECOKINO PROJECTEN</vt:lpstr>
      <vt:lpstr>PowerPoint Presentation</vt:lpstr>
      <vt:lpstr>PowerPoint Presentation</vt:lpstr>
      <vt:lpstr>PowerPoint Presentation</vt:lpstr>
      <vt:lpstr>PowerPoint Presentation</vt:lpstr>
      <vt:lpstr>ERVARINGEN NA 1e KEER</vt:lpstr>
      <vt:lpstr>FOTO EN VIDEO</vt:lpstr>
      <vt:lpstr>PowerPoint Presentation</vt:lpstr>
      <vt:lpstr>SOCIAALECOLOGISCH DILEMMA</vt:lpstr>
    </vt:vector>
  </TitlesOfParts>
  <Company>SPVOZN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ECOKINO</dc:title>
  <dc:creator>R.Kooke</dc:creator>
  <cp:lastModifiedBy>R.Kooke</cp:lastModifiedBy>
  <cp:revision>110</cp:revision>
  <dcterms:created xsi:type="dcterms:W3CDTF">2024-03-06T08:31:11Z</dcterms:created>
  <dcterms:modified xsi:type="dcterms:W3CDTF">2024-11-15T14:28:46Z</dcterms:modified>
</cp:coreProperties>
</file>