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4"/>
  </p:sldMasterIdLst>
  <p:notesMasterIdLst>
    <p:notesMasterId r:id="rId22"/>
  </p:notesMasterIdLst>
  <p:handoutMasterIdLst>
    <p:handoutMasterId r:id="rId23"/>
  </p:handoutMasterIdLst>
  <p:sldIdLst>
    <p:sldId id="293" r:id="rId5"/>
    <p:sldId id="294" r:id="rId6"/>
    <p:sldId id="295" r:id="rId7"/>
    <p:sldId id="315" r:id="rId8"/>
    <p:sldId id="296" r:id="rId9"/>
    <p:sldId id="297" r:id="rId10"/>
    <p:sldId id="299" r:id="rId11"/>
    <p:sldId id="307" r:id="rId12"/>
    <p:sldId id="308" r:id="rId13"/>
    <p:sldId id="311" r:id="rId14"/>
    <p:sldId id="312" r:id="rId15"/>
    <p:sldId id="302" r:id="rId16"/>
    <p:sldId id="303" r:id="rId17"/>
    <p:sldId id="314" r:id="rId18"/>
    <p:sldId id="313" r:id="rId19"/>
    <p:sldId id="300" r:id="rId20"/>
    <p:sldId id="298" r:id="rId21"/>
  </p:sldIdLst>
  <p:sldSz cx="9144000" cy="6858000" type="screen4x3"/>
  <p:notesSz cx="6858000" cy="9144000"/>
  <p:defaultTextStyle>
    <a:defPPr>
      <a:defRPr lang="nl-N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BD7"/>
    <a:srgbClr val="456610"/>
    <a:srgbClr val="7CB51C"/>
    <a:srgbClr val="00388B"/>
    <a:srgbClr val="B70064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448C07-6A04-0E97-520C-0B61AF0E5C7E}" v="154" dt="2024-11-15T15:32:08.7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6973" autoAdjust="0"/>
  </p:normalViewPr>
  <p:slideViewPr>
    <p:cSldViewPr snapToGrid="0">
      <p:cViewPr varScale="1">
        <p:scale>
          <a:sx n="72" d="100"/>
          <a:sy n="72" d="100"/>
        </p:scale>
        <p:origin x="176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D394C84A-8F5C-3F51-CD73-D161C76D0A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803BFB5-145A-6CAA-D7FF-868B045D2FA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0A8C3EC-DB98-422A-A48F-1A1A8C240261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A1B682A-99AF-BF25-BF0F-459675D662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86979D6F-3E2B-2EA2-D858-C69886DEE4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896CA57-51EC-42BF-B701-E952122C588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C3165ECC-D0B4-71B9-9DAD-4C41B25A39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69A842F-C470-A15C-3BB2-05E79714C8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FE0BE8B-4334-46EF-9181-8653262572DD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4" name="Tijdelijke aanduiding voor dia-afbeelding 3">
            <a:extLst>
              <a:ext uri="{FF2B5EF4-FFF2-40B4-BE49-F238E27FC236}">
                <a16:creationId xmlns:a16="http://schemas.microsoft.com/office/drawing/2014/main" id="{4E4F958E-74E7-7569-BAAC-B36F71419E2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nl-NL" noProof="0"/>
          </a:p>
        </p:txBody>
      </p:sp>
      <p:sp>
        <p:nvSpPr>
          <p:cNvPr id="5" name="Tijdelijke aanduiding voor notities 4">
            <a:extLst>
              <a:ext uri="{FF2B5EF4-FFF2-40B4-BE49-F238E27FC236}">
                <a16:creationId xmlns:a16="http://schemas.microsoft.com/office/drawing/2014/main" id="{AA4E4F50-629E-D82E-D38A-D6AA2AAA2C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noProof="0"/>
              <a:t>Klik om de modelstijlen te bewerken</a:t>
            </a:r>
          </a:p>
          <a:p>
            <a:pPr lvl="1"/>
            <a:r>
              <a:rPr lang="nl-NL" noProof="0"/>
              <a:t>Tweede niveau</a:t>
            </a:r>
          </a:p>
          <a:p>
            <a:pPr lvl="2"/>
            <a:r>
              <a:rPr lang="nl-NL" noProof="0"/>
              <a:t>Derde niveau</a:t>
            </a:r>
          </a:p>
          <a:p>
            <a:pPr lvl="3"/>
            <a:r>
              <a:rPr lang="nl-NL" noProof="0"/>
              <a:t>Vierde niveau</a:t>
            </a:r>
          </a:p>
          <a:p>
            <a:pPr lvl="4"/>
            <a:r>
              <a:rPr lang="nl-NL" noProof="0"/>
              <a:t>Vijfde niveau</a:t>
            </a:r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7868577-382A-931E-3B07-4FEA2BA26B1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E43DF4B-72A4-E6EB-38E3-AF630C4CA9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00A0EC87-BD5E-42DA-866E-DDD0AFB75DD7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4E6ED348-E1BD-83CF-99D6-9A17742A94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8965AE2A-6C57-4CB5-8261-D5A4FD33B0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406BB88-57C5-69F6-1CDF-7FAA4CAC2185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A5C2A-9C6F-55A6-8048-258F47382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52F92412-7800-6DE0-C9AE-AAD466BE2A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157EE32B-9DE2-5885-B2DB-1B22E02DE07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90C0640-BDC7-1228-0BF5-CF0BDD645D05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2724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DA4A0E-7812-D55D-58D4-5580D86A0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5794BA3-505F-7D6B-6447-1F5883E5BB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8EBC56FF-17C3-7215-F021-66F2FC4D55E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8330FE4-5719-8852-BC10-8C821C1D77CD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32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F723A-F702-F876-A644-6E96A097C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E212AE3-0F6E-2E17-DD5E-5C34EFB2E5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7DE8E792-0146-E2F1-28A4-7856463161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 err="1"/>
              <a:t>Marëlle</a:t>
            </a:r>
            <a:endParaRPr lang="nl-NL" altLang="nl-NL"/>
          </a:p>
          <a:p>
            <a:r>
              <a:rPr lang="nl-NL" altLang="nl-NL"/>
              <a:t>Plantje markeren die getekend wordt (</a:t>
            </a:r>
            <a:r>
              <a:rPr lang="nl-NL" altLang="nl-NL" err="1"/>
              <a:t>ijslolliestokje</a:t>
            </a:r>
            <a:r>
              <a:rPr lang="nl-NL" altLang="nl-NL"/>
              <a:t>)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9A6AEE6-2D6D-5013-79BD-A006D93C051C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26276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F723A-F702-F876-A644-6E96A097C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E212AE3-0F6E-2E17-DD5E-5C34EFB2E5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7DE8E792-0146-E2F1-28A4-7856463161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 err="1"/>
              <a:t>Marëlle</a:t>
            </a:r>
            <a:endParaRPr lang="nl-NL" altLang="nl-NL"/>
          </a:p>
          <a:p>
            <a:r>
              <a:rPr lang="nl-NL" altLang="nl-NL"/>
              <a:t>Plantje markeren die getekend wordt (</a:t>
            </a:r>
            <a:r>
              <a:rPr lang="nl-NL" altLang="nl-NL" err="1"/>
              <a:t>ijslolliestokje</a:t>
            </a:r>
            <a:r>
              <a:rPr lang="nl-NL" altLang="nl-NL"/>
              <a:t>)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9A6AEE6-2D6D-5013-79BD-A006D93C051C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369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F6A6F-A5D5-403B-D7DD-8563EB031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6A34506D-CE8B-8BE2-DF1F-148729E86A9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0808D448-9489-9734-51F5-7431396186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794DD20-6F0E-A9E9-8D9C-80FC60A4290E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7115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F651BE-1231-EAD8-12CE-6B33C92A22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4D62774-BB5E-E5A1-27CE-842E3FEC87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06F14C76-0EDF-5318-4FA1-01B797D5D48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 dirty="0"/>
              <a:t>In bloei, De bloem rechts is reeds bevrucht, dat kun je zien doordat de stamper uitgroeit tot boontje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123B636-115F-C058-DB4F-4BE4A62C1A1F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13193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F8057C-7FD5-73B5-2F0A-EDA4B723E4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F5AEC4AC-AF55-F7B9-74DC-985B89F1ED7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CA6577E9-428A-4A21-8C99-CDACD835C2D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1884A35-F375-59E5-9D77-C30ED705D2B6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3266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A3B9B-997E-E173-B28E-DBC0577EF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075433FB-54DE-EE03-CAD7-4B96851BCBB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4D935C63-5A4E-652C-6CE9-03EEDEA246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8B67C78-D97B-3681-E4F4-E24F91C5E81C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288908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FC61D-8C0F-D58C-F16C-1B9585A73A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23CFA767-0435-4264-D922-8E6ECE1E36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820C06F1-54FF-B461-C566-74C36AC888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/>
              <a:t>Allen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FC662664-B70C-59A7-1D4D-BA4DFDEBA14B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7078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BAE0E-F27E-2346-6850-F882F727D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DEE2BD7-3E7C-771E-6499-6A9CC84FC9B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AD258B74-429F-2D44-6CD7-D5015E0381E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/>
              <a:t>Peter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D95EB592-A25F-AE9F-4CD6-4FBD685849F6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604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C11A4-B90C-690A-06DE-0B515917C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6B61AFA9-20A6-71B1-24DE-D055923F12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FEB29ECB-E8B7-80A2-7950-5B3C019B9C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/>
              <a:t>Peter</a:t>
            </a:r>
          </a:p>
          <a:p>
            <a:r>
              <a:rPr lang="nl-NL" altLang="nl-NL"/>
              <a:t>Eindtermen/examenprogramma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AF85253-730C-1C88-8F4F-B721F0579132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0410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C11A4-B90C-690A-06DE-0B515917C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6B61AFA9-20A6-71B1-24DE-D055923F120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FEB29ECB-E8B7-80A2-7950-5B3C019B9CE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/>
              <a:t>Peter</a:t>
            </a:r>
          </a:p>
          <a:p>
            <a:r>
              <a:rPr lang="nl-NL" altLang="nl-NL"/>
              <a:t>Eindtermen/examenprogramma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AF85253-730C-1C88-8F4F-B721F0579132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6209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F723A-F702-F876-A644-6E96A097C6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BE212AE3-0F6E-2E17-DD5E-5C34EFB2E5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7DE8E792-0146-E2F1-28A4-7856463161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nl-NL" altLang="nl-NL" err="1"/>
              <a:t>Marrit</a:t>
            </a:r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B9A6AEE6-2D6D-5013-79BD-A006D93C051C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46414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A937FF-5584-86CD-4A59-4E32766CA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A7D78519-3A26-7881-B191-9EC61DA691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2564350A-74C1-28BF-340B-6CAEAD8303F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60C722F-DEBE-F721-8219-138365592034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1688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FBB0C-D33C-4AD0-FEC6-F379E3151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F0C75004-A58A-C39D-AD85-57372C2733A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15CF1007-0C65-D323-36A3-0616FA2927B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4A62F06-7879-9093-186D-64FAA9FC7D57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2142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1AB3A-F4D7-77E5-EF3D-2867F0F1FD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jdelijke aanduiding voor dia-afbeelding 1">
            <a:extLst>
              <a:ext uri="{FF2B5EF4-FFF2-40B4-BE49-F238E27FC236}">
                <a16:creationId xmlns:a16="http://schemas.microsoft.com/office/drawing/2014/main" id="{76D64318-C6FF-88F9-9D3C-3FA4E5175F1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Tijdelijke aanduiding voor notities 2">
            <a:extLst>
              <a:ext uri="{FF2B5EF4-FFF2-40B4-BE49-F238E27FC236}">
                <a16:creationId xmlns:a16="http://schemas.microsoft.com/office/drawing/2014/main" id="{CF50BB89-C0D5-490C-7017-152943705D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EC6FBEA-9C7C-23F7-AACF-13D6F5EBE974}"/>
              </a:ext>
            </a:extLst>
          </p:cNvPr>
          <p:cNvSpPr txBox="1">
            <a:spLocks noGrp="1"/>
          </p:cNvSpPr>
          <p:nvPr/>
        </p:nvSpPr>
        <p:spPr>
          <a:xfrm>
            <a:off x="0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nl-NL" sz="12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8263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EC3B6C5-95C1-80A0-A830-16C55029E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D3C3A-022B-461B-8F8A-417A34DBFF79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DD99B8A-7DC1-2C55-5A8B-1115DF9D8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5D2175B-D4D1-BEB1-5CC1-854BEA62D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520DDB-A9F0-48BB-9763-23F68712DDBA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01753563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D4DAE25-6AD0-C696-515F-3E73CC675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27DA5-3811-4C0D-ADB5-100B2C573A6F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443816-A484-B082-E7B5-937FEA1B0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AB4C208-7CC7-5E3D-DD68-B44CDDD31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4B978F-9B86-4956-A728-7B83DEFD9EEF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16265762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803AF0-6C66-4EF4-00DA-5E7365132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177A9-0FC3-4729-AC78-4F142AB3FA39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0F03886-A94E-7A9F-90A4-B87C3F759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CD8120C-A4AE-ED13-7441-64DB88A7E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27F4B-34C7-49BE-92F5-014CB4D801D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89336402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15B7486-D462-B115-22F4-57666A127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D093E8-C13E-4F24-BD2B-945D2EADE8B5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121F7A-A780-C52E-05FA-BE31846EF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390C645-FA8C-2C35-1DFA-F1786E5A8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1A971-4A7B-461F-80CE-EE77298EC24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547062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7CB2FC-D92B-31A8-F984-87D01FD83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F71E8-9015-46EA-BD6C-DBA4ABEC305F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773FA54-939D-A7C3-3AAB-E9E792B3C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A18D932-71E1-FBF1-D395-984169355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65CA93-006A-4882-9215-38939C9F9E1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73974512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53812C34-B43D-6D45-FD2D-3D843C2D3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D94F8-9643-4F11-BAF5-17D6A07E95CA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D1B62D75-74E1-32B2-8F3E-9E91AAECF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D3421098-2ED6-0B66-6F71-55291B741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D8CC3-BB03-4D1D-A8D2-2F1013C7BB9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17642145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23D8DD17-0281-31C7-F6C6-D70DD7894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BB0E0-DE27-482C-84AC-EE8DDE9A31AA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481792BC-101C-836F-79EB-18D172D90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>
            <a:extLst>
              <a:ext uri="{FF2B5EF4-FFF2-40B4-BE49-F238E27FC236}">
                <a16:creationId xmlns:a16="http://schemas.microsoft.com/office/drawing/2014/main" id="{042BCB5B-1871-AFCB-2E47-6A22E614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682D4-2143-48AA-A596-37E78DBEF5D5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651050214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EA752EA1-CB58-9232-C883-E6EE265E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10578-A887-4F8F-A75B-0FD998F72CBC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4" name="Tijdelijke aanduiding voor voettekst 4">
            <a:extLst>
              <a:ext uri="{FF2B5EF4-FFF2-40B4-BE49-F238E27FC236}">
                <a16:creationId xmlns:a16="http://schemas.microsoft.com/office/drawing/2014/main" id="{4A95DDE4-0EFB-D9CD-CD63-6FF87F493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758A2494-AF9F-B0F0-6B7C-04A22258A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6509B5-1506-4269-98AC-CFA5676257A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52260870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93DE78E3-D786-D671-ADCC-0E45AFAFD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19FD-012D-42BA-8360-1854995627B1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3" name="Tijdelijke aanduiding voor voettekst 4">
            <a:extLst>
              <a:ext uri="{FF2B5EF4-FFF2-40B4-BE49-F238E27FC236}">
                <a16:creationId xmlns:a16="http://schemas.microsoft.com/office/drawing/2014/main" id="{B10808A4-1D2A-91A5-C9E4-CBF66E544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5">
            <a:extLst>
              <a:ext uri="{FF2B5EF4-FFF2-40B4-BE49-F238E27FC236}">
                <a16:creationId xmlns:a16="http://schemas.microsoft.com/office/drawing/2014/main" id="{8F523BC7-7DA4-0C48-6245-8B511D583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6047E-7517-40C7-A481-C5DD8A493A5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214495703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EE9A1FCE-2FC0-B936-2A1C-35AFBD4691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A0F82-9695-48BE-85BC-B7F827FCED82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397D80E0-6D0A-E95A-6D37-B0C71B22F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464CBC14-A932-C31C-160D-45FC3ED66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B31FA-218C-4810-8345-9B425FFC420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70862526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3">
            <a:extLst>
              <a:ext uri="{FF2B5EF4-FFF2-40B4-BE49-F238E27FC236}">
                <a16:creationId xmlns:a16="http://schemas.microsoft.com/office/drawing/2014/main" id="{F12E6937-B43E-27CA-5420-D2FD500ED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A3C01-BC73-4C24-A18C-CB082763A6D1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6" name="Tijdelijke aanduiding voor voettekst 4">
            <a:extLst>
              <a:ext uri="{FF2B5EF4-FFF2-40B4-BE49-F238E27FC236}">
                <a16:creationId xmlns:a16="http://schemas.microsoft.com/office/drawing/2014/main" id="{2D6414D8-BE29-CF06-83F3-948382BDF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>
            <a:extLst>
              <a:ext uri="{FF2B5EF4-FFF2-40B4-BE49-F238E27FC236}">
                <a16:creationId xmlns:a16="http://schemas.microsoft.com/office/drawing/2014/main" id="{7EA00E85-DDAF-30D8-3657-9A727DB72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86BB3-0FDE-48DD-9E04-88BCAE793F79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2772960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jdelijke aanduiding voor titel 1">
            <a:extLst>
              <a:ext uri="{FF2B5EF4-FFF2-40B4-BE49-F238E27FC236}">
                <a16:creationId xmlns:a16="http://schemas.microsoft.com/office/drawing/2014/main" id="{B5AE46EA-60DC-0467-5F6A-4EEC1BCF4F3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stijl te bewerken</a:t>
            </a:r>
          </a:p>
        </p:txBody>
      </p:sp>
      <p:sp>
        <p:nvSpPr>
          <p:cNvPr id="1027" name="Tijdelijke aanduiding voor tekst 2">
            <a:extLst>
              <a:ext uri="{FF2B5EF4-FFF2-40B4-BE49-F238E27FC236}">
                <a16:creationId xmlns:a16="http://schemas.microsoft.com/office/drawing/2014/main" id="{8AF6D4FF-115C-1F96-418C-06468C7EF48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modelstijlen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4168A37-E10F-8E3B-3EEE-AC49713FFD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8B530-6B55-4963-B28D-2FEDA6D3B6D3}" type="datetimeFigureOut">
              <a:rPr lang="nl-NL"/>
              <a:pPr>
                <a:defRPr/>
              </a:pPr>
              <a:t>15-11-2024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2E5A14-3FDC-F344-9685-6AAE7677FA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0E71531-6796-85FF-7209-1B5CA29341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B4F7E5A-4E99-43B8-B287-A14C110F5305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tm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2FB72548-36E1-A10C-E5E3-86F0097FB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444959F7-7C4C-FE98-CB6F-A99EC8D87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BDC41AEC-F22F-7E28-750D-108A29CFE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3728" y="1545718"/>
            <a:ext cx="5632659" cy="4967262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AE759617-C55E-06DF-B289-9C5E13D37A8B}"/>
              </a:ext>
            </a:extLst>
          </p:cNvPr>
          <p:cNvSpPr txBox="1"/>
          <p:nvPr/>
        </p:nvSpPr>
        <p:spPr>
          <a:xfrm>
            <a:off x="511297" y="345020"/>
            <a:ext cx="46842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400" b="1">
                <a:latin typeface="Bradley Hand ITC" panose="03070402050302030203" pitchFamily="66" charset="0"/>
              </a:rPr>
              <a:t>De plantenjager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9F734D4B-16D5-7796-EE62-D88EAC6C85F4}"/>
              </a:ext>
            </a:extLst>
          </p:cNvPr>
          <p:cNvSpPr txBox="1"/>
          <p:nvPr/>
        </p:nvSpPr>
        <p:spPr>
          <a:xfrm>
            <a:off x="6572250" y="5315358"/>
            <a:ext cx="4572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b="1">
                <a:latin typeface="Bradley Hand ITC" panose="03070402050302030203" pitchFamily="66" charset="0"/>
              </a:rPr>
              <a:t>dhr. P. Visser</a:t>
            </a:r>
          </a:p>
          <a:p>
            <a:r>
              <a:rPr lang="nl-NL" b="1" err="1">
                <a:latin typeface="Bradley Hand ITC" panose="03070402050302030203" pitchFamily="66" charset="0"/>
              </a:rPr>
              <a:t>mvr</a:t>
            </a:r>
            <a:r>
              <a:rPr lang="nl-NL" b="1">
                <a:latin typeface="Bradley Hand ITC" panose="03070402050302030203" pitchFamily="66" charset="0"/>
              </a:rPr>
              <a:t>. M. </a:t>
            </a:r>
            <a:r>
              <a:rPr lang="nl-NL" b="1" err="1">
                <a:latin typeface="Bradley Hand ITC" panose="03070402050302030203" pitchFamily="66" charset="0"/>
              </a:rPr>
              <a:t>vd</a:t>
            </a:r>
            <a:r>
              <a:rPr lang="nl-NL" b="1">
                <a:latin typeface="Bradley Hand ITC" panose="03070402050302030203" pitchFamily="66" charset="0"/>
              </a:rPr>
              <a:t> Zande</a:t>
            </a:r>
          </a:p>
          <a:p>
            <a:r>
              <a:rPr lang="nl-NL" b="1" err="1">
                <a:latin typeface="Bradley Hand ITC" panose="03070402050302030203" pitchFamily="66" charset="0"/>
              </a:rPr>
              <a:t>mvr</a:t>
            </a:r>
            <a:r>
              <a:rPr lang="nl-NL" b="1">
                <a:latin typeface="Bradley Hand ITC" panose="03070402050302030203" pitchFamily="66" charset="0"/>
              </a:rPr>
              <a:t>. M </a:t>
            </a:r>
            <a:r>
              <a:rPr lang="nl-NL" b="1" err="1">
                <a:latin typeface="Bradley Hand ITC" panose="03070402050302030203" pitchFamily="66" charset="0"/>
              </a:rPr>
              <a:t>Gerbrandij</a:t>
            </a:r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1107FECF-F4BD-DB8B-357C-3F4874E7B87E}"/>
              </a:ext>
            </a:extLst>
          </p:cNvPr>
          <p:cNvSpPr txBox="1"/>
          <p:nvPr/>
        </p:nvSpPr>
        <p:spPr>
          <a:xfrm>
            <a:off x="539552" y="1171575"/>
            <a:ext cx="7693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400" b="1">
                <a:latin typeface="Bradley Hand ITC" panose="03070402050302030203" pitchFamily="66" charset="0"/>
              </a:rPr>
              <a:t>57W: Veredel je </a:t>
            </a:r>
            <a:r>
              <a:rPr lang="nl-NL" sz="2400" b="1" err="1">
                <a:latin typeface="Bradley Hand ITC" panose="03070402050302030203" pitchFamily="66" charset="0"/>
              </a:rPr>
              <a:t>fastplant</a:t>
            </a:r>
            <a:r>
              <a:rPr lang="nl-NL" sz="2400" b="1">
                <a:latin typeface="Bradley Hand ITC" panose="03070402050302030203" pitchFamily="66" charset="0"/>
              </a:rPr>
              <a:t> – aan de slag als plantenjager</a:t>
            </a:r>
          </a:p>
        </p:txBody>
      </p:sp>
    </p:spTree>
  </p:cSld>
  <p:clrMapOvr>
    <a:masterClrMapping/>
  </p:clrMapOvr>
  <p:transition spd="med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E4092-223D-0DFA-D443-C7BA20107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9D16044D-CE95-528D-B953-B535051F7E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6477D566-6C23-6DCD-2DE8-2DC59DADD4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9C921A0-7DE8-4DC0-6650-5F2048E36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dirty="0"/>
              <a:t>Onderzoeksmethode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D32F5EB-D675-627E-4C7E-2667C029F0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894263"/>
          </a:xfrm>
        </p:spPr>
        <p:txBody>
          <a:bodyPr/>
          <a:lstStyle/>
          <a:p>
            <a:r>
              <a:rPr lang="nl-NL" dirty="0"/>
              <a:t>Praktisch werk</a:t>
            </a:r>
          </a:p>
          <a:p>
            <a:r>
              <a:rPr lang="nl-NL" dirty="0"/>
              <a:t>Wekelijks tekenen en meten</a:t>
            </a:r>
          </a:p>
          <a:p>
            <a:r>
              <a:rPr lang="nl-NL" dirty="0"/>
              <a:t>Eindproduct: Natuurwetenschappelijk verslag</a:t>
            </a:r>
          </a:p>
          <a:p>
            <a:pPr lvl="1"/>
            <a:r>
              <a:rPr lang="nl-NL" dirty="0"/>
              <a:t>Gegevens van alle groepjes worden gebruikt</a:t>
            </a:r>
          </a:p>
          <a:p>
            <a:pPr lvl="1"/>
            <a:r>
              <a:rPr lang="nl-NL" dirty="0"/>
              <a:t>Excel</a:t>
            </a:r>
          </a:p>
          <a:p>
            <a:pPr lvl="1"/>
            <a:r>
              <a:rPr lang="nl-NL" dirty="0"/>
              <a:t>Ontwerpen teeltoptimalisatie</a:t>
            </a:r>
          </a:p>
          <a:p>
            <a:endParaRPr lang="nl-NL" sz="1000" dirty="0"/>
          </a:p>
        </p:txBody>
      </p:sp>
      <p:pic>
        <p:nvPicPr>
          <p:cNvPr id="4" name="Picture 2" descr="https://maken.wikiwijs.nl/bestanden/449471/stap4.png">
            <a:extLst>
              <a:ext uri="{FF2B5EF4-FFF2-40B4-BE49-F238E27FC236}">
                <a16:creationId xmlns:a16="http://schemas.microsoft.com/office/drawing/2014/main" id="{72E7D5E3-5133-E974-D9DF-8FAFA2E91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243" y="3503346"/>
            <a:ext cx="2669007" cy="281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80208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26399-3DC6-EB8D-7B8F-EF7AEDABC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C52FD2F0-7730-0BCB-F5E5-41A1662F0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515B8EB9-6713-3779-0D6F-D5A3E14ED1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76EE3AC-E721-9F77-A189-A7AFA877F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 dirty="0"/>
              <a:t>Gastles</a:t>
            </a:r>
          </a:p>
        </p:txBody>
      </p:sp>
      <p:pic>
        <p:nvPicPr>
          <p:cNvPr id="4" name="Picture 2" descr="Enza Zaden - vegetable-breeding company">
            <a:extLst>
              <a:ext uri="{FF2B5EF4-FFF2-40B4-BE49-F238E27FC236}">
                <a16:creationId xmlns:a16="http://schemas.microsoft.com/office/drawing/2014/main" id="{65FB59A8-3ABE-E814-415A-29B8AF7A2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49" y="-65945"/>
            <a:ext cx="15716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0F2F1C-9230-CEE7-6F35-2A7298052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1900"/>
            <a:ext cx="4379955" cy="4894263"/>
          </a:xfrm>
        </p:spPr>
        <p:txBody>
          <a:bodyPr/>
          <a:lstStyle/>
          <a:p>
            <a:r>
              <a:rPr lang="nl-NL" dirty="0">
                <a:cs typeface="Calibri"/>
              </a:rPr>
              <a:t>Gastles (kweker, plantenfysioloog, </a:t>
            </a:r>
            <a:r>
              <a:rPr lang="nl-NL" dirty="0" err="1">
                <a:cs typeface="Calibri"/>
              </a:rPr>
              <a:t>Enza</a:t>
            </a:r>
            <a:r>
              <a:rPr lang="nl-NL" dirty="0">
                <a:cs typeface="Calibri"/>
              </a:rPr>
              <a:t> zaden, o.i.d.)</a:t>
            </a:r>
          </a:p>
          <a:p>
            <a:r>
              <a:rPr lang="nl-NL" dirty="0">
                <a:cs typeface="Calibri"/>
              </a:rPr>
              <a:t>Mooie LOB activiteit</a:t>
            </a:r>
          </a:p>
          <a:p>
            <a:endParaRPr lang="nl-NL" sz="1000" dirty="0"/>
          </a:p>
        </p:txBody>
      </p:sp>
      <p:pic>
        <p:nvPicPr>
          <p:cNvPr id="7" name="Picture 11">
            <a:extLst>
              <a:ext uri="{FF2B5EF4-FFF2-40B4-BE49-F238E27FC236}">
                <a16:creationId xmlns:a16="http://schemas.microsoft.com/office/drawing/2014/main" id="{2C007895-4FD2-3AD9-C230-7B0DE0B9EE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62" y="3749976"/>
            <a:ext cx="6014999" cy="2714429"/>
          </a:xfrm>
          <a:prstGeom prst="rect">
            <a:avLst/>
          </a:prstGeom>
        </p:spPr>
      </p:pic>
      <p:pic>
        <p:nvPicPr>
          <p:cNvPr id="5" name="Picture 4" descr="A field of lettuce plants&#10;&#10;Description automatically generated">
            <a:extLst>
              <a:ext uri="{FF2B5EF4-FFF2-40B4-BE49-F238E27FC236}">
                <a16:creationId xmlns:a16="http://schemas.microsoft.com/office/drawing/2014/main" id="{799F79D7-7A64-1101-C2F4-7A98E4AAA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076" y="1204484"/>
            <a:ext cx="3678195" cy="2758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627028"/>
      </p:ext>
    </p:extLst>
  </p:cSld>
  <p:clrMapOvr>
    <a:masterClrMapping/>
  </p:clrMapOvr>
  <p:transition spd="med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5315F-E4A2-E78E-F20C-051438170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CA39403A-73CB-47E1-40C4-32CBACFAC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855759A9-92CD-73D2-736C-313DE67D9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B1D6C8E-C6CB-5FD8-702E-9564EE16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/>
              <a:t>Inzetten van de zaden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F90925-D047-0043-0A21-635B0446A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Wat heb je nodig?</a:t>
            </a:r>
          </a:p>
          <a:p>
            <a:pPr lvl="1"/>
            <a:r>
              <a:rPr lang="nl-NL" dirty="0">
                <a:cs typeface="Calibri"/>
              </a:rPr>
              <a:t>Reepjes stof (handdoek)</a:t>
            </a:r>
          </a:p>
          <a:p>
            <a:pPr lvl="1"/>
            <a:r>
              <a:rPr lang="nl-NL" dirty="0">
                <a:cs typeface="Calibri"/>
              </a:rPr>
              <a:t>Plastic flesjes</a:t>
            </a:r>
          </a:p>
          <a:p>
            <a:pPr lvl="1"/>
            <a:r>
              <a:rPr lang="nl-NL" dirty="0">
                <a:cs typeface="Calibri"/>
              </a:rPr>
              <a:t>Grond (75% potgrond/25% zand OF stekgrond)</a:t>
            </a:r>
          </a:p>
          <a:p>
            <a:pPr lvl="1"/>
            <a:r>
              <a:rPr lang="nl-NL" dirty="0">
                <a:cs typeface="Calibri"/>
              </a:rPr>
              <a:t>Zaadjes (zelf opkweken)</a:t>
            </a:r>
          </a:p>
          <a:p>
            <a:pPr lvl="1"/>
            <a:r>
              <a:rPr lang="nl-NL" dirty="0">
                <a:cs typeface="Calibri"/>
              </a:rPr>
              <a:t>Stokjes om de plantjes te ondersteunen</a:t>
            </a:r>
          </a:p>
          <a:p>
            <a:pPr lvl="1"/>
            <a:r>
              <a:rPr lang="nl-NL" dirty="0" err="1">
                <a:cs typeface="Calibri"/>
              </a:rPr>
              <a:t>IJslolliestokje</a:t>
            </a:r>
            <a:r>
              <a:rPr lang="nl-NL" dirty="0">
                <a:cs typeface="Calibri"/>
              </a:rPr>
              <a:t> met stip</a:t>
            </a:r>
          </a:p>
          <a:p>
            <a:pPr lvl="1"/>
            <a:r>
              <a:rPr lang="nl-NL" dirty="0">
                <a:cs typeface="Calibri"/>
              </a:rPr>
              <a:t>Kwastje</a:t>
            </a:r>
          </a:p>
          <a:p>
            <a:pPr lvl="1"/>
            <a:r>
              <a:rPr lang="nl-NL" dirty="0">
                <a:cs typeface="Calibri"/>
              </a:rPr>
              <a:t>Sluitstripjes (van plastic zakjes)</a:t>
            </a:r>
          </a:p>
        </p:txBody>
      </p:sp>
    </p:spTree>
    <p:extLst>
      <p:ext uri="{BB962C8B-B14F-4D97-AF65-F5344CB8AC3E}">
        <p14:creationId xmlns:p14="http://schemas.microsoft.com/office/powerpoint/2010/main" val="1062429012"/>
      </p:ext>
    </p:extLst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5315F-E4A2-E78E-F20C-051438170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CA39403A-73CB-47E1-40C4-32CBACFAC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855759A9-92CD-73D2-736C-313DE67D9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B1D6C8E-C6CB-5FD8-702E-9564EE16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/>
              <a:t>Aandachtspunten bij zaaien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9EC4713C-679F-88DB-AFC6-D56BBAC4D17A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nl-NL"/>
              <a:t>Het stukje stof mag niet boven</a:t>
            </a:r>
            <a:br>
              <a:rPr lang="nl-NL"/>
            </a:br>
            <a:r>
              <a:rPr lang="nl-NL"/>
              <a:t>de aarde uitsteken</a:t>
            </a:r>
          </a:p>
          <a:p>
            <a:r>
              <a:rPr lang="nl-NL"/>
              <a:t>De grond moet eerst nat </a:t>
            </a:r>
            <a:br>
              <a:rPr lang="nl-NL"/>
            </a:br>
            <a:r>
              <a:rPr lang="nl-NL"/>
              <a:t>gemaakt worden</a:t>
            </a:r>
          </a:p>
          <a:p>
            <a:r>
              <a:rPr lang="nl-NL"/>
              <a:t>Probeer de zaadjes zoveel </a:t>
            </a:r>
            <a:br>
              <a:rPr lang="nl-NL"/>
            </a:br>
            <a:r>
              <a:rPr lang="nl-NL"/>
              <a:t>mogelijk te verdelen</a:t>
            </a:r>
          </a:p>
          <a:p>
            <a:r>
              <a:rPr lang="nl-NL"/>
              <a:t>Plantjes groeien het beste bij 24 uur licht (TL)</a:t>
            </a:r>
          </a:p>
          <a:p>
            <a:r>
              <a:rPr lang="nl-NL"/>
              <a:t>Bestuiven doen we zelf, meerdere keren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04846F99-5C27-19B4-AEBE-4105A6B4985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" t="16255" r="-2423" b="33809"/>
          <a:stretch/>
        </p:blipFill>
        <p:spPr>
          <a:xfrm>
            <a:off x="6047379" y="1600200"/>
            <a:ext cx="2673078" cy="288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74927"/>
      </p:ext>
    </p:extLst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934423-C902-D3AA-4240-AC2FC29EB6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A067011F-D7FB-A2E4-5362-471FDD9843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03BC7194-6D50-99BA-B324-23A663F30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C0520B80-3B1E-85E2-2315-D54AE42CFCD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333" t="16097" r="16482" b="19795"/>
          <a:stretch/>
        </p:blipFill>
        <p:spPr>
          <a:xfrm>
            <a:off x="0" y="1354666"/>
            <a:ext cx="9174065" cy="377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179400"/>
      </p:ext>
    </p:extLst>
  </p:cSld>
  <p:clrMapOvr>
    <a:masterClrMapping/>
  </p:clrMapOvr>
  <p:transition spd="med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E921C-5678-B6B5-FB74-AC7F4A4D86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9979655D-9676-5CFA-09A5-60CD2252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EFE18085-FFD6-50AB-C2A1-BAF03DC430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A2371DEE-B23E-24AE-0CDA-80A1A3054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342" y="214313"/>
            <a:ext cx="2609850" cy="57816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81756BF6-0D5A-7BF1-6AB8-4E61C28F5C7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8803" b="31366"/>
          <a:stretch/>
        </p:blipFill>
        <p:spPr>
          <a:xfrm>
            <a:off x="3267074" y="1337732"/>
            <a:ext cx="5279071" cy="4658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10280"/>
      </p:ext>
    </p:extLst>
  </p:cSld>
  <p:clrMapOvr>
    <a:masterClrMapping/>
  </p:clrMapOvr>
  <p:transition spd="med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36893D-12D1-969D-068A-7C71E047B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EB722C38-0B57-C475-D902-5E97F1D68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35AD8C2F-5837-CE87-BF0E-940D5474DC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fbeelding 2" descr="Afbeelding met bloem, groente, geel, Zaadplant&#10;&#10;Automatisch gegenereerde beschrijving">
            <a:extLst>
              <a:ext uri="{FF2B5EF4-FFF2-40B4-BE49-F238E27FC236}">
                <a16:creationId xmlns:a16="http://schemas.microsoft.com/office/drawing/2014/main" id="{C6D763F9-F846-A04D-6765-07FA0BB0D5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495" y="1209365"/>
            <a:ext cx="6697010" cy="4439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5384"/>
      </p:ext>
    </p:extLst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FC9F28-393F-4718-4732-B850C8A60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875BDB09-8D4D-9ACB-6A76-F53F2F1E4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D13D9645-AF27-BFA4-6B29-C6444B051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B07D9FF2-B9D7-FCF8-F309-F563D85A2CBF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nl-NL"/>
              <a:t>En nu zelf ervaren</a:t>
            </a: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4E4904B3-2DDF-E6AC-2C20-C807CBD53952}"/>
              </a:ext>
            </a:extLst>
          </p:cNvPr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alibri" panose="020B0604020202020204" pitchFamily="34" charset="0"/>
              <a:buChar char="-"/>
            </a:pPr>
            <a:r>
              <a:rPr lang="nl-NL">
                <a:cs typeface="Calibri"/>
              </a:rPr>
              <a:t>Splitsen van de groep</a:t>
            </a:r>
            <a:endParaRPr lang="nl-NL"/>
          </a:p>
          <a:p>
            <a:pPr>
              <a:buFont typeface="Calibri" panose="020B0604020202020204" pitchFamily="34" charset="0"/>
              <a:buChar char="-"/>
            </a:pPr>
            <a:r>
              <a:rPr lang="nl-NL">
                <a:cs typeface="Calibri"/>
              </a:rPr>
              <a:t>Inzetten van de kweekopstelling bij Mariëlle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nl-NL">
                <a:cs typeface="Calibri"/>
              </a:rPr>
              <a:t>Flesje water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nl-NL">
                <a:cs typeface="Calibri"/>
              </a:rPr>
              <a:t>Handleiding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nl-NL">
                <a:cs typeface="Calibri"/>
              </a:rPr>
              <a:t>Veiligheid</a:t>
            </a:r>
          </a:p>
          <a:p>
            <a:pPr>
              <a:buFont typeface="Calibri" panose="020B0604020202020204" pitchFamily="34" charset="0"/>
              <a:buChar char="-"/>
            </a:pPr>
            <a:r>
              <a:rPr lang="nl-NL">
                <a:cs typeface="Calibri"/>
              </a:rPr>
              <a:t>Veredelingsonderzoek (tekenen en meten) bij </a:t>
            </a:r>
            <a:r>
              <a:rPr lang="nl-NL" err="1">
                <a:cs typeface="Calibri"/>
              </a:rPr>
              <a:t>Marrit</a:t>
            </a:r>
            <a:r>
              <a:rPr lang="nl-NL">
                <a:cs typeface="Calibri"/>
              </a:rPr>
              <a:t> en Peter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nl-NL">
                <a:cs typeface="Calibri"/>
              </a:rPr>
              <a:t>A2 papier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nl-NL">
                <a:cs typeface="Calibri"/>
              </a:rPr>
              <a:t>schuifmaat</a:t>
            </a:r>
          </a:p>
          <a:p>
            <a:pPr>
              <a:buFont typeface="Calibri" panose="020B0604020202020204" pitchFamily="34" charset="0"/>
              <a:buChar char="-"/>
            </a:pPr>
            <a:endParaRPr lang="nl-NL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4813134"/>
      </p:ext>
    </p:extLst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41497-1F4C-E18D-236A-E622E1404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BF56B580-9C04-8C86-1596-BAC6640BD8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EC20C4C8-52FB-1F2C-2E28-F794F8DE9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F6ECEF67-938F-03F2-2488-27A837110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Wie zijn wij?</a:t>
            </a:r>
          </a:p>
        </p:txBody>
      </p:sp>
      <p:pic>
        <p:nvPicPr>
          <p:cNvPr id="12" name="Tijdelijke aanduiding voor inhoud 11" descr="Afbeelding met buitenshuis, hemel, wolk, kleding&#10;&#10;Automatisch gegenereerde beschrijving">
            <a:extLst>
              <a:ext uri="{FF2B5EF4-FFF2-40B4-BE49-F238E27FC236}">
                <a16:creationId xmlns:a16="http://schemas.microsoft.com/office/drawing/2014/main" id="{5D6F0825-E646-96E6-FF6D-8C2CC2375C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3" t="21315" r="5452" b="30955"/>
          <a:stretch/>
        </p:blipFill>
        <p:spPr>
          <a:xfrm>
            <a:off x="5724128" y="1560064"/>
            <a:ext cx="2736304" cy="2160241"/>
          </a:xfr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A67FDE45-2670-9DE0-19A4-D9AC4D500E0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2391" t="290" r="217" b="44348"/>
          <a:stretch/>
        </p:blipFill>
        <p:spPr>
          <a:xfrm>
            <a:off x="3488635" y="4040256"/>
            <a:ext cx="2166738" cy="1898388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A9B1B4F9-802C-5736-6696-AD6EF55006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9" t="39428" r="33385" b="40803"/>
          <a:stretch/>
        </p:blipFill>
        <p:spPr bwMode="auto">
          <a:xfrm>
            <a:off x="683568" y="1522064"/>
            <a:ext cx="2486050" cy="2321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CFA26A1-CCCB-BE87-9575-0BCADF612B2E}"/>
              </a:ext>
            </a:extLst>
          </p:cNvPr>
          <p:cNvSpPr txBox="1"/>
          <p:nvPr/>
        </p:nvSpPr>
        <p:spPr>
          <a:xfrm>
            <a:off x="3941193" y="5940773"/>
            <a:ext cx="2566359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nl-NL" b="1" dirty="0">
                <a:latin typeface="Bradley Hand ITC"/>
              </a:rPr>
              <a:t>Peter Visser</a:t>
            </a:r>
            <a:endParaRPr lang="nl-NL" b="1" dirty="0">
              <a:latin typeface="Bradley Hand ITC" panose="03070402050302030203" pitchFamily="66" charset="0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3C809FF7-B741-7131-2428-38EDDFE9EFFA}"/>
              </a:ext>
            </a:extLst>
          </p:cNvPr>
          <p:cNvSpPr txBox="1"/>
          <p:nvPr/>
        </p:nvSpPr>
        <p:spPr>
          <a:xfrm>
            <a:off x="684722" y="3870434"/>
            <a:ext cx="2490878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nl-NL" b="1" dirty="0">
                <a:latin typeface="Bradley Hand ITC"/>
              </a:rPr>
              <a:t>Mariëlle van der Zande</a:t>
            </a:r>
            <a:endParaRPr lang="nl-NL" dirty="0">
              <a:cs typeface="Arial" panose="020B0604020202020204" pitchFamily="34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95A1392-58AA-AF4C-4956-5542C5036017}"/>
              </a:ext>
            </a:extLst>
          </p:cNvPr>
          <p:cNvSpPr txBox="1"/>
          <p:nvPr/>
        </p:nvSpPr>
        <p:spPr>
          <a:xfrm>
            <a:off x="6108580" y="3719472"/>
            <a:ext cx="1962510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nl-NL" b="1" dirty="0" err="1">
                <a:latin typeface="Bradley Hand ITC"/>
              </a:rPr>
              <a:t>Marrit</a:t>
            </a:r>
            <a:r>
              <a:rPr lang="nl-NL" b="1" dirty="0">
                <a:latin typeface="Bradley Hand ITC"/>
              </a:rPr>
              <a:t> </a:t>
            </a:r>
            <a:r>
              <a:rPr lang="nl-NL" b="1" dirty="0" err="1">
                <a:latin typeface="Bradley Hand ITC"/>
              </a:rPr>
              <a:t>Gerbrandij</a:t>
            </a:r>
            <a:endParaRPr lang="nl-NL" dirty="0" err="1">
              <a:latin typeface="Bradley Hand ITC"/>
            </a:endParaRPr>
          </a:p>
        </p:txBody>
      </p:sp>
    </p:spTree>
    <p:extLst>
      <p:ext uri="{BB962C8B-B14F-4D97-AF65-F5344CB8AC3E}">
        <p14:creationId xmlns:p14="http://schemas.microsoft.com/office/powerpoint/2010/main" val="3079703701"/>
      </p:ext>
    </p:extLst>
  </p:cSld>
  <p:clrMapOvr>
    <a:masterClrMapping/>
  </p:clrMapOvr>
  <p:transition spd="med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99962D-F93F-8FD8-B3EB-FE3B12A6A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C546AD99-EA9D-A7D0-299A-B1312718D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CDBB376D-D5B2-1E91-CBB7-E423712BC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D7E4174-B3F4-9475-F41B-39C9E344B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8417" y="453542"/>
            <a:ext cx="8229600" cy="1143000"/>
          </a:xfrm>
        </p:spPr>
        <p:txBody>
          <a:bodyPr/>
          <a:lstStyle/>
          <a:p>
            <a:r>
              <a:rPr lang="nl-NL"/>
              <a:t>Totstandkoming lessenserie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7A43FA-0FDD-2FAF-51CE-694578916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29" y="1514543"/>
            <a:ext cx="8229600" cy="4525963"/>
          </a:xfrm>
        </p:spPr>
        <p:txBody>
          <a:bodyPr/>
          <a:lstStyle/>
          <a:p>
            <a:r>
              <a:rPr lang="nl-NL" dirty="0"/>
              <a:t>Oorspronkelijk doel: </a:t>
            </a:r>
            <a:r>
              <a:rPr lang="nl-NL" sz="2800" dirty="0"/>
              <a:t>Levenscyclus </a:t>
            </a:r>
            <a:r>
              <a:rPr lang="nl-NL" sz="2800" i="1" dirty="0" err="1"/>
              <a:t>Brassica</a:t>
            </a:r>
            <a:r>
              <a:rPr lang="nl-NL" sz="2800" i="1" dirty="0"/>
              <a:t> </a:t>
            </a:r>
            <a:r>
              <a:rPr lang="nl-NL" sz="2800" i="1" dirty="0" err="1"/>
              <a:t>rapa</a:t>
            </a:r>
            <a:r>
              <a:rPr lang="nl-NL" sz="2800" dirty="0"/>
              <a:t>, waarnemen en tekenen</a:t>
            </a:r>
            <a:endParaRPr lang="nl-NL" sz="2800" dirty="0">
              <a:cs typeface="Calibri"/>
            </a:endParaRP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graphicFrame>
        <p:nvGraphicFramePr>
          <p:cNvPr id="4" name="Tabel 3">
            <a:extLst>
              <a:ext uri="{FF2B5EF4-FFF2-40B4-BE49-F238E27FC236}">
                <a16:creationId xmlns:a16="http://schemas.microsoft.com/office/drawing/2014/main" id="{50D6CC6A-D2AD-8F8C-FE67-D3015BF30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65609"/>
              </p:ext>
            </p:extLst>
          </p:nvPr>
        </p:nvGraphicFramePr>
        <p:xfrm>
          <a:off x="2771390" y="2763825"/>
          <a:ext cx="6201106" cy="1734057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911226">
                  <a:extLst>
                    <a:ext uri="{9D8B030D-6E8A-4147-A177-3AD203B41FA5}">
                      <a16:colId xmlns:a16="http://schemas.microsoft.com/office/drawing/2014/main" val="2145303493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1744793022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3590109258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169016789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1439165673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2899698793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581062644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1705114706"/>
                    </a:ext>
                  </a:extLst>
                </a:gridCol>
                <a:gridCol w="536235">
                  <a:extLst>
                    <a:ext uri="{9D8B030D-6E8A-4147-A177-3AD203B41FA5}">
                      <a16:colId xmlns:a16="http://schemas.microsoft.com/office/drawing/2014/main" val="1366480857"/>
                    </a:ext>
                  </a:extLst>
                </a:gridCol>
              </a:tblGrid>
              <a:tr h="283129">
                <a:tc rowSpan="2">
                  <a:txBody>
                    <a:bodyPr/>
                    <a:lstStyle/>
                    <a:p>
                      <a:r>
                        <a:rPr lang="nl-NL" sz="1100" dirty="0">
                          <a:effectLst/>
                        </a:rPr>
                        <a:t>Teken volgens de teken-regels (wijze van tekenen, legenda, bijschriften, </a:t>
                      </a:r>
                      <a:r>
                        <a:rPr lang="nl-NL" sz="1100" dirty="0" err="1">
                          <a:effectLst/>
                        </a:rPr>
                        <a:t>etc</a:t>
                      </a:r>
                      <a:r>
                        <a:rPr lang="nl-NL" sz="1100" dirty="0">
                          <a:effectLst/>
                        </a:rPr>
                        <a:t>). </a:t>
                      </a:r>
                      <a:endParaRPr lang="nl-NL" sz="1200" dirty="0">
                        <a:effectLst/>
                      </a:endParaRPr>
                    </a:p>
                    <a:p>
                      <a:r>
                        <a:rPr lang="nl-NL" sz="1100" dirty="0">
                          <a:effectLst/>
                        </a:rPr>
                        <a:t>Noteer steeds de lengte van de getekende plant.</a:t>
                      </a:r>
                      <a:endParaRPr lang="nl-NL" sz="1200" dirty="0">
                        <a:effectLst/>
                      </a:endParaRPr>
                    </a:p>
                    <a:p>
                      <a:r>
                        <a:rPr lang="nl-NL" sz="1100" dirty="0">
                          <a:effectLst/>
                        </a:rPr>
                        <a:t>Titel: “</a:t>
                      </a:r>
                      <a:r>
                        <a:rPr lang="nl-NL" sz="1100" dirty="0" err="1">
                          <a:effectLst/>
                        </a:rPr>
                        <a:t>B.rapa</a:t>
                      </a:r>
                      <a:r>
                        <a:rPr lang="nl-NL" sz="1100" dirty="0">
                          <a:effectLst/>
                        </a:rPr>
                        <a:t> … dagen na zaaien”</a:t>
                      </a:r>
                      <a:endParaRPr lang="nl-NL" sz="1200" dirty="0">
                        <a:effectLst/>
                      </a:endParaRPr>
                    </a:p>
                    <a:p>
                      <a:r>
                        <a:rPr lang="nl-NL" sz="1100" dirty="0">
                          <a:effectLst/>
                        </a:rPr>
                        <a:t>Elke keer als je een tekening maakt noteer je óók de datum in het vakje van de aftekenlijst.</a:t>
                      </a:r>
                      <a:endParaRPr lang="nl-N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6195" marR="36195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1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2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3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4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5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6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7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1200">
                          <a:effectLst/>
                        </a:rPr>
                        <a:t>8</a:t>
                      </a:r>
                      <a:r>
                        <a:rPr lang="nl-NL" sz="1200" baseline="30000">
                          <a:effectLst/>
                        </a:rPr>
                        <a:t>e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5453184"/>
                  </a:ext>
                </a:extLst>
              </a:tr>
              <a:tr h="1450928">
                <a:tc vMerge="1"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net na het kiemen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………………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hele plant,</a:t>
                      </a:r>
                    </a:p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dus met wortels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met bloemknoppen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bloeiend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met vruchten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>
                          <a:effectLst/>
                        </a:rPr>
                        <a:t>vlak voor het droogzetten</a:t>
                      </a:r>
                      <a:endParaRPr lang="nl-NL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tc>
                  <a:txBody>
                    <a:bodyPr/>
                    <a:lstStyle/>
                    <a:p>
                      <a:pPr marL="71755" marR="71755" algn="ctr"/>
                      <a:r>
                        <a:rPr lang="nl-NL" sz="1200" dirty="0">
                          <a:effectLst/>
                        </a:rPr>
                        <a:t>met rijpe zaden</a:t>
                      </a:r>
                      <a:endParaRPr lang="nl-NL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vert="vert" anchor="ctr"/>
                </a:tc>
                <a:extLst>
                  <a:ext uri="{0D108BD9-81ED-4DB2-BD59-A6C34878D82A}">
                    <a16:rowId xmlns:a16="http://schemas.microsoft.com/office/drawing/2014/main" val="3954389304"/>
                  </a:ext>
                </a:extLst>
              </a:tr>
            </a:tbl>
          </a:graphicData>
        </a:graphic>
      </p:graphicFrame>
      <p:pic>
        <p:nvPicPr>
          <p:cNvPr id="5" name="Afbeelding 4">
            <a:extLst>
              <a:ext uri="{FF2B5EF4-FFF2-40B4-BE49-F238E27FC236}">
                <a16:creationId xmlns:a16="http://schemas.microsoft.com/office/drawing/2014/main" id="{0AA6A0D6-33C0-EEB4-43CF-EDDBA7424D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2270" y="4535229"/>
            <a:ext cx="2969806" cy="1979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Afbeelding 6" descr="Fast Plants(TM) : Fast Plant Life Cycle">
            <a:extLst>
              <a:ext uri="{FF2B5EF4-FFF2-40B4-BE49-F238E27FC236}">
                <a16:creationId xmlns:a16="http://schemas.microsoft.com/office/drawing/2014/main" id="{EC146AD7-4E7E-D1BF-3994-F66A88CD4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9926" y="2763825"/>
            <a:ext cx="2047461" cy="271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5057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D463D-2AD7-564D-5B5B-F78357EA6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823926D6-8B8C-0BF6-BE50-A078BA79C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965C32AD-CAAA-23FE-B203-18519B9D5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0FC8ECE-8427-5C70-618D-051F5DF52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143000"/>
          </a:xfrm>
        </p:spPr>
        <p:txBody>
          <a:bodyPr/>
          <a:lstStyle/>
          <a:p>
            <a:pPr algn="l"/>
            <a:r>
              <a:rPr lang="nl-NL" dirty="0">
                <a:cs typeface="Calibri"/>
              </a:rPr>
              <a:t>Oude en nieuwe kansen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8865BD-5C5D-D275-4822-435671016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3710" y="3680931"/>
            <a:ext cx="8229600" cy="4525963"/>
          </a:xfrm>
        </p:spPr>
        <p:txBody>
          <a:bodyPr/>
          <a:lstStyle/>
          <a:p>
            <a:pPr marL="228600" indent="-228600">
              <a:buFont typeface=""/>
              <a:buChar char="•"/>
            </a:pPr>
            <a:r>
              <a:rPr lang="nl-NL" sz="3200" dirty="0">
                <a:latin typeface="Calibri"/>
                <a:cs typeface="Arial"/>
              </a:rPr>
              <a:t>Herziening lesprogramma over planten​</a:t>
            </a:r>
          </a:p>
          <a:p>
            <a:pPr marL="0" lvl="1" indent="0">
              <a:buNone/>
            </a:pPr>
            <a:r>
              <a:rPr lang="nl-NL" sz="2800" dirty="0">
                <a:latin typeface="Calibri"/>
                <a:cs typeface="Arial"/>
              </a:rPr>
              <a:t>	- Meer in context (</a:t>
            </a:r>
            <a:r>
              <a:rPr lang="nl-NL" sz="2800" dirty="0" err="1">
                <a:latin typeface="Calibri"/>
                <a:cs typeface="Arial"/>
              </a:rPr>
              <a:t>CoCo</a:t>
            </a:r>
            <a:r>
              <a:rPr lang="nl-NL" sz="2800" dirty="0">
                <a:latin typeface="Calibri"/>
                <a:cs typeface="Arial"/>
              </a:rPr>
              <a:t>)​</a:t>
            </a:r>
          </a:p>
          <a:p>
            <a:pPr marL="0" lvl="1" indent="0">
              <a:buNone/>
            </a:pPr>
            <a:r>
              <a:rPr lang="nl-NL" sz="2800" dirty="0">
                <a:latin typeface="Calibri"/>
                <a:cs typeface="Arial"/>
              </a:rPr>
              <a:t>	- Beroepscontext​</a:t>
            </a:r>
          </a:p>
          <a:p>
            <a:pPr marL="0" lvl="1" indent="0">
              <a:buNone/>
            </a:pPr>
            <a:r>
              <a:rPr lang="nl-NL" sz="2800" dirty="0">
                <a:latin typeface="Calibri"/>
                <a:cs typeface="Arial"/>
              </a:rPr>
              <a:t>	- Gastles mogelijk​</a:t>
            </a:r>
          </a:p>
          <a:p>
            <a:pPr marL="0" lvl="1" indent="0">
              <a:buNone/>
            </a:pPr>
            <a:r>
              <a:rPr lang="nl-NL" dirty="0">
                <a:latin typeface="Calibri"/>
                <a:cs typeface="Arial"/>
              </a:rPr>
              <a:t>	- Andere leerdoelen</a:t>
            </a:r>
            <a:endParaRPr lang="nl-NL" sz="2800" dirty="0">
              <a:latin typeface="Calibri"/>
              <a:cs typeface="Arial"/>
            </a:endParaRPr>
          </a:p>
          <a:p>
            <a:endParaRPr lang="nl-NL" sz="2800" dirty="0">
              <a:cs typeface="Calibri"/>
            </a:endParaRPr>
          </a:p>
        </p:txBody>
      </p:sp>
      <p:pic>
        <p:nvPicPr>
          <p:cNvPr id="6" name="Afbeelding 5" descr="Afbeelding met tekst, vinger, hand&#10;&#10;Automatisch gegenereerde beschrijving">
            <a:extLst>
              <a:ext uri="{FF2B5EF4-FFF2-40B4-BE49-F238E27FC236}">
                <a16:creationId xmlns:a16="http://schemas.microsoft.com/office/drawing/2014/main" id="{F9429390-BEE4-8CC4-FD97-961952CC12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8958" y="4368974"/>
            <a:ext cx="2735333" cy="1574939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F68E0172-6032-F755-2031-A83E8AEA4295}"/>
              </a:ext>
            </a:extLst>
          </p:cNvPr>
          <p:cNvSpPr txBox="1"/>
          <p:nvPr/>
        </p:nvSpPr>
        <p:spPr>
          <a:xfrm>
            <a:off x="713710" y="1357313"/>
            <a:ext cx="566715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3200" dirty="0" err="1">
                <a:latin typeface="+mn-lt"/>
                <a:cs typeface="Calibri Light" panose="020F0302020204030204" pitchFamily="34" charset="0"/>
              </a:rPr>
              <a:t>Fastplant</a:t>
            </a:r>
            <a:r>
              <a:rPr lang="nl-NL" sz="3200" dirty="0">
                <a:latin typeface="+mn-lt"/>
                <a:cs typeface="Calibri Light" panose="020F0302020204030204" pitchFamily="34" charset="0"/>
              </a:rPr>
              <a:t> </a:t>
            </a:r>
            <a:r>
              <a:rPr lang="nl-NL" sz="3600" dirty="0">
                <a:latin typeface="+mn-lt"/>
                <a:cs typeface="Calibri Light" panose="020F0302020204030204" pitchFamily="34" charset="0"/>
              </a:rPr>
              <a:t>(</a:t>
            </a:r>
            <a:r>
              <a:rPr lang="nl-NL" sz="3200" i="1" dirty="0" err="1">
                <a:latin typeface="+mn-lt"/>
                <a:cs typeface="Calibri Light" panose="020F0302020204030204" pitchFamily="34" charset="0"/>
              </a:rPr>
              <a:t>Brassica</a:t>
            </a:r>
            <a:r>
              <a:rPr lang="nl-NL" sz="3200" i="1" dirty="0">
                <a:latin typeface="+mn-lt"/>
                <a:cs typeface="Calibri Light" panose="020F0302020204030204" pitchFamily="34" charset="0"/>
              </a:rPr>
              <a:t> </a:t>
            </a:r>
            <a:r>
              <a:rPr lang="nl-NL" sz="3200" i="1" dirty="0" err="1">
                <a:latin typeface="+mn-lt"/>
                <a:cs typeface="Calibri Light" panose="020F0302020204030204" pitchFamily="34" charset="0"/>
              </a:rPr>
              <a:t>rapa</a:t>
            </a:r>
            <a:r>
              <a:rPr lang="nl-NL" sz="3200" i="1" dirty="0">
                <a:latin typeface="+mn-lt"/>
                <a:cs typeface="Calibri Light" panose="020F0302020204030204" pitchFamily="34" charset="0"/>
              </a:rPr>
              <a:t>)</a:t>
            </a:r>
            <a:endParaRPr lang="nl-NL" sz="3200" dirty="0">
              <a:latin typeface="+mn-lt"/>
              <a:cs typeface="Calibri Light" panose="020F0302020204030204" pitchFamily="34" charset="0"/>
            </a:endParaRPr>
          </a:p>
          <a:p>
            <a:pPr lvl="1"/>
            <a:r>
              <a:rPr lang="nl-NL" sz="2800" dirty="0">
                <a:latin typeface="+mn-lt"/>
                <a:cs typeface="Calibri Light" panose="020F0302020204030204" pitchFamily="34" charset="0"/>
              </a:rPr>
              <a:t>	- Zaadjes lang houdbaar</a:t>
            </a:r>
          </a:p>
          <a:p>
            <a:pPr lvl="1"/>
            <a:r>
              <a:rPr lang="nl-NL" sz="2800" dirty="0">
                <a:latin typeface="+mn-lt"/>
                <a:cs typeface="Calibri Light" panose="020F0302020204030204" pitchFamily="34" charset="0"/>
              </a:rPr>
              <a:t>	- Snel groeiend</a:t>
            </a:r>
          </a:p>
          <a:p>
            <a:pPr lvl="1"/>
            <a:r>
              <a:rPr lang="nl-NL" sz="2800" dirty="0">
                <a:latin typeface="+mn-lt"/>
                <a:cs typeface="Calibri Light" panose="020F0302020204030204" pitchFamily="34" charset="0"/>
              </a:rPr>
              <a:t>	- Gebruiksvriendelijk</a:t>
            </a:r>
          </a:p>
        </p:txBody>
      </p:sp>
    </p:spTree>
    <p:extLst>
      <p:ext uri="{BB962C8B-B14F-4D97-AF65-F5344CB8AC3E}">
        <p14:creationId xmlns:p14="http://schemas.microsoft.com/office/powerpoint/2010/main" val="3733731503"/>
      </p:ext>
    </p:extLst>
  </p:cSld>
  <p:clrMapOvr>
    <a:masterClrMapping/>
  </p:clrMapOvr>
  <p:transition spd="med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D463D-2AD7-564D-5B5B-F78357EA6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823926D6-8B8C-0BF6-BE50-A078BA79C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965C32AD-CAAA-23FE-B203-18519B9D53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0FC8ECE-8427-5C70-618D-051F5DF52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92944"/>
            <a:ext cx="8229600" cy="1143000"/>
          </a:xfrm>
        </p:spPr>
        <p:txBody>
          <a:bodyPr/>
          <a:lstStyle/>
          <a:p>
            <a:pPr algn="l"/>
            <a:r>
              <a:rPr lang="nl-NL" dirty="0"/>
              <a:t>Leerdoelen nieuwe lessenserie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8865BD-5C5D-D275-4822-435671016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sz="2800" dirty="0"/>
              <a:t>Onderzoek</a:t>
            </a:r>
          </a:p>
          <a:p>
            <a:r>
              <a:rPr lang="nl-NL" sz="2800" dirty="0"/>
              <a:t>Vaardigheden (tekenen en dataverwerking)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Planten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Veredeling en selectie (aansluitend op evolutie)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Voortplanting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Levenscyclus 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Ontwerpen</a:t>
            </a:r>
            <a:endParaRPr lang="nl-NL" sz="2800" dirty="0">
              <a:cs typeface="Calibri"/>
            </a:endParaRPr>
          </a:p>
          <a:p>
            <a:r>
              <a:rPr lang="nl-NL" sz="2800" dirty="0"/>
              <a:t>LOB</a:t>
            </a:r>
            <a:endParaRPr lang="nl-NL" sz="2800" dirty="0">
              <a:cs typeface="Calibri"/>
            </a:endParaRPr>
          </a:p>
        </p:txBody>
      </p:sp>
      <p:pic>
        <p:nvPicPr>
          <p:cNvPr id="2050" name="Picture 2" descr="Teaching and Learning Through the Wisconsin Fast Plants® Life Cycle">
            <a:extLst>
              <a:ext uri="{FF2B5EF4-FFF2-40B4-BE49-F238E27FC236}">
                <a16:creationId xmlns:a16="http://schemas.microsoft.com/office/drawing/2014/main" id="{0EA8360D-C62E-20F2-E0DC-1A2CC9034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73" y="3774385"/>
            <a:ext cx="4153169" cy="2768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1533722"/>
      </p:ext>
    </p:extLst>
  </p:cSld>
  <p:clrMapOvr>
    <a:masterClrMapping/>
  </p:clrMapOvr>
  <p:transition spd="med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95315F-E4A2-E78E-F20C-051438170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CA39403A-73CB-47E1-40C4-32CBACFAC6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855759A9-92CD-73D2-736C-313DE67D9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B1D6C8E-C6CB-5FD8-702E-9564EE165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/>
              <a:t>Hoe gaat het in de praktijk?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FF90925-D047-0043-0A21-635B0446A7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Nieuw op Dingstede</a:t>
            </a:r>
          </a:p>
          <a:p>
            <a:r>
              <a:rPr lang="nl-NL" dirty="0">
                <a:cs typeface="Calibri"/>
              </a:rPr>
              <a:t>Voorkennis activeren d.m.v. praktijkles </a:t>
            </a:r>
          </a:p>
          <a:p>
            <a:r>
              <a:rPr lang="nl-NL" dirty="0">
                <a:cs typeface="Calibri"/>
              </a:rPr>
              <a:t>Introductie opdracht en </a:t>
            </a:r>
            <a:r>
              <a:rPr lang="nl-NL" i="1" dirty="0" err="1">
                <a:cs typeface="Calibri"/>
              </a:rPr>
              <a:t>Brassica</a:t>
            </a:r>
            <a:r>
              <a:rPr lang="nl-NL" i="1" dirty="0">
                <a:cs typeface="Calibri"/>
              </a:rPr>
              <a:t> </a:t>
            </a:r>
            <a:r>
              <a:rPr lang="nl-NL" i="1" dirty="0" err="1">
                <a:cs typeface="Calibri"/>
              </a:rPr>
              <a:t>rapa</a:t>
            </a:r>
            <a:endParaRPr lang="nl-NL" i="1" dirty="0">
              <a:cs typeface="Calibri"/>
            </a:endParaRPr>
          </a:p>
          <a:p>
            <a:r>
              <a:rPr lang="nl-NL" dirty="0">
                <a:cs typeface="Calibri"/>
              </a:rPr>
              <a:t>Inzetten van de zaden</a:t>
            </a:r>
          </a:p>
          <a:p>
            <a:r>
              <a:rPr lang="nl-NL">
                <a:cs typeface="Calibri"/>
              </a:rPr>
              <a:t>Gastles </a:t>
            </a:r>
          </a:p>
          <a:p>
            <a:r>
              <a:rPr lang="nl-NL">
                <a:cs typeface="Calibri"/>
              </a:rPr>
              <a:t>Leerlingen </a:t>
            </a:r>
            <a:r>
              <a:rPr lang="nl-NL" dirty="0">
                <a:cs typeface="Calibri"/>
              </a:rPr>
              <a:t>aan het werk</a:t>
            </a:r>
          </a:p>
          <a:p>
            <a:endParaRPr lang="nl-NL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8932144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9B6ED2-928C-3D4B-2851-B5696224E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7AF0EF5A-95C5-60BF-E847-499349774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BC91A949-8318-E19F-A48F-E6D8479967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 descr="Afbeelding met tekst, groente, Voedingsgroep, wortel&#10;&#10;Automatisch gegenereerde beschrijving">
            <a:extLst>
              <a:ext uri="{FF2B5EF4-FFF2-40B4-BE49-F238E27FC236}">
                <a16:creationId xmlns:a16="http://schemas.microsoft.com/office/drawing/2014/main" id="{66BAFEE0-7E37-1CDE-8100-454B41314F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22" t="78205"/>
          <a:stretch/>
        </p:blipFill>
        <p:spPr>
          <a:xfrm>
            <a:off x="4030729" y="2492896"/>
            <a:ext cx="4667813" cy="2088232"/>
          </a:xfrm>
          <a:prstGeom prst="rect">
            <a:avLst/>
          </a:prstGeom>
        </p:spPr>
      </p:pic>
      <p:pic>
        <p:nvPicPr>
          <p:cNvPr id="5" name="Afbeelding 4" descr="Afbeelding met tekst, groente, Voedingsgroep, wortel&#10;&#10;Automatisch gegenereerde beschrijving">
            <a:extLst>
              <a:ext uri="{FF2B5EF4-FFF2-40B4-BE49-F238E27FC236}">
                <a16:creationId xmlns:a16="http://schemas.microsoft.com/office/drawing/2014/main" id="{507FAEDC-4F8D-9970-D149-F3CE6F50F2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44" b="38462"/>
          <a:stretch/>
        </p:blipFill>
        <p:spPr>
          <a:xfrm>
            <a:off x="1316907" y="1294945"/>
            <a:ext cx="2232248" cy="487035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D1BA2CD-A308-C559-3F11-9DFA017AB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>
                <a:cs typeface="Calibri"/>
              </a:rPr>
              <a:t>Voorkennis activeren d.m.v. praktijkles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4191957"/>
      </p:ext>
    </p:extLst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769290-BBB0-F5A1-D172-34AA815D6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7ECF4107-E98D-0B2D-695E-E92A5B9480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687225FF-09C9-CC31-09C8-6850D2C61B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32C01E3-EDF7-282C-403C-EAB55E2D0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/>
              <a:t>Introductie opdracht</a:t>
            </a:r>
          </a:p>
        </p:txBody>
      </p:sp>
      <p:pic>
        <p:nvPicPr>
          <p:cNvPr id="4" name="Tijdelijke aanduiding voor inhoud 4" descr="Afbeelding met plant, bloem&#10;&#10;Automatisch gegenereerde beschrijving">
            <a:extLst>
              <a:ext uri="{FF2B5EF4-FFF2-40B4-BE49-F238E27FC236}">
                <a16:creationId xmlns:a16="http://schemas.microsoft.com/office/drawing/2014/main" id="{558B66E1-6228-54F3-059C-D688627314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185" y="1171575"/>
            <a:ext cx="4619625" cy="4635024"/>
          </a:xfr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4BAB4A0C-F8F8-F14D-DD9F-D16FA6876981}"/>
              </a:ext>
            </a:extLst>
          </p:cNvPr>
          <p:cNvSpPr txBox="1"/>
          <p:nvPr/>
        </p:nvSpPr>
        <p:spPr>
          <a:xfrm>
            <a:off x="2966431" y="5949280"/>
            <a:ext cx="3211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/>
              <a:t>Wilde kool: </a:t>
            </a:r>
            <a:r>
              <a:rPr lang="nl-NL" i="1" err="1"/>
              <a:t>Brassica</a:t>
            </a:r>
            <a:r>
              <a:rPr lang="nl-NL" i="1"/>
              <a:t> </a:t>
            </a:r>
            <a:r>
              <a:rPr lang="nl-NL" i="1" err="1"/>
              <a:t>oleracea</a:t>
            </a:r>
            <a:endParaRPr lang="nl-NL" i="1"/>
          </a:p>
        </p:txBody>
      </p:sp>
    </p:spTree>
    <p:extLst>
      <p:ext uri="{BB962C8B-B14F-4D97-AF65-F5344CB8AC3E}">
        <p14:creationId xmlns:p14="http://schemas.microsoft.com/office/powerpoint/2010/main" val="3770014954"/>
      </p:ext>
    </p:extLst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425FCE-40D9-72B3-FC9F-49C06ADCC7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H:\huisstijl CSG Dingstede\149-0001 logo Dingstede RGB TIJDELIJK.jpg">
            <a:extLst>
              <a:ext uri="{FF2B5EF4-FFF2-40B4-BE49-F238E27FC236}">
                <a16:creationId xmlns:a16="http://schemas.microsoft.com/office/drawing/2014/main" id="{B699AE14-2417-A35F-820C-6C56A23BE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214313"/>
            <a:ext cx="1571625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extLst>
              <a:ext uri="{FF2B5EF4-FFF2-40B4-BE49-F238E27FC236}">
                <a16:creationId xmlns:a16="http://schemas.microsoft.com/office/drawing/2014/main" id="{84AC4D6E-8FB9-2680-1777-BA669B552E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15100"/>
            <a:ext cx="914400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C91B143-48A8-12ED-62E3-BD984332A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nl-NL"/>
              <a:t>Onderzoek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C9FFF66-01E5-C550-A604-0DF0F038F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31900"/>
            <a:ext cx="8229600" cy="4894263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000" b="1">
                <a:ea typeface="Calibri" panose="020F0502020204030204" pitchFamily="34" charset="0"/>
                <a:cs typeface="Times New Roman" panose="02020603050405020304" pitchFamily="18" charset="0"/>
              </a:rPr>
              <a:t>Twee onderzoeksvragen: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hebben de hoogste groeisnelheid t.o.v. het gemiddelde?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En een onderzoeksvraag kiezen: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produceren de grootste bloemen t.o.v. het gemiddelde? 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produceren de meeste zaadjes t.o.v. het gemiddelde? 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hebben de dikste stengel t.o.v. het gemiddelde?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maken de meeste bloemknoppen aan t.o.v. het gemiddelde?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maken de grootste bladeren (lengte en breedte) t.o.v. het gemiddelde?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maken de grootste vruchten t.o.v. het gemiddelde?</a:t>
            </a:r>
          </a:p>
          <a:p>
            <a:pPr>
              <a:spcAft>
                <a:spcPts val="800"/>
              </a:spcAft>
              <a:buFont typeface="+mj-lt"/>
              <a:buAutoNum type="alphaLcParenR"/>
            </a:pPr>
            <a:r>
              <a:rPr lang="nl-NL" sz="2000">
                <a:ea typeface="Calibri" panose="020F0502020204030204" pitchFamily="34" charset="0"/>
                <a:cs typeface="Times New Roman" panose="02020603050405020304" pitchFamily="18" charset="0"/>
              </a:rPr>
              <a:t>Welke plantjes worden het grootst t.o.v. het gemiddelde?</a:t>
            </a:r>
          </a:p>
          <a:p>
            <a:endParaRPr lang="nl-NL" sz="1000"/>
          </a:p>
        </p:txBody>
      </p:sp>
    </p:spTree>
    <p:extLst>
      <p:ext uri="{BB962C8B-B14F-4D97-AF65-F5344CB8AC3E}">
        <p14:creationId xmlns:p14="http://schemas.microsoft.com/office/powerpoint/2010/main" val="3011437111"/>
      </p:ext>
    </p:extLst>
  </p:cSld>
  <p:clrMapOvr>
    <a:masterClrMapping/>
  </p:clrMapOvr>
  <p:transition spd="med">
    <p:wipe dir="r"/>
  </p:transition>
</p:sld>
</file>

<file path=ppt/theme/theme1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f2918f9-9f9c-42e0-a176-8286f693215a" xsi:nil="true"/>
    <lcf76f155ced4ddcb4097134ff3c332f xmlns="e7b63ba2-b319-4198-bb24-3e056e47c2a2">
      <Terms xmlns="http://schemas.microsoft.com/office/infopath/2007/PartnerControls"/>
    </lcf76f155ced4ddcb4097134ff3c332f>
    <SharedWithUsers xmlns="72da6c6b-1577-4a05-8ff8-33c5efaa2b57">
      <UserInfo>
        <DisplayName/>
        <AccountId xsi:nil="true"/>
        <AccountType/>
      </UserInfo>
    </SharedWithUsers>
    <MediaLengthInSeconds xmlns="f9bfb73c-8881-4461-a7c9-7c6439f66b1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AAE0F4714A50468B9D674051D384A6" ma:contentTypeVersion="25" ma:contentTypeDescription="Een nieuw document maken." ma:contentTypeScope="" ma:versionID="34628ba874cc7ddbedd199991ac038e0">
  <xsd:schema xmlns:xsd="http://www.w3.org/2001/XMLSchema" xmlns:xs="http://www.w3.org/2001/XMLSchema" xmlns:p="http://schemas.microsoft.com/office/2006/metadata/properties" xmlns:ns2="f9bfb73c-8881-4461-a7c9-7c6439f66b1d" xmlns:ns3="e7b63ba2-b319-4198-bb24-3e056e47c2a2" xmlns:ns4="7f2918f9-9f9c-42e0-a176-8286f693215a" xmlns:ns5="72da6c6b-1577-4a05-8ff8-33c5efaa2b57" targetNamespace="http://schemas.microsoft.com/office/2006/metadata/properties" ma:root="true" ma:fieldsID="a171a1b24d196d56de1dd94f49bdd6cc" ns2:_="" ns3:_="" ns4:_="" ns5:_="">
    <xsd:import namespace="f9bfb73c-8881-4461-a7c9-7c6439f66b1d"/>
    <xsd:import namespace="e7b63ba2-b319-4198-bb24-3e056e47c2a2"/>
    <xsd:import namespace="7f2918f9-9f9c-42e0-a176-8286f693215a"/>
    <xsd:import namespace="72da6c6b-1577-4a05-8ff8-33c5efaa2b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lcf76f155ced4ddcb4097134ff3c332f" minOccurs="0"/>
                <xsd:element ref="ns4:TaxCatchAll" minOccurs="0"/>
                <xsd:element ref="ns2:MediaLengthInSeconds" minOccurs="0"/>
                <xsd:element ref="ns5:SharedWithUsers" minOccurs="0"/>
                <xsd:element ref="ns5:SharedWithDetails" minOccurs="0"/>
                <xsd:element ref="ns2:MediaServiceObjectDetectorVersion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bfb73c-8881-4461-a7c9-7c6439f66b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b63ba2-b319-4198-bb24-3e056e47c2a2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18" nillable="true" ma:taxonomy="true" ma:internalName="lcf76f155ced4ddcb4097134ff3c332f" ma:taxonomyFieldName="MediaServiceImageTags" ma:displayName="Afbeeldingtags" ma:readOnly="false" ma:fieldId="{5cf76f15-5ced-4ddc-b409-7134ff3c332f}" ma:taxonomyMulti="true" ma:sspId="006913b1-5a06-4620-a4ec-13aa01c036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2918f9-9f9c-42e0-a176-8286f693215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9934bb1b-d7fc-491f-af58-19fbcaaf60bc}" ma:internalName="TaxCatchAll" ma:readOnly="false" ma:showField="CatchAllData" ma:web="7f2918f9-9f9c-42e0-a176-8286f69321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da6c6b-1577-4a05-8ff8-33c5efaa2b57" elementFormDefault="qualified">
    <xsd:import namespace="http://schemas.microsoft.com/office/2006/documentManagement/types"/>
    <xsd:import namespace="http://schemas.microsoft.com/office/infopath/2007/PartnerControls"/>
    <xsd:element name="SharedWithUsers" ma:index="21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86597F-648C-4872-96F7-8870CBE9057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2C2936-A3D3-4E1A-9043-053E449A4630}">
  <ds:schemaRefs>
    <ds:schemaRef ds:uri="http://purl.org/dc/elements/1.1/"/>
    <ds:schemaRef ds:uri="http://schemas.microsoft.com/office/2006/metadata/properties"/>
    <ds:schemaRef ds:uri="f9bfb73c-8881-4461-a7c9-7c6439f66b1d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e7b63ba2-b319-4198-bb24-3e056e47c2a2"/>
    <ds:schemaRef ds:uri="http://schemas.openxmlformats.org/package/2006/metadata/core-properties"/>
    <ds:schemaRef ds:uri="72da6c6b-1577-4a05-8ff8-33c5efaa2b57"/>
    <ds:schemaRef ds:uri="7f2918f9-9f9c-42e0-a176-8286f693215a"/>
  </ds:schemaRefs>
</ds:datastoreItem>
</file>

<file path=customXml/itemProps3.xml><?xml version="1.0" encoding="utf-8"?>
<ds:datastoreItem xmlns:ds="http://schemas.openxmlformats.org/officeDocument/2006/customXml" ds:itemID="{30341943-DB51-48CD-8277-4D34469D2431}">
  <ds:schemaRefs>
    <ds:schemaRef ds:uri="72da6c6b-1577-4a05-8ff8-33c5efaa2b57"/>
    <ds:schemaRef ds:uri="7f2918f9-9f9c-42e0-a176-8286f693215a"/>
    <ds:schemaRef ds:uri="e7b63ba2-b319-4198-bb24-3e056e47c2a2"/>
    <ds:schemaRef ds:uri="f9bfb73c-8881-4461-a7c9-7c6439f66b1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606</Words>
  <Application>Microsoft Office PowerPoint</Application>
  <PresentationFormat>Diavoorstelling (4:3)</PresentationFormat>
  <Paragraphs>121</Paragraphs>
  <Slides>17</Slides>
  <Notes>17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3" baseType="lpstr">
      <vt:lpstr>Arial</vt:lpstr>
      <vt:lpstr>Bradley Hand ITC</vt:lpstr>
      <vt:lpstr>Calibri</vt:lpstr>
      <vt:lpstr>Courier New</vt:lpstr>
      <vt:lpstr>Times New Roman</vt:lpstr>
      <vt:lpstr>Office-thema</vt:lpstr>
      <vt:lpstr>PowerPoint-presentatie</vt:lpstr>
      <vt:lpstr>Wie zijn wij?</vt:lpstr>
      <vt:lpstr>Totstandkoming lessenserie</vt:lpstr>
      <vt:lpstr>Oude en nieuwe kansen</vt:lpstr>
      <vt:lpstr>Leerdoelen nieuwe lessenserie</vt:lpstr>
      <vt:lpstr>Hoe gaat het in de praktijk?</vt:lpstr>
      <vt:lpstr>Voorkennis activeren d.m.v. praktijkles</vt:lpstr>
      <vt:lpstr>Introductie opdracht</vt:lpstr>
      <vt:lpstr>Onderzoek</vt:lpstr>
      <vt:lpstr>Onderzoeksmethode</vt:lpstr>
      <vt:lpstr>Gastles</vt:lpstr>
      <vt:lpstr>Inzetten van de zaden</vt:lpstr>
      <vt:lpstr>Aandachtspunten bij zaaien</vt:lpstr>
      <vt:lpstr>PowerPoint-presentatie</vt:lpstr>
      <vt:lpstr>PowerPoint-presentatie</vt:lpstr>
      <vt:lpstr>PowerPoint-presentatie</vt:lpstr>
      <vt:lpstr>PowerPoint-presentatie</vt:lpstr>
    </vt:vector>
  </TitlesOfParts>
  <Company>Csg Dingstede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Rh</dc:creator>
  <cp:lastModifiedBy>Visser, P.</cp:lastModifiedBy>
  <cp:revision>54</cp:revision>
  <dcterms:created xsi:type="dcterms:W3CDTF">2009-04-01T14:10:10Z</dcterms:created>
  <dcterms:modified xsi:type="dcterms:W3CDTF">2024-11-15T15:45:33Z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0x01010071AAE0F4714A50468B9D674051D384A6</vt:lpwstr>
  </property>
  <property fmtid="{D5CDD505-2E9C-101B-9397-08002B2CF9AE}" pid="3" name="GUID">
    <vt:lpwstr>39bbb27d-4626-4963-b452-1cd17347dd7e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MediaServiceImageTags">
    <vt:lpwstr/>
  </property>
</Properties>
</file>