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 id="2147483660" r:id="rId2"/>
  </p:sldMasterIdLst>
  <p:notesMasterIdLst>
    <p:notesMasterId r:id="rId29"/>
  </p:notesMasterIdLst>
  <p:sldIdLst>
    <p:sldId id="256" r:id="rId3"/>
    <p:sldId id="260" r:id="rId4"/>
    <p:sldId id="257" r:id="rId5"/>
    <p:sldId id="314" r:id="rId6"/>
    <p:sldId id="303" r:id="rId7"/>
    <p:sldId id="309" r:id="rId8"/>
    <p:sldId id="318" r:id="rId9"/>
    <p:sldId id="304" r:id="rId10"/>
    <p:sldId id="270" r:id="rId11"/>
    <p:sldId id="317" r:id="rId12"/>
    <p:sldId id="273" r:id="rId13"/>
    <p:sldId id="299" r:id="rId14"/>
    <p:sldId id="296" r:id="rId15"/>
    <p:sldId id="306" r:id="rId16"/>
    <p:sldId id="307" r:id="rId17"/>
    <p:sldId id="308" r:id="rId18"/>
    <p:sldId id="310" r:id="rId19"/>
    <p:sldId id="312" r:id="rId20"/>
    <p:sldId id="311" r:id="rId21"/>
    <p:sldId id="319" r:id="rId22"/>
    <p:sldId id="300" r:id="rId23"/>
    <p:sldId id="301" r:id="rId24"/>
    <p:sldId id="302" r:id="rId25"/>
    <p:sldId id="316" r:id="rId26"/>
    <p:sldId id="320" r:id="rId27"/>
    <p:sldId id="305" r:id="rId2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D2AED3-CF5E-4622-A93B-60E7FD166C50}" v="91" dt="2024-11-15T10:29:39.58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012" autoAdjust="0"/>
  </p:normalViewPr>
  <p:slideViewPr>
    <p:cSldViewPr snapToGrid="0">
      <p:cViewPr varScale="1">
        <p:scale>
          <a:sx n="54" d="100"/>
          <a:sy n="54" d="100"/>
        </p:scale>
        <p:origin x="1148"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rgen Memelink" userId="4ad4735b-aa39-4774-a0a4-fda3473ed6d2" providerId="ADAL" clId="{54D2AED3-CF5E-4622-A93B-60E7FD166C50}"/>
    <pc:docChg chg="custSel modSld">
      <pc:chgData name="Jurgen Memelink" userId="4ad4735b-aa39-4774-a0a4-fda3473ed6d2" providerId="ADAL" clId="{54D2AED3-CF5E-4622-A93B-60E7FD166C50}" dt="2024-11-15T10:29:39.568" v="391" actId="20577"/>
      <pc:docMkLst>
        <pc:docMk/>
      </pc:docMkLst>
      <pc:sldChg chg="modSp mod">
        <pc:chgData name="Jurgen Memelink" userId="4ad4735b-aa39-4774-a0a4-fda3473ed6d2" providerId="ADAL" clId="{54D2AED3-CF5E-4622-A93B-60E7FD166C50}" dt="2024-11-14T20:07:55.959" v="16" actId="255"/>
        <pc:sldMkLst>
          <pc:docMk/>
          <pc:sldMk cId="1713806402" sldId="257"/>
        </pc:sldMkLst>
        <pc:spChg chg="mod">
          <ac:chgData name="Jurgen Memelink" userId="4ad4735b-aa39-4774-a0a4-fda3473ed6d2" providerId="ADAL" clId="{54D2AED3-CF5E-4622-A93B-60E7FD166C50}" dt="2024-11-14T20:07:55.959" v="16" actId="255"/>
          <ac:spMkLst>
            <pc:docMk/>
            <pc:sldMk cId="1713806402" sldId="257"/>
            <ac:spMk id="2" creationId="{00000000-0000-0000-0000-000000000000}"/>
          </ac:spMkLst>
        </pc:spChg>
      </pc:sldChg>
      <pc:sldChg chg="modSp mod">
        <pc:chgData name="Jurgen Memelink" userId="4ad4735b-aa39-4774-a0a4-fda3473ed6d2" providerId="ADAL" clId="{54D2AED3-CF5E-4622-A93B-60E7FD166C50}" dt="2024-11-15T10:29:39.568" v="391" actId="20577"/>
        <pc:sldMkLst>
          <pc:docMk/>
          <pc:sldMk cId="2373030536" sldId="260"/>
        </pc:sldMkLst>
        <pc:spChg chg="mod">
          <ac:chgData name="Jurgen Memelink" userId="4ad4735b-aa39-4774-a0a4-fda3473ed6d2" providerId="ADAL" clId="{54D2AED3-CF5E-4622-A93B-60E7FD166C50}" dt="2024-11-15T10:29:39.568" v="391" actId="20577"/>
          <ac:spMkLst>
            <pc:docMk/>
            <pc:sldMk cId="2373030536" sldId="260"/>
            <ac:spMk id="3" creationId="{00000000-0000-0000-0000-000000000000}"/>
          </ac:spMkLst>
        </pc:spChg>
      </pc:sldChg>
      <pc:sldChg chg="addSp modSp mod modNotesTx">
        <pc:chgData name="Jurgen Memelink" userId="4ad4735b-aa39-4774-a0a4-fda3473ed6d2" providerId="ADAL" clId="{54D2AED3-CF5E-4622-A93B-60E7FD166C50}" dt="2024-11-14T20:35:47.449" v="286" actId="1076"/>
        <pc:sldMkLst>
          <pc:docMk/>
          <pc:sldMk cId="2507679577" sldId="270"/>
        </pc:sldMkLst>
        <pc:spChg chg="add mod">
          <ac:chgData name="Jurgen Memelink" userId="4ad4735b-aa39-4774-a0a4-fda3473ed6d2" providerId="ADAL" clId="{54D2AED3-CF5E-4622-A93B-60E7FD166C50}" dt="2024-11-14T20:34:27.375" v="245" actId="1076"/>
          <ac:spMkLst>
            <pc:docMk/>
            <pc:sldMk cId="2507679577" sldId="270"/>
            <ac:spMk id="3" creationId="{29FED795-9DC7-AF56-327D-B71F3FBEA639}"/>
          </ac:spMkLst>
        </pc:spChg>
        <pc:spChg chg="add mod">
          <ac:chgData name="Jurgen Memelink" userId="4ad4735b-aa39-4774-a0a4-fda3473ed6d2" providerId="ADAL" clId="{54D2AED3-CF5E-4622-A93B-60E7FD166C50}" dt="2024-11-14T20:35:47.449" v="286" actId="1076"/>
          <ac:spMkLst>
            <pc:docMk/>
            <pc:sldMk cId="2507679577" sldId="270"/>
            <ac:spMk id="4" creationId="{A4B1DBC1-FB1B-9101-77D6-B092FF68E1C5}"/>
          </ac:spMkLst>
        </pc:spChg>
        <pc:spChg chg="add mod">
          <ac:chgData name="Jurgen Memelink" userId="4ad4735b-aa39-4774-a0a4-fda3473ed6d2" providerId="ADAL" clId="{54D2AED3-CF5E-4622-A93B-60E7FD166C50}" dt="2024-11-14T20:35:03.050" v="268" actId="20577"/>
          <ac:spMkLst>
            <pc:docMk/>
            <pc:sldMk cId="2507679577" sldId="270"/>
            <ac:spMk id="5" creationId="{CB6A5C11-2726-B5C8-6297-B30A0F052B08}"/>
          </ac:spMkLst>
        </pc:spChg>
      </pc:sldChg>
      <pc:sldChg chg="modSp mod">
        <pc:chgData name="Jurgen Memelink" userId="4ad4735b-aa39-4774-a0a4-fda3473ed6d2" providerId="ADAL" clId="{54D2AED3-CF5E-4622-A93B-60E7FD166C50}" dt="2024-11-15T06:54:29.489" v="339" actId="20577"/>
        <pc:sldMkLst>
          <pc:docMk/>
          <pc:sldMk cId="170474449" sldId="296"/>
        </pc:sldMkLst>
        <pc:spChg chg="mod">
          <ac:chgData name="Jurgen Memelink" userId="4ad4735b-aa39-4774-a0a4-fda3473ed6d2" providerId="ADAL" clId="{54D2AED3-CF5E-4622-A93B-60E7FD166C50}" dt="2024-11-15T06:54:29.489" v="339" actId="20577"/>
          <ac:spMkLst>
            <pc:docMk/>
            <pc:sldMk cId="170474449" sldId="296"/>
            <ac:spMk id="5123" creationId="{00000000-0000-0000-0000-000000000000}"/>
          </ac:spMkLst>
        </pc:spChg>
      </pc:sldChg>
      <pc:sldChg chg="modSp mod">
        <pc:chgData name="Jurgen Memelink" userId="4ad4735b-aa39-4774-a0a4-fda3473ed6d2" providerId="ADAL" clId="{54D2AED3-CF5E-4622-A93B-60E7FD166C50}" dt="2024-11-14T20:44:44.736" v="291" actId="1076"/>
        <pc:sldMkLst>
          <pc:docMk/>
          <pc:sldMk cId="4157222584" sldId="304"/>
        </pc:sldMkLst>
        <pc:spChg chg="mod">
          <ac:chgData name="Jurgen Memelink" userId="4ad4735b-aa39-4774-a0a4-fda3473ed6d2" providerId="ADAL" clId="{54D2AED3-CF5E-4622-A93B-60E7FD166C50}" dt="2024-11-14T20:44:44.736" v="291" actId="1076"/>
          <ac:spMkLst>
            <pc:docMk/>
            <pc:sldMk cId="4157222584" sldId="304"/>
            <ac:spMk id="2" creationId="{42B326B4-C984-481D-CCD0-E7B055AB39F3}"/>
          </ac:spMkLst>
        </pc:spChg>
        <pc:spChg chg="mod">
          <ac:chgData name="Jurgen Memelink" userId="4ad4735b-aa39-4774-a0a4-fda3473ed6d2" providerId="ADAL" clId="{54D2AED3-CF5E-4622-A93B-60E7FD166C50}" dt="2024-11-14T20:44:39.836" v="290" actId="207"/>
          <ac:spMkLst>
            <pc:docMk/>
            <pc:sldMk cId="4157222584" sldId="304"/>
            <ac:spMk id="3" creationId="{48255C27-50AB-0EFD-EE94-91B507B459E3}"/>
          </ac:spMkLst>
        </pc:spChg>
      </pc:sldChg>
      <pc:sldChg chg="addSp modSp mod">
        <pc:chgData name="Jurgen Memelink" userId="4ad4735b-aa39-4774-a0a4-fda3473ed6d2" providerId="ADAL" clId="{54D2AED3-CF5E-4622-A93B-60E7FD166C50}" dt="2024-11-14T14:37:19.055" v="15" actId="20577"/>
        <pc:sldMkLst>
          <pc:docMk/>
          <pc:sldMk cId="2198712072" sldId="306"/>
        </pc:sldMkLst>
        <pc:spChg chg="mod">
          <ac:chgData name="Jurgen Memelink" userId="4ad4735b-aa39-4774-a0a4-fda3473ed6d2" providerId="ADAL" clId="{54D2AED3-CF5E-4622-A93B-60E7FD166C50}" dt="2024-11-14T14:37:19.055" v="15" actId="20577"/>
          <ac:spMkLst>
            <pc:docMk/>
            <pc:sldMk cId="2198712072" sldId="306"/>
            <ac:spMk id="3" creationId="{3636ED16-A578-02F2-C3C4-3E875582DF04}"/>
          </ac:spMkLst>
        </pc:spChg>
        <pc:spChg chg="add">
          <ac:chgData name="Jurgen Memelink" userId="4ad4735b-aa39-4774-a0a4-fda3473ed6d2" providerId="ADAL" clId="{54D2AED3-CF5E-4622-A93B-60E7FD166C50}" dt="2024-11-14T14:37:12.155" v="4" actId="11529"/>
          <ac:spMkLst>
            <pc:docMk/>
            <pc:sldMk cId="2198712072" sldId="306"/>
            <ac:spMk id="4" creationId="{D8E96B64-CAC8-E376-DAAF-418B5D08D406}"/>
          </ac:spMkLst>
        </pc:spChg>
      </pc:sldChg>
      <pc:sldChg chg="modNotesTx">
        <pc:chgData name="Jurgen Memelink" userId="4ad4735b-aa39-4774-a0a4-fda3473ed6d2" providerId="ADAL" clId="{54D2AED3-CF5E-4622-A93B-60E7FD166C50}" dt="2024-11-14T20:10:54.677" v="130" actId="20577"/>
        <pc:sldMkLst>
          <pc:docMk/>
          <pc:sldMk cId="3585044953" sldId="309"/>
        </pc:sldMkLst>
      </pc:sldChg>
      <pc:sldChg chg="addSp delSp modSp mod modAnim">
        <pc:chgData name="Jurgen Memelink" userId="4ad4735b-aa39-4774-a0a4-fda3473ed6d2" providerId="ADAL" clId="{54D2AED3-CF5E-4622-A93B-60E7FD166C50}" dt="2024-11-14T20:16:28.310" v="209"/>
        <pc:sldMkLst>
          <pc:docMk/>
          <pc:sldMk cId="234203158" sldId="314"/>
        </pc:sldMkLst>
        <pc:spChg chg="mod">
          <ac:chgData name="Jurgen Memelink" userId="4ad4735b-aa39-4774-a0a4-fda3473ed6d2" providerId="ADAL" clId="{54D2AED3-CF5E-4622-A93B-60E7FD166C50}" dt="2024-11-14T20:15:04.908" v="139" actId="20577"/>
          <ac:spMkLst>
            <pc:docMk/>
            <pc:sldMk cId="234203158" sldId="314"/>
            <ac:spMk id="3" creationId="{4D3C414D-1BA9-521D-74B7-02B0C5A67297}"/>
          </ac:spMkLst>
        </pc:spChg>
        <pc:spChg chg="add del mod">
          <ac:chgData name="Jurgen Memelink" userId="4ad4735b-aa39-4774-a0a4-fda3473ed6d2" providerId="ADAL" clId="{54D2AED3-CF5E-4622-A93B-60E7FD166C50}" dt="2024-11-14T20:15:59.212" v="205"/>
          <ac:spMkLst>
            <pc:docMk/>
            <pc:sldMk cId="234203158" sldId="314"/>
            <ac:spMk id="4" creationId="{3F41F20C-85DA-089B-4A57-F9A48614E785}"/>
          </ac:spMkLst>
        </pc:spChg>
        <pc:spChg chg="add mod">
          <ac:chgData name="Jurgen Memelink" userId="4ad4735b-aa39-4774-a0a4-fda3473ed6d2" providerId="ADAL" clId="{54D2AED3-CF5E-4622-A93B-60E7FD166C50}" dt="2024-11-14T20:16:05.370" v="207" actId="1076"/>
          <ac:spMkLst>
            <pc:docMk/>
            <pc:sldMk cId="234203158" sldId="314"/>
            <ac:spMk id="5" creationId="{C1702638-87AC-81C7-E281-818EF1F13EE3}"/>
          </ac:spMkLst>
        </pc:spChg>
      </pc:sldChg>
      <pc:sldChg chg="modSp mod modAnim modNotesTx">
        <pc:chgData name="Jurgen Memelink" userId="4ad4735b-aa39-4774-a0a4-fda3473ed6d2" providerId="ADAL" clId="{54D2AED3-CF5E-4622-A93B-60E7FD166C50}" dt="2024-11-14T21:04:27.724" v="317"/>
        <pc:sldMkLst>
          <pc:docMk/>
          <pc:sldMk cId="11998465" sldId="317"/>
        </pc:sldMkLst>
        <pc:spChg chg="mod">
          <ac:chgData name="Jurgen Memelink" userId="4ad4735b-aa39-4774-a0a4-fda3473ed6d2" providerId="ADAL" clId="{54D2AED3-CF5E-4622-A93B-60E7FD166C50}" dt="2024-11-14T20:32:04.206" v="232" actId="20577"/>
          <ac:spMkLst>
            <pc:docMk/>
            <pc:sldMk cId="11998465" sldId="317"/>
            <ac:spMk id="5122" creationId="{00000000-0000-0000-0000-000000000000}"/>
          </ac:spMkLst>
        </pc:spChg>
      </pc:sldChg>
      <pc:sldChg chg="modSp mod">
        <pc:chgData name="Jurgen Memelink" userId="4ad4735b-aa39-4774-a0a4-fda3473ed6d2" providerId="ADAL" clId="{54D2AED3-CF5E-4622-A93B-60E7FD166C50}" dt="2024-11-14T20:58:17.393" v="299" actId="20577"/>
        <pc:sldMkLst>
          <pc:docMk/>
          <pc:sldMk cId="103781734" sldId="318"/>
        </pc:sldMkLst>
        <pc:spChg chg="mod">
          <ac:chgData name="Jurgen Memelink" userId="4ad4735b-aa39-4774-a0a4-fda3473ed6d2" providerId="ADAL" clId="{54D2AED3-CF5E-4622-A93B-60E7FD166C50}" dt="2024-11-14T20:58:17.393" v="299" actId="20577"/>
          <ac:spMkLst>
            <pc:docMk/>
            <pc:sldMk cId="103781734" sldId="318"/>
            <ac:spMk id="2"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3462C8-5C7F-4F34-AF45-D4A27D524BFC}" type="doc">
      <dgm:prSet loTypeId="urn:microsoft.com/office/officeart/2008/layout/LinedList" loCatId="list" qsTypeId="urn:microsoft.com/office/officeart/2005/8/quickstyle/simple1" qsCatId="simple" csTypeId="urn:microsoft.com/office/officeart/2005/8/colors/accent6_1" csCatId="accent6" phldr="1"/>
      <dgm:spPr/>
      <dgm:t>
        <a:bodyPr/>
        <a:lstStyle/>
        <a:p>
          <a:endParaRPr lang="en-US"/>
        </a:p>
      </dgm:t>
    </dgm:pt>
    <dgm:pt modelId="{0119F466-819F-4831-B95A-DF7BC64F60B7}">
      <dgm:prSet/>
      <dgm:spPr/>
      <dgm:t>
        <a:bodyPr/>
        <a:lstStyle/>
        <a:p>
          <a:r>
            <a:rPr lang="nl-NL" dirty="0"/>
            <a:t>Achtergrond </a:t>
          </a:r>
          <a:endParaRPr lang="en-US" dirty="0"/>
        </a:p>
      </dgm:t>
    </dgm:pt>
    <dgm:pt modelId="{90B2898E-ECF7-4307-A21C-D10901460DAC}" type="parTrans" cxnId="{12D25E1A-18BE-4CA8-9AFE-DC65BCAFB576}">
      <dgm:prSet/>
      <dgm:spPr/>
      <dgm:t>
        <a:bodyPr/>
        <a:lstStyle/>
        <a:p>
          <a:endParaRPr lang="en-US"/>
        </a:p>
      </dgm:t>
    </dgm:pt>
    <dgm:pt modelId="{2AA3A37D-4C08-40C0-88BE-6E7AB5F632DC}" type="sibTrans" cxnId="{12D25E1A-18BE-4CA8-9AFE-DC65BCAFB576}">
      <dgm:prSet/>
      <dgm:spPr/>
      <dgm:t>
        <a:bodyPr/>
        <a:lstStyle/>
        <a:p>
          <a:endParaRPr lang="en-US"/>
        </a:p>
      </dgm:t>
    </dgm:pt>
    <dgm:pt modelId="{E5EC3EB2-8F6D-4407-A618-235BD82D9CF0}">
      <dgm:prSet/>
      <dgm:spPr/>
      <dgm:t>
        <a:bodyPr/>
        <a:lstStyle/>
        <a:p>
          <a:r>
            <a:rPr lang="nl-NL"/>
            <a:t>Uitvoeren</a:t>
          </a:r>
          <a:endParaRPr lang="en-US"/>
        </a:p>
      </dgm:t>
    </dgm:pt>
    <dgm:pt modelId="{2585FCE9-07F8-4AFB-8074-8B3B3D9B8178}" type="parTrans" cxnId="{983E6335-9F9B-4D91-9A42-A0D9205A112D}">
      <dgm:prSet/>
      <dgm:spPr/>
      <dgm:t>
        <a:bodyPr/>
        <a:lstStyle/>
        <a:p>
          <a:endParaRPr lang="en-US"/>
        </a:p>
      </dgm:t>
    </dgm:pt>
    <dgm:pt modelId="{A889CE80-5C2B-44D8-AFBB-65A9A764E710}" type="sibTrans" cxnId="{983E6335-9F9B-4D91-9A42-A0D9205A112D}">
      <dgm:prSet/>
      <dgm:spPr/>
      <dgm:t>
        <a:bodyPr/>
        <a:lstStyle/>
        <a:p>
          <a:endParaRPr lang="en-US"/>
        </a:p>
      </dgm:t>
    </dgm:pt>
    <dgm:pt modelId="{940FA14A-D113-4752-88CB-A5219A2E86C7}">
      <dgm:prSet/>
      <dgm:spPr/>
      <dgm:t>
        <a:bodyPr/>
        <a:lstStyle/>
        <a:p>
          <a:r>
            <a:rPr lang="nl-NL" dirty="0"/>
            <a:t>Aanpassen in je klas</a:t>
          </a:r>
          <a:endParaRPr lang="en-US" dirty="0"/>
        </a:p>
      </dgm:t>
    </dgm:pt>
    <dgm:pt modelId="{E3DE86CC-0B89-4DF0-B040-B74026F62916}" type="parTrans" cxnId="{8B52B13F-8065-4315-BFB8-DBA1187C3BBF}">
      <dgm:prSet/>
      <dgm:spPr/>
      <dgm:t>
        <a:bodyPr/>
        <a:lstStyle/>
        <a:p>
          <a:endParaRPr lang="en-US"/>
        </a:p>
      </dgm:t>
    </dgm:pt>
    <dgm:pt modelId="{37F0BE57-B7D5-4F2A-B60A-CD3F875E7CAA}" type="sibTrans" cxnId="{8B52B13F-8065-4315-BFB8-DBA1187C3BBF}">
      <dgm:prSet/>
      <dgm:spPr/>
      <dgm:t>
        <a:bodyPr/>
        <a:lstStyle/>
        <a:p>
          <a:endParaRPr lang="en-US"/>
        </a:p>
      </dgm:t>
    </dgm:pt>
    <dgm:pt modelId="{454D528F-E665-44B9-8B01-B16F794AC737}">
      <dgm:prSet/>
      <dgm:spPr/>
      <dgm:t>
        <a:bodyPr/>
        <a:lstStyle/>
        <a:p>
          <a:r>
            <a:rPr lang="nl-NL" dirty="0"/>
            <a:t>Nabespreking </a:t>
          </a:r>
          <a:endParaRPr lang="en-US" dirty="0"/>
        </a:p>
      </dgm:t>
    </dgm:pt>
    <dgm:pt modelId="{1DE4CFE3-6A76-4010-993D-4370321C5119}" type="parTrans" cxnId="{E7DFB4AA-B24B-4348-B495-B4938E993B59}">
      <dgm:prSet/>
      <dgm:spPr/>
      <dgm:t>
        <a:bodyPr/>
        <a:lstStyle/>
        <a:p>
          <a:endParaRPr lang="en-US"/>
        </a:p>
      </dgm:t>
    </dgm:pt>
    <dgm:pt modelId="{FF878D38-4EBE-49AC-BD90-053A56171A82}" type="sibTrans" cxnId="{E7DFB4AA-B24B-4348-B495-B4938E993B59}">
      <dgm:prSet/>
      <dgm:spPr/>
      <dgm:t>
        <a:bodyPr/>
        <a:lstStyle/>
        <a:p>
          <a:endParaRPr lang="en-US"/>
        </a:p>
      </dgm:t>
    </dgm:pt>
    <dgm:pt modelId="{477599DF-FFB6-41A7-8594-11EB404E6C3C}" type="pres">
      <dgm:prSet presAssocID="{823462C8-5C7F-4F34-AF45-D4A27D524BFC}" presName="vert0" presStyleCnt="0">
        <dgm:presLayoutVars>
          <dgm:dir/>
          <dgm:animOne val="branch"/>
          <dgm:animLvl val="lvl"/>
        </dgm:presLayoutVars>
      </dgm:prSet>
      <dgm:spPr/>
    </dgm:pt>
    <dgm:pt modelId="{72A346C1-9326-4D5E-8471-97B20790D7C2}" type="pres">
      <dgm:prSet presAssocID="{0119F466-819F-4831-B95A-DF7BC64F60B7}" presName="thickLine" presStyleLbl="alignNode1" presStyleIdx="0" presStyleCnt="4"/>
      <dgm:spPr/>
    </dgm:pt>
    <dgm:pt modelId="{B78C6D22-93CA-487D-9CC4-98B7A1752B14}" type="pres">
      <dgm:prSet presAssocID="{0119F466-819F-4831-B95A-DF7BC64F60B7}" presName="horz1" presStyleCnt="0"/>
      <dgm:spPr/>
    </dgm:pt>
    <dgm:pt modelId="{3BBECAC3-DF0B-4049-972F-56E426F4A476}" type="pres">
      <dgm:prSet presAssocID="{0119F466-819F-4831-B95A-DF7BC64F60B7}" presName="tx1" presStyleLbl="revTx" presStyleIdx="0" presStyleCnt="4"/>
      <dgm:spPr/>
    </dgm:pt>
    <dgm:pt modelId="{D910E929-4652-4482-A1B6-00E26E23A11D}" type="pres">
      <dgm:prSet presAssocID="{0119F466-819F-4831-B95A-DF7BC64F60B7}" presName="vert1" presStyleCnt="0"/>
      <dgm:spPr/>
    </dgm:pt>
    <dgm:pt modelId="{E1823FF7-6496-4D14-8091-34E26B197BCE}" type="pres">
      <dgm:prSet presAssocID="{E5EC3EB2-8F6D-4407-A618-235BD82D9CF0}" presName="thickLine" presStyleLbl="alignNode1" presStyleIdx="1" presStyleCnt="4"/>
      <dgm:spPr/>
    </dgm:pt>
    <dgm:pt modelId="{472FA9C5-EC94-430C-80CB-CA93302EE67D}" type="pres">
      <dgm:prSet presAssocID="{E5EC3EB2-8F6D-4407-A618-235BD82D9CF0}" presName="horz1" presStyleCnt="0"/>
      <dgm:spPr/>
    </dgm:pt>
    <dgm:pt modelId="{9EDA9A30-7434-4F91-BF90-07406AF5D79C}" type="pres">
      <dgm:prSet presAssocID="{E5EC3EB2-8F6D-4407-A618-235BD82D9CF0}" presName="tx1" presStyleLbl="revTx" presStyleIdx="1" presStyleCnt="4"/>
      <dgm:spPr/>
    </dgm:pt>
    <dgm:pt modelId="{632256A3-58FD-4380-ABE9-DFB2DA84F2DD}" type="pres">
      <dgm:prSet presAssocID="{E5EC3EB2-8F6D-4407-A618-235BD82D9CF0}" presName="vert1" presStyleCnt="0"/>
      <dgm:spPr/>
    </dgm:pt>
    <dgm:pt modelId="{0A10BD4F-2FF2-41A6-B24E-E98E2F0D741D}" type="pres">
      <dgm:prSet presAssocID="{940FA14A-D113-4752-88CB-A5219A2E86C7}" presName="thickLine" presStyleLbl="alignNode1" presStyleIdx="2" presStyleCnt="4"/>
      <dgm:spPr/>
    </dgm:pt>
    <dgm:pt modelId="{F9223467-D055-4548-9078-F64D1C56E577}" type="pres">
      <dgm:prSet presAssocID="{940FA14A-D113-4752-88CB-A5219A2E86C7}" presName="horz1" presStyleCnt="0"/>
      <dgm:spPr/>
    </dgm:pt>
    <dgm:pt modelId="{F6CA84C1-9A13-4972-A39A-53178FF0E691}" type="pres">
      <dgm:prSet presAssocID="{940FA14A-D113-4752-88CB-A5219A2E86C7}" presName="tx1" presStyleLbl="revTx" presStyleIdx="2" presStyleCnt="4"/>
      <dgm:spPr/>
    </dgm:pt>
    <dgm:pt modelId="{4F741461-FE8D-4C5C-B23D-625091FED965}" type="pres">
      <dgm:prSet presAssocID="{940FA14A-D113-4752-88CB-A5219A2E86C7}" presName="vert1" presStyleCnt="0"/>
      <dgm:spPr/>
    </dgm:pt>
    <dgm:pt modelId="{D2112EC7-744C-4A48-8145-F38C90665208}" type="pres">
      <dgm:prSet presAssocID="{454D528F-E665-44B9-8B01-B16F794AC737}" presName="thickLine" presStyleLbl="alignNode1" presStyleIdx="3" presStyleCnt="4"/>
      <dgm:spPr/>
    </dgm:pt>
    <dgm:pt modelId="{0C6A2B50-97B4-4F9D-84AE-34F068096B01}" type="pres">
      <dgm:prSet presAssocID="{454D528F-E665-44B9-8B01-B16F794AC737}" presName="horz1" presStyleCnt="0"/>
      <dgm:spPr/>
    </dgm:pt>
    <dgm:pt modelId="{6CF50DCD-69EF-4CA7-9398-8749EBDC74D3}" type="pres">
      <dgm:prSet presAssocID="{454D528F-E665-44B9-8B01-B16F794AC737}" presName="tx1" presStyleLbl="revTx" presStyleIdx="3" presStyleCnt="4"/>
      <dgm:spPr/>
    </dgm:pt>
    <dgm:pt modelId="{352DB510-FC70-4C75-91C4-630F6997A463}" type="pres">
      <dgm:prSet presAssocID="{454D528F-E665-44B9-8B01-B16F794AC737}" presName="vert1" presStyleCnt="0"/>
      <dgm:spPr/>
    </dgm:pt>
  </dgm:ptLst>
  <dgm:cxnLst>
    <dgm:cxn modelId="{12D25E1A-18BE-4CA8-9AFE-DC65BCAFB576}" srcId="{823462C8-5C7F-4F34-AF45-D4A27D524BFC}" destId="{0119F466-819F-4831-B95A-DF7BC64F60B7}" srcOrd="0" destOrd="0" parTransId="{90B2898E-ECF7-4307-A21C-D10901460DAC}" sibTransId="{2AA3A37D-4C08-40C0-88BE-6E7AB5F632DC}"/>
    <dgm:cxn modelId="{983E6335-9F9B-4D91-9A42-A0D9205A112D}" srcId="{823462C8-5C7F-4F34-AF45-D4A27D524BFC}" destId="{E5EC3EB2-8F6D-4407-A618-235BD82D9CF0}" srcOrd="1" destOrd="0" parTransId="{2585FCE9-07F8-4AFB-8074-8B3B3D9B8178}" sibTransId="{A889CE80-5C2B-44D8-AFBB-65A9A764E710}"/>
    <dgm:cxn modelId="{8B52B13F-8065-4315-BFB8-DBA1187C3BBF}" srcId="{823462C8-5C7F-4F34-AF45-D4A27D524BFC}" destId="{940FA14A-D113-4752-88CB-A5219A2E86C7}" srcOrd="2" destOrd="0" parTransId="{E3DE86CC-0B89-4DF0-B040-B74026F62916}" sibTransId="{37F0BE57-B7D5-4F2A-B60A-CD3F875E7CAA}"/>
    <dgm:cxn modelId="{89A6AB55-6F72-4246-BF0E-10B0AF644739}" type="presOf" srcId="{823462C8-5C7F-4F34-AF45-D4A27D524BFC}" destId="{477599DF-FFB6-41A7-8594-11EB404E6C3C}" srcOrd="0" destOrd="0" presId="urn:microsoft.com/office/officeart/2008/layout/LinedList"/>
    <dgm:cxn modelId="{18265076-8421-42EF-A0CA-DE9E7220883F}" type="presOf" srcId="{454D528F-E665-44B9-8B01-B16F794AC737}" destId="{6CF50DCD-69EF-4CA7-9398-8749EBDC74D3}" srcOrd="0" destOrd="0" presId="urn:microsoft.com/office/officeart/2008/layout/LinedList"/>
    <dgm:cxn modelId="{0278859B-348A-4FE5-B7CD-14D013943C51}" type="presOf" srcId="{940FA14A-D113-4752-88CB-A5219A2E86C7}" destId="{F6CA84C1-9A13-4972-A39A-53178FF0E691}" srcOrd="0" destOrd="0" presId="urn:microsoft.com/office/officeart/2008/layout/LinedList"/>
    <dgm:cxn modelId="{E7DFB4AA-B24B-4348-B495-B4938E993B59}" srcId="{823462C8-5C7F-4F34-AF45-D4A27D524BFC}" destId="{454D528F-E665-44B9-8B01-B16F794AC737}" srcOrd="3" destOrd="0" parTransId="{1DE4CFE3-6A76-4010-993D-4370321C5119}" sibTransId="{FF878D38-4EBE-49AC-BD90-053A56171A82}"/>
    <dgm:cxn modelId="{00D158CC-B2C8-4852-9323-0202ECC7ED47}" type="presOf" srcId="{E5EC3EB2-8F6D-4407-A618-235BD82D9CF0}" destId="{9EDA9A30-7434-4F91-BF90-07406AF5D79C}" srcOrd="0" destOrd="0" presId="urn:microsoft.com/office/officeart/2008/layout/LinedList"/>
    <dgm:cxn modelId="{178CF4CD-F8F7-49F3-957E-66C54A7F6BB0}" type="presOf" srcId="{0119F466-819F-4831-B95A-DF7BC64F60B7}" destId="{3BBECAC3-DF0B-4049-972F-56E426F4A476}" srcOrd="0" destOrd="0" presId="urn:microsoft.com/office/officeart/2008/layout/LinedList"/>
    <dgm:cxn modelId="{9A55D47D-3F01-4B24-BFE3-19FAAA75C542}" type="presParOf" srcId="{477599DF-FFB6-41A7-8594-11EB404E6C3C}" destId="{72A346C1-9326-4D5E-8471-97B20790D7C2}" srcOrd="0" destOrd="0" presId="urn:microsoft.com/office/officeart/2008/layout/LinedList"/>
    <dgm:cxn modelId="{60C38A8A-B4FB-4532-90CC-0C3BEE62F34E}" type="presParOf" srcId="{477599DF-FFB6-41A7-8594-11EB404E6C3C}" destId="{B78C6D22-93CA-487D-9CC4-98B7A1752B14}" srcOrd="1" destOrd="0" presId="urn:microsoft.com/office/officeart/2008/layout/LinedList"/>
    <dgm:cxn modelId="{5D92700D-A277-42EC-80AE-7F5B9620230F}" type="presParOf" srcId="{B78C6D22-93CA-487D-9CC4-98B7A1752B14}" destId="{3BBECAC3-DF0B-4049-972F-56E426F4A476}" srcOrd="0" destOrd="0" presId="urn:microsoft.com/office/officeart/2008/layout/LinedList"/>
    <dgm:cxn modelId="{4B215823-C6AB-46DC-833A-79486F25FFE3}" type="presParOf" srcId="{B78C6D22-93CA-487D-9CC4-98B7A1752B14}" destId="{D910E929-4652-4482-A1B6-00E26E23A11D}" srcOrd="1" destOrd="0" presId="urn:microsoft.com/office/officeart/2008/layout/LinedList"/>
    <dgm:cxn modelId="{D4272E0F-176B-4F10-83E5-97A3F15F72D2}" type="presParOf" srcId="{477599DF-FFB6-41A7-8594-11EB404E6C3C}" destId="{E1823FF7-6496-4D14-8091-34E26B197BCE}" srcOrd="2" destOrd="0" presId="urn:microsoft.com/office/officeart/2008/layout/LinedList"/>
    <dgm:cxn modelId="{ED927731-A146-4919-9A44-04C6B6FDCFA3}" type="presParOf" srcId="{477599DF-FFB6-41A7-8594-11EB404E6C3C}" destId="{472FA9C5-EC94-430C-80CB-CA93302EE67D}" srcOrd="3" destOrd="0" presId="urn:microsoft.com/office/officeart/2008/layout/LinedList"/>
    <dgm:cxn modelId="{3817E85D-FBD0-4592-B539-03C2C1D49524}" type="presParOf" srcId="{472FA9C5-EC94-430C-80CB-CA93302EE67D}" destId="{9EDA9A30-7434-4F91-BF90-07406AF5D79C}" srcOrd="0" destOrd="0" presId="urn:microsoft.com/office/officeart/2008/layout/LinedList"/>
    <dgm:cxn modelId="{4C5071DE-781E-4988-AC5B-52AB9A41DADD}" type="presParOf" srcId="{472FA9C5-EC94-430C-80CB-CA93302EE67D}" destId="{632256A3-58FD-4380-ABE9-DFB2DA84F2DD}" srcOrd="1" destOrd="0" presId="urn:microsoft.com/office/officeart/2008/layout/LinedList"/>
    <dgm:cxn modelId="{2C1523D7-1AC6-4E74-B1A5-A66940762A6B}" type="presParOf" srcId="{477599DF-FFB6-41A7-8594-11EB404E6C3C}" destId="{0A10BD4F-2FF2-41A6-B24E-E98E2F0D741D}" srcOrd="4" destOrd="0" presId="urn:microsoft.com/office/officeart/2008/layout/LinedList"/>
    <dgm:cxn modelId="{D67784A6-F661-4345-B083-3AB6AB2A6845}" type="presParOf" srcId="{477599DF-FFB6-41A7-8594-11EB404E6C3C}" destId="{F9223467-D055-4548-9078-F64D1C56E577}" srcOrd="5" destOrd="0" presId="urn:microsoft.com/office/officeart/2008/layout/LinedList"/>
    <dgm:cxn modelId="{FA19D48A-159A-4094-B0C6-6869FC7F4D52}" type="presParOf" srcId="{F9223467-D055-4548-9078-F64D1C56E577}" destId="{F6CA84C1-9A13-4972-A39A-53178FF0E691}" srcOrd="0" destOrd="0" presId="urn:microsoft.com/office/officeart/2008/layout/LinedList"/>
    <dgm:cxn modelId="{E38C4133-5107-47ED-8056-F0D2BA554929}" type="presParOf" srcId="{F9223467-D055-4548-9078-F64D1C56E577}" destId="{4F741461-FE8D-4C5C-B23D-625091FED965}" srcOrd="1" destOrd="0" presId="urn:microsoft.com/office/officeart/2008/layout/LinedList"/>
    <dgm:cxn modelId="{058396A6-6B32-4593-B26B-B561EE11965C}" type="presParOf" srcId="{477599DF-FFB6-41A7-8594-11EB404E6C3C}" destId="{D2112EC7-744C-4A48-8145-F38C90665208}" srcOrd="6" destOrd="0" presId="urn:microsoft.com/office/officeart/2008/layout/LinedList"/>
    <dgm:cxn modelId="{140C51E8-D10B-4694-8450-B6D5B805E08C}" type="presParOf" srcId="{477599DF-FFB6-41A7-8594-11EB404E6C3C}" destId="{0C6A2B50-97B4-4F9D-84AE-34F068096B01}" srcOrd="7" destOrd="0" presId="urn:microsoft.com/office/officeart/2008/layout/LinedList"/>
    <dgm:cxn modelId="{76A74E6B-0F95-491A-A736-4882E02C6AFA}" type="presParOf" srcId="{0C6A2B50-97B4-4F9D-84AE-34F068096B01}" destId="{6CF50DCD-69EF-4CA7-9398-8749EBDC74D3}" srcOrd="0" destOrd="0" presId="urn:microsoft.com/office/officeart/2008/layout/LinedList"/>
    <dgm:cxn modelId="{C63C6C31-238F-49D8-ABF4-B8A2EA7B18AB}" type="presParOf" srcId="{0C6A2B50-97B4-4F9D-84AE-34F068096B01}" destId="{352DB510-FC70-4C75-91C4-630F6997A46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A346C1-9326-4D5E-8471-97B20790D7C2}">
      <dsp:nvSpPr>
        <dsp:cNvPr id="0" name=""/>
        <dsp:cNvSpPr/>
      </dsp:nvSpPr>
      <dsp:spPr>
        <a:xfrm>
          <a:off x="0" y="0"/>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BBECAC3-DF0B-4049-972F-56E426F4A476}">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0" tIns="190500" rIns="190500" bIns="190500" numCol="1" spcCol="1270" anchor="t" anchorCtr="0">
          <a:noAutofit/>
        </a:bodyPr>
        <a:lstStyle/>
        <a:p>
          <a:pPr marL="0" lvl="0" indent="0" algn="l" defTabSz="2222500">
            <a:lnSpc>
              <a:spcPct val="90000"/>
            </a:lnSpc>
            <a:spcBef>
              <a:spcPct val="0"/>
            </a:spcBef>
            <a:spcAft>
              <a:spcPct val="35000"/>
            </a:spcAft>
            <a:buNone/>
          </a:pPr>
          <a:r>
            <a:rPr lang="nl-NL" sz="5000" kern="1200" dirty="0"/>
            <a:t>Achtergrond </a:t>
          </a:r>
          <a:endParaRPr lang="en-US" sz="5000" kern="1200" dirty="0"/>
        </a:p>
      </dsp:txBody>
      <dsp:txXfrm>
        <a:off x="0" y="0"/>
        <a:ext cx="10515600" cy="1087834"/>
      </dsp:txXfrm>
    </dsp:sp>
    <dsp:sp modelId="{E1823FF7-6496-4D14-8091-34E26B197BCE}">
      <dsp:nvSpPr>
        <dsp:cNvPr id="0" name=""/>
        <dsp:cNvSpPr/>
      </dsp:nvSpPr>
      <dsp:spPr>
        <a:xfrm>
          <a:off x="0" y="1087834"/>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DA9A30-7434-4F91-BF90-07406AF5D79C}">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0" tIns="190500" rIns="190500" bIns="190500" numCol="1" spcCol="1270" anchor="t" anchorCtr="0">
          <a:noAutofit/>
        </a:bodyPr>
        <a:lstStyle/>
        <a:p>
          <a:pPr marL="0" lvl="0" indent="0" algn="l" defTabSz="2222500">
            <a:lnSpc>
              <a:spcPct val="90000"/>
            </a:lnSpc>
            <a:spcBef>
              <a:spcPct val="0"/>
            </a:spcBef>
            <a:spcAft>
              <a:spcPct val="35000"/>
            </a:spcAft>
            <a:buNone/>
          </a:pPr>
          <a:r>
            <a:rPr lang="nl-NL" sz="5000" kern="1200"/>
            <a:t>Uitvoeren</a:t>
          </a:r>
          <a:endParaRPr lang="en-US" sz="5000" kern="1200"/>
        </a:p>
      </dsp:txBody>
      <dsp:txXfrm>
        <a:off x="0" y="1087834"/>
        <a:ext cx="10515600" cy="1087834"/>
      </dsp:txXfrm>
    </dsp:sp>
    <dsp:sp modelId="{0A10BD4F-2FF2-41A6-B24E-E98E2F0D741D}">
      <dsp:nvSpPr>
        <dsp:cNvPr id="0" name=""/>
        <dsp:cNvSpPr/>
      </dsp:nvSpPr>
      <dsp:spPr>
        <a:xfrm>
          <a:off x="0" y="2175669"/>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6CA84C1-9A13-4972-A39A-53178FF0E691}">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0" tIns="190500" rIns="190500" bIns="190500" numCol="1" spcCol="1270" anchor="t" anchorCtr="0">
          <a:noAutofit/>
        </a:bodyPr>
        <a:lstStyle/>
        <a:p>
          <a:pPr marL="0" lvl="0" indent="0" algn="l" defTabSz="2222500">
            <a:lnSpc>
              <a:spcPct val="90000"/>
            </a:lnSpc>
            <a:spcBef>
              <a:spcPct val="0"/>
            </a:spcBef>
            <a:spcAft>
              <a:spcPct val="35000"/>
            </a:spcAft>
            <a:buNone/>
          </a:pPr>
          <a:r>
            <a:rPr lang="nl-NL" sz="5000" kern="1200" dirty="0"/>
            <a:t>Aanpassen in je klas</a:t>
          </a:r>
          <a:endParaRPr lang="en-US" sz="5000" kern="1200" dirty="0"/>
        </a:p>
      </dsp:txBody>
      <dsp:txXfrm>
        <a:off x="0" y="2175669"/>
        <a:ext cx="10515600" cy="1087834"/>
      </dsp:txXfrm>
    </dsp:sp>
    <dsp:sp modelId="{D2112EC7-744C-4A48-8145-F38C90665208}">
      <dsp:nvSpPr>
        <dsp:cNvPr id="0" name=""/>
        <dsp:cNvSpPr/>
      </dsp:nvSpPr>
      <dsp:spPr>
        <a:xfrm>
          <a:off x="0" y="3263503"/>
          <a:ext cx="10515600" cy="0"/>
        </a:xfrm>
        <a:prstGeom prst="line">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F50DCD-69EF-4CA7-9398-8749EBDC74D3}">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500" tIns="190500" rIns="190500" bIns="190500" numCol="1" spcCol="1270" anchor="t" anchorCtr="0">
          <a:noAutofit/>
        </a:bodyPr>
        <a:lstStyle/>
        <a:p>
          <a:pPr marL="0" lvl="0" indent="0" algn="l" defTabSz="2222500">
            <a:lnSpc>
              <a:spcPct val="90000"/>
            </a:lnSpc>
            <a:spcBef>
              <a:spcPct val="0"/>
            </a:spcBef>
            <a:spcAft>
              <a:spcPct val="35000"/>
            </a:spcAft>
            <a:buNone/>
          </a:pPr>
          <a:r>
            <a:rPr lang="nl-NL" sz="5000" kern="1200" dirty="0"/>
            <a:t>Nabespreking </a:t>
          </a:r>
          <a:endParaRPr lang="en-US" sz="5000" kern="1200" dirty="0"/>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4A2C22-0687-460B-94AD-6E54DE1D1789}" type="datetimeFigureOut">
              <a:rPr lang="nl-NL" smtClean="0"/>
              <a:t>15-11-2024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77E0BA-527A-4924-9DAD-4C8C415BCC7B}" type="slidenum">
              <a:rPr lang="nl-NL" smtClean="0"/>
              <a:t>‹#›</a:t>
            </a:fld>
            <a:endParaRPr lang="nl-NL"/>
          </a:p>
        </p:txBody>
      </p:sp>
    </p:spTree>
    <p:extLst>
      <p:ext uri="{BB962C8B-B14F-4D97-AF65-F5344CB8AC3E}">
        <p14:creationId xmlns:p14="http://schemas.microsoft.com/office/powerpoint/2010/main" val="726058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aseline="0" dirty="0"/>
              <a:t>Wat heb je nodig?</a:t>
            </a:r>
          </a:p>
          <a:p>
            <a:pPr marL="171450" indent="-171450">
              <a:buFontTx/>
              <a:buChar char="-"/>
            </a:pPr>
            <a:r>
              <a:rPr lang="nl-NL" baseline="0" dirty="0"/>
              <a:t>Werkbladen per persoon of duo (afhankelijk welke vorm)</a:t>
            </a:r>
          </a:p>
          <a:p>
            <a:pPr marL="171450" indent="-171450">
              <a:buFontTx/>
              <a:buChar char="-"/>
            </a:pPr>
            <a:r>
              <a:rPr lang="nl-NL" baseline="0" dirty="0"/>
              <a:t>Plakband/</a:t>
            </a:r>
            <a:r>
              <a:rPr lang="nl-NL" baseline="0" dirty="0" err="1"/>
              <a:t>schilderstape</a:t>
            </a:r>
            <a:endParaRPr lang="nl-NL" baseline="0" dirty="0"/>
          </a:p>
          <a:p>
            <a:pPr marL="171450" indent="-171450">
              <a:buFontTx/>
              <a:buChar char="-"/>
            </a:pPr>
            <a:r>
              <a:rPr lang="nl-NL" baseline="0" dirty="0"/>
              <a:t>Kleurpotloden</a:t>
            </a:r>
          </a:p>
          <a:p>
            <a:pPr marL="171450" indent="-171450">
              <a:buFontTx/>
              <a:buChar char="-"/>
            </a:pPr>
            <a:r>
              <a:rPr lang="nl-NL" baseline="0" dirty="0"/>
              <a:t>A3</a:t>
            </a:r>
          </a:p>
          <a:p>
            <a:pPr marL="171450" indent="-171450">
              <a:buFontTx/>
              <a:buChar char="-"/>
            </a:pPr>
            <a:r>
              <a:rPr lang="nl-NL" baseline="0" dirty="0"/>
              <a:t>Linealen </a:t>
            </a:r>
          </a:p>
          <a:p>
            <a:pPr marL="171450" indent="-171450">
              <a:buFontTx/>
              <a:buChar char="-"/>
            </a:pPr>
            <a:r>
              <a:rPr lang="nl-NL" baseline="0" dirty="0"/>
              <a:t>Dobbelsteen per duo</a:t>
            </a:r>
          </a:p>
          <a:p>
            <a:endParaRPr lang="nl-NL" dirty="0"/>
          </a:p>
        </p:txBody>
      </p:sp>
      <p:sp>
        <p:nvSpPr>
          <p:cNvPr id="4" name="Tijdelijke aanduiding voor dianummer 3"/>
          <p:cNvSpPr>
            <a:spLocks noGrp="1"/>
          </p:cNvSpPr>
          <p:nvPr>
            <p:ph type="sldNum" sz="quarter" idx="10"/>
          </p:nvPr>
        </p:nvSpPr>
        <p:spPr/>
        <p:txBody>
          <a:bodyPr/>
          <a:lstStyle/>
          <a:p>
            <a:fld id="{8E77E0BA-527A-4924-9DAD-4C8C415BCC7B}" type="slidenum">
              <a:rPr lang="nl-NL" smtClean="0"/>
              <a:t>1</a:t>
            </a:fld>
            <a:endParaRPr lang="nl-NL"/>
          </a:p>
        </p:txBody>
      </p:sp>
    </p:spTree>
    <p:extLst>
      <p:ext uri="{BB962C8B-B14F-4D97-AF65-F5344CB8AC3E}">
        <p14:creationId xmlns:p14="http://schemas.microsoft.com/office/powerpoint/2010/main" val="852966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39384" indent="-284378" eaLnBrk="0" hangingPunct="0">
              <a:spcBef>
                <a:spcPct val="30000"/>
              </a:spcBef>
              <a:defRPr sz="1200">
                <a:solidFill>
                  <a:schemeClr val="tx1"/>
                </a:solidFill>
                <a:latin typeface="Arial" panose="020B0604020202020204" pitchFamily="34" charset="0"/>
              </a:defRPr>
            </a:lvl2pPr>
            <a:lvl3pPr marL="1139094" indent="-227503" eaLnBrk="0" hangingPunct="0">
              <a:spcBef>
                <a:spcPct val="30000"/>
              </a:spcBef>
              <a:defRPr sz="1200">
                <a:solidFill>
                  <a:schemeClr val="tx1"/>
                </a:solidFill>
                <a:latin typeface="Arial" panose="020B0604020202020204" pitchFamily="34" charset="0"/>
              </a:defRPr>
            </a:lvl3pPr>
            <a:lvl4pPr marL="1594099" indent="-227503" eaLnBrk="0" hangingPunct="0">
              <a:spcBef>
                <a:spcPct val="30000"/>
              </a:spcBef>
              <a:defRPr sz="1200">
                <a:solidFill>
                  <a:schemeClr val="tx1"/>
                </a:solidFill>
                <a:latin typeface="Arial" panose="020B0604020202020204" pitchFamily="34" charset="0"/>
              </a:defRPr>
            </a:lvl4pPr>
            <a:lvl5pPr marL="2049105" indent="-227503" eaLnBrk="0" hangingPunct="0">
              <a:spcBef>
                <a:spcPct val="30000"/>
              </a:spcBef>
              <a:defRPr sz="1200">
                <a:solidFill>
                  <a:schemeClr val="tx1"/>
                </a:solidFill>
                <a:latin typeface="Arial" panose="020B0604020202020204" pitchFamily="34" charset="0"/>
              </a:defRPr>
            </a:lvl5pPr>
            <a:lvl6pPr marL="2504110" indent="-227503" eaLnBrk="0" fontAlgn="base" hangingPunct="0">
              <a:spcBef>
                <a:spcPct val="30000"/>
              </a:spcBef>
              <a:spcAft>
                <a:spcPct val="0"/>
              </a:spcAft>
              <a:defRPr sz="1200">
                <a:solidFill>
                  <a:schemeClr val="tx1"/>
                </a:solidFill>
                <a:latin typeface="Arial" panose="020B0604020202020204" pitchFamily="34" charset="0"/>
              </a:defRPr>
            </a:lvl6pPr>
            <a:lvl7pPr marL="2959116" indent="-227503" eaLnBrk="0" fontAlgn="base" hangingPunct="0">
              <a:spcBef>
                <a:spcPct val="30000"/>
              </a:spcBef>
              <a:spcAft>
                <a:spcPct val="0"/>
              </a:spcAft>
              <a:defRPr sz="1200">
                <a:solidFill>
                  <a:schemeClr val="tx1"/>
                </a:solidFill>
                <a:latin typeface="Arial" panose="020B0604020202020204" pitchFamily="34" charset="0"/>
              </a:defRPr>
            </a:lvl7pPr>
            <a:lvl8pPr marL="3414121" indent="-227503" eaLnBrk="0" fontAlgn="base" hangingPunct="0">
              <a:spcBef>
                <a:spcPct val="30000"/>
              </a:spcBef>
              <a:spcAft>
                <a:spcPct val="0"/>
              </a:spcAft>
              <a:defRPr sz="1200">
                <a:solidFill>
                  <a:schemeClr val="tx1"/>
                </a:solidFill>
                <a:latin typeface="Arial" panose="020B0604020202020204" pitchFamily="34" charset="0"/>
              </a:defRPr>
            </a:lvl8pPr>
            <a:lvl9pPr marL="3869127" indent="-22750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EF3A627-4A18-4334-BAFC-F50687F10678}" type="slidenum">
              <a:rPr lang="nl-NL" altLang="en-US"/>
              <a:pPr eaLnBrk="1" hangingPunct="1">
                <a:spcBef>
                  <a:spcPct val="0"/>
                </a:spcBef>
              </a:pPr>
              <a:t>13</a:t>
            </a:fld>
            <a:endParaRPr lang="nl-NL" altLang="en-US"/>
          </a:p>
        </p:txBody>
      </p:sp>
      <p:sp>
        <p:nvSpPr>
          <p:cNvPr id="24579" name="Rectangle 2"/>
          <p:cNvSpPr>
            <a:spLocks noGrp="1" noRot="1" noChangeAspect="1" noChangeArrowheads="1" noTextEdit="1"/>
          </p:cNvSpPr>
          <p:nvPr>
            <p:ph type="sldImg"/>
          </p:nvPr>
        </p:nvSpPr>
        <p:spPr>
          <a:xfrm>
            <a:off x="2671763" y="517525"/>
            <a:ext cx="4527550" cy="2547938"/>
          </a:xfrm>
          <a:ln/>
        </p:spPr>
      </p:sp>
      <p:sp>
        <p:nvSpPr>
          <p:cNvPr id="24580" name="Rectangle 3"/>
          <p:cNvSpPr>
            <a:spLocks noGrp="1" noChangeArrowheads="1"/>
          </p:cNvSpPr>
          <p:nvPr>
            <p:ph type="body" idx="1"/>
          </p:nvPr>
        </p:nvSpPr>
        <p:spPr>
          <a:xfrm>
            <a:off x="987959" y="3229547"/>
            <a:ext cx="7896747" cy="300057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1188363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None/>
            </a:pPr>
            <a:r>
              <a:rPr lang="nl-NL" dirty="0">
                <a:latin typeface="Calibri" panose="020F0502020204030204" pitchFamily="34" charset="0"/>
                <a:ea typeface="Calibri" panose="020F0502020204030204" pitchFamily="34" charset="0"/>
                <a:cs typeface="Times New Roman" panose="02020603050405020304" pitchFamily="18" charset="0"/>
              </a:rPr>
              <a:t>Hoogste niveau van kennis – creëren </a:t>
            </a:r>
          </a:p>
          <a:p>
            <a:pPr marL="0" indent="0">
              <a:buNone/>
            </a:pPr>
            <a:r>
              <a:rPr lang="nl-NL" dirty="0">
                <a:effectLst/>
                <a:latin typeface="Calibri" panose="020F0502020204030204" pitchFamily="34" charset="0"/>
                <a:ea typeface="Calibri" panose="020F0502020204030204" pitchFamily="34" charset="0"/>
                <a:cs typeface="Times New Roman" panose="02020603050405020304" pitchFamily="18" charset="0"/>
              </a:rPr>
              <a:t>Afsluitend van het thema</a:t>
            </a:r>
          </a:p>
          <a:p>
            <a:endParaRPr lang="nl-NL" dirty="0"/>
          </a:p>
        </p:txBody>
      </p:sp>
      <p:sp>
        <p:nvSpPr>
          <p:cNvPr id="4" name="Tijdelijke aanduiding voor dianummer 3"/>
          <p:cNvSpPr>
            <a:spLocks noGrp="1"/>
          </p:cNvSpPr>
          <p:nvPr>
            <p:ph type="sldNum" sz="quarter" idx="5"/>
          </p:nvPr>
        </p:nvSpPr>
        <p:spPr/>
        <p:txBody>
          <a:bodyPr/>
          <a:lstStyle/>
          <a:p>
            <a:fld id="{8E77E0BA-527A-4924-9DAD-4C8C415BCC7B}" type="slidenum">
              <a:rPr lang="nl-NL" smtClean="0"/>
              <a:t>15</a:t>
            </a:fld>
            <a:endParaRPr lang="nl-NL"/>
          </a:p>
        </p:txBody>
      </p:sp>
    </p:spTree>
    <p:extLst>
      <p:ext uri="{BB962C8B-B14F-4D97-AF65-F5344CB8AC3E}">
        <p14:creationId xmlns:p14="http://schemas.microsoft.com/office/powerpoint/2010/main" val="1106447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is de eerste indruk of ervaring met de opdracht?</a:t>
            </a:r>
          </a:p>
          <a:p>
            <a:r>
              <a:rPr lang="nl-NL" dirty="0"/>
              <a:t>Nog andere ideeën dan nu al gehoord?</a:t>
            </a:r>
          </a:p>
          <a:p>
            <a:endParaRPr lang="nl-NL" dirty="0"/>
          </a:p>
        </p:txBody>
      </p:sp>
      <p:sp>
        <p:nvSpPr>
          <p:cNvPr id="4" name="Tijdelijke aanduiding voor dianummer 3"/>
          <p:cNvSpPr>
            <a:spLocks noGrp="1"/>
          </p:cNvSpPr>
          <p:nvPr>
            <p:ph type="sldNum" sz="quarter" idx="5"/>
          </p:nvPr>
        </p:nvSpPr>
        <p:spPr/>
        <p:txBody>
          <a:bodyPr/>
          <a:lstStyle/>
          <a:p>
            <a:fld id="{8E77E0BA-527A-4924-9DAD-4C8C415BCC7B}" type="slidenum">
              <a:rPr lang="nl-NL" smtClean="0"/>
              <a:t>19</a:t>
            </a:fld>
            <a:endParaRPr lang="nl-NL"/>
          </a:p>
        </p:txBody>
      </p:sp>
    </p:spTree>
    <p:extLst>
      <p:ext uri="{BB962C8B-B14F-4D97-AF65-F5344CB8AC3E}">
        <p14:creationId xmlns:p14="http://schemas.microsoft.com/office/powerpoint/2010/main" val="4192282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594CB2-C5F0-B130-B7FC-C7BFD9D9763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A683AAF-3B42-3ED6-32DA-7DA6DF779FF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15A24CF-7F68-51C7-0A9E-D5EF324CFD24}"/>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1200" b="1" i="0" cap="all" dirty="0" err="1">
                <a:solidFill>
                  <a:srgbClr val="292929"/>
                </a:solidFill>
                <a:effectLst/>
                <a:latin typeface="Calibri  "/>
              </a:rPr>
              <a:t>Waar</a:t>
            </a:r>
            <a:r>
              <a:rPr lang="en-US" sz="1200" b="1" i="0" cap="all" dirty="0">
                <a:solidFill>
                  <a:srgbClr val="292929"/>
                </a:solidFill>
                <a:effectLst/>
                <a:latin typeface="Calibri  "/>
              </a:rPr>
              <a:t> </a:t>
            </a:r>
            <a:r>
              <a:rPr lang="en-US" sz="1200" b="1" i="0" cap="all" dirty="0" err="1">
                <a:solidFill>
                  <a:srgbClr val="292929"/>
                </a:solidFill>
                <a:effectLst/>
                <a:latin typeface="Calibri  "/>
              </a:rPr>
              <a:t>gaat</a:t>
            </a:r>
            <a:r>
              <a:rPr lang="en-US" sz="1200" b="1" i="0" cap="all" dirty="0">
                <a:solidFill>
                  <a:srgbClr val="292929"/>
                </a:solidFill>
                <a:effectLst/>
                <a:latin typeface="Calibri  "/>
              </a:rPr>
              <a:t> </a:t>
            </a:r>
            <a:r>
              <a:rPr lang="en-US" sz="1200" b="1" i="0" cap="all" dirty="0" err="1">
                <a:solidFill>
                  <a:srgbClr val="292929"/>
                </a:solidFill>
                <a:effectLst/>
                <a:latin typeface="Calibri  "/>
              </a:rPr>
              <a:t>dit</a:t>
            </a:r>
            <a:r>
              <a:rPr lang="en-US" sz="1200" b="1" i="0" cap="all" dirty="0">
                <a:solidFill>
                  <a:srgbClr val="292929"/>
                </a:solidFill>
                <a:effectLst/>
                <a:latin typeface="Calibri  "/>
              </a:rPr>
              <a:t> over?</a:t>
            </a:r>
          </a:p>
          <a:p>
            <a:pPr marL="0" marR="0" lvl="0" indent="0" algn="l" defTabSz="914400" rtl="0" eaLnBrk="0" fontAlgn="base" latinLnBrk="0" hangingPunct="0">
              <a:lnSpc>
                <a:spcPct val="100000"/>
              </a:lnSpc>
              <a:spcBef>
                <a:spcPct val="0"/>
              </a:spcBef>
              <a:spcAft>
                <a:spcPct val="0"/>
              </a:spcAft>
              <a:buClrTx/>
              <a:buSzTx/>
              <a:buFontTx/>
              <a:buNone/>
              <a:tabLst/>
              <a:defRPr/>
            </a:pPr>
            <a:endParaRPr lang="en-US" sz="1200" b="1" i="0" cap="all" dirty="0">
              <a:solidFill>
                <a:srgbClr val="292929"/>
              </a:solidFill>
              <a:effectLst/>
              <a:latin typeface="Calibri  "/>
            </a:endParaRPr>
          </a:p>
          <a:p>
            <a:pPr marL="0" marR="0" lvl="0" indent="0" algn="l" defTabSz="914400" rtl="0" eaLnBrk="0" fontAlgn="base" latinLnBrk="0" hangingPunct="0">
              <a:lnSpc>
                <a:spcPct val="100000"/>
              </a:lnSpc>
              <a:spcBef>
                <a:spcPct val="0"/>
              </a:spcBef>
              <a:spcAft>
                <a:spcPct val="0"/>
              </a:spcAft>
              <a:buClrTx/>
              <a:buSzTx/>
              <a:buFontTx/>
              <a:buNone/>
              <a:tabLst/>
              <a:defRPr/>
            </a:pPr>
            <a:r>
              <a:rPr lang="en-US" sz="1200" b="1" i="0" cap="all" dirty="0" err="1">
                <a:solidFill>
                  <a:srgbClr val="292929"/>
                </a:solidFill>
                <a:effectLst/>
                <a:latin typeface="Calibri  "/>
              </a:rPr>
              <a:t>Werking</a:t>
            </a:r>
            <a:r>
              <a:rPr lang="en-US" sz="1200" b="1" i="0" cap="all" dirty="0">
                <a:solidFill>
                  <a:srgbClr val="292929"/>
                </a:solidFill>
                <a:effectLst/>
                <a:latin typeface="Calibri  "/>
              </a:rPr>
              <a:t> </a:t>
            </a:r>
            <a:r>
              <a:rPr lang="en-US" sz="1200" b="1" i="0" cap="all" dirty="0" err="1">
                <a:solidFill>
                  <a:srgbClr val="292929"/>
                </a:solidFill>
                <a:effectLst/>
                <a:latin typeface="Calibri  "/>
              </a:rPr>
              <a:t>verbrandingsmotor</a:t>
            </a:r>
            <a:r>
              <a:rPr lang="en-US" sz="1200" b="1" i="0" cap="all" dirty="0">
                <a:solidFill>
                  <a:srgbClr val="292929"/>
                </a:solidFill>
                <a:effectLst/>
                <a:latin typeface="Calibri  "/>
              </a:rPr>
              <a:t> </a:t>
            </a:r>
          </a:p>
          <a:p>
            <a:pPr marL="0" marR="0" lvl="0" indent="0" algn="l" defTabSz="914400" rtl="0" eaLnBrk="0" fontAlgn="base" latinLnBrk="0" hangingPunct="0">
              <a:lnSpc>
                <a:spcPct val="100000"/>
              </a:lnSpc>
              <a:spcBef>
                <a:spcPct val="0"/>
              </a:spcBef>
              <a:spcAft>
                <a:spcPct val="0"/>
              </a:spcAft>
              <a:buClrTx/>
              <a:buSzTx/>
              <a:buFontTx/>
              <a:buNone/>
              <a:tabLst/>
            </a:pPr>
            <a:endParaRPr lang="nl-NL" dirty="0"/>
          </a:p>
        </p:txBody>
      </p:sp>
      <p:sp>
        <p:nvSpPr>
          <p:cNvPr id="4" name="Tijdelijke aanduiding voor dianummer 3">
            <a:extLst>
              <a:ext uri="{FF2B5EF4-FFF2-40B4-BE49-F238E27FC236}">
                <a16:creationId xmlns:a16="http://schemas.microsoft.com/office/drawing/2014/main" id="{0734228D-8CF0-6820-E82A-7024382CFB60}"/>
              </a:ext>
            </a:extLst>
          </p:cNvPr>
          <p:cNvSpPr>
            <a:spLocks noGrp="1"/>
          </p:cNvSpPr>
          <p:nvPr>
            <p:ph type="sldNum" sz="quarter" idx="5"/>
          </p:nvPr>
        </p:nvSpPr>
        <p:spPr/>
        <p:txBody>
          <a:bodyPr/>
          <a:lstStyle/>
          <a:p>
            <a:fld id="{8E77E0BA-527A-4924-9DAD-4C8C415BCC7B}" type="slidenum">
              <a:rPr lang="nl-NL" smtClean="0"/>
              <a:t>4</a:t>
            </a:fld>
            <a:endParaRPr lang="nl-NL"/>
          </a:p>
        </p:txBody>
      </p:sp>
    </p:spTree>
    <p:extLst>
      <p:ext uri="{BB962C8B-B14F-4D97-AF65-F5344CB8AC3E}">
        <p14:creationId xmlns:p14="http://schemas.microsoft.com/office/powerpoint/2010/main" val="172888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nl-NL" dirty="0"/>
          </a:p>
        </p:txBody>
      </p:sp>
      <p:sp>
        <p:nvSpPr>
          <p:cNvPr id="4" name="Tijdelijke aanduiding voor dianummer 3"/>
          <p:cNvSpPr>
            <a:spLocks noGrp="1"/>
          </p:cNvSpPr>
          <p:nvPr>
            <p:ph type="sldNum" sz="quarter" idx="5"/>
          </p:nvPr>
        </p:nvSpPr>
        <p:spPr/>
        <p:txBody>
          <a:bodyPr/>
          <a:lstStyle/>
          <a:p>
            <a:fld id="{8E77E0BA-527A-4924-9DAD-4C8C415BCC7B}" type="slidenum">
              <a:rPr lang="nl-NL" smtClean="0"/>
              <a:t>5</a:t>
            </a:fld>
            <a:endParaRPr lang="nl-NL"/>
          </a:p>
        </p:txBody>
      </p:sp>
    </p:spTree>
    <p:extLst>
      <p:ext uri="{BB962C8B-B14F-4D97-AF65-F5344CB8AC3E}">
        <p14:creationId xmlns:p14="http://schemas.microsoft.com/office/powerpoint/2010/main" val="4230555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 = </a:t>
            </a:r>
            <a:r>
              <a:rPr lang="en-US" dirty="0" err="1"/>
              <a:t>dagelijkse</a:t>
            </a:r>
            <a:r>
              <a:rPr lang="en-US" dirty="0"/>
              <a:t> </a:t>
            </a:r>
            <a:r>
              <a:rPr lang="en-US" dirty="0" err="1"/>
              <a:t>algemene</a:t>
            </a:r>
            <a:r>
              <a:rPr lang="en-US" dirty="0"/>
              <a:t> </a:t>
            </a:r>
            <a:r>
              <a:rPr lang="en-US" dirty="0" err="1"/>
              <a:t>taalvaardigheid</a:t>
            </a:r>
            <a:endParaRPr lang="en-US" dirty="0"/>
          </a:p>
          <a:p>
            <a:r>
              <a:rPr lang="en-US" dirty="0"/>
              <a:t>CAT = </a:t>
            </a:r>
            <a:r>
              <a:rPr lang="en-US" dirty="0" err="1"/>
              <a:t>Cognitieve</a:t>
            </a:r>
            <a:r>
              <a:rPr lang="en-US" dirty="0"/>
              <a:t> </a:t>
            </a:r>
            <a:r>
              <a:rPr lang="en-US" dirty="0" err="1"/>
              <a:t>academische</a:t>
            </a:r>
            <a:r>
              <a:rPr lang="en-US" dirty="0"/>
              <a:t> </a:t>
            </a:r>
            <a:r>
              <a:rPr lang="en-US" dirty="0" err="1"/>
              <a:t>taalvaardigheid</a:t>
            </a:r>
            <a:endParaRPr lang="nl-NL" dirty="0"/>
          </a:p>
        </p:txBody>
      </p:sp>
      <p:sp>
        <p:nvSpPr>
          <p:cNvPr id="4" name="Slide Number Placeholder 3"/>
          <p:cNvSpPr>
            <a:spLocks noGrp="1"/>
          </p:cNvSpPr>
          <p:nvPr>
            <p:ph type="sldNum" sz="quarter" idx="5"/>
          </p:nvPr>
        </p:nvSpPr>
        <p:spPr/>
        <p:txBody>
          <a:bodyPr/>
          <a:lstStyle/>
          <a:p>
            <a:fld id="{8E77E0BA-527A-4924-9DAD-4C8C415BCC7B}" type="slidenum">
              <a:rPr lang="nl-NL" smtClean="0"/>
              <a:t>6</a:t>
            </a:fld>
            <a:endParaRPr lang="nl-NL"/>
          </a:p>
        </p:txBody>
      </p:sp>
    </p:spTree>
    <p:extLst>
      <p:ext uri="{BB962C8B-B14F-4D97-AF65-F5344CB8AC3E}">
        <p14:creationId xmlns:p14="http://schemas.microsoft.com/office/powerpoint/2010/main" val="115585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8E77E0BA-527A-4924-9DAD-4C8C415BCC7B}" type="slidenum">
              <a:rPr lang="nl-NL" smtClean="0"/>
              <a:t>8</a:t>
            </a:fld>
            <a:endParaRPr lang="nl-NL"/>
          </a:p>
        </p:txBody>
      </p:sp>
    </p:spTree>
    <p:extLst>
      <p:ext uri="{BB962C8B-B14F-4D97-AF65-F5344CB8AC3E}">
        <p14:creationId xmlns:p14="http://schemas.microsoft.com/office/powerpoint/2010/main" val="1030145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918FAC80-1FCD-4417-9701-DEA22CB3DBD8}" type="slidenum">
              <a:rPr lang="en-GB"/>
              <a:pPr/>
              <a:t>9</a:t>
            </a:fld>
            <a:endParaRPr lang="en-GB"/>
          </a:p>
        </p:txBody>
      </p:sp>
      <p:sp>
        <p:nvSpPr>
          <p:cNvPr id="28673" name="Rectangle 1"/>
          <p:cNvSpPr txBox="1">
            <a:spLocks noGrp="1" noRot="1" noChangeAspect="1" noChangeArrowheads="1"/>
          </p:cNvSpPr>
          <p:nvPr>
            <p:ph type="sldImg"/>
          </p:nvPr>
        </p:nvSpPr>
        <p:spPr bwMode="auto">
          <a:xfrm>
            <a:off x="2436813" y="563563"/>
            <a:ext cx="4924425" cy="2770187"/>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979316" y="3511288"/>
            <a:ext cx="7838621" cy="3264322"/>
          </a:xfrm>
          <a:prstGeom prst="rect">
            <a:avLst/>
          </a:prstGeom>
          <a:noFill/>
          <a:ln>
            <a:round/>
            <a:headEnd/>
            <a:tailEnd/>
          </a:ln>
        </p:spPr>
        <p:txBody>
          <a:bodyPr wrap="none" anchor="ctr"/>
          <a:lstStyle/>
          <a:p>
            <a:endParaRPr lang="nl-NL" dirty="0"/>
          </a:p>
        </p:txBody>
      </p:sp>
    </p:spTree>
    <p:extLst>
      <p:ext uri="{BB962C8B-B14F-4D97-AF65-F5344CB8AC3E}">
        <p14:creationId xmlns:p14="http://schemas.microsoft.com/office/powerpoint/2010/main" val="1308005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39384" indent="-284378" eaLnBrk="0" hangingPunct="0">
              <a:spcBef>
                <a:spcPct val="30000"/>
              </a:spcBef>
              <a:defRPr sz="1200">
                <a:solidFill>
                  <a:schemeClr val="tx1"/>
                </a:solidFill>
                <a:latin typeface="Arial" panose="020B0604020202020204" pitchFamily="34" charset="0"/>
              </a:defRPr>
            </a:lvl2pPr>
            <a:lvl3pPr marL="1139094" indent="-227503" eaLnBrk="0" hangingPunct="0">
              <a:spcBef>
                <a:spcPct val="30000"/>
              </a:spcBef>
              <a:defRPr sz="1200">
                <a:solidFill>
                  <a:schemeClr val="tx1"/>
                </a:solidFill>
                <a:latin typeface="Arial" panose="020B0604020202020204" pitchFamily="34" charset="0"/>
              </a:defRPr>
            </a:lvl3pPr>
            <a:lvl4pPr marL="1594099" indent="-227503" eaLnBrk="0" hangingPunct="0">
              <a:spcBef>
                <a:spcPct val="30000"/>
              </a:spcBef>
              <a:defRPr sz="1200">
                <a:solidFill>
                  <a:schemeClr val="tx1"/>
                </a:solidFill>
                <a:latin typeface="Arial" panose="020B0604020202020204" pitchFamily="34" charset="0"/>
              </a:defRPr>
            </a:lvl4pPr>
            <a:lvl5pPr marL="2049105" indent="-227503" eaLnBrk="0" hangingPunct="0">
              <a:spcBef>
                <a:spcPct val="30000"/>
              </a:spcBef>
              <a:defRPr sz="1200">
                <a:solidFill>
                  <a:schemeClr val="tx1"/>
                </a:solidFill>
                <a:latin typeface="Arial" panose="020B0604020202020204" pitchFamily="34" charset="0"/>
              </a:defRPr>
            </a:lvl5pPr>
            <a:lvl6pPr marL="2504110" indent="-227503" eaLnBrk="0" fontAlgn="base" hangingPunct="0">
              <a:spcBef>
                <a:spcPct val="30000"/>
              </a:spcBef>
              <a:spcAft>
                <a:spcPct val="0"/>
              </a:spcAft>
              <a:defRPr sz="1200">
                <a:solidFill>
                  <a:schemeClr val="tx1"/>
                </a:solidFill>
                <a:latin typeface="Arial" panose="020B0604020202020204" pitchFamily="34" charset="0"/>
              </a:defRPr>
            </a:lvl6pPr>
            <a:lvl7pPr marL="2959116" indent="-227503" eaLnBrk="0" fontAlgn="base" hangingPunct="0">
              <a:spcBef>
                <a:spcPct val="30000"/>
              </a:spcBef>
              <a:spcAft>
                <a:spcPct val="0"/>
              </a:spcAft>
              <a:defRPr sz="1200">
                <a:solidFill>
                  <a:schemeClr val="tx1"/>
                </a:solidFill>
                <a:latin typeface="Arial" panose="020B0604020202020204" pitchFamily="34" charset="0"/>
              </a:defRPr>
            </a:lvl7pPr>
            <a:lvl8pPr marL="3414121" indent="-227503" eaLnBrk="0" fontAlgn="base" hangingPunct="0">
              <a:spcBef>
                <a:spcPct val="30000"/>
              </a:spcBef>
              <a:spcAft>
                <a:spcPct val="0"/>
              </a:spcAft>
              <a:defRPr sz="1200">
                <a:solidFill>
                  <a:schemeClr val="tx1"/>
                </a:solidFill>
                <a:latin typeface="Arial" panose="020B0604020202020204" pitchFamily="34" charset="0"/>
              </a:defRPr>
            </a:lvl8pPr>
            <a:lvl9pPr marL="3869127" indent="-22750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EF3A627-4A18-4334-BAFC-F50687F10678}" type="slidenum">
              <a:rPr lang="nl-NL" altLang="en-US"/>
              <a:pPr eaLnBrk="1" hangingPunct="1">
                <a:spcBef>
                  <a:spcPct val="0"/>
                </a:spcBef>
              </a:pPr>
              <a:t>10</a:t>
            </a:fld>
            <a:endParaRPr lang="nl-NL" altLang="en-US"/>
          </a:p>
        </p:txBody>
      </p:sp>
      <p:sp>
        <p:nvSpPr>
          <p:cNvPr id="24579" name="Rectangle 2"/>
          <p:cNvSpPr>
            <a:spLocks noGrp="1" noRot="1" noChangeAspect="1" noChangeArrowheads="1" noTextEdit="1"/>
          </p:cNvSpPr>
          <p:nvPr>
            <p:ph type="sldImg"/>
          </p:nvPr>
        </p:nvSpPr>
        <p:spPr>
          <a:xfrm>
            <a:off x="2671763" y="517525"/>
            <a:ext cx="4527550" cy="2547938"/>
          </a:xfrm>
          <a:ln/>
        </p:spPr>
      </p:sp>
      <p:sp>
        <p:nvSpPr>
          <p:cNvPr id="24580" name="Rectangle 3"/>
          <p:cNvSpPr>
            <a:spLocks noGrp="1" noChangeArrowheads="1"/>
          </p:cNvSpPr>
          <p:nvPr>
            <p:ph type="body" idx="1"/>
          </p:nvPr>
        </p:nvSpPr>
        <p:spPr>
          <a:xfrm>
            <a:off x="987959" y="3229547"/>
            <a:ext cx="7896747" cy="300057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3575598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39384" indent="-284378" eaLnBrk="0" hangingPunct="0">
              <a:spcBef>
                <a:spcPct val="30000"/>
              </a:spcBef>
              <a:defRPr sz="1200">
                <a:solidFill>
                  <a:schemeClr val="tx1"/>
                </a:solidFill>
                <a:latin typeface="Arial" panose="020B0604020202020204" pitchFamily="34" charset="0"/>
              </a:defRPr>
            </a:lvl2pPr>
            <a:lvl3pPr marL="1139094" indent="-227503" eaLnBrk="0" hangingPunct="0">
              <a:spcBef>
                <a:spcPct val="30000"/>
              </a:spcBef>
              <a:defRPr sz="1200">
                <a:solidFill>
                  <a:schemeClr val="tx1"/>
                </a:solidFill>
                <a:latin typeface="Arial" panose="020B0604020202020204" pitchFamily="34" charset="0"/>
              </a:defRPr>
            </a:lvl3pPr>
            <a:lvl4pPr marL="1594099" indent="-227503" eaLnBrk="0" hangingPunct="0">
              <a:spcBef>
                <a:spcPct val="30000"/>
              </a:spcBef>
              <a:defRPr sz="1200">
                <a:solidFill>
                  <a:schemeClr val="tx1"/>
                </a:solidFill>
                <a:latin typeface="Arial" panose="020B0604020202020204" pitchFamily="34" charset="0"/>
              </a:defRPr>
            </a:lvl4pPr>
            <a:lvl5pPr marL="2049105" indent="-227503" eaLnBrk="0" hangingPunct="0">
              <a:spcBef>
                <a:spcPct val="30000"/>
              </a:spcBef>
              <a:defRPr sz="1200">
                <a:solidFill>
                  <a:schemeClr val="tx1"/>
                </a:solidFill>
                <a:latin typeface="Arial" panose="020B0604020202020204" pitchFamily="34" charset="0"/>
              </a:defRPr>
            </a:lvl5pPr>
            <a:lvl6pPr marL="2504110" indent="-227503" eaLnBrk="0" fontAlgn="base" hangingPunct="0">
              <a:spcBef>
                <a:spcPct val="30000"/>
              </a:spcBef>
              <a:spcAft>
                <a:spcPct val="0"/>
              </a:spcAft>
              <a:defRPr sz="1200">
                <a:solidFill>
                  <a:schemeClr val="tx1"/>
                </a:solidFill>
                <a:latin typeface="Arial" panose="020B0604020202020204" pitchFamily="34" charset="0"/>
              </a:defRPr>
            </a:lvl6pPr>
            <a:lvl7pPr marL="2959116" indent="-227503" eaLnBrk="0" fontAlgn="base" hangingPunct="0">
              <a:spcBef>
                <a:spcPct val="30000"/>
              </a:spcBef>
              <a:spcAft>
                <a:spcPct val="0"/>
              </a:spcAft>
              <a:defRPr sz="1200">
                <a:solidFill>
                  <a:schemeClr val="tx1"/>
                </a:solidFill>
                <a:latin typeface="Arial" panose="020B0604020202020204" pitchFamily="34" charset="0"/>
              </a:defRPr>
            </a:lvl7pPr>
            <a:lvl8pPr marL="3414121" indent="-227503" eaLnBrk="0" fontAlgn="base" hangingPunct="0">
              <a:spcBef>
                <a:spcPct val="30000"/>
              </a:spcBef>
              <a:spcAft>
                <a:spcPct val="0"/>
              </a:spcAft>
              <a:defRPr sz="1200">
                <a:solidFill>
                  <a:schemeClr val="tx1"/>
                </a:solidFill>
                <a:latin typeface="Arial" panose="020B0604020202020204" pitchFamily="34" charset="0"/>
              </a:defRPr>
            </a:lvl8pPr>
            <a:lvl9pPr marL="3869127" indent="-227503"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EF3A627-4A18-4334-BAFC-F50687F10678}" type="slidenum">
              <a:rPr lang="nl-NL" altLang="en-US"/>
              <a:pPr eaLnBrk="1" hangingPunct="1">
                <a:spcBef>
                  <a:spcPct val="0"/>
                </a:spcBef>
              </a:pPr>
              <a:t>11</a:t>
            </a:fld>
            <a:endParaRPr lang="nl-NL" altLang="en-US"/>
          </a:p>
        </p:txBody>
      </p:sp>
      <p:sp>
        <p:nvSpPr>
          <p:cNvPr id="24579" name="Rectangle 2"/>
          <p:cNvSpPr>
            <a:spLocks noGrp="1" noRot="1" noChangeAspect="1" noChangeArrowheads="1" noTextEdit="1"/>
          </p:cNvSpPr>
          <p:nvPr>
            <p:ph type="sldImg"/>
          </p:nvPr>
        </p:nvSpPr>
        <p:spPr>
          <a:xfrm>
            <a:off x="2671763" y="517525"/>
            <a:ext cx="4527550" cy="2547938"/>
          </a:xfrm>
          <a:ln/>
        </p:spPr>
      </p:sp>
      <p:sp>
        <p:nvSpPr>
          <p:cNvPr id="24580" name="Rectangle 3"/>
          <p:cNvSpPr>
            <a:spLocks noGrp="1" noChangeArrowheads="1"/>
          </p:cNvSpPr>
          <p:nvPr>
            <p:ph type="body" idx="1"/>
          </p:nvPr>
        </p:nvSpPr>
        <p:spPr>
          <a:xfrm>
            <a:off x="987959" y="3229547"/>
            <a:ext cx="7896747" cy="300057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latin typeface="Arial" panose="020B0604020202020204" pitchFamily="34" charset="0"/>
            </a:endParaRPr>
          </a:p>
        </p:txBody>
      </p:sp>
    </p:spTree>
    <p:extLst>
      <p:ext uri="{BB962C8B-B14F-4D97-AF65-F5344CB8AC3E}">
        <p14:creationId xmlns:p14="http://schemas.microsoft.com/office/powerpoint/2010/main" val="236768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 </a:t>
            </a:r>
            <a:r>
              <a:rPr lang="en-US" dirty="0" err="1"/>
              <a:t>laatste</a:t>
            </a:r>
            <a:r>
              <a:rPr lang="en-US" dirty="0"/>
              <a:t> </a:t>
            </a:r>
            <a:r>
              <a:rPr lang="en-US" dirty="0" err="1"/>
              <a:t>dia’s</a:t>
            </a:r>
            <a:r>
              <a:rPr lang="en-US" dirty="0"/>
              <a:t> van </a:t>
            </a:r>
            <a:r>
              <a:rPr lang="en-US" dirty="0" err="1"/>
              <a:t>deze</a:t>
            </a:r>
            <a:r>
              <a:rPr lang="en-US" dirty="0"/>
              <a:t> ppt </a:t>
            </a:r>
            <a:r>
              <a:rPr lang="en-US" dirty="0" err="1"/>
              <a:t>staat</a:t>
            </a:r>
            <a:r>
              <a:rPr lang="en-US" dirty="0"/>
              <a:t> </a:t>
            </a:r>
            <a:r>
              <a:rPr lang="en-US" dirty="0" err="1"/>
              <a:t>dezelfde</a:t>
            </a:r>
            <a:r>
              <a:rPr lang="en-US" dirty="0"/>
              <a:t> </a:t>
            </a:r>
            <a:r>
              <a:rPr lang="en-US" dirty="0" err="1"/>
              <a:t>tekst</a:t>
            </a:r>
            <a:r>
              <a:rPr lang="en-US" dirty="0"/>
              <a:t> maar dan met </a:t>
            </a:r>
            <a:r>
              <a:rPr lang="en-US" dirty="0" err="1"/>
              <a:t>een</a:t>
            </a:r>
            <a:r>
              <a:rPr lang="en-US" dirty="0"/>
              <a:t> </a:t>
            </a:r>
            <a:r>
              <a:rPr lang="en-US" dirty="0" err="1"/>
              <a:t>bedekkingsgraad</a:t>
            </a:r>
            <a:r>
              <a:rPr lang="en-US" dirty="0"/>
              <a:t> van 60% en 100%.</a:t>
            </a:r>
            <a:endParaRPr lang="nl-NL" dirty="0"/>
          </a:p>
        </p:txBody>
      </p:sp>
      <p:sp>
        <p:nvSpPr>
          <p:cNvPr id="4" name="Slide Number Placeholder 3"/>
          <p:cNvSpPr>
            <a:spLocks noGrp="1"/>
          </p:cNvSpPr>
          <p:nvPr>
            <p:ph type="sldNum" sz="quarter" idx="5"/>
          </p:nvPr>
        </p:nvSpPr>
        <p:spPr/>
        <p:txBody>
          <a:bodyPr/>
          <a:lstStyle/>
          <a:p>
            <a:fld id="{8E77E0BA-527A-4924-9DAD-4C8C415BCC7B}" type="slidenum">
              <a:rPr lang="nl-NL" smtClean="0"/>
              <a:t>12</a:t>
            </a:fld>
            <a:endParaRPr lang="nl-NL"/>
          </a:p>
        </p:txBody>
      </p:sp>
    </p:spTree>
    <p:extLst>
      <p:ext uri="{BB962C8B-B14F-4D97-AF65-F5344CB8AC3E}">
        <p14:creationId xmlns:p14="http://schemas.microsoft.com/office/powerpoint/2010/main" val="4175032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770282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7017939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3380691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389988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3241247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24063197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9031BC9A-7F1F-412B-BE14-7E5AB588D312}"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2480373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9031BC9A-7F1F-412B-BE14-7E5AB588D312}" type="datetimeFigureOut">
              <a:rPr lang="nl-NL" smtClean="0"/>
              <a:t>15-11-2024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1345596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9031BC9A-7F1F-412B-BE14-7E5AB588D312}" type="datetimeFigureOut">
              <a:rPr lang="nl-NL" smtClean="0"/>
              <a:t>15-11-2024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38462953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9031BC9A-7F1F-412B-BE14-7E5AB588D312}" type="datetimeFigureOut">
              <a:rPr lang="nl-NL" smtClean="0"/>
              <a:t>15-11-2024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2603653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9031BC9A-7F1F-412B-BE14-7E5AB588D312}"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4270800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4123728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9031BC9A-7F1F-412B-BE14-7E5AB588D312}"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370244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2686507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4B75E29-A947-47D6-933A-B3414A4FD36C}" type="slidenum">
              <a:rPr lang="nl-NL" smtClean="0"/>
              <a:t>‹#›</a:t>
            </a:fld>
            <a:endParaRPr lang="nl-NL"/>
          </a:p>
        </p:txBody>
      </p:sp>
    </p:spTree>
    <p:extLst>
      <p:ext uri="{BB962C8B-B14F-4D97-AF65-F5344CB8AC3E}">
        <p14:creationId xmlns:p14="http://schemas.microsoft.com/office/powerpoint/2010/main" val="27920065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el, tekst en inhoud">
    <p:spTree>
      <p:nvGrpSpPr>
        <p:cNvPr id="1" name=""/>
        <p:cNvGrpSpPr/>
        <p:nvPr/>
      </p:nvGrpSpPr>
      <p:grpSpPr>
        <a:xfrm>
          <a:off x="0" y="0"/>
          <a:ext cx="0" cy="0"/>
          <a:chOff x="0" y="0"/>
          <a:chExt cx="0" cy="0"/>
        </a:xfrm>
      </p:grpSpPr>
      <p:sp>
        <p:nvSpPr>
          <p:cNvPr id="2" name="Titel 1"/>
          <p:cNvSpPr>
            <a:spLocks noGrp="1"/>
          </p:cNvSpPr>
          <p:nvPr>
            <p:ph type="title"/>
          </p:nvPr>
        </p:nvSpPr>
        <p:spPr>
          <a:xfrm>
            <a:off x="1117600" y="609600"/>
            <a:ext cx="8229600" cy="579438"/>
          </a:xfrm>
        </p:spPr>
        <p:txBody>
          <a:bodyPr/>
          <a:lstStyle/>
          <a:p>
            <a:r>
              <a:rPr lang="nl-NL"/>
              <a:t>Klik om de stijl te bewerken</a:t>
            </a:r>
          </a:p>
        </p:txBody>
      </p:sp>
      <p:sp>
        <p:nvSpPr>
          <p:cNvPr id="3" name="Tijdelijke aanduiding voor tekst 2"/>
          <p:cNvSpPr>
            <a:spLocks noGrp="1"/>
          </p:cNvSpPr>
          <p:nvPr>
            <p:ph type="body" sz="half" idx="1"/>
          </p:nvPr>
        </p:nvSpPr>
        <p:spPr>
          <a:xfrm>
            <a:off x="1016001" y="1762126"/>
            <a:ext cx="5151967" cy="22002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371167" y="1762126"/>
            <a:ext cx="5154084" cy="2200275"/>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sldNum" sz="quarter" idx="11"/>
          </p:nvPr>
        </p:nvSpPr>
        <p:spPr>
          <a:ln/>
        </p:spPr>
        <p:txBody>
          <a:bodyPr/>
          <a:lstStyle>
            <a:lvl1pPr>
              <a:defRPr/>
            </a:lvl1pPr>
          </a:lstStyle>
          <a:p>
            <a:fld id="{09B5B17F-7AAA-49C7-BCAB-513C5790CB3B}" type="slidenum">
              <a:rPr lang="en-US" altLang="nl-NL"/>
              <a:pPr/>
              <a:t>‹#›</a:t>
            </a:fld>
            <a:endParaRPr lang="en-US" altLang="nl-NL"/>
          </a:p>
        </p:txBody>
      </p:sp>
      <p:sp>
        <p:nvSpPr>
          <p:cNvPr id="7" name="Rectangle 6"/>
          <p:cNvSpPr>
            <a:spLocks noGrp="1" noChangeArrowheads="1"/>
          </p:cNvSpPr>
          <p:nvPr>
            <p:ph type="ftr" sz="quarter"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186179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3037876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112570F7-7BE0-4C41-87DF-A542329D2FFC}"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4759262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112570F7-7BE0-4C41-87DF-A542329D2FFC}" type="datetimeFigureOut">
              <a:rPr lang="nl-NL" smtClean="0"/>
              <a:t>15-11-2024</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3642388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112570F7-7BE0-4C41-87DF-A542329D2FFC}" type="datetimeFigureOut">
              <a:rPr lang="nl-NL" smtClean="0"/>
              <a:t>15-11-2024</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692449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112570F7-7BE0-4C41-87DF-A542329D2FFC}" type="datetimeFigureOut">
              <a:rPr lang="nl-NL" smtClean="0"/>
              <a:t>15-11-2024</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3698467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112570F7-7BE0-4C41-87DF-A542329D2FFC}"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1167299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112570F7-7BE0-4C41-87DF-A542329D2FFC}" type="datetimeFigureOut">
              <a:rPr lang="nl-NL" smtClean="0"/>
              <a:t>15-11-2024</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DCAF53F0-8D73-4C01-A371-237A25348215}" type="slidenum">
              <a:rPr lang="nl-NL" smtClean="0"/>
              <a:t>‹#›</a:t>
            </a:fld>
            <a:endParaRPr lang="nl-NL"/>
          </a:p>
        </p:txBody>
      </p:sp>
    </p:spTree>
    <p:extLst>
      <p:ext uri="{BB962C8B-B14F-4D97-AF65-F5344CB8AC3E}">
        <p14:creationId xmlns:p14="http://schemas.microsoft.com/office/powerpoint/2010/main" val="25972835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2570F7-7BE0-4C41-87DF-A542329D2FFC}" type="datetimeFigureOut">
              <a:rPr lang="nl-NL" smtClean="0"/>
              <a:t>15-11-2024</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AF53F0-8D73-4C01-A371-237A25348215}" type="slidenum">
              <a:rPr lang="nl-NL" smtClean="0"/>
              <a:t>‹#›</a:t>
            </a:fld>
            <a:endParaRPr lang="nl-NL"/>
          </a:p>
        </p:txBody>
      </p:sp>
    </p:spTree>
    <p:extLst>
      <p:ext uri="{BB962C8B-B14F-4D97-AF65-F5344CB8AC3E}">
        <p14:creationId xmlns:p14="http://schemas.microsoft.com/office/powerpoint/2010/main" val="38043620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31BC9A-7F1F-412B-BE14-7E5AB588D312}" type="datetimeFigureOut">
              <a:rPr lang="nl-NL" smtClean="0"/>
              <a:t>15-11-2024</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B75E29-A947-47D6-933A-B3414A4FD36C}" type="slidenum">
              <a:rPr lang="nl-NL" smtClean="0"/>
              <a:t>‹#›</a:t>
            </a:fld>
            <a:endParaRPr lang="nl-NL"/>
          </a:p>
        </p:txBody>
      </p:sp>
    </p:spTree>
    <p:extLst>
      <p:ext uri="{BB962C8B-B14F-4D97-AF65-F5344CB8AC3E}">
        <p14:creationId xmlns:p14="http://schemas.microsoft.com/office/powerpoint/2010/main" val="22263156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mailto:jurgen.memelink@hu.nl" TargetMode="External"/><Relationship Id="rId4" Type="http://schemas.openxmlformats.org/officeDocument/2006/relationships/hyperlink" Target="mailto:sophie.mooren@hu.n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slo.nl/thema/meer/taalgericht-vakonderwijs/" TargetMode="Externa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hyperlink" Target="https://www.malmberg.nl/voortgezet-onderwijs/methodes/exacte-vakken/nasknatuurkunde/nova-nask-onderbouw/lesmateriaal.htm"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hyperlink" Target="http://taalgerichtvakonderwijs.nl/beproefde-lessenserie-prototypes"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nl-NL"/>
          </a:p>
        </p:txBody>
      </p:sp>
      <p:sp>
        <p:nvSpPr>
          <p:cNvPr id="3" name="Ondertitel 2"/>
          <p:cNvSpPr>
            <a:spLocks noGrp="1"/>
          </p:cNvSpPr>
          <p:nvPr>
            <p:ph type="subTitle" idx="1"/>
          </p:nvPr>
        </p:nvSpPr>
        <p:spPr/>
        <p:txBody>
          <a:bodyPr/>
          <a:lstStyle/>
          <a:p>
            <a:endParaRPr lang="nl-NL"/>
          </a:p>
        </p:txBody>
      </p:sp>
      <p:pic>
        <p:nvPicPr>
          <p:cNvPr id="5" name="Afbeelding 4">
            <a:extLst>
              <a:ext uri="{FF2B5EF4-FFF2-40B4-BE49-F238E27FC236}">
                <a16:creationId xmlns:a16="http://schemas.microsoft.com/office/drawing/2014/main" id="{4C6CB37C-9138-EDC4-930A-5E8FEC533BDB}"/>
              </a:ext>
            </a:extLst>
          </p:cNvPr>
          <p:cNvPicPr>
            <a:picLocks noChangeAspect="1"/>
          </p:cNvPicPr>
          <p:nvPr/>
        </p:nvPicPr>
        <p:blipFill>
          <a:blip r:embed="rId3"/>
          <a:stretch>
            <a:fillRect/>
          </a:stretch>
        </p:blipFill>
        <p:spPr>
          <a:xfrm>
            <a:off x="3594551" y="0"/>
            <a:ext cx="5002898" cy="6858000"/>
          </a:xfrm>
          <a:prstGeom prst="rect">
            <a:avLst/>
          </a:prstGeom>
        </p:spPr>
      </p:pic>
    </p:spTree>
    <p:extLst>
      <p:ext uri="{BB962C8B-B14F-4D97-AF65-F5344CB8AC3E}">
        <p14:creationId xmlns:p14="http://schemas.microsoft.com/office/powerpoint/2010/main" val="3025818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814152" y="57562"/>
            <a:ext cx="10123712" cy="730250"/>
          </a:xfrm>
        </p:spPr>
        <p:txBody>
          <a:bodyPr vert="horz" lIns="0" tIns="0" rIns="0" bIns="0" rtlCol="0" anchor="ctr">
            <a:normAutofit/>
          </a:bodyPr>
          <a:lstStyle/>
          <a:p>
            <a:pPr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3600" dirty="0" err="1">
                <a:solidFill>
                  <a:schemeClr val="accent1"/>
                </a:solidFill>
              </a:rPr>
              <a:t>Stimuleren</a:t>
            </a:r>
            <a:r>
              <a:rPr lang="en-GB" altLang="en-US" sz="3600" dirty="0">
                <a:solidFill>
                  <a:schemeClr val="accent1"/>
                </a:solidFill>
              </a:rPr>
              <a:t> van </a:t>
            </a:r>
            <a:r>
              <a:rPr lang="en-GB" altLang="en-US" sz="3600" dirty="0" err="1">
                <a:solidFill>
                  <a:schemeClr val="accent1"/>
                </a:solidFill>
              </a:rPr>
              <a:t>schooltaal</a:t>
            </a:r>
            <a:r>
              <a:rPr lang="en-GB" altLang="en-US" sz="3600" dirty="0">
                <a:solidFill>
                  <a:schemeClr val="accent1"/>
                </a:solidFill>
              </a:rPr>
              <a:t> </a:t>
            </a:r>
            <a:endParaRPr lang="en-GB" altLang="en-US" sz="3600" dirty="0">
              <a:solidFill>
                <a:srgbClr val="FF0000"/>
              </a:solidFill>
            </a:endParaRPr>
          </a:p>
        </p:txBody>
      </p:sp>
      <p:sp>
        <p:nvSpPr>
          <p:cNvPr id="5123" name="Rectangle 3"/>
          <p:cNvSpPr>
            <a:spLocks noGrp="1" noChangeAspect="1" noChangeArrowheads="1"/>
          </p:cNvSpPr>
          <p:nvPr>
            <p:ph type="body" idx="1"/>
          </p:nvPr>
        </p:nvSpPr>
        <p:spPr>
          <a:xfrm>
            <a:off x="2061216" y="775870"/>
            <a:ext cx="9971085" cy="6198238"/>
          </a:xfrm>
        </p:spPr>
        <p:txBody>
          <a:bodyPr vert="horz" lIns="0" tIns="0" rIns="0" bIns="0" rtlCol="0">
            <a:normAutofit fontScale="85000" lnSpcReduction="20000"/>
          </a:bodyPr>
          <a:lstStyle/>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GB"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GB"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2800" b="1" dirty="0" err="1">
                <a:latin typeface="+mj-lt"/>
              </a:rPr>
              <a:t>Gebruik</a:t>
            </a:r>
            <a:r>
              <a:rPr lang="en-GB" altLang="en-US" sz="2800" b="1" dirty="0">
                <a:latin typeface="+mj-lt"/>
              </a:rPr>
              <a:t> </a:t>
            </a:r>
            <a:r>
              <a:rPr lang="en-GB" altLang="en-US" sz="2800" b="1" dirty="0" err="1">
                <a:latin typeface="+mj-lt"/>
              </a:rPr>
              <a:t>taalgroeimiddelen</a:t>
            </a:r>
            <a:endParaRPr lang="en-GB"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2800" dirty="0" err="1">
                <a:latin typeface="+mj-lt"/>
              </a:rPr>
              <a:t>Ruimte</a:t>
            </a:r>
            <a:r>
              <a:rPr lang="en-GB" altLang="en-US" sz="2800" dirty="0">
                <a:latin typeface="+mj-lt"/>
              </a:rPr>
              <a:t> voor </a:t>
            </a:r>
            <a:r>
              <a:rPr lang="en-GB" altLang="en-US" sz="2800" dirty="0" err="1">
                <a:latin typeface="+mj-lt"/>
              </a:rPr>
              <a:t>productie</a:t>
            </a:r>
            <a:r>
              <a:rPr lang="en-GB" altLang="en-US" sz="2800" dirty="0">
                <a:latin typeface="+mj-lt"/>
              </a:rPr>
              <a:t> van </a:t>
            </a:r>
            <a:r>
              <a:rPr lang="en-GB" altLang="en-US" sz="2800" dirty="0" err="1">
                <a:latin typeface="+mj-lt"/>
              </a:rPr>
              <a:t>vaktermen</a:t>
            </a:r>
            <a:r>
              <a:rPr lang="en-GB" altLang="en-US" sz="2800" dirty="0">
                <a:latin typeface="+mj-lt"/>
              </a:rPr>
              <a:t>, </a:t>
            </a:r>
            <a:r>
              <a:rPr lang="en-GB" altLang="en-US" sz="2800" dirty="0" err="1">
                <a:latin typeface="+mj-lt"/>
              </a:rPr>
              <a:t>schooltaalwoorden</a:t>
            </a:r>
            <a:r>
              <a:rPr lang="en-GB" altLang="en-US" sz="2800" dirty="0">
                <a:latin typeface="+mj-lt"/>
              </a:rPr>
              <a:t> en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2800" dirty="0" err="1">
                <a:latin typeface="+mj-lt"/>
              </a:rPr>
              <a:t>formuleringen</a:t>
            </a:r>
            <a:endParaRPr lang="en-GB" altLang="en-US" sz="2800"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nl-NL"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nl-NL"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b="1" dirty="0">
                <a:latin typeface="+mj-lt"/>
              </a:rPr>
              <a:t>Stel denk- en redeneervragen</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Stimuleren van complexe cognitieve taalfuncties als proces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beschrijven, argumenten, redeneren</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Bijvoorbeeld: </a:t>
            </a:r>
            <a:r>
              <a:rPr lang="nl-NL" altLang="en-US" sz="2800" i="1" dirty="0">
                <a:latin typeface="+mj-lt"/>
              </a:rPr>
              <a:t>Wat zal er gebeuren als…? Hoe kun je…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i="1" dirty="0">
                <a:latin typeface="+mj-lt"/>
              </a:rPr>
              <a:t>Waardoor komt het dat…?</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nl-NL" altLang="en-US" sz="2800" i="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nl-NL" altLang="en-US" sz="2800" b="1" dirty="0">
              <a:latin typeface="+mj-lt"/>
            </a:endParaRP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b="1" dirty="0">
                <a:latin typeface="+mj-lt"/>
              </a:rPr>
              <a:t>Gebruik </a:t>
            </a:r>
            <a:r>
              <a:rPr lang="nl-NL" altLang="en-US" sz="2800" b="1" dirty="0" err="1">
                <a:latin typeface="+mj-lt"/>
              </a:rPr>
              <a:t>taalondersteunende</a:t>
            </a:r>
            <a:r>
              <a:rPr lang="nl-NL" altLang="en-US" sz="2800" b="1" dirty="0">
                <a:latin typeface="+mj-lt"/>
              </a:rPr>
              <a:t> strategieën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Herformuleren van taaluitingen van leerlingen, vragen om preciezer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taalgebruik, benoemen van de kwaliteit van een taaluiting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dirty="0">
                <a:latin typeface="+mj-lt"/>
              </a:rPr>
              <a:t>“</a:t>
            </a:r>
            <a:r>
              <a:rPr lang="nl-NL" altLang="en-US" sz="2800" i="1" dirty="0">
                <a:latin typeface="+mj-lt"/>
              </a:rPr>
              <a:t>Dat heb je mooi gezegd”</a:t>
            </a:r>
            <a:r>
              <a:rPr lang="nl-NL" altLang="en-US" sz="2800" dirty="0">
                <a:latin typeface="+mj-lt"/>
              </a:rPr>
              <a:t>, of “</a:t>
            </a:r>
            <a:r>
              <a:rPr lang="nl-NL" altLang="en-US" sz="2800" i="1" dirty="0">
                <a:latin typeface="+mj-lt"/>
              </a:rPr>
              <a:t>Je hebt de vaktermen heel precies </a:t>
            </a:r>
          </a:p>
          <a:p>
            <a:pPr marL="1803400" lvl="3"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altLang="en-US" sz="2800" i="1" dirty="0">
                <a:latin typeface="+mj-lt"/>
              </a:rPr>
              <a:t>gebruikt</a:t>
            </a:r>
            <a:r>
              <a:rPr lang="nl-NL" altLang="en-US" sz="2800" dirty="0">
                <a:latin typeface="+mj-lt"/>
              </a:rPr>
              <a:t>”, “</a:t>
            </a:r>
            <a:r>
              <a:rPr lang="nl-NL" altLang="en-US" sz="2800" i="1" dirty="0">
                <a:latin typeface="+mj-lt"/>
              </a:rPr>
              <a:t>Heb je nog een ander voorbeeld van …..?”)</a:t>
            </a:r>
            <a:endParaRPr lang="en-GB" altLang="en-US" b="1" i="1" dirty="0">
              <a:latin typeface="+mj-lt"/>
            </a:endParaRPr>
          </a:p>
        </p:txBody>
      </p:sp>
      <p:pic>
        <p:nvPicPr>
          <p:cNvPr id="21" name="Afbeelding 20"/>
          <p:cNvPicPr>
            <a:picLocks noChangeAspect="1"/>
          </p:cNvPicPr>
          <p:nvPr/>
        </p:nvPicPr>
        <p:blipFill rotWithShape="1">
          <a:blip r:embed="rId3"/>
          <a:srcRect r="5846"/>
          <a:stretch/>
        </p:blipFill>
        <p:spPr>
          <a:xfrm>
            <a:off x="254237" y="822247"/>
            <a:ext cx="3053773" cy="1828370"/>
          </a:xfrm>
          <a:prstGeom prst="rect">
            <a:avLst/>
          </a:prstGeom>
          <a:ln>
            <a:noFill/>
          </a:ln>
          <a:effectLst>
            <a:outerShdw blurRad="292100" dist="139700" dir="2700000" algn="tl" rotWithShape="0">
              <a:srgbClr val="333333">
                <a:alpha val="65000"/>
              </a:srgbClr>
            </a:outerShdw>
          </a:effectLst>
        </p:spPr>
      </p:pic>
      <p:pic>
        <p:nvPicPr>
          <p:cNvPr id="2" name="Afbeelding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82989" y="130038"/>
            <a:ext cx="1749312" cy="1463591"/>
          </a:xfrm>
          <a:prstGeom prst="rect">
            <a:avLst/>
          </a:prstGeom>
        </p:spPr>
      </p:pic>
      <p:pic>
        <p:nvPicPr>
          <p:cNvPr id="7" name="Afbeelding 6"/>
          <p:cNvPicPr>
            <a:picLocks noChangeAspect="1"/>
          </p:cNvPicPr>
          <p:nvPr/>
        </p:nvPicPr>
        <p:blipFill rotWithShape="1">
          <a:blip r:embed="rId3"/>
          <a:srcRect r="5846"/>
          <a:stretch/>
        </p:blipFill>
        <p:spPr>
          <a:xfrm>
            <a:off x="263583" y="4905188"/>
            <a:ext cx="3044427" cy="1822774"/>
          </a:xfrm>
          <a:prstGeom prst="rect">
            <a:avLst/>
          </a:prstGeom>
          <a:ln>
            <a:noFill/>
          </a:ln>
          <a:effectLst>
            <a:outerShdw blurRad="292100" dist="139700" dir="2700000" algn="tl" rotWithShape="0">
              <a:srgbClr val="333333">
                <a:alpha val="65000"/>
              </a:srgbClr>
            </a:outerShdw>
          </a:effectLst>
        </p:spPr>
      </p:pic>
      <p:sp>
        <p:nvSpPr>
          <p:cNvPr id="4" name="Rechthoek 3"/>
          <p:cNvSpPr/>
          <p:nvPr/>
        </p:nvSpPr>
        <p:spPr>
          <a:xfrm>
            <a:off x="624624" y="1005240"/>
            <a:ext cx="1597581" cy="73119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p:cNvSpPr/>
          <p:nvPr/>
        </p:nvSpPr>
        <p:spPr>
          <a:xfrm>
            <a:off x="1424763" y="5114260"/>
            <a:ext cx="1637413" cy="70231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050" name="Picture 2" descr="Woordweb gedrag - Objectief en Subjectief">
            <a:extLst>
              <a:ext uri="{FF2B5EF4-FFF2-40B4-BE49-F238E27FC236}">
                <a16:creationId xmlns:a16="http://schemas.microsoft.com/office/drawing/2014/main" id="{E2130B53-8F23-1CD2-F33C-7FB10DA223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583" y="2719495"/>
            <a:ext cx="3053773" cy="2175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846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18458" y="555171"/>
            <a:ext cx="10123713" cy="783772"/>
          </a:xfrm>
        </p:spPr>
        <p:txBody>
          <a:bodyPr vert="horz" lIns="0" tIns="0" rIns="0" bIns="0" rtlCol="0" anchor="ctr">
            <a:normAutofit fontScale="90000"/>
          </a:bodyPr>
          <a:lstStyle/>
          <a:p>
            <a:pPr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3600" dirty="0">
                <a:solidFill>
                  <a:srgbClr val="FF0000"/>
                </a:solidFill>
              </a:rPr>
              <a:t>Taal- en </a:t>
            </a:r>
            <a:r>
              <a:rPr lang="en-GB" altLang="en-US" sz="3600" dirty="0" err="1">
                <a:solidFill>
                  <a:srgbClr val="FF0000"/>
                </a:solidFill>
              </a:rPr>
              <a:t>tekstbegrip</a:t>
            </a:r>
            <a:r>
              <a:rPr lang="en-GB" altLang="en-US" sz="3600" dirty="0">
                <a:solidFill>
                  <a:srgbClr val="FF0000"/>
                </a:solidFill>
              </a:rPr>
              <a:t> </a:t>
            </a:r>
            <a:r>
              <a:rPr lang="en-GB" altLang="en-US" sz="3600" dirty="0" err="1">
                <a:solidFill>
                  <a:srgbClr val="FF0000"/>
                </a:solidFill>
              </a:rPr>
              <a:t>bepaald</a:t>
            </a:r>
            <a:r>
              <a:rPr lang="en-GB" altLang="en-US" sz="3600" dirty="0">
                <a:solidFill>
                  <a:srgbClr val="FF0000"/>
                </a:solidFill>
              </a:rPr>
              <a:t> door: </a:t>
            </a:r>
            <a:br>
              <a:rPr lang="en-GB" altLang="en-US" sz="3600" dirty="0">
                <a:solidFill>
                  <a:srgbClr val="FF0000"/>
                </a:solidFill>
              </a:rPr>
            </a:br>
            <a:r>
              <a:rPr lang="en-GB" altLang="en-US" sz="3600" dirty="0">
                <a:solidFill>
                  <a:srgbClr val="FF0000"/>
                </a:solidFill>
              </a:rPr>
              <a:t>	1. </a:t>
            </a:r>
            <a:r>
              <a:rPr lang="en-GB" altLang="en-US" sz="3600" dirty="0" err="1">
                <a:solidFill>
                  <a:srgbClr val="FF0000"/>
                </a:solidFill>
              </a:rPr>
              <a:t>Cognitieve</a:t>
            </a:r>
            <a:r>
              <a:rPr lang="en-GB" altLang="en-US" sz="3600" dirty="0">
                <a:solidFill>
                  <a:srgbClr val="FF0000"/>
                </a:solidFill>
              </a:rPr>
              <a:t> </a:t>
            </a:r>
            <a:r>
              <a:rPr lang="en-GB" altLang="en-US" sz="3600" dirty="0" err="1">
                <a:solidFill>
                  <a:srgbClr val="FF0000"/>
                </a:solidFill>
              </a:rPr>
              <a:t>belasting</a:t>
            </a:r>
            <a:br>
              <a:rPr lang="en-GB" altLang="en-US" sz="3600" dirty="0">
                <a:solidFill>
                  <a:srgbClr val="FF0000"/>
                </a:solidFill>
              </a:rPr>
            </a:br>
            <a:r>
              <a:rPr lang="en-GB" altLang="en-US" sz="3600" dirty="0">
                <a:solidFill>
                  <a:srgbClr val="FF0000"/>
                </a:solidFill>
              </a:rPr>
              <a:t>	2. </a:t>
            </a:r>
            <a:r>
              <a:rPr lang="en-GB" altLang="en-US" sz="3600" dirty="0" err="1">
                <a:solidFill>
                  <a:srgbClr val="FF0000"/>
                </a:solidFill>
              </a:rPr>
              <a:t>Contextuele</a:t>
            </a:r>
            <a:r>
              <a:rPr lang="en-GB" altLang="en-US" sz="3600" dirty="0">
                <a:solidFill>
                  <a:srgbClr val="FF0000"/>
                </a:solidFill>
              </a:rPr>
              <a:t> </a:t>
            </a:r>
            <a:r>
              <a:rPr lang="en-GB" altLang="en-US" sz="3600" dirty="0" err="1">
                <a:solidFill>
                  <a:srgbClr val="FF0000"/>
                </a:solidFill>
              </a:rPr>
              <a:t>inbedding</a:t>
            </a:r>
            <a:endParaRPr lang="en-GB" altLang="en-US" sz="3600" dirty="0">
              <a:solidFill>
                <a:srgbClr val="FF0000"/>
              </a:solidFill>
            </a:endParaRPr>
          </a:p>
        </p:txBody>
      </p:sp>
      <p:sp>
        <p:nvSpPr>
          <p:cNvPr id="5123" name="Rectangle 3"/>
          <p:cNvSpPr>
            <a:spLocks noGrp="1" noChangeAspect="1" noChangeArrowheads="1"/>
          </p:cNvSpPr>
          <p:nvPr>
            <p:ph type="body" idx="1"/>
          </p:nvPr>
        </p:nvSpPr>
        <p:spPr>
          <a:xfrm>
            <a:off x="3267944" y="1924283"/>
            <a:ext cx="8752114" cy="4850265"/>
          </a:xfrm>
        </p:spPr>
        <p:txBody>
          <a:bodyPr vert="horz" lIns="0" tIns="0" rIns="0" bIns="0" rtlCol="0">
            <a:normAutofit lnSpcReduction="10000"/>
          </a:bodyPr>
          <a:lstStyle/>
          <a:p>
            <a:pPr marL="107950" indent="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a:solidFill>
                  <a:srgbClr val="0070C0"/>
                </a:solidFill>
              </a:rPr>
              <a:t>1. </a:t>
            </a:r>
            <a:r>
              <a:rPr lang="en-GB" altLang="en-US" dirty="0" err="1">
                <a:solidFill>
                  <a:srgbClr val="0070C0"/>
                </a:solidFill>
              </a:rPr>
              <a:t>Cognitieve</a:t>
            </a:r>
            <a:r>
              <a:rPr lang="en-GB" altLang="en-US" dirty="0">
                <a:solidFill>
                  <a:srgbClr val="0070C0"/>
                </a:solidFill>
              </a:rPr>
              <a:t> </a:t>
            </a:r>
            <a:r>
              <a:rPr lang="en-GB" altLang="en-US" dirty="0" err="1">
                <a:solidFill>
                  <a:srgbClr val="0070C0"/>
                </a:solidFill>
              </a:rPr>
              <a:t>belasting</a:t>
            </a:r>
            <a:r>
              <a:rPr lang="en-GB" altLang="en-US" dirty="0">
                <a:solidFill>
                  <a:srgbClr val="0070C0"/>
                </a:solidFill>
              </a:rPr>
              <a:t> door</a:t>
            </a:r>
            <a:endParaRPr lang="en-GB" altLang="en-US" dirty="0">
              <a:solidFill>
                <a:srgbClr val="0070C0"/>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weinig</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voorkennis</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moeilijke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woorden</a:t>
            </a:r>
            <a:r>
              <a:rPr lang="en-GB" altLang="en-US" dirty="0">
                <a:solidFill>
                  <a:schemeClr val="bg2">
                    <a:lumMod val="25000"/>
                  </a:schemeClr>
                </a:solidFill>
                <a:latin typeface="+mj-lt"/>
              </a:rPr>
              <a:t> / </a:t>
            </a:r>
            <a:r>
              <a:rPr lang="en-GB" altLang="en-US" dirty="0" err="1">
                <a:solidFill>
                  <a:schemeClr val="bg2">
                    <a:lumMod val="25000"/>
                  </a:schemeClr>
                </a:solidFill>
                <a:latin typeface="+mj-lt"/>
              </a:rPr>
              <a:t>zinnen</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moeilijke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uitleg</a:t>
            </a:r>
            <a:r>
              <a:rPr lang="en-GB" altLang="en-US" dirty="0">
                <a:solidFill>
                  <a:schemeClr val="bg2">
                    <a:lumMod val="25000"/>
                  </a:schemeClr>
                </a:solidFill>
                <a:latin typeface="+mj-lt"/>
              </a:rPr>
              <a:t> of </a:t>
            </a:r>
            <a:r>
              <a:rPr lang="en-GB" altLang="en-US" dirty="0" err="1">
                <a:solidFill>
                  <a:schemeClr val="bg2">
                    <a:lumMod val="25000"/>
                  </a:schemeClr>
                </a:solidFill>
                <a:latin typeface="+mj-lt"/>
              </a:rPr>
              <a:t>beschrijvingen</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hoge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informatiedichtheid</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implicaties</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niet</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geëxpliciteerde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gedachtesprongen</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onbekende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ideeënwereld</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dirty="0">
                <a:solidFill>
                  <a:schemeClr val="bg2">
                    <a:lumMod val="25000"/>
                  </a:schemeClr>
                </a:solidFill>
                <a:latin typeface="+mj-lt"/>
                <a:cs typeface="Times New Roman" pitchFamily="18" charset="0"/>
              </a:rPr>
              <a:t>taalfunctie (rapportage, redenatie, vergelijking, betoog) </a:t>
            </a: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nl-NL" dirty="0">
                <a:solidFill>
                  <a:schemeClr val="bg2">
                    <a:lumMod val="25000"/>
                  </a:schemeClr>
                </a:solidFill>
                <a:latin typeface="+mj-lt"/>
                <a:cs typeface="Times New Roman" pitchFamily="18" charset="0"/>
              </a:rPr>
              <a:t>wel of geen toelichting / parafrasering / herhaling  / conclusies</a:t>
            </a: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GB" altLang="en-US" dirty="0">
              <a:solidFill>
                <a:schemeClr val="bg2">
                  <a:lumMod val="25000"/>
                </a:schemeClr>
              </a:solidFill>
              <a:latin typeface="+mj-lt"/>
            </a:endParaRPr>
          </a:p>
          <a:p>
            <a:pPr marL="431800"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GB" altLang="en-US" dirty="0"/>
          </a:p>
        </p:txBody>
      </p:sp>
      <p:pic>
        <p:nvPicPr>
          <p:cNvPr id="2" name="Afbeelding 1"/>
          <p:cNvPicPr>
            <a:picLocks noChangeAspect="1"/>
          </p:cNvPicPr>
          <p:nvPr/>
        </p:nvPicPr>
        <p:blipFill rotWithShape="1">
          <a:blip r:embed="rId3"/>
          <a:srcRect l="11277" t="9522" r="2908"/>
          <a:stretch/>
        </p:blipFill>
        <p:spPr>
          <a:xfrm rot="5400000">
            <a:off x="-632495" y="2839917"/>
            <a:ext cx="4514510" cy="2683243"/>
          </a:xfrm>
          <a:prstGeom prst="rect">
            <a:avLst/>
          </a:prstGeom>
          <a:ln>
            <a:noFill/>
          </a:ln>
          <a:effectLst>
            <a:softEdge rad="112500"/>
          </a:effectLst>
        </p:spPr>
      </p:pic>
      <p:pic>
        <p:nvPicPr>
          <p:cNvPr id="5" name="Afbeelding 4"/>
          <p:cNvPicPr>
            <a:picLocks noChangeAspect="1"/>
          </p:cNvPicPr>
          <p:nvPr/>
        </p:nvPicPr>
        <p:blipFill rotWithShape="1">
          <a:blip r:embed="rId4"/>
          <a:srcRect r="5846"/>
          <a:stretch/>
        </p:blipFill>
        <p:spPr>
          <a:xfrm>
            <a:off x="9044969" y="1924283"/>
            <a:ext cx="2987017" cy="1788401"/>
          </a:xfrm>
          <a:prstGeom prst="rect">
            <a:avLst/>
          </a:prstGeom>
          <a:ln>
            <a:noFill/>
          </a:ln>
          <a:effectLst>
            <a:outerShdw blurRad="292100" dist="139700" dir="2700000" algn="tl" rotWithShape="0">
              <a:srgbClr val="333333">
                <a:alpha val="65000"/>
              </a:srgbClr>
            </a:outerShdw>
          </a:effectLst>
        </p:spPr>
      </p:pic>
      <p:sp>
        <p:nvSpPr>
          <p:cNvPr id="7" name="Rechthoek 6"/>
          <p:cNvSpPr/>
          <p:nvPr/>
        </p:nvSpPr>
        <p:spPr>
          <a:xfrm>
            <a:off x="9353444" y="2259895"/>
            <a:ext cx="804110" cy="6040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16321420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478297" y="1793706"/>
            <a:ext cx="11235405"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black"/>
                </a:solidFill>
                <a:effectLst/>
                <a:uLnTx/>
                <a:uFillTx/>
                <a:latin typeface="Calibri"/>
                <a:ea typeface="+mn-ea"/>
                <a:cs typeface="+mn-cs"/>
              </a:rPr>
              <a:t>Dekkingsgraad 80%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a:ea typeface="+mn-ea"/>
                <a:cs typeface="+mn-cs"/>
              </a:rPr>
              <a:t>We moeten yukar9ya, zei een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m¥mar</a:t>
            </a:r>
            <a:r>
              <a:rPr kumimoji="0" lang="nl-NL" sz="2800" b="0" i="0" u="none" strike="noStrike" kern="1200" cap="none" spc="0" normalizeH="0" baseline="0" noProof="0" dirty="0">
                <a:ln>
                  <a:noFill/>
                </a:ln>
                <a:solidFill>
                  <a:prstClr val="black"/>
                </a:solidFill>
                <a:effectLst/>
                <a:uLnTx/>
                <a:uFillTx/>
                <a:latin typeface="Calibri"/>
                <a:ea typeface="+mn-ea"/>
                <a:cs typeface="+mn-cs"/>
              </a:rPr>
              <a:t> uit Singapore tegen me. We hebben geen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yer</a:t>
            </a:r>
            <a:r>
              <a:rPr kumimoji="0" lang="nl-NL" sz="2800" b="0" i="0" u="none" strike="noStrike" kern="1200" cap="none" spc="0" normalizeH="0" baseline="0" noProof="0" dirty="0">
                <a:ln>
                  <a:noFill/>
                </a:ln>
                <a:solidFill>
                  <a:prstClr val="black"/>
                </a:solidFill>
                <a:effectLst/>
                <a:uLnTx/>
                <a:uFillTx/>
                <a:latin typeface="Calibri"/>
                <a:ea typeface="+mn-ea"/>
                <a:cs typeface="+mn-cs"/>
              </a:rPr>
              <a:t> meer. Singapore is maar een kleine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devlet</a:t>
            </a:r>
            <a:r>
              <a:rPr kumimoji="0" lang="nl-NL" sz="2800" b="0" i="0" u="none" strike="noStrike" kern="1200" cap="none" spc="0" normalizeH="0" baseline="0" noProof="0" dirty="0">
                <a:ln>
                  <a:noFill/>
                </a:ln>
                <a:solidFill>
                  <a:prstClr val="black"/>
                </a:solidFill>
                <a:effectLst/>
                <a:uLnTx/>
                <a:uFillTx/>
                <a:latin typeface="Calibri"/>
                <a:ea typeface="+mn-ea"/>
                <a:cs typeface="+mn-cs"/>
              </a:rPr>
              <a:t> met een sterk groeiende bevolking. We karÕ9-karÕ9yay9z met zo'n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yer-yetersizli?i</a:t>
            </a:r>
            <a:r>
              <a:rPr kumimoji="0" lang="nl-NL" sz="2800" b="0" i="0" u="none" strike="noStrike" kern="1200" cap="none" spc="0" normalizeH="0" baseline="0" noProof="0" dirty="0">
                <a:ln>
                  <a:noFill/>
                </a:ln>
                <a:solidFill>
                  <a:prstClr val="black"/>
                </a:solidFill>
                <a:effectLst/>
                <a:uLnTx/>
                <a:uFillTx/>
                <a:latin typeface="Calibri"/>
                <a:ea typeface="+mn-ea"/>
                <a:cs typeface="+mn-cs"/>
              </a:rPr>
              <a:t> dat we niet anders kunnen.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Tabii</a:t>
            </a:r>
            <a:r>
              <a:rPr kumimoji="0" lang="nl-NL" sz="2800" b="0" i="0" u="none" strike="noStrike" kern="1200" cap="none" spc="0" normalizeH="0" baseline="0" noProof="0" dirty="0">
                <a:ln>
                  <a:noFill/>
                </a:ln>
                <a:solidFill>
                  <a:prstClr val="black"/>
                </a:solidFill>
                <a:effectLst/>
                <a:uLnTx/>
                <a:uFillTx/>
                <a:latin typeface="Calibri"/>
                <a:ea typeface="+mn-ea"/>
                <a:cs typeface="+mn-cs"/>
              </a:rPr>
              <a:t>-ki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layik-görüyorum</a:t>
            </a:r>
            <a:r>
              <a:rPr kumimoji="0" lang="nl-NL" sz="2800" b="0" i="0" u="none" strike="noStrike" kern="1200" cap="none" spc="0" normalizeH="0" baseline="0" noProof="0" dirty="0">
                <a:ln>
                  <a:noFill/>
                </a:ln>
                <a:solidFill>
                  <a:prstClr val="black"/>
                </a:solidFill>
                <a:effectLst/>
                <a:uLnTx/>
                <a:uFillTx/>
                <a:latin typeface="Calibri"/>
                <a:ea typeface="+mn-ea"/>
                <a:cs typeface="+mn-cs"/>
              </a:rPr>
              <a:t> ik iedereen een huis met een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bahçe</a:t>
            </a:r>
            <a:r>
              <a:rPr kumimoji="0" lang="nl-NL" sz="2800" b="0" i="0" u="none" strike="noStrike" kern="1200" cap="none" spc="0" normalizeH="0" baseline="0" noProof="0" dirty="0">
                <a:ln>
                  <a:noFill/>
                </a:ln>
                <a:solidFill>
                  <a:prstClr val="black"/>
                </a:solidFill>
                <a:effectLst/>
                <a:uLnTx/>
                <a:uFillTx/>
                <a:latin typeface="Calibri"/>
                <a:ea typeface="+mn-ea"/>
                <a:cs typeface="+mn-cs"/>
              </a:rPr>
              <a:t> aan beide taraf9nda, het liefst er etraf9nda. Voor de meeste mensen is dit nog steeds de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ideal</a:t>
            </a:r>
            <a:r>
              <a:rPr kumimoji="0" lang="nl-NL" sz="2800" b="0" i="0" u="none" strike="noStrike" kern="1200" cap="none" spc="0" normalizeH="0" baseline="0" noProof="0" dirty="0">
                <a:ln>
                  <a:noFill/>
                </a:ln>
                <a:solidFill>
                  <a:prstClr val="black"/>
                </a:solidFill>
                <a:effectLst/>
                <a:uLnTx/>
                <a:uFillTx/>
                <a:latin typeface="Calibri"/>
                <a:ea typeface="+mn-ea"/>
                <a:cs typeface="+mn-cs"/>
              </a:rPr>
              <a:t>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biçim</a:t>
            </a:r>
            <a:r>
              <a:rPr kumimoji="0" lang="nl-NL" sz="2800" b="0" i="0" u="none" strike="noStrike" kern="1200" cap="none" spc="0" normalizeH="0" baseline="0" noProof="0" dirty="0">
                <a:ln>
                  <a:noFill/>
                </a:ln>
                <a:solidFill>
                  <a:prstClr val="black"/>
                </a:solidFill>
                <a:effectLst/>
                <a:uLnTx/>
                <a:uFillTx/>
                <a:latin typeface="Calibri"/>
                <a:ea typeface="+mn-ea"/>
                <a:cs typeface="+mn-cs"/>
              </a:rPr>
              <a:t> van wonen, maar dat is een niet meer te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gerçekleÕtirilen</a:t>
            </a:r>
            <a:r>
              <a:rPr kumimoji="0" lang="nl-NL" sz="2800" b="0" i="0" u="none" strike="noStrike" kern="1200" cap="none" spc="0" normalizeH="0" baseline="0" noProof="0" dirty="0">
                <a:ln>
                  <a:noFill/>
                </a:ln>
                <a:solidFill>
                  <a:prstClr val="black"/>
                </a:solidFill>
                <a:effectLst/>
                <a:uLnTx/>
                <a:uFillTx/>
                <a:latin typeface="Calibri"/>
                <a:ea typeface="+mn-ea"/>
                <a:cs typeface="+mn-cs"/>
              </a:rPr>
              <a:t> </a:t>
            </a:r>
            <a:r>
              <a:rPr kumimoji="0" lang="nl-NL" sz="2800" b="0" i="0" u="none" strike="noStrike" kern="1200" cap="none" spc="0" normalizeH="0" baseline="0" noProof="0" dirty="0" err="1">
                <a:ln>
                  <a:noFill/>
                </a:ln>
                <a:solidFill>
                  <a:prstClr val="black"/>
                </a:solidFill>
                <a:effectLst/>
                <a:uLnTx/>
                <a:uFillTx/>
                <a:latin typeface="Calibri"/>
                <a:ea typeface="+mn-ea"/>
                <a:cs typeface="+mn-cs"/>
              </a:rPr>
              <a:t>rüya</a:t>
            </a:r>
            <a:r>
              <a:rPr kumimoji="0" lang="nl-NL" sz="2800" b="0" i="0" u="none" strike="noStrike" kern="1200" cap="none" spc="0" normalizeH="0" baseline="0" noProof="0" dirty="0">
                <a:ln>
                  <a:noFill/>
                </a:ln>
                <a:solidFill>
                  <a:prstClr val="black"/>
                </a:solidFill>
                <a:effectLst/>
                <a:uLnTx/>
                <a:uFillTx/>
                <a:latin typeface="Calibri"/>
                <a:ea typeface="+mn-ea"/>
                <a:cs typeface="+mn-cs"/>
              </a:rPr>
              <a:t> geworden.</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86019" name="Afbeelding 2"/>
          <p:cNvPicPr>
            <a:picLocks noChangeAspect="1"/>
          </p:cNvPicPr>
          <p:nvPr/>
        </p:nvPicPr>
        <p:blipFill>
          <a:blip r:embed="rId3">
            <a:extLst>
              <a:ext uri="{28A0092B-C50C-407E-A947-70E740481C1C}">
                <a14:useLocalDpi xmlns:a14="http://schemas.microsoft.com/office/drawing/2010/main" val="0"/>
              </a:ext>
            </a:extLst>
          </a:blip>
          <a:srcRect l="5527" t="17719" r="6053" b="8455"/>
          <a:stretch>
            <a:fillRect/>
          </a:stretch>
        </p:blipFill>
        <p:spPr bwMode="auto">
          <a:xfrm>
            <a:off x="9439649" y="231944"/>
            <a:ext cx="2241968" cy="1401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hthoek 3"/>
          <p:cNvSpPr/>
          <p:nvPr/>
        </p:nvSpPr>
        <p:spPr>
          <a:xfrm>
            <a:off x="4854827" y="253984"/>
            <a:ext cx="4376737" cy="1384300"/>
          </a:xfrm>
          <a:prstGeom prst="rect">
            <a:avLst/>
          </a:prstGeom>
          <a:ln w="15875">
            <a:solidFill>
              <a:srgbClr val="00B0F0"/>
            </a:solidFill>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1" i="1" u="none" strike="noStrike" kern="1200" cap="none" spc="0" normalizeH="0" baseline="0" noProof="0" dirty="0">
                <a:ln>
                  <a:noFill/>
                </a:ln>
                <a:solidFill>
                  <a:prstClr val="black"/>
                </a:solidFill>
                <a:effectLst/>
                <a:uLnTx/>
                <a:uFillTx/>
                <a:latin typeface="Calibri"/>
                <a:ea typeface="+mn-ea"/>
                <a:cs typeface="+mn-cs"/>
              </a:rPr>
              <a:t>Singapore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a:ea typeface="+mn-ea"/>
                <a:cs typeface="+mn-cs"/>
              </a:rPr>
              <a:t>Met 716 km² is deze stadstaat net iets groter dan de Nederlandse Noordoostpolder.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a:ea typeface="+mn-ea"/>
                <a:cs typeface="+mn-cs"/>
              </a:rPr>
              <a:t>Singapore telt 5.567.301 (2014) inwoners.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200" b="0" i="0" u="none" strike="noStrike" kern="1200" cap="none" spc="0" normalizeH="0" baseline="0" noProof="0" dirty="0">
                <a:ln>
                  <a:noFill/>
                </a:ln>
                <a:solidFill>
                  <a:prstClr val="black"/>
                </a:solidFill>
                <a:effectLst/>
                <a:uLnTx/>
                <a:uFillTx/>
                <a:latin typeface="Calibri"/>
                <a:ea typeface="+mn-ea"/>
                <a:cs typeface="+mn-cs"/>
              </a:rPr>
              <a:t>(bron: </a:t>
            </a:r>
            <a:r>
              <a:rPr kumimoji="0" lang="nl-NL" sz="1200" b="0" i="0" u="none" strike="noStrike" kern="1200" cap="none" spc="0" normalizeH="0" baseline="0" noProof="0" dirty="0" err="1">
                <a:ln>
                  <a:noFill/>
                </a:ln>
                <a:solidFill>
                  <a:prstClr val="black"/>
                </a:solidFill>
                <a:effectLst/>
                <a:uLnTx/>
                <a:uFillTx/>
                <a:latin typeface="Calibri"/>
                <a:ea typeface="+mn-ea"/>
                <a:cs typeface="+mn-cs"/>
              </a:rPr>
              <a:t>wikipedia</a:t>
            </a:r>
            <a:r>
              <a:rPr kumimoji="0" lang="nl-NL" sz="1200" b="0" i="0" u="none" strike="noStrike" kern="1200" cap="none" spc="0" normalizeH="0" baseline="0" noProof="0" dirty="0">
                <a:ln>
                  <a:noFill/>
                </a:ln>
                <a:solidFill>
                  <a:prstClr val="black"/>
                </a:solidFill>
                <a:effectLst/>
                <a:uLnTx/>
                <a:uFillTx/>
                <a:latin typeface="Calibri"/>
                <a:ea typeface="+mn-ea"/>
                <a:cs typeface="+mn-cs"/>
              </a:rPr>
              <a:t>, 18-9-2015)</a:t>
            </a: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Rechthoek 2">
            <a:extLst>
              <a:ext uri="{FF2B5EF4-FFF2-40B4-BE49-F238E27FC236}">
                <a16:creationId xmlns:a16="http://schemas.microsoft.com/office/drawing/2014/main" id="{6BA1C406-88E4-3709-377B-F63E871187D1}"/>
              </a:ext>
            </a:extLst>
          </p:cNvPr>
          <p:cNvSpPr/>
          <p:nvPr/>
        </p:nvSpPr>
        <p:spPr>
          <a:xfrm>
            <a:off x="4232359" y="5643980"/>
            <a:ext cx="7705725" cy="831850"/>
          </a:xfrm>
          <a:prstGeom prst="rect">
            <a:avLst/>
          </a:prstGeom>
        </p:spPr>
        <p:txBody>
          <a:bodyPr>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1" i="0" u="none" strike="noStrike" kern="1200" cap="none" spc="0" normalizeH="0" baseline="0" noProof="0" dirty="0">
                <a:ln>
                  <a:noFill/>
                </a:ln>
                <a:solidFill>
                  <a:srgbClr val="7030A0"/>
                </a:solidFill>
                <a:effectLst/>
                <a:uLnTx/>
                <a:uFillTx/>
                <a:latin typeface="Calibri"/>
                <a:ea typeface="+mn-ea"/>
                <a:cs typeface="+mn-cs"/>
              </a:rPr>
              <a:t>Je woordenschat moet ongeveer 80% zijn om een tekst te kunnen volgen. Kennis van de </a:t>
            </a:r>
            <a:r>
              <a:rPr kumimoji="0" lang="nl-NL" sz="2400" b="1" i="1" u="none" strike="noStrike" kern="1200" cap="none" spc="0" normalizeH="0" baseline="0" noProof="0" dirty="0">
                <a:ln>
                  <a:noFill/>
                </a:ln>
                <a:solidFill>
                  <a:srgbClr val="7030A0"/>
                </a:solidFill>
                <a:effectLst/>
                <a:uLnTx/>
                <a:uFillTx/>
                <a:latin typeface="Calibri"/>
                <a:ea typeface="+mn-ea"/>
                <a:cs typeface="+mn-cs"/>
              </a:rPr>
              <a:t>context</a:t>
            </a:r>
            <a:r>
              <a:rPr kumimoji="0" lang="nl-NL" sz="2400" b="1" i="0" u="none" strike="noStrike" kern="1200" cap="none" spc="0" normalizeH="0" baseline="0" noProof="0" dirty="0">
                <a:ln>
                  <a:noFill/>
                </a:ln>
                <a:solidFill>
                  <a:srgbClr val="7030A0"/>
                </a:solidFill>
                <a:effectLst/>
                <a:uLnTx/>
                <a:uFillTx/>
                <a:latin typeface="Calibri"/>
                <a:ea typeface="+mn-ea"/>
                <a:cs typeface="+mn-cs"/>
              </a:rPr>
              <a:t> helpt!</a:t>
            </a:r>
            <a:endParaRPr kumimoji="0" lang="en-US" sz="2400" b="1" i="0" u="none" strike="noStrike" kern="1200" cap="none" spc="0" normalizeH="0" baseline="0" noProof="0" dirty="0">
              <a:ln>
                <a:noFill/>
              </a:ln>
              <a:solidFill>
                <a:srgbClr val="7030A0"/>
              </a:solidFill>
              <a:effectLst/>
              <a:uLnTx/>
              <a:uFillTx/>
              <a:latin typeface="Calibri"/>
              <a:ea typeface="+mn-ea"/>
              <a:cs typeface="+mn-cs"/>
            </a:endParaRPr>
          </a:p>
        </p:txBody>
      </p:sp>
    </p:spTree>
    <p:extLst>
      <p:ext uri="{BB962C8B-B14F-4D97-AF65-F5344CB8AC3E}">
        <p14:creationId xmlns:p14="http://schemas.microsoft.com/office/powerpoint/2010/main" val="2809724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18459" y="555171"/>
            <a:ext cx="10123712" cy="730250"/>
          </a:xfrm>
        </p:spPr>
        <p:txBody>
          <a:bodyPr vert="horz" lIns="0" tIns="0" rIns="0" bIns="0" rtlCol="0" anchor="ctr">
            <a:normAutofit fontScale="90000"/>
          </a:bodyPr>
          <a:lstStyle/>
          <a:p>
            <a:pPr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sz="3600" dirty="0" err="1">
                <a:solidFill>
                  <a:schemeClr val="accent1"/>
                </a:solidFill>
              </a:rPr>
              <a:t>Taal</a:t>
            </a:r>
            <a:r>
              <a:rPr lang="en-GB" altLang="en-US" sz="3600" dirty="0">
                <a:solidFill>
                  <a:schemeClr val="accent1"/>
                </a:solidFill>
              </a:rPr>
              <a:t>- </a:t>
            </a:r>
            <a:r>
              <a:rPr lang="en-GB" altLang="en-US" sz="3600" dirty="0" err="1">
                <a:solidFill>
                  <a:schemeClr val="accent1"/>
                </a:solidFill>
              </a:rPr>
              <a:t>en</a:t>
            </a:r>
            <a:r>
              <a:rPr lang="en-GB" altLang="en-US" sz="3600" dirty="0">
                <a:solidFill>
                  <a:schemeClr val="accent1"/>
                </a:solidFill>
              </a:rPr>
              <a:t> </a:t>
            </a:r>
            <a:r>
              <a:rPr lang="en-GB" altLang="en-US" sz="3600" dirty="0" err="1">
                <a:solidFill>
                  <a:schemeClr val="accent1"/>
                </a:solidFill>
              </a:rPr>
              <a:t>tekstbegrip</a:t>
            </a:r>
            <a:r>
              <a:rPr lang="en-GB" altLang="en-US" sz="3600" dirty="0">
                <a:solidFill>
                  <a:schemeClr val="accent1"/>
                </a:solidFill>
              </a:rPr>
              <a:t> </a:t>
            </a:r>
            <a:r>
              <a:rPr lang="en-GB" altLang="en-US" sz="3600" dirty="0" err="1">
                <a:solidFill>
                  <a:schemeClr val="accent1"/>
                </a:solidFill>
              </a:rPr>
              <a:t>bepaald</a:t>
            </a:r>
            <a:r>
              <a:rPr lang="en-GB" altLang="en-US" sz="3600" dirty="0">
                <a:solidFill>
                  <a:schemeClr val="accent1"/>
                </a:solidFill>
              </a:rPr>
              <a:t> door: </a:t>
            </a:r>
            <a:br>
              <a:rPr lang="en-GB" altLang="en-US" sz="3600" dirty="0">
                <a:solidFill>
                  <a:schemeClr val="accent1"/>
                </a:solidFill>
              </a:rPr>
            </a:br>
            <a:r>
              <a:rPr lang="en-GB" altLang="en-US" sz="3600" dirty="0">
                <a:solidFill>
                  <a:schemeClr val="accent1"/>
                </a:solidFill>
              </a:rPr>
              <a:t>	1. </a:t>
            </a:r>
            <a:r>
              <a:rPr lang="en-GB" altLang="en-US" sz="3600" dirty="0" err="1">
                <a:solidFill>
                  <a:schemeClr val="accent1"/>
                </a:solidFill>
              </a:rPr>
              <a:t>Cognitieve</a:t>
            </a:r>
            <a:r>
              <a:rPr lang="en-GB" altLang="en-US" sz="3600" dirty="0">
                <a:solidFill>
                  <a:schemeClr val="accent1"/>
                </a:solidFill>
              </a:rPr>
              <a:t> </a:t>
            </a:r>
            <a:r>
              <a:rPr lang="en-GB" altLang="en-US" sz="3600" dirty="0" err="1">
                <a:solidFill>
                  <a:schemeClr val="accent1"/>
                </a:solidFill>
              </a:rPr>
              <a:t>belasting</a:t>
            </a:r>
            <a:br>
              <a:rPr lang="en-GB" altLang="en-US" sz="3600" dirty="0">
                <a:solidFill>
                  <a:schemeClr val="accent1"/>
                </a:solidFill>
              </a:rPr>
            </a:br>
            <a:r>
              <a:rPr lang="en-GB" altLang="en-US" sz="3600" dirty="0">
                <a:solidFill>
                  <a:schemeClr val="accent1"/>
                </a:solidFill>
              </a:rPr>
              <a:t>	2. </a:t>
            </a:r>
            <a:r>
              <a:rPr lang="en-GB" altLang="en-US" sz="3600" dirty="0" err="1">
                <a:solidFill>
                  <a:schemeClr val="accent1"/>
                </a:solidFill>
              </a:rPr>
              <a:t>Contextuele</a:t>
            </a:r>
            <a:r>
              <a:rPr lang="en-GB" altLang="en-US" sz="3600" dirty="0">
                <a:solidFill>
                  <a:schemeClr val="accent1"/>
                </a:solidFill>
              </a:rPr>
              <a:t> </a:t>
            </a:r>
            <a:r>
              <a:rPr lang="en-GB" altLang="en-US" sz="3600" dirty="0" err="1">
                <a:solidFill>
                  <a:schemeClr val="accent1"/>
                </a:solidFill>
              </a:rPr>
              <a:t>inbedding</a:t>
            </a:r>
            <a:endParaRPr lang="en-GB" altLang="en-US" sz="3600" dirty="0">
              <a:solidFill>
                <a:srgbClr val="FF0000"/>
              </a:solidFill>
            </a:endParaRPr>
          </a:p>
        </p:txBody>
      </p:sp>
      <p:sp>
        <p:nvSpPr>
          <p:cNvPr id="5123" name="Rectangle 3"/>
          <p:cNvSpPr>
            <a:spLocks noGrp="1" noChangeAspect="1" noChangeArrowheads="1"/>
          </p:cNvSpPr>
          <p:nvPr>
            <p:ph type="body" idx="1"/>
          </p:nvPr>
        </p:nvSpPr>
        <p:spPr>
          <a:xfrm>
            <a:off x="718459" y="2185944"/>
            <a:ext cx="7434943" cy="4267201"/>
          </a:xfrm>
        </p:spPr>
        <p:txBody>
          <a:bodyPr vert="horz" lIns="0" tIns="0" rIns="0" bIns="0" rtlCol="0">
            <a:normAutofit/>
          </a:bodyPr>
          <a:lstStyle/>
          <a:p>
            <a:pPr marL="107950" indent="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b="1" dirty="0">
                <a:solidFill>
                  <a:srgbClr val="FF0000"/>
                </a:solidFill>
                <a:latin typeface="+mj-lt"/>
              </a:rPr>
              <a:t>2. </a:t>
            </a:r>
            <a:r>
              <a:rPr lang="en-GB" altLang="en-US" b="1" dirty="0" err="1">
                <a:solidFill>
                  <a:srgbClr val="FF0000"/>
                </a:solidFill>
                <a:latin typeface="+mj-lt"/>
              </a:rPr>
              <a:t>Contextuele</a:t>
            </a:r>
            <a:r>
              <a:rPr lang="en-GB" altLang="en-US" b="1" dirty="0">
                <a:solidFill>
                  <a:srgbClr val="FF0000"/>
                </a:solidFill>
                <a:latin typeface="+mj-lt"/>
              </a:rPr>
              <a:t> </a:t>
            </a:r>
            <a:r>
              <a:rPr lang="en-GB" altLang="en-US" b="1" dirty="0" err="1">
                <a:solidFill>
                  <a:srgbClr val="FF0000"/>
                </a:solidFill>
                <a:latin typeface="+mj-lt"/>
              </a:rPr>
              <a:t>inbedding</a:t>
            </a:r>
            <a:r>
              <a:rPr lang="en-GB" altLang="en-US" b="1" dirty="0">
                <a:solidFill>
                  <a:srgbClr val="FF0000"/>
                </a:solidFill>
                <a:latin typeface="+mj-lt"/>
              </a:rPr>
              <a:t> door:</a:t>
            </a:r>
            <a:endParaRPr lang="en-GB" altLang="en-US" b="1"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gebruik</a:t>
            </a:r>
            <a:r>
              <a:rPr lang="en-GB" altLang="en-US" dirty="0">
                <a:solidFill>
                  <a:schemeClr val="bg2">
                    <a:lumMod val="25000"/>
                  </a:schemeClr>
                </a:solidFill>
                <a:latin typeface="+mj-lt"/>
              </a:rPr>
              <a:t> concrete </a:t>
            </a:r>
            <a:r>
              <a:rPr lang="en-GB" altLang="en-US" dirty="0" err="1">
                <a:solidFill>
                  <a:schemeClr val="bg2">
                    <a:lumMod val="25000"/>
                  </a:schemeClr>
                </a:solidFill>
                <a:latin typeface="+mj-lt"/>
              </a:rPr>
              <a:t>materialen</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denk</a:t>
            </a:r>
            <a:r>
              <a:rPr lang="en-GB" altLang="en-US" dirty="0">
                <a:solidFill>
                  <a:schemeClr val="bg2">
                    <a:lumMod val="25000"/>
                  </a:schemeClr>
                </a:solidFill>
                <a:latin typeface="+mj-lt"/>
              </a:rPr>
              <a:t> aan </a:t>
            </a:r>
            <a:r>
              <a:rPr lang="en-GB" altLang="en-US" dirty="0" err="1">
                <a:solidFill>
                  <a:schemeClr val="bg2">
                    <a:lumMod val="25000"/>
                  </a:schemeClr>
                </a:solidFill>
                <a:latin typeface="+mj-lt"/>
              </a:rPr>
              <a:t>modellen</a:t>
            </a:r>
            <a:r>
              <a:rPr lang="en-GB" altLang="en-US" dirty="0">
                <a:solidFill>
                  <a:schemeClr val="bg2">
                    <a:lumMod val="25000"/>
                  </a:schemeClr>
                </a:solidFill>
                <a:latin typeface="+mj-lt"/>
              </a:rPr>
              <a:t>)</a:t>
            </a: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practica</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gebruik</a:t>
            </a:r>
            <a:r>
              <a:rPr lang="en-GB" altLang="en-US" dirty="0">
                <a:solidFill>
                  <a:schemeClr val="bg2">
                    <a:lumMod val="25000"/>
                  </a:schemeClr>
                </a:solidFill>
                <a:latin typeface="+mj-lt"/>
              </a:rPr>
              <a:t> van platen, </a:t>
            </a:r>
            <a:r>
              <a:rPr lang="en-GB" altLang="en-US" dirty="0" err="1">
                <a:solidFill>
                  <a:schemeClr val="bg2">
                    <a:lumMod val="25000"/>
                  </a:schemeClr>
                </a:solidFill>
                <a:latin typeface="+mj-lt"/>
              </a:rPr>
              <a:t>foto’s</a:t>
            </a:r>
            <a:r>
              <a:rPr lang="en-GB" altLang="en-US" dirty="0">
                <a:solidFill>
                  <a:schemeClr val="bg2">
                    <a:lumMod val="25000"/>
                  </a:schemeClr>
                </a:solidFill>
                <a:latin typeface="+mj-lt"/>
              </a:rPr>
              <a:t> en video’s</a:t>
            </a: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a:solidFill>
                  <a:schemeClr val="bg2">
                    <a:lumMod val="25000"/>
                  </a:schemeClr>
                </a:solidFill>
                <a:latin typeface="+mj-lt"/>
              </a:rPr>
              <a:t>het </a:t>
            </a:r>
            <a:r>
              <a:rPr lang="en-GB" altLang="en-US" dirty="0" err="1">
                <a:solidFill>
                  <a:schemeClr val="bg2">
                    <a:lumMod val="25000"/>
                  </a:schemeClr>
                </a:solidFill>
                <a:latin typeface="+mj-lt"/>
              </a:rPr>
              <a:t>oproepen</a:t>
            </a:r>
            <a:r>
              <a:rPr lang="en-GB" altLang="en-US" dirty="0">
                <a:solidFill>
                  <a:schemeClr val="bg2">
                    <a:lumMod val="25000"/>
                  </a:schemeClr>
                </a:solidFill>
                <a:latin typeface="+mj-lt"/>
              </a:rPr>
              <a:t> van </a:t>
            </a:r>
            <a:r>
              <a:rPr lang="en-GB" altLang="en-US" dirty="0" err="1">
                <a:solidFill>
                  <a:schemeClr val="bg2">
                    <a:lumMod val="25000"/>
                  </a:schemeClr>
                </a:solidFill>
                <a:latin typeface="+mj-lt"/>
              </a:rPr>
              <a:t>opgedane</a:t>
            </a:r>
            <a:r>
              <a:rPr lang="en-GB" altLang="en-US" dirty="0">
                <a:solidFill>
                  <a:schemeClr val="bg2">
                    <a:lumMod val="25000"/>
                  </a:schemeClr>
                </a:solidFill>
                <a:latin typeface="+mj-lt"/>
              </a:rPr>
              <a:t> </a:t>
            </a:r>
            <a:r>
              <a:rPr lang="en-GB" altLang="en-US" dirty="0" err="1">
                <a:solidFill>
                  <a:schemeClr val="bg2">
                    <a:lumMod val="25000"/>
                  </a:schemeClr>
                </a:solidFill>
                <a:latin typeface="+mj-lt"/>
              </a:rPr>
              <a:t>ervaringen</a:t>
            </a:r>
            <a:endParaRPr lang="en-GB" altLang="en-US" dirty="0">
              <a:solidFill>
                <a:schemeClr val="bg2">
                  <a:lumMod val="25000"/>
                </a:schemeClr>
              </a:solidFill>
              <a:latin typeface="+mj-lt"/>
            </a:endParaRPr>
          </a:p>
          <a:p>
            <a:pPr marL="565150" indent="-457200" defTabSz="449263">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r>
              <a:rPr lang="en-GB" altLang="en-US" dirty="0" err="1">
                <a:solidFill>
                  <a:schemeClr val="bg2">
                    <a:lumMod val="25000"/>
                  </a:schemeClr>
                </a:solidFill>
                <a:latin typeface="+mj-lt"/>
              </a:rPr>
              <a:t>veldwerk</a:t>
            </a:r>
            <a:endParaRPr lang="en-GB" altLang="en-US" dirty="0">
              <a:solidFill>
                <a:schemeClr val="bg2">
                  <a:lumMod val="25000"/>
                </a:schemeClr>
              </a:solidFill>
              <a:latin typeface="+mj-lt"/>
            </a:endParaRPr>
          </a:p>
          <a:p>
            <a:pPr marL="431800" indent="-323850" defTabSz="449263">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pPr>
            <a:endParaRPr lang="en-GB" altLang="en-US"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2295" y="312738"/>
            <a:ext cx="3892605" cy="2899991"/>
          </a:xfrm>
          <a:prstGeom prst="rect">
            <a:avLst/>
          </a:prstGeom>
        </p:spPr>
      </p:pic>
      <p:sp>
        <p:nvSpPr>
          <p:cNvPr id="3" name="AutoShape 2" descr="Afbeeldingsresultaat voor video"/>
          <p:cNvSpPr>
            <a:spLocks noChangeAspect="1" noChangeArrowheads="1"/>
          </p:cNvSpPr>
          <p:nvPr/>
        </p:nvSpPr>
        <p:spPr bwMode="auto">
          <a:xfrm>
            <a:off x="635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 name="AutoShape 4" descr="Afbeeldingsresultaat voor video"/>
          <p:cNvSpPr>
            <a:spLocks noChangeAspect="1" noChangeArrowheads="1"/>
          </p:cNvSpPr>
          <p:nvPr/>
        </p:nvSpPr>
        <p:spPr bwMode="auto">
          <a:xfrm>
            <a:off x="2159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NL"/>
          </a:p>
        </p:txBody>
      </p:sp>
      <p:pic>
        <p:nvPicPr>
          <p:cNvPr id="6" name="Afbeelding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2295" y="3645272"/>
            <a:ext cx="4213447" cy="2370064"/>
          </a:xfrm>
          <a:prstGeom prst="rect">
            <a:avLst/>
          </a:prstGeom>
        </p:spPr>
      </p:pic>
    </p:spTree>
    <p:extLst>
      <p:ext uri="{BB962C8B-B14F-4D97-AF65-F5344CB8AC3E}">
        <p14:creationId xmlns:p14="http://schemas.microsoft.com/office/powerpoint/2010/main" val="17047444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FC4827-5211-30C6-607D-EF12D35F1231}"/>
              </a:ext>
            </a:extLst>
          </p:cNvPr>
          <p:cNvSpPr>
            <a:spLocks noGrp="1"/>
          </p:cNvSpPr>
          <p:nvPr>
            <p:ph type="title"/>
          </p:nvPr>
        </p:nvSpPr>
        <p:spPr>
          <a:xfrm>
            <a:off x="838201" y="36010"/>
            <a:ext cx="10515600" cy="1325563"/>
          </a:xfrm>
        </p:spPr>
        <p:txBody>
          <a:bodyPr/>
          <a:lstStyle/>
          <a:p>
            <a:r>
              <a:rPr lang="nl-NL" b="1" dirty="0">
                <a:solidFill>
                  <a:srgbClr val="FF0000"/>
                </a:solidFill>
              </a:rPr>
              <a:t>Doel van de werkvorm</a:t>
            </a:r>
          </a:p>
        </p:txBody>
      </p:sp>
      <p:sp>
        <p:nvSpPr>
          <p:cNvPr id="3" name="Tijdelijke aanduiding voor inhoud 2">
            <a:extLst>
              <a:ext uri="{FF2B5EF4-FFF2-40B4-BE49-F238E27FC236}">
                <a16:creationId xmlns:a16="http://schemas.microsoft.com/office/drawing/2014/main" id="{3636ED16-A578-02F2-C3C4-3E875582DF04}"/>
              </a:ext>
            </a:extLst>
          </p:cNvPr>
          <p:cNvSpPr>
            <a:spLocks noGrp="1"/>
          </p:cNvSpPr>
          <p:nvPr>
            <p:ph idx="1"/>
          </p:nvPr>
        </p:nvSpPr>
        <p:spPr>
          <a:xfrm>
            <a:off x="7932717" y="2707573"/>
            <a:ext cx="3943597" cy="2993139"/>
          </a:xfrm>
        </p:spPr>
        <p:txBody>
          <a:bodyPr>
            <a:normAutofit/>
          </a:bodyPr>
          <a:lstStyle/>
          <a:p>
            <a:r>
              <a:rPr lang="nl-NL" dirty="0"/>
              <a:t>Verbanden leggen</a:t>
            </a:r>
          </a:p>
          <a:p>
            <a:r>
              <a:rPr lang="nl-NL" dirty="0"/>
              <a:t>Oefenen met het gebruik van termen. </a:t>
            </a:r>
          </a:p>
          <a:p>
            <a:r>
              <a:rPr lang="nl-NL" dirty="0"/>
              <a:t>DAT             CAT</a:t>
            </a:r>
          </a:p>
        </p:txBody>
      </p:sp>
      <p:pic>
        <p:nvPicPr>
          <p:cNvPr id="5" name="Afbeelding 4" descr="Afbeelding met tekst, papier, boek, document&#10;&#10;Automatisch gegenereerde beschrijving">
            <a:extLst>
              <a:ext uri="{FF2B5EF4-FFF2-40B4-BE49-F238E27FC236}">
                <a16:creationId xmlns:a16="http://schemas.microsoft.com/office/drawing/2014/main" id="{512DA8FE-2742-5229-9825-A6D7FD43D4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695450" y="492125"/>
            <a:ext cx="5143500" cy="6858000"/>
          </a:xfrm>
          <a:prstGeom prst="rect">
            <a:avLst/>
          </a:prstGeom>
        </p:spPr>
      </p:pic>
      <p:sp>
        <p:nvSpPr>
          <p:cNvPr id="4" name="Arrow: Left-Right 3">
            <a:extLst>
              <a:ext uri="{FF2B5EF4-FFF2-40B4-BE49-F238E27FC236}">
                <a16:creationId xmlns:a16="http://schemas.microsoft.com/office/drawing/2014/main" id="{D8E96B64-CAC8-E376-DAAF-418B5D08D406}"/>
              </a:ext>
            </a:extLst>
          </p:cNvPr>
          <p:cNvSpPr/>
          <p:nvPr/>
        </p:nvSpPr>
        <p:spPr>
          <a:xfrm>
            <a:off x="8889357" y="4259484"/>
            <a:ext cx="902825" cy="208344"/>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2198712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36D300-0540-4FEA-8DC1-FC40AFA01D68}"/>
              </a:ext>
            </a:extLst>
          </p:cNvPr>
          <p:cNvSpPr>
            <a:spLocks noGrp="1"/>
          </p:cNvSpPr>
          <p:nvPr>
            <p:ph type="title"/>
          </p:nvPr>
        </p:nvSpPr>
        <p:spPr>
          <a:xfrm>
            <a:off x="7130635" y="2766218"/>
            <a:ext cx="5041075" cy="1325563"/>
          </a:xfrm>
        </p:spPr>
        <p:txBody>
          <a:bodyPr/>
          <a:lstStyle/>
          <a:p>
            <a:r>
              <a:rPr lang="nl-NL" b="1" dirty="0">
                <a:solidFill>
                  <a:srgbClr val="0070C0"/>
                </a:solidFill>
              </a:rPr>
              <a:t>Voorkennis leerlingen</a:t>
            </a:r>
          </a:p>
        </p:txBody>
      </p:sp>
      <p:sp>
        <p:nvSpPr>
          <p:cNvPr id="3" name="Tijdelijke aanduiding voor inhoud 2">
            <a:extLst>
              <a:ext uri="{FF2B5EF4-FFF2-40B4-BE49-F238E27FC236}">
                <a16:creationId xmlns:a16="http://schemas.microsoft.com/office/drawing/2014/main" id="{181F95A5-72F6-4C5B-038B-A1A104748839}"/>
              </a:ext>
            </a:extLst>
          </p:cNvPr>
          <p:cNvSpPr>
            <a:spLocks noGrp="1"/>
          </p:cNvSpPr>
          <p:nvPr>
            <p:ph idx="1"/>
          </p:nvPr>
        </p:nvSpPr>
        <p:spPr>
          <a:xfrm>
            <a:off x="7130635" y="1690688"/>
            <a:ext cx="4495801" cy="4351338"/>
          </a:xfrm>
        </p:spPr>
        <p:txBody>
          <a:bodyPr>
            <a:normAutofit/>
          </a:bodyPr>
          <a:lstStyle/>
          <a:p>
            <a:pPr marL="0" indent="0">
              <a:buNone/>
            </a:pPr>
            <a:endParaRPr lang="nl-NL"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Afbeelding 4" descr="Afbeelding met Menselijk gezicht, kleding, persoon, glimlach&#10;&#10;Automatisch gegenereerde beschrijving">
            <a:extLst>
              <a:ext uri="{FF2B5EF4-FFF2-40B4-BE49-F238E27FC236}">
                <a16:creationId xmlns:a16="http://schemas.microsoft.com/office/drawing/2014/main" id="{04F166F6-1ABF-126C-6A3C-168FD81BE0AE}"/>
              </a:ext>
            </a:extLst>
          </p:cNvPr>
          <p:cNvPicPr>
            <a:picLocks noChangeAspect="1"/>
          </p:cNvPicPr>
          <p:nvPr/>
        </p:nvPicPr>
        <p:blipFill>
          <a:blip r:embed="rId3"/>
          <a:stretch>
            <a:fillRect/>
          </a:stretch>
        </p:blipFill>
        <p:spPr>
          <a:xfrm>
            <a:off x="0" y="0"/>
            <a:ext cx="6858000" cy="6858000"/>
          </a:xfrm>
          <a:prstGeom prst="rect">
            <a:avLst/>
          </a:prstGeom>
        </p:spPr>
      </p:pic>
    </p:spTree>
    <p:extLst>
      <p:ext uri="{BB962C8B-B14F-4D97-AF65-F5344CB8AC3E}">
        <p14:creationId xmlns:p14="http://schemas.microsoft.com/office/powerpoint/2010/main" val="3472962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0FB547-B8C1-A64B-0FAD-3D5CAA00E9D9}"/>
              </a:ext>
            </a:extLst>
          </p:cNvPr>
          <p:cNvSpPr>
            <a:spLocks noGrp="1"/>
          </p:cNvSpPr>
          <p:nvPr>
            <p:ph type="title"/>
          </p:nvPr>
        </p:nvSpPr>
        <p:spPr/>
        <p:txBody>
          <a:bodyPr/>
          <a:lstStyle/>
          <a:p>
            <a:r>
              <a:rPr lang="nl-NL" b="1" dirty="0">
                <a:solidFill>
                  <a:srgbClr val="FF0000"/>
                </a:solidFill>
              </a:rPr>
              <a:t>Uitvoeren</a:t>
            </a:r>
            <a:r>
              <a:rPr lang="nl-NL" b="1" dirty="0">
                <a:solidFill>
                  <a:schemeClr val="accent1"/>
                </a:solidFill>
              </a:rPr>
              <a:t> </a:t>
            </a:r>
          </a:p>
        </p:txBody>
      </p:sp>
      <p:sp>
        <p:nvSpPr>
          <p:cNvPr id="3" name="Tijdelijke aanduiding voor inhoud 2">
            <a:extLst>
              <a:ext uri="{FF2B5EF4-FFF2-40B4-BE49-F238E27FC236}">
                <a16:creationId xmlns:a16="http://schemas.microsoft.com/office/drawing/2014/main" id="{4AE4EA5B-F913-ED90-B386-D685E3F4A68D}"/>
              </a:ext>
            </a:extLst>
          </p:cNvPr>
          <p:cNvSpPr>
            <a:spLocks noGrp="1"/>
          </p:cNvSpPr>
          <p:nvPr>
            <p:ph idx="1"/>
          </p:nvPr>
        </p:nvSpPr>
        <p:spPr>
          <a:xfrm>
            <a:off x="838200" y="1550020"/>
            <a:ext cx="10770220" cy="4626943"/>
          </a:xfrm>
        </p:spPr>
        <p:txBody>
          <a:bodyPr>
            <a:normAutofit/>
          </a:bodyPr>
          <a:lstStyle/>
          <a:p>
            <a:r>
              <a:rPr lang="nl-NL" dirty="0">
                <a:latin typeface="Calibri" panose="020F0502020204030204" pitchFamily="34" charset="0"/>
                <a:ea typeface="Calibri" panose="020F0502020204030204" pitchFamily="34" charset="0"/>
                <a:cs typeface="Times New Roman" panose="02020603050405020304" pitchFamily="18" charset="0"/>
              </a:rPr>
              <a:t>Tweetallen</a:t>
            </a:r>
          </a:p>
          <a:p>
            <a:r>
              <a:rPr lang="nl-NL" dirty="0">
                <a:latin typeface="Calibri" panose="020F0502020204030204" pitchFamily="34" charset="0"/>
                <a:ea typeface="Calibri" panose="020F0502020204030204" pitchFamily="34" charset="0"/>
                <a:cs typeface="Times New Roman" panose="02020603050405020304" pitchFamily="18" charset="0"/>
              </a:rPr>
              <a:t>één dobbelsteen per tweetal</a:t>
            </a:r>
          </a:p>
          <a:p>
            <a:r>
              <a:rPr lang="nl-NL" dirty="0">
                <a:latin typeface="Calibri" panose="020F0502020204030204" pitchFamily="34" charset="0"/>
                <a:ea typeface="Calibri" panose="020F0502020204030204" pitchFamily="34" charset="0"/>
                <a:cs typeface="Times New Roman" panose="02020603050405020304" pitchFamily="18" charset="0"/>
              </a:rPr>
              <a:t>Samen één eindproduct</a:t>
            </a:r>
          </a:p>
          <a:p>
            <a:r>
              <a:rPr lang="nl-NL" dirty="0">
                <a:latin typeface="Calibri" panose="020F0502020204030204" pitchFamily="34" charset="0"/>
                <a:ea typeface="Calibri" panose="020F0502020204030204" pitchFamily="34" charset="0"/>
                <a:cs typeface="Times New Roman" panose="02020603050405020304" pitchFamily="18" charset="0"/>
              </a:rPr>
              <a:t>Domper: we breken de opdracht tijdig af.</a:t>
            </a:r>
          </a:p>
          <a:p>
            <a:endParaRPr lang="nl-NL"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nl-NL" dirty="0">
                <a:latin typeface="Calibri" panose="020F0502020204030204" pitchFamily="34" charset="0"/>
                <a:ea typeface="Calibri" panose="020F0502020204030204" pitchFamily="34" charset="0"/>
                <a:cs typeface="Times New Roman" panose="02020603050405020304" pitchFamily="18" charset="0"/>
              </a:rPr>
              <a:t>Optioneel:</a:t>
            </a:r>
          </a:p>
          <a:p>
            <a:r>
              <a:rPr lang="nl-NL" dirty="0">
                <a:effectLst/>
                <a:latin typeface="Calibri" panose="020F0502020204030204" pitchFamily="34" charset="0"/>
                <a:ea typeface="Calibri" panose="020F0502020204030204" pitchFamily="34" charset="0"/>
                <a:cs typeface="Times New Roman" panose="02020603050405020304" pitchFamily="18" charset="0"/>
              </a:rPr>
              <a:t>Verdiepende instructie stap 4</a:t>
            </a:r>
          </a:p>
          <a:p>
            <a:endParaRPr lang="nl-NL" dirty="0"/>
          </a:p>
        </p:txBody>
      </p:sp>
      <p:pic>
        <p:nvPicPr>
          <p:cNvPr id="9" name="Afbeelding 8">
            <a:extLst>
              <a:ext uri="{FF2B5EF4-FFF2-40B4-BE49-F238E27FC236}">
                <a16:creationId xmlns:a16="http://schemas.microsoft.com/office/drawing/2014/main" id="{4104EA2D-CD29-0CF0-C681-064FB57C9DD7}"/>
              </a:ext>
            </a:extLst>
          </p:cNvPr>
          <p:cNvPicPr>
            <a:picLocks noChangeAspect="1"/>
          </p:cNvPicPr>
          <p:nvPr/>
        </p:nvPicPr>
        <p:blipFill>
          <a:blip r:embed="rId2"/>
          <a:stretch>
            <a:fillRect/>
          </a:stretch>
        </p:blipFill>
        <p:spPr>
          <a:xfrm>
            <a:off x="7374103" y="538337"/>
            <a:ext cx="4107007" cy="5638626"/>
          </a:xfrm>
          <a:prstGeom prst="rect">
            <a:avLst/>
          </a:prstGeom>
        </p:spPr>
      </p:pic>
    </p:spTree>
    <p:extLst>
      <p:ext uri="{BB962C8B-B14F-4D97-AF65-F5344CB8AC3E}">
        <p14:creationId xmlns:p14="http://schemas.microsoft.com/office/powerpoint/2010/main" val="852697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386148-960D-0515-0D30-F6B5732D4BE6}"/>
              </a:ext>
            </a:extLst>
          </p:cNvPr>
          <p:cNvSpPr>
            <a:spLocks noGrp="1"/>
          </p:cNvSpPr>
          <p:nvPr>
            <p:ph type="title"/>
          </p:nvPr>
        </p:nvSpPr>
        <p:spPr/>
        <p:txBody>
          <a:bodyPr/>
          <a:lstStyle/>
          <a:p>
            <a:r>
              <a:rPr lang="nl-NL" b="1" dirty="0">
                <a:solidFill>
                  <a:srgbClr val="0070C0"/>
                </a:solidFill>
              </a:rPr>
              <a:t>Aanpassen</a:t>
            </a:r>
          </a:p>
        </p:txBody>
      </p:sp>
      <p:sp>
        <p:nvSpPr>
          <p:cNvPr id="3" name="Tijdelijke aanduiding voor inhoud 2">
            <a:extLst>
              <a:ext uri="{FF2B5EF4-FFF2-40B4-BE49-F238E27FC236}">
                <a16:creationId xmlns:a16="http://schemas.microsoft.com/office/drawing/2014/main" id="{73990552-C2F1-B702-F398-01CBF26F757E}"/>
              </a:ext>
            </a:extLst>
          </p:cNvPr>
          <p:cNvSpPr>
            <a:spLocks noGrp="1"/>
          </p:cNvSpPr>
          <p:nvPr>
            <p:ph idx="1"/>
          </p:nvPr>
        </p:nvSpPr>
        <p:spPr/>
        <p:txBody>
          <a:bodyPr/>
          <a:lstStyle/>
          <a:p>
            <a:r>
              <a:rPr lang="nl-NL" dirty="0"/>
              <a:t>Op inhoud</a:t>
            </a:r>
          </a:p>
          <a:p>
            <a:pPr lvl="1"/>
            <a:r>
              <a:rPr lang="nl-NL" dirty="0"/>
              <a:t>Het kan zo naar een ander thema geschreven worden, wij doen hem ook bij planten. </a:t>
            </a:r>
          </a:p>
          <a:p>
            <a:r>
              <a:rPr lang="nl-NL" dirty="0"/>
              <a:t>Op niveau</a:t>
            </a:r>
          </a:p>
          <a:p>
            <a:pPr lvl="1"/>
            <a:r>
              <a:rPr lang="nl-NL" dirty="0"/>
              <a:t>Onderbouw: niet alleen andere termen, minder diepgaande verbanden</a:t>
            </a:r>
          </a:p>
          <a:p>
            <a:pPr lvl="1"/>
            <a:r>
              <a:rPr lang="nl-NL" dirty="0"/>
              <a:t>Hierdoor andere uitwerking opdracht</a:t>
            </a:r>
          </a:p>
          <a:p>
            <a:pPr lvl="1"/>
            <a:r>
              <a:rPr lang="nl-NL" dirty="0"/>
              <a:t>Strip, rap, gedicht</a:t>
            </a:r>
          </a:p>
          <a:p>
            <a:r>
              <a:rPr lang="nl-NL" dirty="0"/>
              <a:t>Op tijd </a:t>
            </a:r>
          </a:p>
          <a:p>
            <a:pPr lvl="1"/>
            <a:r>
              <a:rPr lang="nl-NL" dirty="0"/>
              <a:t>Na het bouwschema kan een duo thuis verder. De een het begin, de ander sluit het verhaal af. </a:t>
            </a:r>
          </a:p>
          <a:p>
            <a:pPr marL="457200" lvl="1" indent="0">
              <a:buNone/>
            </a:pPr>
            <a:endParaRPr lang="nl-NL" dirty="0"/>
          </a:p>
          <a:p>
            <a:pPr marL="0" indent="0">
              <a:buNone/>
            </a:pPr>
            <a:endParaRPr lang="nl-NL" dirty="0"/>
          </a:p>
        </p:txBody>
      </p:sp>
    </p:spTree>
    <p:extLst>
      <p:ext uri="{BB962C8B-B14F-4D97-AF65-F5344CB8AC3E}">
        <p14:creationId xmlns:p14="http://schemas.microsoft.com/office/powerpoint/2010/main" val="35294222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EBED8B-7A77-2387-CCA3-77C924ED95C1}"/>
              </a:ext>
            </a:extLst>
          </p:cNvPr>
          <p:cNvSpPr>
            <a:spLocks noGrp="1"/>
          </p:cNvSpPr>
          <p:nvPr>
            <p:ph type="title"/>
          </p:nvPr>
        </p:nvSpPr>
        <p:spPr/>
        <p:txBody>
          <a:bodyPr/>
          <a:lstStyle/>
          <a:p>
            <a:r>
              <a:rPr lang="nl-NL" b="1" dirty="0">
                <a:solidFill>
                  <a:srgbClr val="FF0000"/>
                </a:solidFill>
              </a:rPr>
              <a:t>Producten</a:t>
            </a:r>
            <a:r>
              <a:rPr lang="nl-NL" b="1" dirty="0">
                <a:solidFill>
                  <a:srgbClr val="0070C0"/>
                </a:solidFill>
              </a:rPr>
              <a:t> </a:t>
            </a:r>
          </a:p>
        </p:txBody>
      </p:sp>
      <p:pic>
        <p:nvPicPr>
          <p:cNvPr id="5" name="Afbeelding 4" descr="Afbeelding met tekst, kaart, tekening, papier&#10;&#10;Automatisch gegenereerde beschrijving">
            <a:extLst>
              <a:ext uri="{FF2B5EF4-FFF2-40B4-BE49-F238E27FC236}">
                <a16:creationId xmlns:a16="http://schemas.microsoft.com/office/drawing/2014/main" id="{52B0B678-D698-BB54-A188-91C7D32495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6919" y="1451271"/>
            <a:ext cx="4055046" cy="5406728"/>
          </a:xfrm>
          <a:prstGeom prst="rect">
            <a:avLst/>
          </a:prstGeom>
        </p:spPr>
      </p:pic>
      <p:pic>
        <p:nvPicPr>
          <p:cNvPr id="9" name="Tijdelijke aanduiding voor inhoud 8" descr="Afbeelding met tekst, brief, papier, handschrift&#10;&#10;Automatisch gegenereerde beschrijving">
            <a:extLst>
              <a:ext uri="{FF2B5EF4-FFF2-40B4-BE49-F238E27FC236}">
                <a16:creationId xmlns:a16="http://schemas.microsoft.com/office/drawing/2014/main" id="{627AB6D0-01D8-30B6-1CB0-1D43C43D19C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136957" y="1451271"/>
            <a:ext cx="4055046" cy="5406729"/>
          </a:xfrm>
        </p:spPr>
      </p:pic>
      <p:pic>
        <p:nvPicPr>
          <p:cNvPr id="11" name="Afbeelding 10" descr="Afbeelding met tekst, handschrift, papier, Papierprodcut&#10;&#10;Automatisch gegenereerde beschrijving">
            <a:extLst>
              <a:ext uri="{FF2B5EF4-FFF2-40B4-BE49-F238E27FC236}">
                <a16:creationId xmlns:a16="http://schemas.microsoft.com/office/drawing/2014/main" id="{6365E991-4DA4-8234-DA90-91A2FE5CBC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75841" y="2127114"/>
            <a:ext cx="5406726" cy="4055045"/>
          </a:xfrm>
          <a:prstGeom prst="rect">
            <a:avLst/>
          </a:prstGeom>
        </p:spPr>
      </p:pic>
    </p:spTree>
    <p:extLst>
      <p:ext uri="{BB962C8B-B14F-4D97-AF65-F5344CB8AC3E}">
        <p14:creationId xmlns:p14="http://schemas.microsoft.com/office/powerpoint/2010/main" val="3185358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37DEB5-A075-5AA9-0436-0B2EE735E326}"/>
              </a:ext>
            </a:extLst>
          </p:cNvPr>
          <p:cNvSpPr>
            <a:spLocks noGrp="1"/>
          </p:cNvSpPr>
          <p:nvPr>
            <p:ph type="title"/>
          </p:nvPr>
        </p:nvSpPr>
        <p:spPr>
          <a:xfrm>
            <a:off x="771525" y="4286993"/>
            <a:ext cx="10515600" cy="2571008"/>
          </a:xfrm>
        </p:spPr>
        <p:txBody>
          <a:bodyPr>
            <a:normAutofit/>
          </a:bodyPr>
          <a:lstStyle/>
          <a:p>
            <a:r>
              <a:rPr lang="nl-NL" sz="3200" b="1" dirty="0">
                <a:solidFill>
                  <a:srgbClr val="0070C0"/>
                </a:solidFill>
              </a:rPr>
              <a:t>Wat zag je terug uit TVO in de opdracht?</a:t>
            </a:r>
            <a:br>
              <a:rPr lang="nl-NL" sz="3200" b="1" dirty="0">
                <a:solidFill>
                  <a:srgbClr val="0070C0"/>
                </a:solidFill>
              </a:rPr>
            </a:br>
            <a:br>
              <a:rPr lang="nl-NL" sz="3200" b="1" dirty="0">
                <a:solidFill>
                  <a:srgbClr val="0070C0"/>
                </a:solidFill>
              </a:rPr>
            </a:br>
            <a:r>
              <a:rPr lang="nl-NL" sz="3200" b="1" dirty="0">
                <a:solidFill>
                  <a:srgbClr val="0070C0"/>
                </a:solidFill>
              </a:rPr>
              <a:t>	1 Context</a:t>
            </a:r>
            <a:br>
              <a:rPr lang="nl-NL" sz="3200" b="1" dirty="0">
                <a:solidFill>
                  <a:srgbClr val="0070C0"/>
                </a:solidFill>
              </a:rPr>
            </a:br>
            <a:r>
              <a:rPr lang="nl-NL" sz="3200" b="1" dirty="0">
                <a:solidFill>
                  <a:srgbClr val="0070C0"/>
                </a:solidFill>
              </a:rPr>
              <a:t>	2 Interactie</a:t>
            </a:r>
            <a:br>
              <a:rPr lang="nl-NL" sz="3200" b="1" dirty="0">
                <a:solidFill>
                  <a:srgbClr val="0070C0"/>
                </a:solidFill>
              </a:rPr>
            </a:br>
            <a:r>
              <a:rPr lang="nl-NL" sz="3200" b="1" dirty="0">
                <a:solidFill>
                  <a:srgbClr val="0070C0"/>
                </a:solidFill>
              </a:rPr>
              <a:t>	3 Taalsteun</a:t>
            </a:r>
          </a:p>
        </p:txBody>
      </p:sp>
      <p:pic>
        <p:nvPicPr>
          <p:cNvPr id="5" name="Afbeelding 4">
            <a:extLst>
              <a:ext uri="{FF2B5EF4-FFF2-40B4-BE49-F238E27FC236}">
                <a16:creationId xmlns:a16="http://schemas.microsoft.com/office/drawing/2014/main" id="{8DD09CAF-003D-218D-D1D5-63E114E2011A}"/>
              </a:ext>
            </a:extLst>
          </p:cNvPr>
          <p:cNvPicPr>
            <a:picLocks noChangeAspect="1"/>
          </p:cNvPicPr>
          <p:nvPr/>
        </p:nvPicPr>
        <p:blipFill>
          <a:blip r:embed="rId3"/>
          <a:stretch>
            <a:fillRect/>
          </a:stretch>
        </p:blipFill>
        <p:spPr>
          <a:xfrm>
            <a:off x="0" y="139184"/>
            <a:ext cx="12058650" cy="4230935"/>
          </a:xfrm>
          <a:prstGeom prst="rect">
            <a:avLst/>
          </a:prstGeom>
        </p:spPr>
      </p:pic>
    </p:spTree>
    <p:extLst>
      <p:ext uri="{BB962C8B-B14F-4D97-AF65-F5344CB8AC3E}">
        <p14:creationId xmlns:p14="http://schemas.microsoft.com/office/powerpoint/2010/main" val="3556765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590" name="Rectangle 24586">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589009" y="502400"/>
            <a:ext cx="3367171" cy="1818064"/>
          </a:xfrm>
        </p:spPr>
        <p:txBody>
          <a:bodyPr>
            <a:normAutofit/>
          </a:bodyPr>
          <a:lstStyle/>
          <a:p>
            <a:pPr algn="ctr"/>
            <a:r>
              <a:rPr lang="nl-NL" sz="2800" b="1"/>
              <a:t>Voorstellen</a:t>
            </a:r>
          </a:p>
        </p:txBody>
      </p:sp>
      <p:pic>
        <p:nvPicPr>
          <p:cNvPr id="4" name="Afbeelding 3" descr="Afbeelding met lucht, water, persoon, buiten&#10;&#10;Automatisch gegenereerde beschrijving">
            <a:extLst>
              <a:ext uri="{FF2B5EF4-FFF2-40B4-BE49-F238E27FC236}">
                <a16:creationId xmlns:a16="http://schemas.microsoft.com/office/drawing/2014/main" id="{73B34AA6-9668-2350-241A-DF123E2ADC16}"/>
              </a:ext>
            </a:extLst>
          </p:cNvPr>
          <p:cNvPicPr>
            <a:picLocks noChangeAspect="1"/>
          </p:cNvPicPr>
          <p:nvPr/>
        </p:nvPicPr>
        <p:blipFill>
          <a:blip r:embed="rId2" cstate="print">
            <a:extLst>
              <a:ext uri="{28A0092B-C50C-407E-A947-70E740481C1C}">
                <a14:useLocalDpi xmlns:a14="http://schemas.microsoft.com/office/drawing/2010/main" val="0"/>
              </a:ext>
            </a:extLst>
          </a:blip>
          <a:srcRect t="28760" b="23005"/>
          <a:stretch/>
        </p:blipFill>
        <p:spPr>
          <a:xfrm>
            <a:off x="4555236" y="6"/>
            <a:ext cx="7636763" cy="2762724"/>
          </a:xfrm>
          <a:prstGeom prst="rect">
            <a:avLst/>
          </a:prstGeom>
        </p:spPr>
      </p:pic>
      <p:sp>
        <p:nvSpPr>
          <p:cNvPr id="24589" name="Rectangle 24588">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24582" name="Picture 6" descr="HU logo.png"/>
          <p:cNvPicPr>
            <a:picLocks noChangeAspect="1" noChangeArrowheads="1"/>
          </p:cNvPicPr>
          <p:nvPr/>
        </p:nvPicPr>
        <p:blipFill rotWithShape="1">
          <a:blip r:embed="rId3">
            <a:extLst>
              <a:ext uri="{28A0092B-C50C-407E-A947-70E740481C1C}">
                <a14:useLocalDpi xmlns:a14="http://schemas.microsoft.com/office/drawing/2010/main" val="0"/>
              </a:ext>
            </a:extLst>
          </a:blip>
          <a:srcRect l="11189" r="32181" b="-2"/>
          <a:stretch/>
        </p:blipFill>
        <p:spPr bwMode="auto">
          <a:xfrm>
            <a:off x="-1" y="2826737"/>
            <a:ext cx="4565779" cy="4031263"/>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p:cNvSpPr>
            <a:spLocks noGrp="1"/>
          </p:cNvSpPr>
          <p:nvPr>
            <p:ph idx="1"/>
          </p:nvPr>
        </p:nvSpPr>
        <p:spPr>
          <a:xfrm>
            <a:off x="4904509" y="2826737"/>
            <a:ext cx="6918682" cy="4027030"/>
          </a:xfrm>
        </p:spPr>
        <p:txBody>
          <a:bodyPr anchor="ctr">
            <a:normAutofit fontScale="92500" lnSpcReduction="10000"/>
          </a:bodyPr>
          <a:lstStyle/>
          <a:p>
            <a:pPr marL="0" indent="0">
              <a:buNone/>
            </a:pPr>
            <a:endParaRPr lang="nl-NL" sz="1800" dirty="0"/>
          </a:p>
          <a:p>
            <a:pPr marL="0" indent="0">
              <a:buNone/>
            </a:pPr>
            <a:r>
              <a:rPr lang="nl-NL" sz="1800" dirty="0"/>
              <a:t>Sophie Mooren</a:t>
            </a:r>
          </a:p>
          <a:p>
            <a:pPr lvl="1"/>
            <a:r>
              <a:rPr lang="nl-NL" sz="1800" dirty="0"/>
              <a:t>Lerarenopleider vakgroep biologie</a:t>
            </a:r>
          </a:p>
          <a:p>
            <a:pPr lvl="1"/>
            <a:r>
              <a:rPr lang="nl-NL" sz="1800" dirty="0"/>
              <a:t>Bachelor &amp; master</a:t>
            </a:r>
          </a:p>
          <a:p>
            <a:pPr lvl="1"/>
            <a:r>
              <a:rPr lang="nl-NL" sz="1800" dirty="0"/>
              <a:t>Ecologie &amp; vakdidactiek</a:t>
            </a:r>
          </a:p>
          <a:p>
            <a:pPr lvl="1"/>
            <a:r>
              <a:rPr lang="nl-NL" sz="1800" dirty="0"/>
              <a:t>Curriculum verantwoordelijke</a:t>
            </a:r>
          </a:p>
          <a:p>
            <a:pPr lvl="1"/>
            <a:r>
              <a:rPr lang="nl-NL" sz="1800" dirty="0"/>
              <a:t>Intake-coördinator </a:t>
            </a:r>
          </a:p>
          <a:p>
            <a:pPr lvl="1"/>
            <a:r>
              <a:rPr lang="nl-NL" sz="1800" dirty="0">
                <a:hlinkClick r:id="rId4"/>
              </a:rPr>
              <a:t>sophie.mooren@hu.nl</a:t>
            </a:r>
            <a:r>
              <a:rPr lang="nl-NL" sz="1800" dirty="0"/>
              <a:t> </a:t>
            </a:r>
          </a:p>
          <a:p>
            <a:pPr marL="0" indent="0">
              <a:buNone/>
            </a:pPr>
            <a:endParaRPr lang="nl-NL" sz="1800" dirty="0"/>
          </a:p>
          <a:p>
            <a:pPr marL="0" indent="0">
              <a:buNone/>
            </a:pPr>
            <a:r>
              <a:rPr lang="nl-NL" sz="1800" dirty="0"/>
              <a:t>Jurgen Memelink</a:t>
            </a:r>
          </a:p>
          <a:p>
            <a:pPr lvl="1"/>
            <a:r>
              <a:rPr lang="nl-NL" sz="1800" dirty="0"/>
              <a:t>Lerarenopleider vakgroep biologie</a:t>
            </a:r>
          </a:p>
          <a:p>
            <a:pPr lvl="1"/>
            <a:r>
              <a:rPr lang="nl-NL" sz="1800" dirty="0"/>
              <a:t>Bachelor &amp; master</a:t>
            </a:r>
          </a:p>
          <a:p>
            <a:pPr lvl="1"/>
            <a:r>
              <a:rPr lang="nl-NL" sz="1800" dirty="0"/>
              <a:t>Ecologie &amp; vakdidactiek</a:t>
            </a:r>
          </a:p>
          <a:p>
            <a:pPr lvl="1"/>
            <a:r>
              <a:rPr lang="nl-NL" sz="1800" dirty="0">
                <a:hlinkClick r:id="rId5"/>
              </a:rPr>
              <a:t>jurgen.memelink@hu.nl</a:t>
            </a:r>
            <a:r>
              <a:rPr lang="nl-NL" sz="1800" dirty="0"/>
              <a:t> </a:t>
            </a:r>
          </a:p>
          <a:p>
            <a:pPr marL="0" indent="0">
              <a:buNone/>
            </a:pPr>
            <a:endParaRPr lang="nl-NL" sz="1100" dirty="0"/>
          </a:p>
          <a:p>
            <a:pPr marL="0" indent="0">
              <a:buNone/>
            </a:pPr>
            <a:endParaRPr lang="nl-NL" sz="1100" dirty="0"/>
          </a:p>
        </p:txBody>
      </p:sp>
      <p:sp>
        <p:nvSpPr>
          <p:cNvPr id="24591" name="Rectangle 24590">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23730305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1BB1F-36A5-12A7-B3EA-0B0BE43E2936}"/>
              </a:ext>
            </a:extLst>
          </p:cNvPr>
          <p:cNvSpPr>
            <a:spLocks noGrp="1"/>
          </p:cNvSpPr>
          <p:nvPr>
            <p:ph type="title"/>
          </p:nvPr>
        </p:nvSpPr>
        <p:spPr/>
        <p:txBody>
          <a:bodyPr/>
          <a:lstStyle/>
          <a:p>
            <a:r>
              <a:rPr lang="en-US" dirty="0" err="1">
                <a:solidFill>
                  <a:srgbClr val="FF0000"/>
                </a:solidFill>
              </a:rPr>
              <a:t>Aanvullende</a:t>
            </a:r>
            <a:r>
              <a:rPr lang="en-US" dirty="0">
                <a:solidFill>
                  <a:srgbClr val="FF0000"/>
                </a:solidFill>
              </a:rPr>
              <a:t> </a:t>
            </a:r>
            <a:r>
              <a:rPr lang="en-US" dirty="0" err="1">
                <a:solidFill>
                  <a:srgbClr val="FF0000"/>
                </a:solidFill>
              </a:rPr>
              <a:t>dia’s</a:t>
            </a:r>
            <a:r>
              <a:rPr lang="en-US" dirty="0">
                <a:solidFill>
                  <a:srgbClr val="FF0000"/>
                </a:solidFill>
              </a:rPr>
              <a:t> met (</a:t>
            </a:r>
            <a:r>
              <a:rPr lang="en-US" dirty="0" err="1">
                <a:solidFill>
                  <a:srgbClr val="FF0000"/>
                </a:solidFill>
              </a:rPr>
              <a:t>achtergrond</a:t>
            </a:r>
            <a:r>
              <a:rPr lang="en-US" dirty="0">
                <a:solidFill>
                  <a:srgbClr val="FF0000"/>
                </a:solidFill>
              </a:rPr>
              <a:t>) </a:t>
            </a:r>
            <a:r>
              <a:rPr lang="en-US" dirty="0" err="1">
                <a:solidFill>
                  <a:srgbClr val="FF0000"/>
                </a:solidFill>
              </a:rPr>
              <a:t>informatie</a:t>
            </a:r>
            <a:endParaRPr lang="nl-NL" dirty="0">
              <a:solidFill>
                <a:srgbClr val="FF0000"/>
              </a:solidFill>
            </a:endParaRPr>
          </a:p>
        </p:txBody>
      </p:sp>
      <p:sp>
        <p:nvSpPr>
          <p:cNvPr id="3" name="Content Placeholder 2">
            <a:extLst>
              <a:ext uri="{FF2B5EF4-FFF2-40B4-BE49-F238E27FC236}">
                <a16:creationId xmlns:a16="http://schemas.microsoft.com/office/drawing/2014/main" id="{09E22064-8404-FAAC-7094-148A6A6A82BB}"/>
              </a:ext>
            </a:extLst>
          </p:cNvPr>
          <p:cNvSpPr>
            <a:spLocks noGrp="1"/>
          </p:cNvSpPr>
          <p:nvPr>
            <p:ph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prstClr val="black"/>
                </a:solidFill>
                <a:effectLst/>
                <a:uLnTx/>
                <a:uFillTx/>
                <a:latin typeface="Calibri"/>
                <a:ea typeface="+mn-ea"/>
                <a:cs typeface="+mn-cs"/>
              </a:rPr>
              <a:t>Dekkingsgraad</a:t>
            </a:r>
            <a:r>
              <a:rPr kumimoji="0" lang="en-US" sz="2800" b="1" i="0" u="none" strike="noStrike" kern="1200" cap="none" spc="0" normalizeH="0" baseline="0" noProof="0" dirty="0">
                <a:ln>
                  <a:noFill/>
                </a:ln>
                <a:solidFill>
                  <a:prstClr val="black"/>
                </a:solidFill>
                <a:effectLst/>
                <a:uLnTx/>
                <a:uFillTx/>
                <a:latin typeface="Calibri"/>
                <a:ea typeface="+mn-ea"/>
                <a:cs typeface="+mn-cs"/>
              </a:rPr>
              <a:t> 60%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We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moeten</a:t>
            </a:r>
            <a:r>
              <a:rPr kumimoji="0" lang="en-US" sz="2800" b="0" i="0" u="none" strike="noStrike" kern="1200" cap="none" spc="0" normalizeH="0" baseline="0" noProof="0" dirty="0">
                <a:ln>
                  <a:noFill/>
                </a:ln>
                <a:solidFill>
                  <a:prstClr val="black"/>
                </a:solidFill>
                <a:effectLst/>
                <a:uLnTx/>
                <a:uFillTx/>
                <a:latin typeface="Calibri"/>
                <a:ea typeface="+mn-ea"/>
                <a:cs typeface="+mn-cs"/>
              </a:rPr>
              <a:t> yukar9ya,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zei</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m¥mar</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uit</a:t>
            </a:r>
            <a:r>
              <a:rPr kumimoji="0" lang="en-US" sz="2800" b="0" i="0" u="none" strike="noStrike" kern="1200" cap="none" spc="0" normalizeH="0" baseline="0" noProof="0" dirty="0">
                <a:ln>
                  <a:noFill/>
                </a:ln>
                <a:solidFill>
                  <a:prstClr val="black"/>
                </a:solidFill>
                <a:effectLst/>
                <a:uLnTx/>
                <a:uFillTx/>
                <a:latin typeface="Calibri"/>
                <a:ea typeface="+mn-ea"/>
                <a:cs typeface="+mn-cs"/>
              </a:rPr>
              <a:t> Singapore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tegen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bana</a:t>
            </a:r>
            <a:r>
              <a:rPr kumimoji="0" lang="en-US" sz="2800" b="0" i="0" u="none" strike="noStrike" kern="1200" cap="none" spc="0" normalizeH="0" baseline="0" noProof="0" dirty="0">
                <a:ln>
                  <a:noFill/>
                </a:ln>
                <a:solidFill>
                  <a:prstClr val="black"/>
                </a:solidFill>
                <a:effectLst/>
                <a:uLnTx/>
                <a:uFillTx/>
                <a:latin typeface="Calibri"/>
                <a:ea typeface="+mn-ea"/>
                <a:cs typeface="+mn-cs"/>
              </a:rPr>
              <a:t>. We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hebben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geen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yer</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meer</a:t>
            </a:r>
            <a:r>
              <a:rPr kumimoji="0" lang="en-US" sz="2800" b="0" i="0" u="none" strike="noStrike" kern="1200" cap="none" spc="0" normalizeH="0" baseline="0" noProof="0" dirty="0">
                <a:ln>
                  <a:noFill/>
                </a:ln>
                <a:solidFill>
                  <a:prstClr val="black"/>
                </a:solidFill>
                <a:effectLst/>
                <a:uLnTx/>
                <a:uFillTx/>
                <a:latin typeface="Calibri"/>
                <a:ea typeface="+mn-ea"/>
                <a:cs typeface="+mn-cs"/>
              </a:rPr>
              <a:t>. Singapore is maar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kleine</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devlet</a:t>
            </a:r>
            <a:r>
              <a:rPr kumimoji="0" lang="en-US" sz="2800" b="0" i="0" u="none" strike="noStrike" kern="1200" cap="none" spc="0" normalizeH="0" baseline="0" noProof="0" dirty="0">
                <a:ln>
                  <a:noFill/>
                </a:ln>
                <a:solidFill>
                  <a:prstClr val="black"/>
                </a:solidFill>
                <a:effectLst/>
                <a:uLnTx/>
                <a:uFillTx/>
                <a:latin typeface="Calibri"/>
                <a:ea typeface="+mn-ea"/>
                <a:cs typeface="+mn-cs"/>
              </a:rPr>
              <a:t> met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sterk</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artan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nüfus</a:t>
            </a:r>
            <a:r>
              <a:rPr kumimoji="0" lang="en-US" sz="2800" b="0" i="0" u="none" strike="noStrike" kern="1200" cap="none" spc="0" normalizeH="0" baseline="0" noProof="0" dirty="0">
                <a:ln>
                  <a:noFill/>
                </a:ln>
                <a:solidFill>
                  <a:prstClr val="black"/>
                </a:solidFill>
                <a:effectLst/>
                <a:uLnTx/>
                <a:uFillTx/>
                <a:latin typeface="Calibri"/>
                <a:ea typeface="+mn-ea"/>
                <a:cs typeface="+mn-cs"/>
              </a:rPr>
              <a:t>. We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karÕi-karÕiyayiz</a:t>
            </a:r>
            <a:r>
              <a:rPr kumimoji="0" lang="en-US" sz="2800" b="0" i="0" u="none" strike="noStrike" kern="1200" cap="none" spc="0" normalizeH="0" baseline="0" noProof="0" dirty="0">
                <a:ln>
                  <a:noFill/>
                </a:ln>
                <a:solidFill>
                  <a:prstClr val="black"/>
                </a:solidFill>
                <a:effectLst/>
                <a:uLnTx/>
                <a:uFillTx/>
                <a:latin typeface="Calibri"/>
                <a:ea typeface="+mn-ea"/>
                <a:cs typeface="+mn-cs"/>
              </a:rPr>
              <a:t> met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öyle</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b¥r</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yer-yeters¥zl</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dat</a:t>
            </a:r>
            <a:r>
              <a:rPr kumimoji="0" lang="en-US" sz="2800" b="0" i="0" u="none" strike="noStrike" kern="1200" cap="none" spc="0" normalizeH="0" baseline="0" noProof="0" dirty="0">
                <a:ln>
                  <a:noFill/>
                </a:ln>
                <a:solidFill>
                  <a:prstClr val="black"/>
                </a:solidFill>
                <a:effectLst/>
                <a:uLnTx/>
                <a:uFillTx/>
                <a:latin typeface="Calibri"/>
                <a:ea typeface="+mn-ea"/>
                <a:cs typeface="+mn-cs"/>
              </a:rPr>
              <a:t> we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niet</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baÕka</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kunnen</a:t>
            </a:r>
            <a:r>
              <a:rPr kumimoji="0" lang="en-US" sz="2800" b="0" i="0" u="none" strike="noStrike" kern="1200" cap="none" spc="0" normalizeH="0" baseline="0" noProof="0" dirty="0">
                <a:ln>
                  <a:noFill/>
                </a:ln>
                <a:solidFill>
                  <a:prstClr val="black"/>
                </a:solidFill>
                <a:effectLst/>
                <a:uLnTx/>
                <a:uFillTx/>
                <a:latin typeface="Calibri"/>
                <a:ea typeface="+mn-ea"/>
                <a:cs typeface="+mn-cs"/>
              </a:rPr>
              <a:t>. Tab¥¥-k¥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layik-görüyorum</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ik</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herkese</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ev</a:t>
            </a:r>
            <a:r>
              <a:rPr kumimoji="0" lang="en-US" sz="2800" b="0" i="0" u="none" strike="noStrike" kern="1200" cap="none" spc="0" normalizeH="0" baseline="0" noProof="0" dirty="0">
                <a:ln>
                  <a:noFill/>
                </a:ln>
                <a:solidFill>
                  <a:prstClr val="black"/>
                </a:solidFill>
                <a:effectLst/>
                <a:uLnTx/>
                <a:uFillTx/>
                <a:latin typeface="Calibri"/>
                <a:ea typeface="+mn-ea"/>
                <a:cs typeface="+mn-cs"/>
              </a:rPr>
              <a:t> met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bahçe</a:t>
            </a:r>
            <a:r>
              <a:rPr kumimoji="0" lang="en-US" sz="2800" b="0" i="0" u="none" strike="noStrike" kern="1200" cap="none" spc="0" normalizeH="0" baseline="0" noProof="0" dirty="0">
                <a:ln>
                  <a:noFill/>
                </a:ln>
                <a:solidFill>
                  <a:prstClr val="black"/>
                </a:solidFill>
                <a:effectLst/>
                <a:uLnTx/>
                <a:uFillTx/>
                <a:latin typeface="Calibri"/>
                <a:ea typeface="+mn-ea"/>
                <a:cs typeface="+mn-cs"/>
              </a:rPr>
              <a:t> aan her-¥k¥ taraf9nda, het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y¥s</a:t>
            </a:r>
            <a:r>
              <a:rPr kumimoji="0" lang="en-US" sz="2800" b="0" i="0" u="none" strike="noStrike" kern="1200" cap="none" spc="0" normalizeH="0" baseline="0" noProof="0" dirty="0">
                <a:ln>
                  <a:noFill/>
                </a:ln>
                <a:solidFill>
                  <a:prstClr val="black"/>
                </a:solidFill>
                <a:effectLst/>
                <a:uLnTx/>
                <a:uFillTx/>
                <a:latin typeface="Calibri"/>
                <a:ea typeface="+mn-ea"/>
                <a:cs typeface="+mn-cs"/>
              </a:rPr>
              <a:t>¥ er etraf9n­da.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Voor</a:t>
            </a:r>
            <a:r>
              <a:rPr kumimoji="0" lang="en-US" sz="2800" b="0" i="0" u="none" strike="noStrike" kern="1200" cap="none" spc="0" normalizeH="0" baseline="0" noProof="0" dirty="0">
                <a:ln>
                  <a:noFill/>
                </a:ln>
                <a:solidFill>
                  <a:prstClr val="black"/>
                </a:solidFill>
                <a:effectLst/>
                <a:uLnTx/>
                <a:uFillTx/>
                <a:latin typeface="Calibri"/>
                <a:ea typeface="+mn-ea"/>
                <a:cs typeface="+mn-cs"/>
              </a:rPr>
              <a:t> de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ço?u</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mensen</a:t>
            </a:r>
            <a:r>
              <a:rPr kumimoji="0" lang="en-US" sz="2800" b="0" i="0" u="none" strike="noStrike" kern="1200" cap="none" spc="0" normalizeH="0" baseline="0" noProof="0" dirty="0">
                <a:ln>
                  <a:noFill/>
                </a:ln>
                <a:solidFill>
                  <a:prstClr val="black"/>
                </a:solidFill>
                <a:effectLst/>
                <a:uLnTx/>
                <a:uFillTx/>
                <a:latin typeface="Calibri"/>
                <a:ea typeface="+mn-ea"/>
                <a:cs typeface="+mn-cs"/>
              </a:rPr>
              <a:t> is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dit</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nog</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hala</a:t>
            </a:r>
            <a:r>
              <a:rPr kumimoji="0" lang="en-US" sz="2800" b="0" i="0" u="none" strike="noStrike" kern="1200" cap="none" spc="0" normalizeH="0" baseline="0" noProof="0" dirty="0">
                <a:ln>
                  <a:noFill/>
                </a:ln>
                <a:solidFill>
                  <a:prstClr val="black"/>
                </a:solidFill>
                <a:effectLst/>
                <a:uLnTx/>
                <a:uFillTx/>
                <a:latin typeface="Calibri"/>
                <a:ea typeface="+mn-ea"/>
                <a:cs typeface="+mn-cs"/>
              </a:rPr>
              <a:t> de ¥deal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b¥ç¥m</a:t>
            </a:r>
            <a:r>
              <a:rPr kumimoji="0" lang="en-US" sz="2800" b="0" i="0" u="none" strike="noStrike" kern="1200" cap="none" spc="0" normalizeH="0" baseline="0" noProof="0" dirty="0">
                <a:ln>
                  <a:noFill/>
                </a:ln>
                <a:solidFill>
                  <a:prstClr val="black"/>
                </a:solidFill>
                <a:effectLst/>
                <a:uLnTx/>
                <a:uFillTx/>
                <a:latin typeface="Calibri"/>
                <a:ea typeface="+mn-ea"/>
                <a:cs typeface="+mn-cs"/>
              </a:rPr>
              <a:t> van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oturma</a:t>
            </a:r>
            <a:r>
              <a:rPr kumimoji="0" lang="en-US" sz="2800" b="0" i="0" u="none" strike="noStrike" kern="1200" cap="none" spc="0" normalizeH="0" baseline="0" noProof="0" dirty="0">
                <a:ln>
                  <a:noFill/>
                </a:ln>
                <a:solidFill>
                  <a:prstClr val="black"/>
                </a:solidFill>
                <a:effectLst/>
                <a:uLnTx/>
                <a:uFillTx/>
                <a:latin typeface="Calibri"/>
                <a:ea typeface="+mn-ea"/>
                <a:cs typeface="+mn-cs"/>
              </a:rPr>
              <a:t>, maar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dat</a:t>
            </a:r>
            <a:r>
              <a:rPr kumimoji="0" lang="en-US" sz="2800" b="0" i="0" u="none" strike="noStrike" kern="1200" cap="none" spc="0" normalizeH="0" baseline="0" noProof="0" dirty="0">
                <a:ln>
                  <a:noFill/>
                </a:ln>
                <a:solidFill>
                  <a:prstClr val="black"/>
                </a:solidFill>
                <a:effectLst/>
                <a:uLnTx/>
                <a:uFillTx/>
                <a:latin typeface="Calibri"/>
                <a:ea typeface="+mn-ea"/>
                <a:cs typeface="+mn-cs"/>
              </a:rPr>
              <a:t> is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een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niet</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meer</a:t>
            </a:r>
            <a:r>
              <a:rPr kumimoji="0" lang="en-US" sz="2800" b="0" i="0" u="none" strike="noStrike" kern="1200" cap="none" spc="0" normalizeH="0" baseline="0" noProof="0" dirty="0">
                <a:ln>
                  <a:noFill/>
                </a:ln>
                <a:solidFill>
                  <a:prstClr val="black"/>
                </a:solidFill>
                <a:effectLst/>
                <a:uLnTx/>
                <a:uFillTx/>
                <a:latin typeface="Calibri"/>
                <a:ea typeface="+mn-ea"/>
                <a:cs typeface="+mn-cs"/>
              </a:rPr>
              <a:t> te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gerçekleÕt¥r¥len</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rüya</a:t>
            </a:r>
            <a:r>
              <a:rPr kumimoji="0" lang="en-US" sz="2800" b="0" i="0" u="none" strike="noStrike" kern="1200" cap="none" spc="0" normalizeH="0" baseline="0" noProof="0" dirty="0">
                <a:ln>
                  <a:noFill/>
                </a:ln>
                <a:solidFill>
                  <a:prstClr val="black"/>
                </a:solidFill>
                <a:effectLst/>
                <a:uLnTx/>
                <a:uFillTx/>
                <a:latin typeface="Calibri"/>
                <a:ea typeface="+mn-ea"/>
                <a:cs typeface="+mn-cs"/>
              </a:rPr>
              <a:t> </a:t>
            </a:r>
            <a:r>
              <a:rPr kumimoji="0" lang="en-US" sz="2800" b="0" i="0" u="none" strike="noStrike" kern="1200" cap="none" spc="0" normalizeH="0" baseline="0" noProof="0" dirty="0" err="1">
                <a:ln>
                  <a:noFill/>
                </a:ln>
                <a:solidFill>
                  <a:prstClr val="black"/>
                </a:solidFill>
                <a:effectLst/>
                <a:uLnTx/>
                <a:uFillTx/>
                <a:latin typeface="Calibri"/>
                <a:ea typeface="+mn-ea"/>
                <a:cs typeface="+mn-cs"/>
              </a:rPr>
              <a:t>geworden</a:t>
            </a:r>
            <a:r>
              <a:rPr kumimoji="0" lang="en-US" sz="2800" b="0" i="0" u="none" strike="noStrike" kern="1200" cap="none" spc="0" normalizeH="0" baseline="0" noProof="0" dirty="0">
                <a:ln>
                  <a:noFill/>
                </a:ln>
                <a:solidFill>
                  <a:prstClr val="black"/>
                </a:solidFill>
                <a:effectLst/>
                <a:uLnTx/>
                <a:uFillTx/>
                <a:latin typeface="Calibri"/>
                <a:ea typeface="+mn-ea"/>
                <a:cs typeface="+mn-cs"/>
              </a:rPr>
              <a:t>.</a:t>
            </a:r>
          </a:p>
          <a:p>
            <a:pPr marL="0" indent="0">
              <a:buNone/>
            </a:pPr>
            <a:endParaRPr lang="nl-NL" dirty="0"/>
          </a:p>
        </p:txBody>
      </p:sp>
    </p:spTree>
    <p:extLst>
      <p:ext uri="{BB962C8B-B14F-4D97-AF65-F5344CB8AC3E}">
        <p14:creationId xmlns:p14="http://schemas.microsoft.com/office/powerpoint/2010/main" val="156226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659314" y="588543"/>
            <a:ext cx="10682454" cy="35394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1" i="0" u="none" strike="noStrike" kern="1200" cap="none" spc="0" normalizeH="0" baseline="0" noProof="0" dirty="0">
                <a:ln>
                  <a:noFill/>
                </a:ln>
                <a:solidFill>
                  <a:prstClr val="black"/>
                </a:solidFill>
                <a:effectLst/>
                <a:uLnTx/>
                <a:uFillTx/>
                <a:latin typeface="Calibri"/>
                <a:ea typeface="+mn-ea"/>
                <a:cs typeface="+mn-cs"/>
              </a:rPr>
              <a:t>Dekkingsgraad 100%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800" b="0" i="0" u="none" strike="noStrike" kern="1200" cap="none" spc="0" normalizeH="0" baseline="0" noProof="0" dirty="0">
                <a:ln>
                  <a:noFill/>
                </a:ln>
                <a:solidFill>
                  <a:prstClr val="black"/>
                </a:solidFill>
                <a:effectLst/>
                <a:uLnTx/>
                <a:uFillTx/>
                <a:latin typeface="Calibri"/>
                <a:ea typeface="+mn-ea"/>
                <a:cs typeface="+mn-cs"/>
              </a:rPr>
              <a:t>We moeten omhoog, zei een architect uit Singapore tegen me. We hebben geen ruimte meer. Singapore is maar een klein staat met een sterk groeiende bevolking. We kampen met zo'n ruimtegebrek dat we niet anders kunnen. Natuurlijk gun ik iedereen een huis met een tuin aan beide zijden, het liefst er omheen. Voor de meeste mensen is dit nog steeds de ideale wijze van wonen, maar dat is een niet meer te realiseren droom geworden.</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01386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453045" y="469676"/>
            <a:ext cx="6997428"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1" i="0" u="none" strike="noStrike" kern="1200" cap="none" spc="0" normalizeH="0" baseline="0" noProof="0" dirty="0">
                <a:ln>
                  <a:noFill/>
                </a:ln>
                <a:solidFill>
                  <a:prstClr val="black"/>
                </a:solidFill>
                <a:effectLst/>
                <a:uLnTx/>
                <a:uFillTx/>
                <a:latin typeface="Calibri" panose="020F0502020204030204"/>
                <a:ea typeface="+mn-ea"/>
                <a:cs typeface="+mn-cs"/>
              </a:rPr>
              <a:t>Drie pijlers van taalgericht vakonderwijs</a:t>
            </a:r>
          </a:p>
        </p:txBody>
      </p:sp>
      <p:sp>
        <p:nvSpPr>
          <p:cNvPr id="7" name="Tekstvak 6"/>
          <p:cNvSpPr txBox="1"/>
          <p:nvPr/>
        </p:nvSpPr>
        <p:spPr>
          <a:xfrm>
            <a:off x="527167" y="1484785"/>
            <a:ext cx="4521634" cy="3385542"/>
          </a:xfrm>
          <a:prstGeom prst="rect">
            <a:avLst/>
          </a:prstGeom>
          <a:noFill/>
        </p:spPr>
        <p:txBody>
          <a:bodyPr wrap="square" rtlCol="0">
            <a:spAutoFit/>
          </a:bodyPr>
          <a:lstStyle/>
          <a:p>
            <a:pPr lvl="0"/>
            <a:endParaRPr lang="nl-NL" sz="2800" dirty="0">
              <a:solidFill>
                <a:prstClr val="black"/>
              </a:solidFill>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Contextrijk leren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Leren in interactie</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2800" b="0" i="0" u="none" strike="noStrike" kern="1200" cap="none" spc="0" normalizeH="0" baseline="0" noProof="0" dirty="0">
                <a:ln>
                  <a:noFill/>
                </a:ln>
                <a:solidFill>
                  <a:prstClr val="black"/>
                </a:solidFill>
                <a:effectLst/>
                <a:uLnTx/>
                <a:uFillTx/>
                <a:latin typeface="Calibri" panose="020F0502020204030204"/>
                <a:ea typeface="+mn-ea"/>
                <a:cs typeface="+mn-cs"/>
              </a:rPr>
              <a:t>Leren met taalsteun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2800" dirty="0">
              <a:solidFill>
                <a:prstClr val="black"/>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hthoek 4"/>
          <p:cNvSpPr/>
          <p:nvPr/>
        </p:nvSpPr>
        <p:spPr>
          <a:xfrm>
            <a:off x="5325171" y="5827773"/>
            <a:ext cx="570919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2"/>
              </a:rPr>
              <a:t>https://www.slo.nl/thema/meer/taalgericht-vakonderwijs/</a:t>
            </a:r>
            <a:r>
              <a:rPr kumimoji="0" lang="nl-NL"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8" name="Afbeelding 7"/>
          <p:cNvPicPr>
            <a:picLocks noChangeAspect="1"/>
          </p:cNvPicPr>
          <p:nvPr/>
        </p:nvPicPr>
        <p:blipFill rotWithShape="1">
          <a:blip r:embed="rId3"/>
          <a:srcRect l="20092" r="17293"/>
          <a:stretch/>
        </p:blipFill>
        <p:spPr>
          <a:xfrm>
            <a:off x="10387078" y="2536546"/>
            <a:ext cx="1294569" cy="2067521"/>
          </a:xfrm>
          <a:prstGeom prst="rect">
            <a:avLst/>
          </a:prstGeom>
        </p:spPr>
      </p:pic>
      <p:pic>
        <p:nvPicPr>
          <p:cNvPr id="6" name="Picture 5">
            <a:extLst>
              <a:ext uri="{FF2B5EF4-FFF2-40B4-BE49-F238E27FC236}">
                <a16:creationId xmlns:a16="http://schemas.microsoft.com/office/drawing/2014/main" id="{F3D9F0A3-3527-37E5-D034-04E00201DC2E}"/>
              </a:ext>
            </a:extLst>
          </p:cNvPr>
          <p:cNvPicPr>
            <a:picLocks noChangeAspect="1"/>
          </p:cNvPicPr>
          <p:nvPr/>
        </p:nvPicPr>
        <p:blipFill>
          <a:blip r:embed="rId4"/>
          <a:stretch>
            <a:fillRect/>
          </a:stretch>
        </p:blipFill>
        <p:spPr>
          <a:xfrm>
            <a:off x="4548249" y="1872456"/>
            <a:ext cx="5577444" cy="3137312"/>
          </a:xfrm>
          <a:prstGeom prst="rect">
            <a:avLst/>
          </a:prstGeom>
        </p:spPr>
      </p:pic>
    </p:spTree>
    <p:extLst>
      <p:ext uri="{BB962C8B-B14F-4D97-AF65-F5344CB8AC3E}">
        <p14:creationId xmlns:p14="http://schemas.microsoft.com/office/powerpoint/2010/main" val="38415405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15939" y="0"/>
            <a:ext cx="8199681" cy="63401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800" b="1" i="0" u="none" strike="noStrike" kern="1200" cap="none" spc="0" normalizeH="0" baseline="0" noProof="0" dirty="0">
                <a:ln>
                  <a:noFill/>
                </a:ln>
                <a:solidFill>
                  <a:prstClr val="black"/>
                </a:solidFill>
                <a:effectLst/>
                <a:uLnTx/>
                <a:uFillTx/>
                <a:latin typeface="Calibri" panose="020F0502020204030204"/>
                <a:ea typeface="+mn-ea"/>
                <a:cs typeface="+mn-cs"/>
              </a:rPr>
              <a:t>Contextrijk leren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De docent schept betekenisvolle contexten, aansluitend bij (talige) voorkennis van leerlingen.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De docent schept een rijke taalomgeving met een variatie aan leermiddelen.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Nieuwe woorden worden in verschillende contexten aangeboden.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Er wordt geleerd met verschillende zintuigen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Er wordt in context getoetst.</a:t>
            </a:r>
          </a:p>
        </p:txBody>
      </p:sp>
      <p:pic>
        <p:nvPicPr>
          <p:cNvPr id="2" name="Afbeelding 1"/>
          <p:cNvPicPr>
            <a:picLocks noChangeAspect="1"/>
          </p:cNvPicPr>
          <p:nvPr/>
        </p:nvPicPr>
        <p:blipFill>
          <a:blip r:embed="rId2"/>
          <a:stretch>
            <a:fillRect/>
          </a:stretch>
        </p:blipFill>
        <p:spPr>
          <a:xfrm>
            <a:off x="8215621" y="543464"/>
            <a:ext cx="3743995" cy="4890347"/>
          </a:xfrm>
          <a:prstGeom prst="rect">
            <a:avLst/>
          </a:prstGeom>
        </p:spPr>
      </p:pic>
      <p:sp>
        <p:nvSpPr>
          <p:cNvPr id="5" name="Rechthoek 4"/>
          <p:cNvSpPr/>
          <p:nvPr/>
        </p:nvSpPr>
        <p:spPr>
          <a:xfrm>
            <a:off x="8368085" y="5531286"/>
            <a:ext cx="3439065"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https://www.malmberg.nl/voortgezet-onderwijs/methodes/exacte-vakken/nasknatuurkunde/nova-nask-onderbouw/lesmateriaal.htm</a:t>
            </a:r>
            <a:r>
              <a:rPr kumimoji="0" lang="nl-NL" sz="9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6" name="Rechthoek 5"/>
          <p:cNvSpPr/>
          <p:nvPr/>
        </p:nvSpPr>
        <p:spPr>
          <a:xfrm>
            <a:off x="3976380" y="6437672"/>
            <a:ext cx="7231531" cy="369332"/>
          </a:xfrm>
          <a:prstGeom prst="rect">
            <a:avLst/>
          </a:prstGeom>
        </p:spPr>
        <p:txBody>
          <a:bodyPr wrap="none">
            <a:spAutoFit/>
          </a:bodyPr>
          <a:lstStyle/>
          <a:p>
            <a:r>
              <a:rPr lang="nl-NL" dirty="0"/>
              <a:t>Voorbeeld volgende dia: aanleren van nieuwe woorden d.m.v. de VIERTAKT</a:t>
            </a:r>
          </a:p>
        </p:txBody>
      </p:sp>
      <p:cxnSp>
        <p:nvCxnSpPr>
          <p:cNvPr id="8" name="Rechte verbindingslijn met pijl 7"/>
          <p:cNvCxnSpPr>
            <a:cxnSpLocks/>
          </p:cNvCxnSpPr>
          <p:nvPr/>
        </p:nvCxnSpPr>
        <p:spPr>
          <a:xfrm>
            <a:off x="6304547" y="5254108"/>
            <a:ext cx="0" cy="10860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37249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463549" y="143658"/>
            <a:ext cx="10494881" cy="652486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800" b="1" i="0" u="none" strike="noStrike" kern="1200" cap="none" spc="0" normalizeH="0" baseline="0" noProof="0" dirty="0">
                <a:ln>
                  <a:noFill/>
                </a:ln>
                <a:solidFill>
                  <a:prstClr val="black"/>
                </a:solidFill>
                <a:effectLst/>
                <a:uLnTx/>
                <a:uFillTx/>
                <a:latin typeface="Calibri"/>
                <a:ea typeface="+mn-ea"/>
                <a:cs typeface="+mn-cs"/>
              </a:rPr>
              <a:t>Aanleren van nieuwe woorden d.m.v. de VIERTAKT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1. Voorbewerken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2. </a:t>
            </a:r>
            <a:r>
              <a:rPr kumimoji="0" lang="nl-NL" sz="3200" b="0" i="0" u="none" strike="noStrike" kern="1200" cap="none" spc="0" normalizeH="0" baseline="0" noProof="0" dirty="0" err="1">
                <a:ln>
                  <a:noFill/>
                </a:ln>
                <a:solidFill>
                  <a:prstClr val="black"/>
                </a:solidFill>
                <a:effectLst/>
                <a:uLnTx/>
                <a:uFillTx/>
                <a:latin typeface="Calibri"/>
                <a:ea typeface="+mn-ea"/>
                <a:cs typeface="+mn-cs"/>
              </a:rPr>
              <a:t>Semantiseren</a:t>
            </a:r>
            <a:endParaRPr kumimoji="0" lang="nl-NL"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	drie uitjes: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		uitbeelden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		uitleggen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		uitbreiden (cluster van woorden)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3. Consolideren.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2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200" b="0" i="0" u="none" strike="noStrike" kern="1200" cap="none" spc="0" normalizeH="0" baseline="0" noProof="0" dirty="0">
                <a:ln>
                  <a:noFill/>
                </a:ln>
                <a:solidFill>
                  <a:prstClr val="black"/>
                </a:solidFill>
                <a:effectLst/>
                <a:uLnTx/>
                <a:uFillTx/>
                <a:latin typeface="Calibri"/>
                <a:ea typeface="+mn-ea"/>
                <a:cs typeface="+mn-cs"/>
              </a:rPr>
              <a:t>4. Controleren.</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13283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369414" y="402396"/>
            <a:ext cx="6937160" cy="357020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800" b="1" i="0" u="none" strike="noStrike" kern="1200" cap="none" spc="0" normalizeH="0" baseline="0" noProof="0" dirty="0">
                <a:ln>
                  <a:noFill/>
                </a:ln>
                <a:solidFill>
                  <a:prstClr val="black"/>
                </a:solidFill>
                <a:effectLst/>
                <a:uLnTx/>
                <a:uFillTx/>
                <a:latin typeface="Calibri" panose="020F0502020204030204"/>
                <a:ea typeface="+mn-ea"/>
                <a:cs typeface="+mn-cs"/>
              </a:rPr>
              <a:t>Leren in interactie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200" b="0" i="0" u="none" strike="noStrike" kern="1200" cap="none" spc="0" normalizeH="0" baseline="0" noProof="0" dirty="0">
                <a:ln>
                  <a:noFill/>
                </a:ln>
                <a:solidFill>
                  <a:prstClr val="black"/>
                </a:solidFill>
                <a:effectLst/>
                <a:uLnTx/>
                <a:uFillTx/>
                <a:latin typeface="Calibri" panose="020F0502020204030204"/>
                <a:ea typeface="+mn-ea"/>
                <a:cs typeface="+mn-cs"/>
              </a:rPr>
              <a:t>Leerlingen worden aangezet tot praten en schrijven over de leerstof.</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200" b="0" i="0" u="none" strike="noStrike" kern="1200" cap="none" spc="0" normalizeH="0" baseline="0" noProof="0" dirty="0">
                <a:ln>
                  <a:noFill/>
                </a:ln>
                <a:solidFill>
                  <a:prstClr val="black"/>
                </a:solidFill>
                <a:effectLst/>
                <a:uLnTx/>
                <a:uFillTx/>
                <a:latin typeface="Calibri" panose="020F0502020204030204"/>
                <a:ea typeface="+mn-ea"/>
                <a:cs typeface="+mn-cs"/>
              </a:rPr>
              <a:t>Bewust hanteren van denktijd en begripscontrole in gesprekken .</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200" b="0" i="0" u="none" strike="noStrike" kern="1200" cap="none" spc="0" normalizeH="0" baseline="0" noProof="0" dirty="0">
                <a:ln>
                  <a:noFill/>
                </a:ln>
                <a:solidFill>
                  <a:prstClr val="black"/>
                </a:solidFill>
                <a:effectLst/>
                <a:uLnTx/>
                <a:uFillTx/>
                <a:latin typeface="Calibri" panose="020F0502020204030204"/>
                <a:ea typeface="+mn-ea"/>
                <a:cs typeface="+mn-cs"/>
              </a:rPr>
              <a:t>Gelegenheid bieden tot reflectie. </a:t>
            </a:r>
          </a:p>
        </p:txBody>
      </p:sp>
      <p:pic>
        <p:nvPicPr>
          <p:cNvPr id="1026" name="Picture 2" descr="Samenwerkend leren en leren via interactie | WilfredRubens.com over leren  en ICT">
            <a:extLst>
              <a:ext uri="{FF2B5EF4-FFF2-40B4-BE49-F238E27FC236}">
                <a16:creationId xmlns:a16="http://schemas.microsoft.com/office/drawing/2014/main" id="{4682EB68-F065-EF9B-79B2-14CE694267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1453" y="1430441"/>
            <a:ext cx="4051133" cy="3997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946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422563" y="66821"/>
            <a:ext cx="8926609" cy="680186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3800" b="1" i="0" u="none" strike="noStrike" kern="1200" cap="none" spc="0" normalizeH="0" baseline="0" noProof="0" dirty="0">
                <a:ln>
                  <a:noFill/>
                </a:ln>
                <a:solidFill>
                  <a:prstClr val="black"/>
                </a:solidFill>
                <a:effectLst/>
                <a:uLnTx/>
                <a:uFillTx/>
                <a:latin typeface="Calibri" panose="020F0502020204030204"/>
                <a:ea typeface="+mn-ea"/>
                <a:cs typeface="+mn-cs"/>
              </a:rPr>
              <a:t>Leren met taalsteun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3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Een rijk maar begrijpelijk taalaanbod.</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Taaldoelen en </a:t>
            </a:r>
            <a:r>
              <a:rPr kumimoji="0" lang="nl-NL" sz="3400" b="0" i="0" u="none" strike="noStrike" kern="1200" cap="none" spc="0" normalizeH="0" baseline="0" noProof="0" dirty="0" err="1">
                <a:ln>
                  <a:noFill/>
                </a:ln>
                <a:solidFill>
                  <a:prstClr val="black"/>
                </a:solidFill>
                <a:effectLst/>
                <a:uLnTx/>
                <a:uFillTx/>
                <a:latin typeface="Calibri" panose="020F0502020204030204"/>
                <a:ea typeface="+mn-ea"/>
                <a:cs typeface="+mn-cs"/>
              </a:rPr>
              <a:t>vakconcepten</a:t>
            </a: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 worden geëxpliciteerd.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Talige ondersteuning bij het begrijpen van taalaanbod en het zelf produceren van taal (pratend en schrijvend), bijvoorbeeld via </a:t>
            </a:r>
            <a:r>
              <a:rPr kumimoji="0" lang="nl-NL" sz="3400" b="0" i="0" u="none" strike="noStrike" kern="1200" cap="none" spc="0" normalizeH="0" baseline="0" noProof="0" dirty="0">
                <a:ln>
                  <a:noFill/>
                </a:ln>
                <a:solidFill>
                  <a:srgbClr val="FF0000"/>
                </a:solidFill>
                <a:effectLst/>
                <a:uLnTx/>
                <a:uFillTx/>
                <a:latin typeface="Calibri" panose="020F0502020204030204"/>
                <a:ea typeface="+mn-ea"/>
                <a:cs typeface="+mn-cs"/>
              </a:rPr>
              <a:t>schrijfkaders</a:t>
            </a: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 en sleutelschema’s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3400" b="0" i="0" u="none" strike="noStrike" kern="1200" cap="none" spc="0" normalizeH="0" baseline="0" noProof="0" dirty="0" err="1">
                <a:ln>
                  <a:noFill/>
                </a:ln>
                <a:solidFill>
                  <a:prstClr val="black"/>
                </a:solidFill>
                <a:effectLst/>
                <a:uLnTx/>
                <a:uFillTx/>
                <a:latin typeface="Calibri" panose="020F0502020204030204"/>
                <a:ea typeface="+mn-ea"/>
                <a:cs typeface="+mn-cs"/>
              </a:rPr>
              <a:t>Taalondersteunende</a:t>
            </a:r>
            <a:r>
              <a:rPr kumimoji="0" lang="nl-NL" sz="3400" b="0" i="0" u="none" strike="noStrike" kern="1200" cap="none" spc="0" normalizeH="0" baseline="0" noProof="0" dirty="0">
                <a:ln>
                  <a:noFill/>
                </a:ln>
                <a:solidFill>
                  <a:prstClr val="black"/>
                </a:solidFill>
                <a:effectLst/>
                <a:uLnTx/>
                <a:uFillTx/>
                <a:latin typeface="Calibri" panose="020F0502020204030204"/>
                <a:ea typeface="+mn-ea"/>
                <a:cs typeface="+mn-cs"/>
              </a:rPr>
              <a:t> technieken in bijvoorbeeld de uitleg van leerstof, in feedback op inbreng van kinderen .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8714" y="66821"/>
            <a:ext cx="3904639" cy="243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9148"/>
          <a:stretch/>
        </p:blipFill>
        <p:spPr bwMode="auto">
          <a:xfrm>
            <a:off x="8663608" y="2502569"/>
            <a:ext cx="3528392" cy="2145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Rechthoek 4"/>
          <p:cNvSpPr/>
          <p:nvPr/>
        </p:nvSpPr>
        <p:spPr>
          <a:xfrm>
            <a:off x="6582044" y="5960182"/>
            <a:ext cx="5534255"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http://taalgerichtvakonderwijs.nl/beproefde-lessenserie-prototypes</a:t>
            </a:r>
            <a:r>
              <a:rPr kumimoji="0" lang="nl-NL"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2717841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5000" b="1" dirty="0">
                <a:solidFill>
                  <a:schemeClr val="accent1"/>
                </a:solidFill>
              </a:rPr>
              <a:t>Programma</a:t>
            </a:r>
          </a:p>
        </p:txBody>
      </p:sp>
      <p:graphicFrame>
        <p:nvGraphicFramePr>
          <p:cNvPr id="5" name="Tijdelijke aanduiding voor inhoud 2">
            <a:extLst>
              <a:ext uri="{FF2B5EF4-FFF2-40B4-BE49-F238E27FC236}">
                <a16:creationId xmlns:a16="http://schemas.microsoft.com/office/drawing/2014/main" id="{8D020FC2-6BEE-998B-7AFE-287C5CA7CB06}"/>
              </a:ext>
            </a:extLst>
          </p:cNvPr>
          <p:cNvGraphicFramePr>
            <a:graphicFrameLocks noGrp="1"/>
          </p:cNvGraphicFramePr>
          <p:nvPr>
            <p:ph idx="1"/>
            <p:extLst>
              <p:ext uri="{D42A27DB-BD31-4B8C-83A1-F6EECF244321}">
                <p14:modId xmlns:p14="http://schemas.microsoft.com/office/powerpoint/2010/main" val="23552512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3806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3D3ED-E790-A47A-FA55-208BA281A72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254E09-9B5E-D3A0-1BDA-454C35965C2B}"/>
              </a:ext>
            </a:extLst>
          </p:cNvPr>
          <p:cNvSpPr>
            <a:spLocks noGrp="1"/>
          </p:cNvSpPr>
          <p:nvPr>
            <p:ph type="title"/>
          </p:nvPr>
        </p:nvSpPr>
        <p:spPr>
          <a:xfrm>
            <a:off x="699837" y="0"/>
            <a:ext cx="10413380" cy="1325563"/>
          </a:xfrm>
        </p:spPr>
        <p:txBody>
          <a:bodyPr/>
          <a:lstStyle/>
          <a:p>
            <a:r>
              <a:rPr lang="nl-NL" b="1" dirty="0">
                <a:solidFill>
                  <a:srgbClr val="FF0000"/>
                </a:solidFill>
              </a:rPr>
              <a:t>Opening </a:t>
            </a:r>
            <a:endParaRPr lang="nl-NL" dirty="0"/>
          </a:p>
        </p:txBody>
      </p:sp>
      <p:sp>
        <p:nvSpPr>
          <p:cNvPr id="3" name="TextBox 2">
            <a:extLst>
              <a:ext uri="{FF2B5EF4-FFF2-40B4-BE49-F238E27FC236}">
                <a16:creationId xmlns:a16="http://schemas.microsoft.com/office/drawing/2014/main" id="{4D3C414D-1BA9-521D-74B7-02B0C5A67297}"/>
              </a:ext>
            </a:extLst>
          </p:cNvPr>
          <p:cNvSpPr txBox="1"/>
          <p:nvPr/>
        </p:nvSpPr>
        <p:spPr>
          <a:xfrm>
            <a:off x="699837" y="1473239"/>
            <a:ext cx="10792326" cy="5170646"/>
          </a:xfrm>
          <a:prstGeom prst="rect">
            <a:avLst/>
          </a:prstGeom>
          <a:noFill/>
        </p:spPr>
        <p:txBody>
          <a:bodyPr wrap="square" rtlCol="0">
            <a:spAutoFit/>
          </a:bodyPr>
          <a:lstStyle/>
          <a:p>
            <a:pPr algn="l"/>
            <a:r>
              <a:rPr lang="en-US" sz="2600" b="0" i="0" dirty="0">
                <a:solidFill>
                  <a:srgbClr val="292929"/>
                </a:solidFill>
                <a:effectLst/>
              </a:rPr>
              <a:t>Combustion, also known as burning, is the basic chemical process of releasing energy from a fuel and air mixture.  In an internal combustion engine (ICE), the ignition and combustion of the fuel occurs within the engine itself. The engine then partially converts the energy from the combustion to work. The engine consists of a fixed cylinder and a moving piston. The expanding combustion gases push the piston, which in turn rotates the crankshaft. Ultimately, through a system of gears in the powertrain, this motion drives the vehicle’s wheels.</a:t>
            </a:r>
          </a:p>
          <a:p>
            <a:pPr algn="l"/>
            <a:endParaRPr lang="en-US" sz="2600" b="0" i="0" dirty="0">
              <a:solidFill>
                <a:srgbClr val="292929"/>
              </a:solidFill>
              <a:effectLst/>
            </a:endParaRPr>
          </a:p>
          <a:p>
            <a:pPr algn="l"/>
            <a:r>
              <a:rPr lang="en-US" sz="2600" b="0" i="0" dirty="0">
                <a:solidFill>
                  <a:srgbClr val="292929"/>
                </a:solidFill>
                <a:effectLst/>
              </a:rPr>
              <a:t>There are two kinds of internal combustion engines currently in production: </a:t>
            </a:r>
            <a:r>
              <a:rPr lang="en-US" sz="2600" b="0" i="0" dirty="0" err="1">
                <a:solidFill>
                  <a:srgbClr val="292929"/>
                </a:solidFill>
                <a:effectLst/>
              </a:rPr>
              <a:t>etc</a:t>
            </a:r>
            <a:r>
              <a:rPr lang="en-US" sz="2600" b="0" i="0" dirty="0">
                <a:solidFill>
                  <a:srgbClr val="292929"/>
                </a:solidFill>
                <a:effectLst/>
              </a:rPr>
              <a:t> </a:t>
            </a:r>
            <a:r>
              <a:rPr lang="en-US" sz="2600" b="0" i="0" dirty="0" err="1">
                <a:solidFill>
                  <a:srgbClr val="292929"/>
                </a:solidFill>
                <a:effectLst/>
              </a:rPr>
              <a:t>etc</a:t>
            </a:r>
            <a:r>
              <a:rPr lang="en-US" sz="2600" b="0" i="0" dirty="0">
                <a:solidFill>
                  <a:srgbClr val="292929"/>
                </a:solidFill>
                <a:effectLst/>
              </a:rPr>
              <a:t>…</a:t>
            </a:r>
          </a:p>
          <a:p>
            <a:pPr algn="l"/>
            <a:endParaRPr lang="en-US" sz="2600" dirty="0">
              <a:solidFill>
                <a:srgbClr val="292929"/>
              </a:solidFill>
            </a:endParaRPr>
          </a:p>
          <a:p>
            <a:pPr algn="l"/>
            <a:r>
              <a:rPr lang="en-US" sz="2600" b="0" i="0" dirty="0">
                <a:solidFill>
                  <a:srgbClr val="292929"/>
                </a:solidFill>
                <a:effectLst/>
              </a:rPr>
              <a:t>(</a:t>
            </a:r>
            <a:r>
              <a:rPr lang="en-US" sz="2600" b="0" i="0" dirty="0" err="1">
                <a:solidFill>
                  <a:srgbClr val="292929"/>
                </a:solidFill>
                <a:effectLst/>
              </a:rPr>
              <a:t>bron</a:t>
            </a:r>
            <a:r>
              <a:rPr lang="en-US" sz="2600" b="0" i="0" dirty="0">
                <a:solidFill>
                  <a:srgbClr val="292929"/>
                </a:solidFill>
                <a:effectLst/>
              </a:rPr>
              <a:t>: energy.gov)</a:t>
            </a:r>
          </a:p>
          <a:p>
            <a:endParaRPr lang="nl-NL" dirty="0"/>
          </a:p>
        </p:txBody>
      </p:sp>
      <p:sp>
        <p:nvSpPr>
          <p:cNvPr id="5" name="TextBox 4">
            <a:extLst>
              <a:ext uri="{FF2B5EF4-FFF2-40B4-BE49-F238E27FC236}">
                <a16:creationId xmlns:a16="http://schemas.microsoft.com/office/drawing/2014/main" id="{C1702638-87AC-81C7-E281-818EF1F13EE3}"/>
              </a:ext>
            </a:extLst>
          </p:cNvPr>
          <p:cNvSpPr txBox="1"/>
          <p:nvPr/>
        </p:nvSpPr>
        <p:spPr>
          <a:xfrm>
            <a:off x="6954280" y="5566667"/>
            <a:ext cx="5119287" cy="1077218"/>
          </a:xfrm>
          <a:prstGeom prst="rect">
            <a:avLst/>
          </a:prstGeom>
          <a:noFill/>
        </p:spPr>
        <p:txBody>
          <a:bodyPr wrap="none" rtlCol="0">
            <a:spAutoFit/>
          </a:bodyPr>
          <a:lstStyle/>
          <a:p>
            <a:r>
              <a:rPr lang="en-US" sz="3200" dirty="0" err="1">
                <a:solidFill>
                  <a:srgbClr val="0070C0"/>
                </a:solidFill>
              </a:rPr>
              <a:t>Waar</a:t>
            </a:r>
            <a:r>
              <a:rPr lang="en-US" sz="3200" dirty="0">
                <a:solidFill>
                  <a:srgbClr val="0070C0"/>
                </a:solidFill>
              </a:rPr>
              <a:t> </a:t>
            </a:r>
            <a:r>
              <a:rPr lang="en-US" sz="3200" dirty="0" err="1">
                <a:solidFill>
                  <a:srgbClr val="0070C0"/>
                </a:solidFill>
              </a:rPr>
              <a:t>gaat</a:t>
            </a:r>
            <a:r>
              <a:rPr lang="en-US" sz="3200" dirty="0">
                <a:solidFill>
                  <a:srgbClr val="0070C0"/>
                </a:solidFill>
              </a:rPr>
              <a:t> de </a:t>
            </a:r>
            <a:r>
              <a:rPr lang="en-US" sz="3200" dirty="0" err="1">
                <a:solidFill>
                  <a:srgbClr val="0070C0"/>
                </a:solidFill>
              </a:rPr>
              <a:t>tekst</a:t>
            </a:r>
            <a:r>
              <a:rPr lang="en-US" sz="3200" dirty="0">
                <a:solidFill>
                  <a:srgbClr val="0070C0"/>
                </a:solidFill>
              </a:rPr>
              <a:t> over? </a:t>
            </a:r>
          </a:p>
          <a:p>
            <a:r>
              <a:rPr lang="en-US" sz="3200" dirty="0">
                <a:solidFill>
                  <a:srgbClr val="0070C0"/>
                </a:solidFill>
              </a:rPr>
              <a:t>Wat </a:t>
            </a:r>
            <a:r>
              <a:rPr lang="en-US" sz="3200" dirty="0" err="1">
                <a:solidFill>
                  <a:srgbClr val="0070C0"/>
                </a:solidFill>
              </a:rPr>
              <a:t>maakt</a:t>
            </a:r>
            <a:r>
              <a:rPr lang="en-US" sz="3200" dirty="0">
                <a:solidFill>
                  <a:srgbClr val="0070C0"/>
                </a:solidFill>
              </a:rPr>
              <a:t> </a:t>
            </a:r>
            <a:r>
              <a:rPr lang="en-US" sz="3200" dirty="0" err="1">
                <a:solidFill>
                  <a:srgbClr val="0070C0"/>
                </a:solidFill>
              </a:rPr>
              <a:t>deze</a:t>
            </a:r>
            <a:r>
              <a:rPr lang="en-US" sz="3200" dirty="0">
                <a:solidFill>
                  <a:srgbClr val="0070C0"/>
                </a:solidFill>
              </a:rPr>
              <a:t> </a:t>
            </a:r>
            <a:r>
              <a:rPr lang="en-US" sz="3200" dirty="0" err="1">
                <a:solidFill>
                  <a:srgbClr val="0070C0"/>
                </a:solidFill>
              </a:rPr>
              <a:t>tekst</a:t>
            </a:r>
            <a:r>
              <a:rPr lang="en-US" sz="3200" dirty="0">
                <a:solidFill>
                  <a:srgbClr val="0070C0"/>
                </a:solidFill>
              </a:rPr>
              <a:t> </a:t>
            </a:r>
            <a:r>
              <a:rPr lang="en-US" sz="3200" dirty="0" err="1">
                <a:solidFill>
                  <a:srgbClr val="0070C0"/>
                </a:solidFill>
              </a:rPr>
              <a:t>lastig</a:t>
            </a:r>
            <a:r>
              <a:rPr lang="en-US" sz="3200" dirty="0">
                <a:solidFill>
                  <a:srgbClr val="0070C0"/>
                </a:solidFill>
              </a:rPr>
              <a:t>?  </a:t>
            </a:r>
            <a:endParaRPr lang="nl-NL" sz="3200" dirty="0">
              <a:solidFill>
                <a:srgbClr val="0070C0"/>
              </a:solidFill>
            </a:endParaRPr>
          </a:p>
        </p:txBody>
      </p:sp>
    </p:spTree>
    <p:extLst>
      <p:ext uri="{BB962C8B-B14F-4D97-AF65-F5344CB8AC3E}">
        <p14:creationId xmlns:p14="http://schemas.microsoft.com/office/powerpoint/2010/main" val="234203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91CA64-A6E9-D11A-7CAE-065FCB9C0284}"/>
              </a:ext>
            </a:extLst>
          </p:cNvPr>
          <p:cNvSpPr>
            <a:spLocks noGrp="1"/>
          </p:cNvSpPr>
          <p:nvPr>
            <p:ph type="title"/>
          </p:nvPr>
        </p:nvSpPr>
        <p:spPr>
          <a:xfrm>
            <a:off x="838200" y="365125"/>
            <a:ext cx="10413380" cy="1325563"/>
          </a:xfrm>
        </p:spPr>
        <p:txBody>
          <a:bodyPr/>
          <a:lstStyle/>
          <a:p>
            <a:r>
              <a:rPr lang="nl-NL" b="1" dirty="0">
                <a:solidFill>
                  <a:srgbClr val="0070C0"/>
                </a:solidFill>
              </a:rPr>
              <a:t>Achtergrond</a:t>
            </a:r>
            <a:r>
              <a:rPr lang="nl-NL" b="1" dirty="0">
                <a:solidFill>
                  <a:srgbClr val="FF0000"/>
                </a:solidFill>
              </a:rPr>
              <a:t> </a:t>
            </a:r>
            <a:endParaRPr lang="nl-NL" dirty="0"/>
          </a:p>
        </p:txBody>
      </p:sp>
      <p:pic>
        <p:nvPicPr>
          <p:cNvPr id="5" name="Tijdelijke aanduiding voor inhoud 4" descr="Afbeelding met tekst, menu, boek, document&#10;&#10;Automatisch gegenereerde beschrijving">
            <a:extLst>
              <a:ext uri="{FF2B5EF4-FFF2-40B4-BE49-F238E27FC236}">
                <a16:creationId xmlns:a16="http://schemas.microsoft.com/office/drawing/2014/main" id="{00A48662-587D-F608-E0D4-7374BACFB4E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40420" y="1640870"/>
            <a:ext cx="6184775" cy="4638581"/>
          </a:xfrm>
        </p:spPr>
      </p:pic>
      <p:pic>
        <p:nvPicPr>
          <p:cNvPr id="6" name="Afbeelding 5">
            <a:extLst>
              <a:ext uri="{FF2B5EF4-FFF2-40B4-BE49-F238E27FC236}">
                <a16:creationId xmlns:a16="http://schemas.microsoft.com/office/drawing/2014/main" id="{ED4306A5-3320-CEDB-31AA-CBA8B3494C6F}"/>
              </a:ext>
            </a:extLst>
          </p:cNvPr>
          <p:cNvPicPr>
            <a:picLocks noChangeAspect="1"/>
          </p:cNvPicPr>
          <p:nvPr/>
        </p:nvPicPr>
        <p:blipFill>
          <a:blip r:embed="rId4"/>
          <a:stretch>
            <a:fillRect/>
          </a:stretch>
        </p:blipFill>
        <p:spPr>
          <a:xfrm>
            <a:off x="7230140" y="0"/>
            <a:ext cx="4961860" cy="6858000"/>
          </a:xfrm>
          <a:prstGeom prst="rect">
            <a:avLst/>
          </a:prstGeom>
        </p:spPr>
      </p:pic>
    </p:spTree>
    <p:extLst>
      <p:ext uri="{BB962C8B-B14F-4D97-AF65-F5344CB8AC3E}">
        <p14:creationId xmlns:p14="http://schemas.microsoft.com/office/powerpoint/2010/main" val="3434387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descr="Afbeelding met tekst, Papierprodcut, papier, handschrift&#10;&#10;Automatisch gegenereerde beschrijving">
            <a:extLst>
              <a:ext uri="{FF2B5EF4-FFF2-40B4-BE49-F238E27FC236}">
                <a16:creationId xmlns:a16="http://schemas.microsoft.com/office/drawing/2014/main" id="{F81B48AB-2A72-D99F-96D8-B6E6DE59FB5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rcRect t="5151" r="18727" b="23346"/>
          <a:stretch/>
        </p:blipFill>
        <p:spPr>
          <a:xfrm rot="16200000">
            <a:off x="5378775" y="-114825"/>
            <a:ext cx="6572882" cy="7710345"/>
          </a:xfrm>
        </p:spPr>
      </p:pic>
      <p:sp>
        <p:nvSpPr>
          <p:cNvPr id="2" name="Titel 1">
            <a:extLst>
              <a:ext uri="{FF2B5EF4-FFF2-40B4-BE49-F238E27FC236}">
                <a16:creationId xmlns:a16="http://schemas.microsoft.com/office/drawing/2014/main" id="{6DE33448-57E2-0DA4-FD89-C2760618038B}"/>
              </a:ext>
            </a:extLst>
          </p:cNvPr>
          <p:cNvSpPr>
            <a:spLocks noGrp="1"/>
          </p:cNvSpPr>
          <p:nvPr>
            <p:ph type="title"/>
          </p:nvPr>
        </p:nvSpPr>
        <p:spPr>
          <a:xfrm>
            <a:off x="52787" y="0"/>
            <a:ext cx="4185062" cy="1325563"/>
          </a:xfrm>
        </p:spPr>
        <p:txBody>
          <a:bodyPr/>
          <a:lstStyle/>
          <a:p>
            <a:r>
              <a:rPr lang="nl-NL" dirty="0">
                <a:solidFill>
                  <a:srgbClr val="FF0000"/>
                </a:solidFill>
              </a:rPr>
              <a:t>Thuistaal (Dat) </a:t>
            </a:r>
            <a:r>
              <a:rPr lang="nl-NL" dirty="0" err="1">
                <a:solidFill>
                  <a:srgbClr val="FF0000"/>
                </a:solidFill>
              </a:rPr>
              <a:t>vs</a:t>
            </a:r>
            <a:r>
              <a:rPr lang="nl-NL" dirty="0">
                <a:solidFill>
                  <a:srgbClr val="FF0000"/>
                </a:solidFill>
              </a:rPr>
              <a:t> schooltaal (Cat)</a:t>
            </a:r>
          </a:p>
        </p:txBody>
      </p:sp>
      <p:pic>
        <p:nvPicPr>
          <p:cNvPr id="3" name="Afbeelding 1">
            <a:extLst>
              <a:ext uri="{FF2B5EF4-FFF2-40B4-BE49-F238E27FC236}">
                <a16:creationId xmlns:a16="http://schemas.microsoft.com/office/drawing/2014/main" id="{9B7BD664-830F-1728-D234-50A79C9D72E3}"/>
              </a:ext>
            </a:extLst>
          </p:cNvPr>
          <p:cNvPicPr>
            <a:picLocks noChangeAspect="1"/>
          </p:cNvPicPr>
          <p:nvPr/>
        </p:nvPicPr>
        <p:blipFill rotWithShape="1">
          <a:blip r:embed="rId4"/>
          <a:srcRect l="35947" r="9936"/>
          <a:stretch/>
        </p:blipFill>
        <p:spPr>
          <a:xfrm rot="5400000">
            <a:off x="155647" y="1365262"/>
            <a:ext cx="4935974" cy="514169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850449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56147" y="0"/>
            <a:ext cx="12135853" cy="67864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“Het </a:t>
            </a:r>
            <a:r>
              <a:rPr kumimoji="0" lang="nl-NL" sz="4000" b="0" i="0" u="none" strike="noStrike" kern="1200" cap="none" spc="0" normalizeH="0" baseline="0" noProof="0" dirty="0">
                <a:ln>
                  <a:noFill/>
                </a:ln>
                <a:solidFill>
                  <a:srgbClr val="FF0000"/>
                </a:solidFill>
                <a:effectLst/>
                <a:uLnTx/>
                <a:uFillTx/>
                <a:latin typeface="Calibri" panose="020F0502020204030204"/>
                <a:ea typeface="+mn-ea"/>
                <a:cs typeface="+mn-cs"/>
              </a:rPr>
              <a:t>lichaam </a:t>
            </a: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is </a:t>
            </a:r>
            <a:r>
              <a:rPr kumimoji="0" lang="nl-NL" sz="4000" b="0" i="0" u="none" strike="noStrike" kern="1200" cap="none" spc="0" normalizeH="0" baseline="0" noProof="0" dirty="0">
                <a:ln>
                  <a:noFill/>
                </a:ln>
                <a:solidFill>
                  <a:srgbClr val="FF0000"/>
                </a:solidFill>
                <a:effectLst/>
                <a:uLnTx/>
                <a:uFillTx/>
                <a:latin typeface="Calibri" panose="020F0502020204030204"/>
                <a:ea typeface="+mn-ea"/>
                <a:cs typeface="+mn-cs"/>
              </a:rPr>
              <a:t>opgebouwd</a:t>
            </a: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 uit </a:t>
            </a:r>
            <a:r>
              <a:rPr kumimoji="0" lang="nl-NL" sz="4000" b="0" i="0" u="none" strike="noStrike" kern="1200" cap="none" spc="0" normalizeH="0" baseline="0" noProof="0" dirty="0">
                <a:ln>
                  <a:noFill/>
                </a:ln>
                <a:solidFill>
                  <a:srgbClr val="00B050"/>
                </a:solidFill>
                <a:effectLst/>
                <a:uLnTx/>
                <a:uFillTx/>
                <a:latin typeface="Calibri" panose="020F0502020204030204"/>
                <a:ea typeface="+mn-ea"/>
                <a:cs typeface="+mn-cs"/>
              </a:rPr>
              <a:t>veel verschillende </a:t>
            </a:r>
            <a:r>
              <a:rPr kumimoji="0" lang="nl-NL" sz="4000" b="0" i="0" u="none" strike="noStrike" kern="1200" cap="none" spc="0" normalizeH="0" baseline="0" noProof="0" dirty="0">
                <a:ln>
                  <a:noFill/>
                </a:ln>
                <a:solidFill>
                  <a:srgbClr val="7030A0"/>
                </a:solidFill>
                <a:effectLst/>
                <a:uLnTx/>
                <a:uFillTx/>
                <a:latin typeface="Calibri" panose="020F0502020204030204"/>
                <a:ea typeface="+mn-ea"/>
                <a:cs typeface="+mn-cs"/>
              </a:rPr>
              <a:t>organen</a:t>
            </a: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 Het grootste orgaan is de huid, die het lichaam </a:t>
            </a:r>
            <a:r>
              <a:rPr kumimoji="0" lang="nl-NL" sz="4000" b="0" i="0" u="none" strike="noStrike" kern="1200" cap="none" spc="0" normalizeH="0" baseline="0" noProof="0" dirty="0">
                <a:ln>
                  <a:noFill/>
                </a:ln>
                <a:solidFill>
                  <a:srgbClr val="00B050"/>
                </a:solidFill>
                <a:effectLst/>
                <a:uLnTx/>
                <a:uFillTx/>
                <a:latin typeface="Calibri" panose="020F0502020204030204"/>
                <a:ea typeface="+mn-ea"/>
                <a:cs typeface="+mn-cs"/>
              </a:rPr>
              <a:t>onder andere </a:t>
            </a:r>
            <a:r>
              <a:rPr kumimoji="0" lang="nl-NL" sz="4000" b="0" i="0" u="none" strike="noStrike" kern="1200" cap="none" spc="0" normalizeH="0" baseline="0" noProof="0" dirty="0">
                <a:ln>
                  <a:noFill/>
                </a:ln>
                <a:solidFill>
                  <a:srgbClr val="FF0000"/>
                </a:solidFill>
                <a:effectLst/>
                <a:uLnTx/>
                <a:uFillTx/>
                <a:latin typeface="Calibri" panose="020F0502020204030204"/>
                <a:ea typeface="+mn-ea"/>
                <a:cs typeface="+mn-cs"/>
              </a:rPr>
              <a:t>beschermt</a:t>
            </a: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 tegen </a:t>
            </a:r>
            <a:r>
              <a:rPr kumimoji="0" lang="nl-NL" sz="4000" b="0" i="0" u="none" strike="noStrike" kern="1200" cap="none" spc="0" normalizeH="0" baseline="0" noProof="0" dirty="0">
                <a:ln>
                  <a:noFill/>
                </a:ln>
                <a:solidFill>
                  <a:srgbClr val="7030A0"/>
                </a:solidFill>
                <a:effectLst/>
                <a:uLnTx/>
                <a:uFillTx/>
                <a:latin typeface="Calibri" panose="020F0502020204030204"/>
                <a:ea typeface="+mn-ea"/>
                <a:cs typeface="+mn-cs"/>
              </a:rPr>
              <a:t>ziekteverwekkers</a:t>
            </a:r>
            <a:r>
              <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4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500" b="1" i="0" u="none" strike="noStrike" kern="1200" cap="none" spc="0" normalizeH="0" baseline="0" noProof="0" dirty="0">
                <a:ln>
                  <a:noFill/>
                </a:ln>
                <a:solidFill>
                  <a:srgbClr val="00B050"/>
                </a:solidFill>
                <a:effectLst/>
                <a:uLnTx/>
                <a:uFillTx/>
                <a:latin typeface="Calibri" panose="020F0502020204030204"/>
                <a:ea typeface="+mn-ea"/>
                <a:cs typeface="+mn-cs"/>
              </a:rPr>
              <a:t>Dagelijkse woorden </a:t>
            </a: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zijn woorden die in het dagelijks leven veel voorkomen.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Een docent gebruikt ook begrippen in de les die specifiek zijn voor het vakgebied: </a:t>
            </a:r>
            <a:r>
              <a:rPr kumimoji="0" lang="nl-NL" sz="2500" b="1" i="0" u="none" strike="noStrike" kern="1200" cap="none" spc="0" normalizeH="0" baseline="0" noProof="0" dirty="0" err="1">
                <a:ln>
                  <a:noFill/>
                </a:ln>
                <a:solidFill>
                  <a:srgbClr val="7030A0"/>
                </a:solidFill>
                <a:effectLst/>
                <a:uLnTx/>
                <a:uFillTx/>
                <a:latin typeface="Calibri" panose="020F0502020204030204"/>
                <a:ea typeface="+mn-ea"/>
                <a:cs typeface="+mn-cs"/>
              </a:rPr>
              <a:t>vakbegrippen</a:t>
            </a: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 zijn onbekend bij zowel NT1- als NT2-leerlingen, waardoor een docent in de les extra aandacht besteedt aan deze woorden.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Voor NT2-leerlingen ligt het probleem echter bij de derde groep woorden: </a:t>
            </a:r>
            <a:r>
              <a:rPr kumimoji="0" lang="nl-NL" sz="2500" b="1" i="0" u="none" strike="noStrike" kern="1200" cap="none" spc="0" normalizeH="0" baseline="0" noProof="0" dirty="0">
                <a:ln>
                  <a:noFill/>
                </a:ln>
                <a:solidFill>
                  <a:srgbClr val="FF0000"/>
                </a:solidFill>
                <a:effectLst/>
                <a:uLnTx/>
                <a:uFillTx/>
                <a:latin typeface="Calibri" panose="020F0502020204030204"/>
                <a:ea typeface="+mn-ea"/>
                <a:cs typeface="+mn-cs"/>
              </a:rPr>
              <a:t>de algemene schooltaalwoorden</a:t>
            </a: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 Deze woorden vallen niet onder de dagelijkse taal of vaktaal, maar zijn woorden die veel voorkomen in de instructie of lesboeken. </a:t>
            </a:r>
            <a:r>
              <a:rPr kumimoji="0" lang="nl-NL" sz="2500" b="1" i="0" u="none" strike="noStrike" kern="1200" cap="none" spc="0" normalizeH="0" baseline="0" noProof="0" dirty="0">
                <a:ln>
                  <a:noFill/>
                </a:ln>
                <a:solidFill>
                  <a:prstClr val="black"/>
                </a:solidFill>
                <a:effectLst/>
                <a:uLnTx/>
                <a:uFillTx/>
                <a:latin typeface="Calibri" panose="020F0502020204030204"/>
                <a:ea typeface="+mn-ea"/>
                <a:cs typeface="+mn-cs"/>
              </a:rPr>
              <a:t>Een docent heeft de neiging om deze woorden als bekend te veronderstellen, met als gevolg dat NT2-leerlingen de tekst of instructie niet begrijpen</a:t>
            </a:r>
            <a:r>
              <a:rPr kumimoji="0" lang="nl-NL" sz="2500" b="0" i="0" u="none" strike="noStrike" kern="1200" cap="none" spc="0" normalizeH="0" baseline="0" noProof="0" dirty="0">
                <a:ln>
                  <a:noFill/>
                </a:ln>
                <a:solidFill>
                  <a:prstClr val="black"/>
                </a:solidFill>
                <a:effectLst/>
                <a:uLnTx/>
                <a:uFillTx/>
                <a:latin typeface="Calibri" panose="020F0502020204030204"/>
                <a:ea typeface="+mn-ea"/>
                <a:cs typeface="+mn-cs"/>
              </a:rPr>
              <a:t> (LOWAN, 2018).</a:t>
            </a:r>
          </a:p>
        </p:txBody>
      </p:sp>
    </p:spTree>
    <p:extLst>
      <p:ext uri="{BB962C8B-B14F-4D97-AF65-F5344CB8AC3E}">
        <p14:creationId xmlns:p14="http://schemas.microsoft.com/office/powerpoint/2010/main" val="1037817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B326B4-C984-481D-CCD0-E7B055AB39F3}"/>
              </a:ext>
            </a:extLst>
          </p:cNvPr>
          <p:cNvSpPr>
            <a:spLocks noGrp="1"/>
          </p:cNvSpPr>
          <p:nvPr>
            <p:ph type="title"/>
          </p:nvPr>
        </p:nvSpPr>
        <p:spPr>
          <a:xfrm>
            <a:off x="838200" y="329499"/>
            <a:ext cx="10515600" cy="1325563"/>
          </a:xfrm>
        </p:spPr>
        <p:txBody>
          <a:bodyPr>
            <a:normAutofit/>
          </a:bodyPr>
          <a:lstStyle/>
          <a:p>
            <a:r>
              <a:rPr lang="nl-NL" b="1" dirty="0">
                <a:solidFill>
                  <a:schemeClr val="accent1"/>
                </a:solidFill>
              </a:rPr>
              <a:t>Drie pijlers TVO</a:t>
            </a:r>
          </a:p>
        </p:txBody>
      </p:sp>
      <p:sp>
        <p:nvSpPr>
          <p:cNvPr id="3" name="Tijdelijke aanduiding voor inhoud 2">
            <a:extLst>
              <a:ext uri="{FF2B5EF4-FFF2-40B4-BE49-F238E27FC236}">
                <a16:creationId xmlns:a16="http://schemas.microsoft.com/office/drawing/2014/main" id="{48255C27-50AB-0EFD-EE94-91B507B459E3}"/>
              </a:ext>
            </a:extLst>
          </p:cNvPr>
          <p:cNvSpPr>
            <a:spLocks noGrp="1"/>
          </p:cNvSpPr>
          <p:nvPr>
            <p:ph idx="1"/>
          </p:nvPr>
        </p:nvSpPr>
        <p:spPr>
          <a:xfrm>
            <a:off x="838200" y="1507441"/>
            <a:ext cx="4155060" cy="4873083"/>
          </a:xfrm>
        </p:spPr>
        <p:txBody>
          <a:bodyPr>
            <a:normAutofit fontScale="85000" lnSpcReduction="20000"/>
          </a:bodyPr>
          <a:lstStyle/>
          <a:p>
            <a:pPr marL="0" marR="0" lvl="0" indent="0" algn="l" defTabSz="914400" rtl="0" eaLnBrk="0" fontAlgn="base" latinLnBrk="0" hangingPunct="0">
              <a:lnSpc>
                <a:spcPct val="100000"/>
              </a:lnSpc>
              <a:spcBef>
                <a:spcPct val="0"/>
              </a:spcBef>
              <a:spcAft>
                <a:spcPct val="0"/>
              </a:spcAft>
              <a:buClrTx/>
              <a:buSzTx/>
              <a:buNone/>
              <a:tabLst/>
            </a:pPr>
            <a:r>
              <a:rPr lang="nl-NL" altLang="nl-NL" dirty="0">
                <a:solidFill>
                  <a:srgbClr val="FF0000"/>
                </a:solidFill>
                <a:cs typeface="Arial" panose="020B0604020202020204" pitchFamily="34" charset="0"/>
              </a:rPr>
              <a:t>Context</a:t>
            </a:r>
          </a:p>
          <a:p>
            <a:pPr marL="0" marR="0" lvl="0" indent="0" algn="l" defTabSz="914400" rtl="0" eaLnBrk="0" fontAlgn="base" latinLnBrk="0" hangingPunct="0">
              <a:lnSpc>
                <a:spcPct val="100000"/>
              </a:lnSpc>
              <a:spcBef>
                <a:spcPct val="0"/>
              </a:spcBef>
              <a:spcAft>
                <a:spcPct val="0"/>
              </a:spcAft>
              <a:buClrTx/>
              <a:buSzTx/>
              <a:buNone/>
              <a:tabLst/>
            </a:pPr>
            <a:r>
              <a:rPr lang="nl-NL" altLang="nl-NL" sz="2300" dirty="0">
                <a:solidFill>
                  <a:srgbClr val="000000"/>
                </a:solidFill>
                <a:cs typeface="Arial" panose="020B0604020202020204" pitchFamily="34" charset="0"/>
              </a:rPr>
              <a:t>Om de leerstof en vaardigheden te laten aanhaken bij nieuwe gezamenlijke ervaringen en eerdere voorkennis en ze voor </a:t>
            </a:r>
            <a:r>
              <a:rPr lang="nl-NL" altLang="nl-NL" sz="2300" dirty="0" err="1">
                <a:solidFill>
                  <a:srgbClr val="000000"/>
                </a:solidFill>
                <a:cs typeface="Arial" panose="020B0604020202020204" pitchFamily="34" charset="0"/>
              </a:rPr>
              <a:t>lln</a:t>
            </a:r>
            <a:r>
              <a:rPr lang="nl-NL" altLang="nl-NL" sz="2300" dirty="0">
                <a:solidFill>
                  <a:srgbClr val="000000"/>
                </a:solidFill>
                <a:cs typeface="Arial" panose="020B0604020202020204" pitchFamily="34" charset="0"/>
              </a:rPr>
              <a:t> betekenis te geven. </a:t>
            </a:r>
          </a:p>
          <a:p>
            <a:pPr marL="0" marR="0" lvl="0" indent="0" algn="l" defTabSz="914400" rtl="0" eaLnBrk="0" fontAlgn="base" latinLnBrk="0" hangingPunct="0">
              <a:lnSpc>
                <a:spcPct val="100000"/>
              </a:lnSpc>
              <a:spcBef>
                <a:spcPct val="0"/>
              </a:spcBef>
              <a:spcAft>
                <a:spcPct val="0"/>
              </a:spcAft>
              <a:buClrTx/>
              <a:buSzTx/>
              <a:buNone/>
              <a:tabLst/>
            </a:pPr>
            <a:endParaRPr lang="nl-NL" altLang="nl-NL" dirty="0">
              <a:solidFill>
                <a:srgbClr val="000000"/>
              </a:solidFill>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lang="nl-NL" altLang="nl-NL" dirty="0">
                <a:solidFill>
                  <a:srgbClr val="FF0000"/>
                </a:solidFill>
                <a:cs typeface="Arial" panose="020B0604020202020204" pitchFamily="34" charset="0"/>
              </a:rPr>
              <a:t>Interactie</a:t>
            </a:r>
          </a:p>
          <a:p>
            <a:pPr marL="0" marR="0" lvl="0" indent="0" algn="l" defTabSz="914400" rtl="0" eaLnBrk="0" fontAlgn="base" latinLnBrk="0" hangingPunct="0">
              <a:lnSpc>
                <a:spcPct val="100000"/>
              </a:lnSpc>
              <a:spcBef>
                <a:spcPct val="0"/>
              </a:spcBef>
              <a:spcAft>
                <a:spcPct val="0"/>
              </a:spcAft>
              <a:buClrTx/>
              <a:buSzTx/>
              <a:buNone/>
              <a:tabLst/>
            </a:pPr>
            <a:r>
              <a:rPr lang="nl-NL" altLang="nl-NL" sz="2300" dirty="0">
                <a:solidFill>
                  <a:srgbClr val="000000"/>
                </a:solidFill>
                <a:cs typeface="Arial" panose="020B0604020202020204" pitchFamily="34" charset="0"/>
              </a:rPr>
              <a:t>Waarin </a:t>
            </a:r>
            <a:r>
              <a:rPr lang="nl-NL" altLang="nl-NL" sz="2300" dirty="0" err="1">
                <a:solidFill>
                  <a:srgbClr val="000000"/>
                </a:solidFill>
                <a:cs typeface="Arial" panose="020B0604020202020204" pitchFamily="34" charset="0"/>
              </a:rPr>
              <a:t>lln</a:t>
            </a:r>
            <a:r>
              <a:rPr lang="nl-NL" altLang="nl-NL" sz="2300" dirty="0">
                <a:solidFill>
                  <a:srgbClr val="000000"/>
                </a:solidFill>
                <a:cs typeface="Arial" panose="020B0604020202020204" pitchFamily="34" charset="0"/>
              </a:rPr>
              <a:t> actief taal gebruiken om te denken over het vak, en leraren kunnen horen en lezen hoe zij hun redeneren onder woorden leren brengen</a:t>
            </a:r>
          </a:p>
          <a:p>
            <a:pPr marL="0" marR="0" lvl="0" indent="0" algn="l" defTabSz="914400" rtl="0" eaLnBrk="0" fontAlgn="base" latinLnBrk="0" hangingPunct="0">
              <a:lnSpc>
                <a:spcPct val="100000"/>
              </a:lnSpc>
              <a:spcBef>
                <a:spcPct val="0"/>
              </a:spcBef>
              <a:spcAft>
                <a:spcPct val="0"/>
              </a:spcAft>
              <a:buClrTx/>
              <a:buSzTx/>
              <a:buNone/>
              <a:tabLst/>
            </a:pPr>
            <a:endParaRPr lang="nl-NL" altLang="nl-NL" dirty="0">
              <a:solidFill>
                <a:srgbClr val="000000"/>
              </a:solidFill>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lang="nl-NL" altLang="nl-NL" dirty="0">
                <a:solidFill>
                  <a:srgbClr val="FF0000"/>
                </a:solidFill>
                <a:cs typeface="Arial" panose="020B0604020202020204" pitchFamily="34" charset="0"/>
              </a:rPr>
              <a:t>Taalsteun</a:t>
            </a:r>
          </a:p>
          <a:p>
            <a:pPr marL="0" marR="0" lvl="0" indent="0" algn="l" defTabSz="914400" rtl="0" eaLnBrk="0" fontAlgn="base" latinLnBrk="0" hangingPunct="0">
              <a:lnSpc>
                <a:spcPct val="100000"/>
              </a:lnSpc>
              <a:spcBef>
                <a:spcPct val="0"/>
              </a:spcBef>
              <a:spcAft>
                <a:spcPct val="0"/>
              </a:spcAft>
              <a:buClrTx/>
              <a:buSzTx/>
              <a:buNone/>
              <a:tabLst/>
            </a:pPr>
            <a:r>
              <a:rPr lang="nl-NL" altLang="nl-NL" sz="2300" dirty="0">
                <a:solidFill>
                  <a:srgbClr val="000000"/>
                </a:solidFill>
                <a:cs typeface="Arial" panose="020B0604020202020204" pitchFamily="34" charset="0"/>
              </a:rPr>
              <a:t>Waarmee </a:t>
            </a:r>
            <a:r>
              <a:rPr lang="nl-NL" altLang="nl-NL" sz="2300" dirty="0" err="1">
                <a:solidFill>
                  <a:srgbClr val="000000"/>
                </a:solidFill>
                <a:cs typeface="Arial" panose="020B0604020202020204" pitchFamily="34" charset="0"/>
              </a:rPr>
              <a:t>lln</a:t>
            </a:r>
            <a:r>
              <a:rPr lang="nl-NL" altLang="nl-NL" sz="2300" dirty="0">
                <a:solidFill>
                  <a:srgbClr val="000000"/>
                </a:solidFill>
                <a:cs typeface="Arial" panose="020B0604020202020204" pitchFamily="34" charset="0"/>
              </a:rPr>
              <a:t> met goede voorbeelden en feedback hun school- en vaktaal kunnen ontwikkelen</a:t>
            </a:r>
          </a:p>
        </p:txBody>
      </p:sp>
      <p:pic>
        <p:nvPicPr>
          <p:cNvPr id="5" name="Afbeelding 4" descr="Afbeelding met Menselijk gezicht, persoon, kleding, person&#10;&#10;Automatisch gegenereerde beschrijving">
            <a:extLst>
              <a:ext uri="{FF2B5EF4-FFF2-40B4-BE49-F238E27FC236}">
                <a16:creationId xmlns:a16="http://schemas.microsoft.com/office/drawing/2014/main" id="{126EA29D-3E50-F572-9C0F-AA39DDD16E1B}"/>
              </a:ext>
            </a:extLst>
          </p:cNvPr>
          <p:cNvPicPr>
            <a:picLocks noChangeAspect="1"/>
          </p:cNvPicPr>
          <p:nvPr/>
        </p:nvPicPr>
        <p:blipFill>
          <a:blip r:embed="rId3"/>
          <a:stretch>
            <a:fillRect/>
          </a:stretch>
        </p:blipFill>
        <p:spPr>
          <a:xfrm>
            <a:off x="5140712" y="0"/>
            <a:ext cx="6858000" cy="6858000"/>
          </a:xfrm>
          <a:prstGeom prst="rect">
            <a:avLst/>
          </a:prstGeom>
        </p:spPr>
      </p:pic>
    </p:spTree>
    <p:extLst>
      <p:ext uri="{BB962C8B-B14F-4D97-AF65-F5344CB8AC3E}">
        <p14:creationId xmlns:p14="http://schemas.microsoft.com/office/powerpoint/2010/main" val="4157222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747677" y="74033"/>
            <a:ext cx="9364947" cy="665350"/>
          </a:xfrm>
          <a:ln/>
        </p:spPr>
        <p:txBody>
          <a:bodyPr>
            <a:normAutofit fontScale="90000"/>
          </a:bodyPr>
          <a:lstStyle/>
          <a:p>
            <a:pPr>
              <a:lnSpc>
                <a:spcPct val="104000"/>
              </a:lnSpc>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br>
              <a:rPr lang="en-GB" sz="3266" dirty="0">
                <a:solidFill>
                  <a:srgbClr val="008080"/>
                </a:solidFill>
                <a:latin typeface="Calibri" panose="020F0502020204030204" pitchFamily="34" charset="0"/>
              </a:rPr>
            </a:br>
            <a:r>
              <a:rPr lang="en-GB" sz="4900" dirty="0" err="1">
                <a:solidFill>
                  <a:srgbClr val="FF0000"/>
                </a:solidFill>
              </a:rPr>
              <a:t>Taalgroeimiddelen</a:t>
            </a:r>
            <a:br>
              <a:rPr lang="en-GB" sz="4000" dirty="0">
                <a:solidFill>
                  <a:srgbClr val="008080"/>
                </a:solidFill>
                <a:latin typeface="Calibri" panose="020F0502020204030204" pitchFamily="34" charset="0"/>
              </a:rPr>
            </a:br>
            <a:endParaRPr lang="en-GB" sz="4000" dirty="0">
              <a:solidFill>
                <a:srgbClr val="008080"/>
              </a:solidFill>
              <a:latin typeface="Calibri" panose="020F0502020204030204" pitchFamily="34" charset="0"/>
            </a:endParaRPr>
          </a:p>
        </p:txBody>
      </p:sp>
      <p:sp>
        <p:nvSpPr>
          <p:cNvPr id="5122" name="Rectangle 2"/>
          <p:cNvSpPr>
            <a:spLocks noGrp="1" noChangeArrowheads="1"/>
          </p:cNvSpPr>
          <p:nvPr>
            <p:ph type="body" idx="1"/>
          </p:nvPr>
        </p:nvSpPr>
        <p:spPr>
          <a:xfrm>
            <a:off x="511629" y="1164811"/>
            <a:ext cx="10882276" cy="4594082"/>
          </a:xfrm>
          <a:ln/>
        </p:spPr>
        <p:txBody>
          <a:bodyPr>
            <a:normAutofit/>
          </a:bodyPr>
          <a:lstStyle/>
          <a:p>
            <a:pPr marL="97932" indent="0">
              <a:lnSpc>
                <a:spcPct val="100000"/>
              </a:lnSpc>
              <a:buNone/>
              <a:tabLst>
                <a:tab pos="656722" algn="l"/>
                <a:tab pos="1313444" algn="l"/>
                <a:tab pos="1970166" algn="l"/>
                <a:tab pos="2626888" algn="l"/>
                <a:tab pos="3283610" algn="l"/>
                <a:tab pos="3940332" algn="l"/>
                <a:tab pos="4597055" algn="l"/>
                <a:tab pos="5253777" algn="l"/>
                <a:tab pos="5910499" algn="l"/>
                <a:tab pos="6567221" algn="l"/>
                <a:tab pos="7223943" algn="l"/>
                <a:tab pos="7880665" algn="l"/>
              </a:tabLst>
            </a:pPr>
            <a:r>
              <a:rPr lang="en-GB" sz="2400" dirty="0" err="1">
                <a:solidFill>
                  <a:schemeClr val="bg2">
                    <a:lumMod val="50000"/>
                  </a:schemeClr>
                </a:solidFill>
                <a:latin typeface="+mj-lt"/>
                <a:ea typeface="Verdana" panose="020B0604030504040204" pitchFamily="34" charset="0"/>
                <a:cs typeface="Verdana" panose="020B0604030504040204" pitchFamily="34" charset="0"/>
              </a:rPr>
              <a:t>Toelichting</a:t>
            </a:r>
            <a:r>
              <a:rPr lang="en-GB" sz="2400" dirty="0">
                <a:solidFill>
                  <a:schemeClr val="bg2">
                    <a:lumMod val="50000"/>
                  </a:schemeClr>
                </a:solidFill>
                <a:latin typeface="+mj-lt"/>
                <a:ea typeface="Verdana" panose="020B0604030504040204" pitchFamily="34" charset="0"/>
                <a:cs typeface="Verdana" panose="020B0604030504040204" pitchFamily="34" charset="0"/>
              </a:rPr>
              <a:t> op </a:t>
            </a:r>
            <a:r>
              <a:rPr lang="en-GB" sz="2400" dirty="0" err="1">
                <a:solidFill>
                  <a:schemeClr val="bg2">
                    <a:lumMod val="50000"/>
                  </a:schemeClr>
                </a:solidFill>
                <a:latin typeface="+mj-lt"/>
                <a:ea typeface="Verdana" panose="020B0604030504040204" pitchFamily="34" charset="0"/>
                <a:cs typeface="Verdana" panose="020B0604030504040204" pitchFamily="34" charset="0"/>
              </a:rPr>
              <a:t>fases</a:t>
            </a:r>
            <a:r>
              <a:rPr lang="en-GB" sz="2400" dirty="0">
                <a:solidFill>
                  <a:schemeClr val="bg2">
                    <a:lumMod val="50000"/>
                  </a:schemeClr>
                </a:solidFill>
                <a:latin typeface="+mj-lt"/>
                <a:ea typeface="Verdana" panose="020B0604030504040204" pitchFamily="34" charset="0"/>
                <a:cs typeface="Verdana" panose="020B0604030504040204" pitchFamily="34" charset="0"/>
              </a:rPr>
              <a:t> / items:</a:t>
            </a:r>
          </a:p>
        </p:txBody>
      </p:sp>
      <p:pic>
        <p:nvPicPr>
          <p:cNvPr id="2" name="Afbeelding 1"/>
          <p:cNvPicPr>
            <a:picLocks noChangeAspect="1"/>
          </p:cNvPicPr>
          <p:nvPr/>
        </p:nvPicPr>
        <p:blipFill rotWithShape="1">
          <a:blip r:embed="rId3"/>
          <a:srcRect r="5846"/>
          <a:stretch/>
        </p:blipFill>
        <p:spPr>
          <a:xfrm>
            <a:off x="747677" y="979304"/>
            <a:ext cx="9539324" cy="5711428"/>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29FED795-9DC7-AF56-327D-B71F3FBEA639}"/>
              </a:ext>
            </a:extLst>
          </p:cNvPr>
          <p:cNvSpPr txBox="1"/>
          <p:nvPr/>
        </p:nvSpPr>
        <p:spPr>
          <a:xfrm>
            <a:off x="2321852" y="912915"/>
            <a:ext cx="1574085" cy="584775"/>
          </a:xfrm>
          <a:prstGeom prst="rect">
            <a:avLst/>
          </a:prstGeom>
          <a:noFill/>
        </p:spPr>
        <p:txBody>
          <a:bodyPr wrap="none" rtlCol="0">
            <a:spAutoFit/>
          </a:bodyPr>
          <a:lstStyle/>
          <a:p>
            <a:r>
              <a:rPr lang="en-US" sz="3200" dirty="0">
                <a:solidFill>
                  <a:srgbClr val="0070C0"/>
                </a:solidFill>
              </a:rPr>
              <a:t>Context </a:t>
            </a:r>
            <a:endParaRPr lang="nl-NL" sz="3200" dirty="0">
              <a:solidFill>
                <a:srgbClr val="0070C0"/>
              </a:solidFill>
            </a:endParaRPr>
          </a:p>
        </p:txBody>
      </p:sp>
      <p:sp>
        <p:nvSpPr>
          <p:cNvPr id="4" name="TextBox 3">
            <a:extLst>
              <a:ext uri="{FF2B5EF4-FFF2-40B4-BE49-F238E27FC236}">
                <a16:creationId xmlns:a16="http://schemas.microsoft.com/office/drawing/2014/main" id="{A4B1DBC1-FB1B-9101-77D6-B092FF68E1C5}"/>
              </a:ext>
            </a:extLst>
          </p:cNvPr>
          <p:cNvSpPr txBox="1"/>
          <p:nvPr/>
        </p:nvSpPr>
        <p:spPr>
          <a:xfrm>
            <a:off x="7117504" y="912913"/>
            <a:ext cx="1860381" cy="584775"/>
          </a:xfrm>
          <a:prstGeom prst="rect">
            <a:avLst/>
          </a:prstGeom>
          <a:noFill/>
        </p:spPr>
        <p:txBody>
          <a:bodyPr wrap="none" rtlCol="0">
            <a:spAutoFit/>
          </a:bodyPr>
          <a:lstStyle/>
          <a:p>
            <a:r>
              <a:rPr lang="en-US" sz="3200" dirty="0" err="1">
                <a:solidFill>
                  <a:srgbClr val="0070C0"/>
                </a:solidFill>
              </a:rPr>
              <a:t>Taalsteun</a:t>
            </a:r>
            <a:r>
              <a:rPr lang="en-US" sz="3200" dirty="0">
                <a:solidFill>
                  <a:srgbClr val="0070C0"/>
                </a:solidFill>
              </a:rPr>
              <a:t> </a:t>
            </a:r>
            <a:endParaRPr lang="nl-NL" sz="3200" dirty="0">
              <a:solidFill>
                <a:srgbClr val="0070C0"/>
              </a:solidFill>
            </a:endParaRPr>
          </a:p>
        </p:txBody>
      </p:sp>
      <p:sp>
        <p:nvSpPr>
          <p:cNvPr id="5" name="TextBox 4">
            <a:extLst>
              <a:ext uri="{FF2B5EF4-FFF2-40B4-BE49-F238E27FC236}">
                <a16:creationId xmlns:a16="http://schemas.microsoft.com/office/drawing/2014/main" id="{CB6A5C11-2726-B5C8-6297-B30A0F052B08}"/>
              </a:ext>
            </a:extLst>
          </p:cNvPr>
          <p:cNvSpPr txBox="1"/>
          <p:nvPr/>
        </p:nvSpPr>
        <p:spPr>
          <a:xfrm>
            <a:off x="4730296" y="912913"/>
            <a:ext cx="1872051" cy="584775"/>
          </a:xfrm>
          <a:prstGeom prst="rect">
            <a:avLst/>
          </a:prstGeom>
          <a:noFill/>
        </p:spPr>
        <p:txBody>
          <a:bodyPr wrap="none" rtlCol="0">
            <a:spAutoFit/>
          </a:bodyPr>
          <a:lstStyle/>
          <a:p>
            <a:r>
              <a:rPr lang="en-US" sz="3200" dirty="0" err="1">
                <a:solidFill>
                  <a:srgbClr val="0070C0"/>
                </a:solidFill>
              </a:rPr>
              <a:t>Interactie</a:t>
            </a:r>
            <a:r>
              <a:rPr lang="en-US" sz="3200" dirty="0">
                <a:solidFill>
                  <a:srgbClr val="0070C0"/>
                </a:solidFill>
              </a:rPr>
              <a:t> </a:t>
            </a:r>
            <a:endParaRPr lang="nl-NL" sz="3200" dirty="0">
              <a:solidFill>
                <a:srgbClr val="0070C0"/>
              </a:solidFill>
            </a:endParaRPr>
          </a:p>
        </p:txBody>
      </p:sp>
    </p:spTree>
    <p:extLst>
      <p:ext uri="{BB962C8B-B14F-4D97-AF65-F5344CB8AC3E}">
        <p14:creationId xmlns:p14="http://schemas.microsoft.com/office/powerpoint/2010/main" val="250767957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34173</TotalTime>
  <Words>1451</Words>
  <Application>Microsoft Office PowerPoint</Application>
  <PresentationFormat>Widescreen</PresentationFormat>
  <Paragraphs>195</Paragraphs>
  <Slides>26</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26</vt:i4>
      </vt:variant>
    </vt:vector>
  </HeadingPairs>
  <TitlesOfParts>
    <vt:vector size="32" baseType="lpstr">
      <vt:lpstr>Arial</vt:lpstr>
      <vt:lpstr>Calibri</vt:lpstr>
      <vt:lpstr>Calibri  </vt:lpstr>
      <vt:lpstr>Calibri Light</vt:lpstr>
      <vt:lpstr>Kantoorthema</vt:lpstr>
      <vt:lpstr>1_Kantoorthema</vt:lpstr>
      <vt:lpstr>PowerPoint Presentation</vt:lpstr>
      <vt:lpstr>Voorstellen</vt:lpstr>
      <vt:lpstr>Programma</vt:lpstr>
      <vt:lpstr>Opening </vt:lpstr>
      <vt:lpstr>Achtergrond </vt:lpstr>
      <vt:lpstr>Thuistaal (Dat) vs schooltaal (Cat)</vt:lpstr>
      <vt:lpstr>PowerPoint Presentation</vt:lpstr>
      <vt:lpstr>Drie pijlers TVO</vt:lpstr>
      <vt:lpstr> Taalgroeimiddelen </vt:lpstr>
      <vt:lpstr>Stimuleren van schooltaal </vt:lpstr>
      <vt:lpstr>Taal- en tekstbegrip bepaald door:   1. Cognitieve belasting  2. Contextuele inbedding</vt:lpstr>
      <vt:lpstr>PowerPoint Presentation</vt:lpstr>
      <vt:lpstr>Taal- en tekstbegrip bepaald door:   1. Cognitieve belasting  2. Contextuele inbedding</vt:lpstr>
      <vt:lpstr>Doel van de werkvorm</vt:lpstr>
      <vt:lpstr>Voorkennis leerlingen</vt:lpstr>
      <vt:lpstr>Uitvoeren </vt:lpstr>
      <vt:lpstr>Aanpassen</vt:lpstr>
      <vt:lpstr>Producten </vt:lpstr>
      <vt:lpstr>Wat zag je terug uit TVO in de opdracht?   1 Context  2 Interactie  3 Taalsteun</vt:lpstr>
      <vt:lpstr>Aanvullende dia’s met (achtergrond) informatie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Sophie Mooren</dc:creator>
  <cp:lastModifiedBy>Jurgen Memelink</cp:lastModifiedBy>
  <cp:revision>47</cp:revision>
  <dcterms:created xsi:type="dcterms:W3CDTF">2019-12-19T09:29:59Z</dcterms:created>
  <dcterms:modified xsi:type="dcterms:W3CDTF">2024-11-15T10:30:06Z</dcterms:modified>
</cp:coreProperties>
</file>