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wdp" ContentType="image/vnd.ms-photo"/>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1"/>
  </p:notesMasterIdLst>
  <p:sldIdLst>
    <p:sldId id="256" r:id="rId2"/>
    <p:sldId id="257" r:id="rId3"/>
    <p:sldId id="260" r:id="rId4"/>
    <p:sldId id="261" r:id="rId5"/>
    <p:sldId id="264" r:id="rId6"/>
    <p:sldId id="265" r:id="rId7"/>
    <p:sldId id="266" r:id="rId8"/>
    <p:sldId id="267" r:id="rId9"/>
    <p:sldId id="268" r:id="rId10"/>
    <p:sldId id="270" r:id="rId11"/>
    <p:sldId id="271" r:id="rId12"/>
    <p:sldId id="262" r:id="rId13"/>
    <p:sldId id="276" r:id="rId14"/>
    <p:sldId id="272" r:id="rId15"/>
    <p:sldId id="273" r:id="rId16"/>
    <p:sldId id="275" r:id="rId17"/>
    <p:sldId id="263" r:id="rId18"/>
    <p:sldId id="259" r:id="rId19"/>
    <p:sldId id="25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1" d="100"/>
          <a:sy n="111" d="100"/>
        </p:scale>
        <p:origin x="-157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9CED72-A433-114C-82B5-3CDA11004B51}" type="datetimeFigureOut">
              <a:rPr lang="nl-NL" smtClean="0"/>
              <a:t>09-06-17</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89561A-C36E-ED4B-B7C3-2F207A9E709A}" type="slidenum">
              <a:rPr lang="nl-NL" smtClean="0"/>
              <a:t>‹nr.›</a:t>
            </a:fld>
            <a:endParaRPr lang="nl-NL"/>
          </a:p>
        </p:txBody>
      </p:sp>
    </p:spTree>
    <p:extLst>
      <p:ext uri="{BB962C8B-B14F-4D97-AF65-F5344CB8AC3E}">
        <p14:creationId xmlns:p14="http://schemas.microsoft.com/office/powerpoint/2010/main" val="22202261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cap="all" dirty="0" smtClean="0">
                <a:solidFill>
                  <a:schemeClr val="tx1"/>
                </a:solidFill>
                <a:effectLst/>
                <a:latin typeface="+mn-lt"/>
                <a:ea typeface="+mn-ea"/>
                <a:cs typeface="+mn-cs"/>
              </a:rPr>
              <a:t>VOORDELEN van VISUALISEREN in het onderwijs</a:t>
            </a:r>
          </a:p>
          <a:p>
            <a:r>
              <a:rPr lang="nl-NL" sz="1200" kern="1200" dirty="0" smtClean="0">
                <a:solidFill>
                  <a:schemeClr val="tx1"/>
                </a:solidFill>
                <a:effectLst/>
                <a:latin typeface="+mn-lt"/>
                <a:ea typeface="+mn-ea"/>
                <a:cs typeface="+mn-cs"/>
              </a:rPr>
              <a:t>Na de uitvoering van enkele onderzoeken, komen meerdere punten als voordelen van het inzetten van een visualisatie naar voren.</a:t>
            </a:r>
          </a:p>
          <a:p>
            <a:r>
              <a:rPr lang="nl-NL" sz="1200" kern="1200" dirty="0" smtClean="0">
                <a:solidFill>
                  <a:schemeClr val="tx1"/>
                </a:solidFill>
                <a:effectLst/>
                <a:latin typeface="+mn-lt"/>
                <a:ea typeface="+mn-ea"/>
                <a:cs typeface="+mn-cs"/>
              </a:rPr>
              <a:t>Het gebruik van een visualisaties in het onderwijs kan leerlingen motiveren, hun focus verbeteren en concentratievermogen vergroten. Bovendien draagt een dergelijke</a:t>
            </a:r>
            <a:r>
              <a:rPr lang="nl-NL" sz="1200" kern="1200" baseline="0" dirty="0" smtClean="0">
                <a:solidFill>
                  <a:schemeClr val="tx1"/>
                </a:solidFill>
                <a:effectLst/>
                <a:latin typeface="+mn-lt"/>
                <a:ea typeface="+mn-ea"/>
                <a:cs typeface="+mn-cs"/>
              </a:rPr>
              <a:t> </a:t>
            </a:r>
            <a:r>
              <a:rPr lang="nl-NL" sz="1200" kern="1200" dirty="0" smtClean="0">
                <a:solidFill>
                  <a:schemeClr val="tx1"/>
                </a:solidFill>
                <a:effectLst/>
                <a:latin typeface="+mn-lt"/>
                <a:ea typeface="+mn-ea"/>
                <a:cs typeface="+mn-cs"/>
              </a:rPr>
              <a:t>werkvorm bij aan het aanbieden van mogelijkheden tot samenwerking tussen leerlingen. Dit draagt bij aan sociale competenties (</a:t>
            </a:r>
            <a:r>
              <a:rPr lang="nl-NL" sz="1200" kern="1200" dirty="0" err="1" smtClean="0">
                <a:solidFill>
                  <a:schemeClr val="tx1"/>
                </a:solidFill>
                <a:effectLst/>
                <a:latin typeface="+mn-lt"/>
                <a:ea typeface="+mn-ea"/>
                <a:cs typeface="+mn-cs"/>
              </a:rPr>
              <a:t>Darlington</a:t>
            </a:r>
            <a:r>
              <a:rPr lang="nl-NL" sz="1200" kern="1200" dirty="0" smtClean="0">
                <a:solidFill>
                  <a:schemeClr val="tx1"/>
                </a:solidFill>
                <a:effectLst/>
                <a:latin typeface="+mn-lt"/>
                <a:ea typeface="+mn-ea"/>
                <a:cs typeface="+mn-cs"/>
              </a:rPr>
              <a:t>, 2010, p. 109). </a:t>
            </a:r>
          </a:p>
          <a:p>
            <a:r>
              <a:rPr lang="nl-NL" sz="1200" kern="1200" dirty="0" smtClean="0">
                <a:solidFill>
                  <a:schemeClr val="tx1"/>
                </a:solidFill>
                <a:effectLst/>
                <a:latin typeface="+mn-lt"/>
                <a:ea typeface="+mn-ea"/>
                <a:cs typeface="+mn-cs"/>
              </a:rPr>
              <a:t>Door leerlingen te helpen visualiseren, leren ze hun verbeelding en creativiteit te gebruiken. Dit levert vaardigheden op die op latere leeftijd heel belangrijk zijn om allerlei zaken in het dagelijks leven visueel te maken en creatief aan te pakken (</a:t>
            </a:r>
            <a:r>
              <a:rPr lang="nl-NL" sz="1200" kern="1200" dirty="0" err="1" smtClean="0">
                <a:solidFill>
                  <a:schemeClr val="tx1"/>
                </a:solidFill>
                <a:effectLst/>
                <a:latin typeface="+mn-lt"/>
                <a:ea typeface="+mn-ea"/>
                <a:cs typeface="+mn-cs"/>
              </a:rPr>
              <a:t>Arieli</a:t>
            </a:r>
            <a:r>
              <a:rPr lang="nl-NL" sz="1200" kern="1200" dirty="0" smtClean="0">
                <a:solidFill>
                  <a:schemeClr val="tx1"/>
                </a:solidFill>
                <a:effectLst/>
                <a:latin typeface="+mn-lt"/>
                <a:ea typeface="+mn-ea"/>
                <a:cs typeface="+mn-cs"/>
              </a:rPr>
              <a:t>, 2007, p. 47).</a:t>
            </a:r>
          </a:p>
          <a:p>
            <a:r>
              <a:rPr lang="nl-NL" sz="1200" kern="1200" dirty="0" smtClean="0">
                <a:solidFill>
                  <a:schemeClr val="tx1"/>
                </a:solidFill>
                <a:effectLst/>
                <a:latin typeface="+mn-lt"/>
                <a:ea typeface="+mn-ea"/>
                <a:cs typeface="+mn-cs"/>
              </a:rPr>
              <a:t>Visualiserende werkvormen zorgt voor zelfdiscipline bij leerlingen. Het helpt de individuele leerling te stimuleren in een gestructureerd en veilig klimaat: het klassenklimaat (</a:t>
            </a:r>
            <a:r>
              <a:rPr lang="nl-NL" sz="1200" kern="1200" dirty="0" err="1" smtClean="0">
                <a:solidFill>
                  <a:schemeClr val="tx1"/>
                </a:solidFill>
                <a:effectLst/>
                <a:latin typeface="+mn-lt"/>
                <a:ea typeface="+mn-ea"/>
                <a:cs typeface="+mn-cs"/>
              </a:rPr>
              <a:t>Arieli</a:t>
            </a:r>
            <a:r>
              <a:rPr lang="nl-NL" sz="1200" kern="1200" dirty="0" smtClean="0">
                <a:solidFill>
                  <a:schemeClr val="tx1"/>
                </a:solidFill>
                <a:effectLst/>
                <a:latin typeface="+mn-lt"/>
                <a:ea typeface="+mn-ea"/>
                <a:cs typeface="+mn-cs"/>
              </a:rPr>
              <a:t>, 2007, p. 49). Het klassenklimaat wordt bewaakt door de docent. Leerlingen worden uitgedaagd om elk individueel deel te nemen aan het proces van de werkvorm. Op het niveau van de docent wordt benoemd dat een docent zijn of haar kwaliteiten van lesgeven verbeterd, door gebruik van meer werkvormen, waaronder de visualisatie.</a:t>
            </a:r>
          </a:p>
          <a:p>
            <a:r>
              <a:rPr lang="nl-NL" sz="1200" kern="1200" dirty="0" smtClean="0">
                <a:solidFill>
                  <a:schemeClr val="tx1"/>
                </a:solidFill>
                <a:effectLst/>
                <a:latin typeface="+mn-lt"/>
                <a:ea typeface="+mn-ea"/>
                <a:cs typeface="+mn-cs"/>
              </a:rPr>
              <a:t> </a:t>
            </a:r>
          </a:p>
          <a:p>
            <a:r>
              <a:rPr lang="nl-NL" sz="1200" kern="1200" cap="all" dirty="0" smtClean="0">
                <a:solidFill>
                  <a:schemeClr val="tx1"/>
                </a:solidFill>
                <a:effectLst/>
                <a:latin typeface="+mn-lt"/>
                <a:ea typeface="+mn-ea"/>
                <a:cs typeface="+mn-cs"/>
              </a:rPr>
              <a:t>Nadelen van VISUALISATIES in het onderwijs</a:t>
            </a:r>
          </a:p>
          <a:p>
            <a:r>
              <a:rPr lang="nl-NL" sz="1200" kern="1200" dirty="0" smtClean="0">
                <a:solidFill>
                  <a:schemeClr val="tx1"/>
                </a:solidFill>
                <a:effectLst/>
                <a:latin typeface="+mn-lt"/>
                <a:ea typeface="+mn-ea"/>
                <a:cs typeface="+mn-cs"/>
              </a:rPr>
              <a:t>Naast voordelen, zijn er ook nadelen aan het inzetten van een visualisatie</a:t>
            </a:r>
            <a:r>
              <a:rPr lang="nl-NL" sz="1200" kern="1200" baseline="0" dirty="0" smtClean="0">
                <a:solidFill>
                  <a:schemeClr val="tx1"/>
                </a:solidFill>
                <a:effectLst/>
                <a:latin typeface="+mn-lt"/>
                <a:ea typeface="+mn-ea"/>
                <a:cs typeface="+mn-cs"/>
              </a:rPr>
              <a:t>werkvorm </a:t>
            </a:r>
            <a:r>
              <a:rPr lang="nl-NL" sz="1200" kern="1200" dirty="0" smtClean="0">
                <a:solidFill>
                  <a:schemeClr val="tx1"/>
                </a:solidFill>
                <a:effectLst/>
                <a:latin typeface="+mn-lt"/>
                <a:ea typeface="+mn-ea"/>
                <a:cs typeface="+mn-cs"/>
              </a:rPr>
              <a:t>in het onderwijs. </a:t>
            </a:r>
          </a:p>
          <a:p>
            <a:r>
              <a:rPr lang="nl-NL" sz="1200" kern="1200" dirty="0" smtClean="0">
                <a:solidFill>
                  <a:schemeClr val="tx1"/>
                </a:solidFill>
                <a:effectLst/>
                <a:latin typeface="+mn-lt"/>
                <a:ea typeface="+mn-ea"/>
                <a:cs typeface="+mn-cs"/>
              </a:rPr>
              <a:t>Het grootste nadeel van het inzetten van dit type werkvorm in het onderwijs, is de tijd die nodig is voor de voorbereiding. Daarnaast moet de docent precies weten wat de bedoeling is en moet hij vaardig zijn in de begeleiding van een dergelijke werkvorm (</a:t>
            </a:r>
            <a:r>
              <a:rPr lang="nl-NL" sz="1200" kern="1200" dirty="0" err="1" smtClean="0">
                <a:solidFill>
                  <a:schemeClr val="tx1"/>
                </a:solidFill>
                <a:effectLst/>
                <a:latin typeface="+mn-lt"/>
                <a:ea typeface="+mn-ea"/>
                <a:cs typeface="+mn-cs"/>
              </a:rPr>
              <a:t>Darlington</a:t>
            </a:r>
            <a:r>
              <a:rPr lang="nl-NL" sz="1200" kern="1200" dirty="0" smtClean="0">
                <a:solidFill>
                  <a:schemeClr val="tx1"/>
                </a:solidFill>
                <a:effectLst/>
                <a:latin typeface="+mn-lt"/>
                <a:ea typeface="+mn-ea"/>
                <a:cs typeface="+mn-cs"/>
              </a:rPr>
              <a:t>, 2010, p. 113).</a:t>
            </a:r>
          </a:p>
          <a:p>
            <a:r>
              <a:rPr lang="nl-NL" sz="1200" kern="1200" dirty="0" smtClean="0">
                <a:solidFill>
                  <a:schemeClr val="tx1"/>
                </a:solidFill>
                <a:effectLst/>
                <a:latin typeface="+mn-lt"/>
                <a:ea typeface="+mn-ea"/>
                <a:cs typeface="+mn-cs"/>
              </a:rPr>
              <a:t>Daarnaast is het enorm van belang dat er een goed klassenklimaat heerst in de klas. De leerlingen moeten zich veilig genoeg voelen om mee te draaien tijdens de werkvorm (</a:t>
            </a:r>
            <a:r>
              <a:rPr lang="nl-NL" sz="1200" kern="1200" dirty="0" err="1" smtClean="0">
                <a:solidFill>
                  <a:schemeClr val="tx1"/>
                </a:solidFill>
                <a:effectLst/>
                <a:latin typeface="+mn-lt"/>
                <a:ea typeface="+mn-ea"/>
                <a:cs typeface="+mn-cs"/>
              </a:rPr>
              <a:t>Ong</a:t>
            </a:r>
            <a:r>
              <a:rPr lang="nl-NL" sz="1200" kern="1200" dirty="0" smtClean="0">
                <a:solidFill>
                  <a:schemeClr val="tx1"/>
                </a:solidFill>
                <a:effectLst/>
                <a:latin typeface="+mn-lt"/>
                <a:ea typeface="+mn-ea"/>
                <a:cs typeface="+mn-cs"/>
              </a:rPr>
              <a:t>, 2010, p. 564). Verder is het belangrijk dat een docent voldoende inspiratie heeft voor het ontwerpen van de werkvorm. De werkvorm moet goed in elkaar zitten en het</a:t>
            </a:r>
            <a:r>
              <a:rPr lang="nl-NL" sz="1200" kern="1200" baseline="0" dirty="0" smtClean="0">
                <a:solidFill>
                  <a:schemeClr val="tx1"/>
                </a:solidFill>
                <a:effectLst/>
                <a:latin typeface="+mn-lt"/>
                <a:ea typeface="+mn-ea"/>
                <a:cs typeface="+mn-cs"/>
              </a:rPr>
              <a:t> </a:t>
            </a:r>
            <a:r>
              <a:rPr lang="nl-NL" sz="1200" kern="1200" dirty="0" smtClean="0">
                <a:solidFill>
                  <a:schemeClr val="tx1"/>
                </a:solidFill>
                <a:effectLst/>
                <a:latin typeface="+mn-lt"/>
                <a:ea typeface="+mn-ea"/>
                <a:cs typeface="+mn-cs"/>
              </a:rPr>
              <a:t>moet functioneel zijn. De lesdoelen moeten met deze didactische methode worden behaald (</a:t>
            </a:r>
            <a:r>
              <a:rPr lang="nl-NL" sz="1200" kern="1200" dirty="0" err="1" smtClean="0">
                <a:solidFill>
                  <a:schemeClr val="tx1"/>
                </a:solidFill>
                <a:effectLst/>
                <a:latin typeface="+mn-lt"/>
                <a:ea typeface="+mn-ea"/>
                <a:cs typeface="+mn-cs"/>
              </a:rPr>
              <a:t>Duban</a:t>
            </a:r>
            <a:r>
              <a:rPr lang="nl-NL" sz="1200" kern="1200" dirty="0" smtClean="0">
                <a:solidFill>
                  <a:schemeClr val="tx1"/>
                </a:solidFill>
                <a:effectLst/>
                <a:latin typeface="+mn-lt"/>
                <a:ea typeface="+mn-ea"/>
                <a:cs typeface="+mn-cs"/>
              </a:rPr>
              <a:t> &amp; </a:t>
            </a:r>
            <a:r>
              <a:rPr lang="nl-NL" sz="1200" kern="1200" dirty="0" err="1" smtClean="0">
                <a:solidFill>
                  <a:schemeClr val="tx1"/>
                </a:solidFill>
                <a:effectLst/>
                <a:latin typeface="+mn-lt"/>
                <a:ea typeface="+mn-ea"/>
                <a:cs typeface="+mn-cs"/>
              </a:rPr>
              <a:t>Düzgün</a:t>
            </a:r>
            <a:r>
              <a:rPr lang="nl-NL" sz="1200" kern="1200" dirty="0" smtClean="0">
                <a:solidFill>
                  <a:schemeClr val="tx1"/>
                </a:solidFill>
                <a:effectLst/>
                <a:latin typeface="+mn-lt"/>
                <a:ea typeface="+mn-ea"/>
                <a:cs typeface="+mn-cs"/>
              </a:rPr>
              <a:t>, 2013, p. 47). Het uitvoeren van een visualisatie</a:t>
            </a:r>
            <a:r>
              <a:rPr lang="nl-NL" sz="1200" kern="1200" baseline="0" dirty="0" smtClean="0">
                <a:solidFill>
                  <a:schemeClr val="tx1"/>
                </a:solidFill>
                <a:effectLst/>
                <a:latin typeface="+mn-lt"/>
                <a:ea typeface="+mn-ea"/>
                <a:cs typeface="+mn-cs"/>
              </a:rPr>
              <a:t> </a:t>
            </a:r>
            <a:r>
              <a:rPr lang="nl-NL" sz="1200" kern="1200" dirty="0" smtClean="0">
                <a:solidFill>
                  <a:schemeClr val="tx1"/>
                </a:solidFill>
                <a:effectLst/>
                <a:latin typeface="+mn-lt"/>
                <a:ea typeface="+mn-ea"/>
                <a:cs typeface="+mn-cs"/>
              </a:rPr>
              <a:t>kan in vergelijking tot een klassieke les meer vermoeiend zijn voor de docent. De docent moet bovendien zelf affiniteit hebben met het inzetten van een dramawerkvorm (</a:t>
            </a:r>
            <a:r>
              <a:rPr lang="nl-NL" sz="1200" kern="1200" dirty="0" err="1" smtClean="0">
                <a:solidFill>
                  <a:schemeClr val="tx1"/>
                </a:solidFill>
                <a:effectLst/>
                <a:latin typeface="+mn-lt"/>
                <a:ea typeface="+mn-ea"/>
                <a:cs typeface="+mn-cs"/>
              </a:rPr>
              <a:t>Duban</a:t>
            </a:r>
            <a:r>
              <a:rPr lang="nl-NL" sz="1200" kern="1200" dirty="0" smtClean="0">
                <a:solidFill>
                  <a:schemeClr val="tx1"/>
                </a:solidFill>
                <a:effectLst/>
                <a:latin typeface="+mn-lt"/>
                <a:ea typeface="+mn-ea"/>
                <a:cs typeface="+mn-cs"/>
              </a:rPr>
              <a:t> &amp; </a:t>
            </a:r>
            <a:r>
              <a:rPr lang="nl-NL" sz="1200" kern="1200" dirty="0" err="1" smtClean="0">
                <a:solidFill>
                  <a:schemeClr val="tx1"/>
                </a:solidFill>
                <a:effectLst/>
                <a:latin typeface="+mn-lt"/>
                <a:ea typeface="+mn-ea"/>
                <a:cs typeface="+mn-cs"/>
              </a:rPr>
              <a:t>Düzgün</a:t>
            </a:r>
            <a:r>
              <a:rPr lang="nl-NL" sz="1200" kern="1200" dirty="0" smtClean="0">
                <a:solidFill>
                  <a:schemeClr val="tx1"/>
                </a:solidFill>
                <a:effectLst/>
                <a:latin typeface="+mn-lt"/>
                <a:ea typeface="+mn-ea"/>
                <a:cs typeface="+mn-cs"/>
              </a:rPr>
              <a:t>, 2013, p. 52). Ten slotte is een nabespreking essentieel om tot goed leren te komen. Hier kan ook veel tijd in gaan zitten en dit kan nadelig zijn wanneer er weinig ruimte in het curriculum zit (</a:t>
            </a:r>
            <a:r>
              <a:rPr lang="nl-NL" sz="1200" kern="1200" dirty="0" err="1" smtClean="0">
                <a:solidFill>
                  <a:schemeClr val="tx1"/>
                </a:solidFill>
                <a:effectLst/>
                <a:latin typeface="+mn-lt"/>
                <a:ea typeface="+mn-ea"/>
                <a:cs typeface="+mn-cs"/>
              </a:rPr>
              <a:t>Ong</a:t>
            </a:r>
            <a:r>
              <a:rPr lang="nl-NL" sz="1200" kern="1200" dirty="0" smtClean="0">
                <a:solidFill>
                  <a:schemeClr val="tx1"/>
                </a:solidFill>
                <a:effectLst/>
                <a:latin typeface="+mn-lt"/>
                <a:ea typeface="+mn-ea"/>
                <a:cs typeface="+mn-cs"/>
              </a:rPr>
              <a:t>, 2010, p. 566).</a:t>
            </a:r>
          </a:p>
          <a:p>
            <a:endParaRPr lang="nl-NL" sz="1200" kern="1200" dirty="0" smtClean="0">
              <a:solidFill>
                <a:schemeClr val="tx1"/>
              </a:solidFill>
              <a:effectLst/>
              <a:latin typeface="+mn-lt"/>
              <a:ea typeface="+mn-ea"/>
              <a:cs typeface="+mn-cs"/>
            </a:endParaRPr>
          </a:p>
          <a:p>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Theorie:</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err="1" smtClean="0">
                <a:solidFill>
                  <a:schemeClr val="tx1"/>
                </a:solidFill>
                <a:effectLst/>
                <a:latin typeface="+mn-lt"/>
                <a:ea typeface="+mn-ea"/>
                <a:cs typeface="+mn-cs"/>
              </a:rPr>
              <a:t>Arieli</a:t>
            </a:r>
            <a:r>
              <a:rPr lang="en-GB" sz="1200" kern="1200" dirty="0" smtClean="0">
                <a:solidFill>
                  <a:schemeClr val="tx1"/>
                </a:solidFill>
                <a:effectLst/>
                <a:latin typeface="+mn-lt"/>
                <a:ea typeface="+mn-ea"/>
                <a:cs typeface="+mn-cs"/>
              </a:rPr>
              <a:t>, B. (2007). </a:t>
            </a:r>
            <a:r>
              <a:rPr lang="en-GB" sz="1200" i="1" kern="1200" dirty="0" smtClean="0">
                <a:solidFill>
                  <a:schemeClr val="tx1"/>
                </a:solidFill>
                <a:effectLst/>
                <a:latin typeface="+mn-lt"/>
                <a:ea typeface="+mn-ea"/>
                <a:cs typeface="+mn-cs"/>
              </a:rPr>
              <a:t>The integration of creative drama into science teaching.</a:t>
            </a:r>
            <a:r>
              <a:rPr lang="en-GB" sz="1200" kern="1200" dirty="0" smtClean="0">
                <a:solidFill>
                  <a:schemeClr val="tx1"/>
                </a:solidFill>
                <a:effectLst/>
                <a:latin typeface="+mn-lt"/>
                <a:ea typeface="+mn-ea"/>
                <a:cs typeface="+mn-cs"/>
              </a:rPr>
              <a:t> Manhattan: Kansas State University.</a:t>
            </a:r>
          </a:p>
          <a:p>
            <a:r>
              <a:rPr lang="en-GB" sz="1200" kern="1200" dirty="0" smtClean="0">
                <a:solidFill>
                  <a:schemeClr val="tx1"/>
                </a:solidFill>
                <a:effectLst/>
                <a:latin typeface="+mn-lt"/>
                <a:ea typeface="+mn-ea"/>
                <a:cs typeface="+mn-cs"/>
              </a:rPr>
              <a:t>Darlington, H. (2010). Teaching secondary school science through drama. </a:t>
            </a:r>
            <a:r>
              <a:rPr lang="en-GB" sz="1200" i="1" kern="1200" dirty="0" smtClean="0">
                <a:solidFill>
                  <a:schemeClr val="tx1"/>
                </a:solidFill>
                <a:effectLst/>
                <a:latin typeface="+mn-lt"/>
                <a:ea typeface="+mn-ea"/>
                <a:cs typeface="+mn-cs"/>
              </a:rPr>
              <a:t>School Science Review</a:t>
            </a:r>
            <a:r>
              <a:rPr lang="en-GB" sz="1200" kern="1200" dirty="0" smtClean="0">
                <a:solidFill>
                  <a:schemeClr val="tx1"/>
                </a:solidFill>
                <a:effectLst/>
                <a:latin typeface="+mn-lt"/>
                <a:ea typeface="+mn-ea"/>
                <a:cs typeface="+mn-cs"/>
              </a:rPr>
              <a:t> </a:t>
            </a:r>
            <a:r>
              <a:rPr lang="en-GB" sz="1200" i="1" kern="1200" dirty="0" smtClean="0">
                <a:solidFill>
                  <a:schemeClr val="tx1"/>
                </a:solidFill>
                <a:effectLst/>
                <a:latin typeface="+mn-lt"/>
                <a:ea typeface="+mn-ea"/>
                <a:cs typeface="+mn-cs"/>
              </a:rPr>
              <a:t>, 91</a:t>
            </a:r>
            <a:r>
              <a:rPr lang="en-GB" sz="1200" kern="1200" dirty="0" smtClean="0">
                <a:solidFill>
                  <a:schemeClr val="tx1"/>
                </a:solidFill>
                <a:effectLst/>
                <a:latin typeface="+mn-lt"/>
                <a:ea typeface="+mn-ea"/>
                <a:cs typeface="+mn-cs"/>
              </a:rPr>
              <a:t> (337), 109-113.</a:t>
            </a:r>
            <a:endParaRPr lang="nl-NL"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Duban</a:t>
            </a:r>
            <a:r>
              <a:rPr lang="en-GB" sz="1200" kern="1200" dirty="0" smtClean="0">
                <a:solidFill>
                  <a:schemeClr val="tx1"/>
                </a:solidFill>
                <a:effectLst/>
                <a:latin typeface="+mn-lt"/>
                <a:ea typeface="+mn-ea"/>
                <a:cs typeface="+mn-cs"/>
              </a:rPr>
              <a:t>, N., &amp; </a:t>
            </a:r>
            <a:r>
              <a:rPr lang="en-GB" sz="1200" kern="1200" dirty="0" err="1" smtClean="0">
                <a:solidFill>
                  <a:schemeClr val="tx1"/>
                </a:solidFill>
                <a:effectLst/>
                <a:latin typeface="+mn-lt"/>
                <a:ea typeface="+mn-ea"/>
                <a:cs typeface="+mn-cs"/>
              </a:rPr>
              <a:t>Düzgün</a:t>
            </a:r>
            <a:r>
              <a:rPr lang="en-GB" sz="1200" kern="1200" dirty="0" smtClean="0">
                <a:solidFill>
                  <a:schemeClr val="tx1"/>
                </a:solidFill>
                <a:effectLst/>
                <a:latin typeface="+mn-lt"/>
                <a:ea typeface="+mn-ea"/>
                <a:cs typeface="+mn-cs"/>
              </a:rPr>
              <a:t>, M. (2013). Views of Teachers on the Use of Drama Method in Science and Technology Courses. </a:t>
            </a:r>
            <a:r>
              <a:rPr lang="en-GB" sz="1200" i="1" kern="1200" dirty="0" smtClean="0">
                <a:solidFill>
                  <a:schemeClr val="tx1"/>
                </a:solidFill>
                <a:effectLst/>
                <a:latin typeface="+mn-lt"/>
                <a:ea typeface="+mn-ea"/>
                <a:cs typeface="+mn-cs"/>
              </a:rPr>
              <a:t>Turkish Online Journal of </a:t>
            </a:r>
            <a:r>
              <a:rPr lang="en-GB" sz="1200" i="1" kern="1200" dirty="0" err="1" smtClean="0">
                <a:solidFill>
                  <a:schemeClr val="tx1"/>
                </a:solidFill>
                <a:effectLst/>
                <a:latin typeface="+mn-lt"/>
                <a:ea typeface="+mn-ea"/>
                <a:cs typeface="+mn-cs"/>
              </a:rPr>
              <a:t>Qualitatieve</a:t>
            </a:r>
            <a:r>
              <a:rPr lang="en-GB" sz="1200" i="1" kern="1200" dirty="0" smtClean="0">
                <a:solidFill>
                  <a:schemeClr val="tx1"/>
                </a:solidFill>
                <a:effectLst/>
                <a:latin typeface="+mn-lt"/>
                <a:ea typeface="+mn-ea"/>
                <a:cs typeface="+mn-cs"/>
              </a:rPr>
              <a:t> Inquiry</a:t>
            </a:r>
            <a:r>
              <a:rPr lang="en-GB" sz="1200" kern="1200" dirty="0" smtClean="0">
                <a:solidFill>
                  <a:schemeClr val="tx1"/>
                </a:solidFill>
                <a:effectLst/>
                <a:latin typeface="+mn-lt"/>
                <a:ea typeface="+mn-ea"/>
                <a:cs typeface="+mn-cs"/>
              </a:rPr>
              <a:t> </a:t>
            </a:r>
            <a:r>
              <a:rPr lang="en-GB" sz="1200" i="1" kern="1200" dirty="0" smtClean="0">
                <a:solidFill>
                  <a:schemeClr val="tx1"/>
                </a:solidFill>
                <a:effectLst/>
                <a:latin typeface="+mn-lt"/>
                <a:ea typeface="+mn-ea"/>
                <a:cs typeface="+mn-cs"/>
              </a:rPr>
              <a:t>, 4</a:t>
            </a:r>
            <a:r>
              <a:rPr lang="en-GB" sz="1200" kern="1200" dirty="0" smtClean="0">
                <a:solidFill>
                  <a:schemeClr val="tx1"/>
                </a:solidFill>
                <a:effectLst/>
                <a:latin typeface="+mn-lt"/>
                <a:ea typeface="+mn-ea"/>
                <a:cs typeface="+mn-cs"/>
              </a:rPr>
              <a:t> (2), 46-55.</a:t>
            </a:r>
            <a:endParaRPr lang="nl-NL"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Ong</a:t>
            </a:r>
            <a:r>
              <a:rPr lang="en-GB" sz="1200" kern="1200" dirty="0" smtClean="0">
                <a:solidFill>
                  <a:schemeClr val="tx1"/>
                </a:solidFill>
                <a:effectLst/>
                <a:latin typeface="+mn-lt"/>
                <a:ea typeface="+mn-ea"/>
                <a:cs typeface="+mn-cs"/>
              </a:rPr>
              <a:t>, B. (2010). A Play of Protein Synthesis in the Classroom. </a:t>
            </a:r>
            <a:r>
              <a:rPr lang="en-GB" sz="1200" i="1" kern="1200" dirty="0" smtClean="0">
                <a:solidFill>
                  <a:schemeClr val="tx1"/>
                </a:solidFill>
                <a:effectLst/>
                <a:latin typeface="+mn-lt"/>
                <a:ea typeface="+mn-ea"/>
                <a:cs typeface="+mn-cs"/>
              </a:rPr>
              <a:t>The American Biology Teacher</a:t>
            </a:r>
            <a:r>
              <a:rPr lang="en-GB" sz="1200" kern="1200" dirty="0" smtClean="0">
                <a:solidFill>
                  <a:schemeClr val="tx1"/>
                </a:solidFill>
                <a:effectLst/>
                <a:latin typeface="+mn-lt"/>
                <a:ea typeface="+mn-ea"/>
                <a:cs typeface="+mn-cs"/>
              </a:rPr>
              <a:t> </a:t>
            </a:r>
            <a:r>
              <a:rPr lang="en-GB" sz="1200" i="1" kern="1200" dirty="0" smtClean="0">
                <a:solidFill>
                  <a:schemeClr val="tx1"/>
                </a:solidFill>
                <a:effectLst/>
                <a:latin typeface="+mn-lt"/>
                <a:ea typeface="+mn-ea"/>
                <a:cs typeface="+mn-cs"/>
              </a:rPr>
              <a:t>, 72</a:t>
            </a:r>
            <a:r>
              <a:rPr lang="en-GB" sz="1200" kern="1200" dirty="0" smtClean="0">
                <a:solidFill>
                  <a:schemeClr val="tx1"/>
                </a:solidFill>
                <a:effectLst/>
                <a:latin typeface="+mn-lt"/>
                <a:ea typeface="+mn-ea"/>
                <a:cs typeface="+mn-cs"/>
              </a:rPr>
              <a:t> (9), 564-566.</a:t>
            </a:r>
            <a:endParaRPr lang="nl-NL"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nl-NL" sz="1200" kern="1200" dirty="0" smtClean="0">
              <a:solidFill>
                <a:schemeClr val="tx1"/>
              </a:solidFill>
              <a:effectLst/>
              <a:latin typeface="+mn-lt"/>
              <a:ea typeface="+mn-ea"/>
              <a:cs typeface="+mn-cs"/>
            </a:endParaRPr>
          </a:p>
          <a:p>
            <a:endParaRPr lang="nl-NL" sz="1200" kern="1200" dirty="0" smtClean="0">
              <a:solidFill>
                <a:schemeClr val="tx1"/>
              </a:solidFill>
              <a:effectLst/>
              <a:latin typeface="+mn-lt"/>
              <a:ea typeface="+mn-ea"/>
              <a:cs typeface="+mn-cs"/>
            </a:endParaRPr>
          </a:p>
          <a:p>
            <a:endParaRPr lang="nl-NL" sz="1200" kern="1200" dirty="0" smtClean="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7D89561A-C36E-ED4B-B7C3-2F207A9E709A}" type="slidenum">
              <a:rPr lang="nl-NL" smtClean="0"/>
              <a:t>5</a:t>
            </a:fld>
            <a:endParaRPr lang="nl-NL"/>
          </a:p>
        </p:txBody>
      </p:sp>
    </p:spTree>
    <p:extLst>
      <p:ext uri="{BB962C8B-B14F-4D97-AF65-F5344CB8AC3E}">
        <p14:creationId xmlns:p14="http://schemas.microsoft.com/office/powerpoint/2010/main" val="1989182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D89561A-C36E-ED4B-B7C3-2F207A9E709A}" type="slidenum">
              <a:rPr lang="nl-NL" smtClean="0"/>
              <a:t>15</a:t>
            </a:fld>
            <a:endParaRPr lang="nl-NL"/>
          </a:p>
        </p:txBody>
      </p:sp>
    </p:spTree>
    <p:extLst>
      <p:ext uri="{BB962C8B-B14F-4D97-AF65-F5344CB8AC3E}">
        <p14:creationId xmlns:p14="http://schemas.microsoft.com/office/powerpoint/2010/main" val="2323519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en-US" smtClean="0"/>
              <a:t>Titelstijl van model bewerken</a:t>
            </a:r>
            <a:endParaRPr lang="nl-NL"/>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Klik om de titelstijl van het model te bewerken</a:t>
            </a:r>
            <a:endParaRPr lang="nl-NL"/>
          </a:p>
        </p:txBody>
      </p:sp>
      <p:sp>
        <p:nvSpPr>
          <p:cNvPr id="4" name="Tijdelijke aanduiding voor datum 3"/>
          <p:cNvSpPr>
            <a:spLocks noGrp="1"/>
          </p:cNvSpPr>
          <p:nvPr>
            <p:ph type="dt" sz="half" idx="10"/>
          </p:nvPr>
        </p:nvSpPr>
        <p:spPr/>
        <p:txBody>
          <a:bodyPr/>
          <a:lstStyle/>
          <a:p>
            <a:fld id="{7CE38E4D-051A-41E1-86A4-E56916468FD0}" type="datetimeFigureOut">
              <a:rPr lang="en-US" smtClean="0"/>
              <a:t>09-06-17</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886BB73A-582F-4420-9A14-CB10A2B2E5E8}" type="slidenum">
              <a:rPr lang="en-US" smtClean="0"/>
              <a:t>‹nr.›</a:t>
            </a:fld>
            <a:endParaRPr lang="en-US"/>
          </a:p>
        </p:txBody>
      </p:sp>
    </p:spTree>
    <p:extLst>
      <p:ext uri="{BB962C8B-B14F-4D97-AF65-F5344CB8AC3E}">
        <p14:creationId xmlns:p14="http://schemas.microsoft.com/office/powerpoint/2010/main" val="416029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datum 3"/>
          <p:cNvSpPr>
            <a:spLocks noGrp="1"/>
          </p:cNvSpPr>
          <p:nvPr>
            <p:ph type="dt" sz="half" idx="10"/>
          </p:nvPr>
        </p:nvSpPr>
        <p:spPr/>
        <p:txBody>
          <a:bodyPr/>
          <a:lstStyle/>
          <a:p>
            <a:fld id="{7CE38E4D-051A-41E1-86A4-E56916468FD0}" type="datetimeFigureOut">
              <a:rPr lang="en-US" smtClean="0"/>
              <a:t>09-06-17</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886BB73A-582F-4420-9A14-CB10A2B2E5E8}" type="slidenum">
              <a:rPr lang="en-US" smtClean="0"/>
              <a:t>‹nr.›</a:t>
            </a:fld>
            <a:endParaRPr lang="en-US"/>
          </a:p>
        </p:txBody>
      </p:sp>
    </p:spTree>
    <p:extLst>
      <p:ext uri="{BB962C8B-B14F-4D97-AF65-F5344CB8AC3E}">
        <p14:creationId xmlns:p14="http://schemas.microsoft.com/office/powerpoint/2010/main" val="3202019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en-US" smtClean="0"/>
              <a:t>Titelstijl van model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datum 3"/>
          <p:cNvSpPr>
            <a:spLocks noGrp="1"/>
          </p:cNvSpPr>
          <p:nvPr>
            <p:ph type="dt" sz="half" idx="10"/>
          </p:nvPr>
        </p:nvSpPr>
        <p:spPr/>
        <p:txBody>
          <a:bodyPr/>
          <a:lstStyle/>
          <a:p>
            <a:fld id="{7CE38E4D-051A-41E1-86A4-E56916468FD0}" type="datetimeFigureOut">
              <a:rPr lang="en-US" smtClean="0"/>
              <a:t>09-06-17</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886BB73A-582F-4420-9A14-CB10A2B2E5E8}" type="slidenum">
              <a:rPr lang="en-US" smtClean="0"/>
              <a:t>‹nr.›</a:t>
            </a:fld>
            <a:endParaRPr lang="en-US"/>
          </a:p>
        </p:txBody>
      </p:sp>
    </p:spTree>
    <p:extLst>
      <p:ext uri="{BB962C8B-B14F-4D97-AF65-F5344CB8AC3E}">
        <p14:creationId xmlns:p14="http://schemas.microsoft.com/office/powerpoint/2010/main" val="2440414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Titelstijl van model bewerken</a:t>
            </a:r>
            <a:endParaRPr lang="nl-NL"/>
          </a:p>
        </p:txBody>
      </p:sp>
      <p:sp>
        <p:nvSpPr>
          <p:cNvPr id="3" name="Tijdelijke aanduiding voor inhoud 2"/>
          <p:cNvSpPr>
            <a:spLocks noGrp="1"/>
          </p:cNvSpPr>
          <p:nvPr>
            <p:ph idx="1"/>
          </p:nvPr>
        </p:nvSpPr>
        <p:spPr/>
        <p:txBody>
          <a:body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datum 3"/>
          <p:cNvSpPr>
            <a:spLocks noGrp="1"/>
          </p:cNvSpPr>
          <p:nvPr>
            <p:ph type="dt" sz="half" idx="10"/>
          </p:nvPr>
        </p:nvSpPr>
        <p:spPr/>
        <p:txBody>
          <a:bodyPr/>
          <a:lstStyle/>
          <a:p>
            <a:fld id="{7CE38E4D-051A-41E1-86A4-E56916468FD0}" type="datetimeFigureOut">
              <a:rPr lang="en-US" smtClean="0"/>
              <a:t>09-06-17</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886BB73A-582F-4420-9A14-CB10A2B2E5E8}" type="slidenum">
              <a:rPr lang="en-US" smtClean="0"/>
              <a:t>‹nr.›</a:t>
            </a:fld>
            <a:endParaRPr lang="en-US"/>
          </a:p>
        </p:txBody>
      </p:sp>
    </p:spTree>
    <p:extLst>
      <p:ext uri="{BB962C8B-B14F-4D97-AF65-F5344CB8AC3E}">
        <p14:creationId xmlns:p14="http://schemas.microsoft.com/office/powerpoint/2010/main" val="3417501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en-US" smtClean="0"/>
              <a:t>Titelstijl van model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Klik om de tekststijl van het model te bewerken</a:t>
            </a:r>
          </a:p>
        </p:txBody>
      </p:sp>
      <p:sp>
        <p:nvSpPr>
          <p:cNvPr id="4" name="Tijdelijke aanduiding voor datum 3"/>
          <p:cNvSpPr>
            <a:spLocks noGrp="1"/>
          </p:cNvSpPr>
          <p:nvPr>
            <p:ph type="dt" sz="half" idx="10"/>
          </p:nvPr>
        </p:nvSpPr>
        <p:spPr/>
        <p:txBody>
          <a:bodyPr/>
          <a:lstStyle/>
          <a:p>
            <a:fld id="{7CE38E4D-051A-41E1-86A4-E56916468FD0}" type="datetimeFigureOut">
              <a:rPr lang="en-US" smtClean="0"/>
              <a:t>09-06-17</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886BB73A-582F-4420-9A14-CB10A2B2E5E8}" type="slidenum">
              <a:rPr lang="en-US" smtClean="0"/>
              <a:t>‹nr.›</a:t>
            </a:fld>
            <a:endParaRPr lang="en-US"/>
          </a:p>
        </p:txBody>
      </p:sp>
    </p:spTree>
    <p:extLst>
      <p:ext uri="{BB962C8B-B14F-4D97-AF65-F5344CB8AC3E}">
        <p14:creationId xmlns:p14="http://schemas.microsoft.com/office/powerpoint/2010/main" val="2828290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Titelstijl van model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5" name="Tijdelijke aanduiding voor datum 4"/>
          <p:cNvSpPr>
            <a:spLocks noGrp="1"/>
          </p:cNvSpPr>
          <p:nvPr>
            <p:ph type="dt" sz="half" idx="10"/>
          </p:nvPr>
        </p:nvSpPr>
        <p:spPr/>
        <p:txBody>
          <a:bodyPr/>
          <a:lstStyle/>
          <a:p>
            <a:fld id="{7CE38E4D-051A-41E1-86A4-E56916468FD0}" type="datetimeFigureOut">
              <a:rPr lang="en-US" smtClean="0"/>
              <a:t>09-06-17</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7" name="Tijdelijke aanduiding voor dianummer 6"/>
          <p:cNvSpPr>
            <a:spLocks noGrp="1"/>
          </p:cNvSpPr>
          <p:nvPr>
            <p:ph type="sldNum" sz="quarter" idx="12"/>
          </p:nvPr>
        </p:nvSpPr>
        <p:spPr/>
        <p:txBody>
          <a:bodyPr/>
          <a:lstStyle/>
          <a:p>
            <a:fld id="{886BB73A-582F-4420-9A14-CB10A2B2E5E8}" type="slidenum">
              <a:rPr lang="en-US" smtClean="0"/>
              <a:t>‹nr.›</a:t>
            </a:fld>
            <a:endParaRPr lang="en-US"/>
          </a:p>
        </p:txBody>
      </p:sp>
    </p:spTree>
    <p:extLst>
      <p:ext uri="{BB962C8B-B14F-4D97-AF65-F5344CB8AC3E}">
        <p14:creationId xmlns:p14="http://schemas.microsoft.com/office/powerpoint/2010/main" val="1029476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smtClean="0"/>
              <a:t>Titelstijl van model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7" name="Tijdelijke aanduiding voor datum 6"/>
          <p:cNvSpPr>
            <a:spLocks noGrp="1"/>
          </p:cNvSpPr>
          <p:nvPr>
            <p:ph type="dt" sz="half" idx="10"/>
          </p:nvPr>
        </p:nvSpPr>
        <p:spPr/>
        <p:txBody>
          <a:bodyPr/>
          <a:lstStyle/>
          <a:p>
            <a:fld id="{7CE38E4D-051A-41E1-86A4-E56916468FD0}" type="datetimeFigureOut">
              <a:rPr lang="en-US" smtClean="0"/>
              <a:t>09-06-17</a:t>
            </a:fld>
            <a:endParaRPr lang="en-US"/>
          </a:p>
        </p:txBody>
      </p:sp>
      <p:sp>
        <p:nvSpPr>
          <p:cNvPr id="8" name="Tijdelijke aanduiding voor voettekst 7"/>
          <p:cNvSpPr>
            <a:spLocks noGrp="1"/>
          </p:cNvSpPr>
          <p:nvPr>
            <p:ph type="ftr" sz="quarter" idx="11"/>
          </p:nvPr>
        </p:nvSpPr>
        <p:spPr/>
        <p:txBody>
          <a:bodyPr/>
          <a:lstStyle/>
          <a:p>
            <a:endParaRPr lang="en-US"/>
          </a:p>
        </p:txBody>
      </p:sp>
      <p:sp>
        <p:nvSpPr>
          <p:cNvPr id="9" name="Tijdelijke aanduiding voor dianummer 8"/>
          <p:cNvSpPr>
            <a:spLocks noGrp="1"/>
          </p:cNvSpPr>
          <p:nvPr>
            <p:ph type="sldNum" sz="quarter" idx="12"/>
          </p:nvPr>
        </p:nvSpPr>
        <p:spPr/>
        <p:txBody>
          <a:bodyPr/>
          <a:lstStyle/>
          <a:p>
            <a:fld id="{886BB73A-582F-4420-9A14-CB10A2B2E5E8}" type="slidenum">
              <a:rPr lang="en-US" smtClean="0"/>
              <a:t>‹nr.›</a:t>
            </a:fld>
            <a:endParaRPr lang="en-US"/>
          </a:p>
        </p:txBody>
      </p:sp>
    </p:spTree>
    <p:extLst>
      <p:ext uri="{BB962C8B-B14F-4D97-AF65-F5344CB8AC3E}">
        <p14:creationId xmlns:p14="http://schemas.microsoft.com/office/powerpoint/2010/main" val="66505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Titelstijl van model bewerken</a:t>
            </a:r>
            <a:endParaRPr lang="nl-NL"/>
          </a:p>
        </p:txBody>
      </p:sp>
      <p:sp>
        <p:nvSpPr>
          <p:cNvPr id="3" name="Tijdelijke aanduiding voor datum 2"/>
          <p:cNvSpPr>
            <a:spLocks noGrp="1"/>
          </p:cNvSpPr>
          <p:nvPr>
            <p:ph type="dt" sz="half" idx="10"/>
          </p:nvPr>
        </p:nvSpPr>
        <p:spPr/>
        <p:txBody>
          <a:bodyPr/>
          <a:lstStyle/>
          <a:p>
            <a:fld id="{7CE38E4D-051A-41E1-86A4-E56916468FD0}" type="datetimeFigureOut">
              <a:rPr lang="en-US" smtClean="0"/>
              <a:t>09-06-17</a:t>
            </a:fld>
            <a:endParaRPr lang="en-US"/>
          </a:p>
        </p:txBody>
      </p:sp>
      <p:sp>
        <p:nvSpPr>
          <p:cNvPr id="4" name="Tijdelijke aanduiding voor voettekst 3"/>
          <p:cNvSpPr>
            <a:spLocks noGrp="1"/>
          </p:cNvSpPr>
          <p:nvPr>
            <p:ph type="ftr" sz="quarter" idx="11"/>
          </p:nvPr>
        </p:nvSpPr>
        <p:spPr/>
        <p:txBody>
          <a:bodyPr/>
          <a:lstStyle/>
          <a:p>
            <a:endParaRPr lang="en-US"/>
          </a:p>
        </p:txBody>
      </p:sp>
      <p:sp>
        <p:nvSpPr>
          <p:cNvPr id="5" name="Tijdelijke aanduiding voor dianummer 4"/>
          <p:cNvSpPr>
            <a:spLocks noGrp="1"/>
          </p:cNvSpPr>
          <p:nvPr>
            <p:ph type="sldNum" sz="quarter" idx="12"/>
          </p:nvPr>
        </p:nvSpPr>
        <p:spPr/>
        <p:txBody>
          <a:bodyPr/>
          <a:lstStyle/>
          <a:p>
            <a:fld id="{886BB73A-582F-4420-9A14-CB10A2B2E5E8}" type="slidenum">
              <a:rPr lang="en-US" smtClean="0"/>
              <a:t>‹nr.›</a:t>
            </a:fld>
            <a:endParaRPr lang="en-US"/>
          </a:p>
        </p:txBody>
      </p:sp>
    </p:spTree>
    <p:extLst>
      <p:ext uri="{BB962C8B-B14F-4D97-AF65-F5344CB8AC3E}">
        <p14:creationId xmlns:p14="http://schemas.microsoft.com/office/powerpoint/2010/main" val="1942436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7CE38E4D-051A-41E1-86A4-E56916468FD0}" type="datetimeFigureOut">
              <a:rPr lang="en-US" smtClean="0"/>
              <a:t>09-06-17</a:t>
            </a:fld>
            <a:endParaRPr lang="en-US"/>
          </a:p>
        </p:txBody>
      </p:sp>
      <p:sp>
        <p:nvSpPr>
          <p:cNvPr id="3" name="Tijdelijke aanduiding voor voettekst 2"/>
          <p:cNvSpPr>
            <a:spLocks noGrp="1"/>
          </p:cNvSpPr>
          <p:nvPr>
            <p:ph type="ftr" sz="quarter" idx="11"/>
          </p:nvPr>
        </p:nvSpPr>
        <p:spPr/>
        <p:txBody>
          <a:bodyPr/>
          <a:lstStyle/>
          <a:p>
            <a:endParaRPr lang="en-US"/>
          </a:p>
        </p:txBody>
      </p:sp>
      <p:sp>
        <p:nvSpPr>
          <p:cNvPr id="4" name="Tijdelijke aanduiding voor dianummer 3"/>
          <p:cNvSpPr>
            <a:spLocks noGrp="1"/>
          </p:cNvSpPr>
          <p:nvPr>
            <p:ph type="sldNum" sz="quarter" idx="12"/>
          </p:nvPr>
        </p:nvSpPr>
        <p:spPr/>
        <p:txBody>
          <a:bodyPr/>
          <a:lstStyle/>
          <a:p>
            <a:fld id="{886BB73A-582F-4420-9A14-CB10A2B2E5E8}" type="slidenum">
              <a:rPr lang="en-US" smtClean="0"/>
              <a:t>‹nr.›</a:t>
            </a:fld>
            <a:endParaRPr lang="en-US"/>
          </a:p>
        </p:txBody>
      </p:sp>
    </p:spTree>
    <p:extLst>
      <p:ext uri="{BB962C8B-B14F-4D97-AF65-F5344CB8AC3E}">
        <p14:creationId xmlns:p14="http://schemas.microsoft.com/office/powerpoint/2010/main" val="485745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en-US" smtClean="0"/>
              <a:t>Titelstijl van model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Klik om de tekststijl van het model te bewerken</a:t>
            </a:r>
          </a:p>
        </p:txBody>
      </p:sp>
      <p:sp>
        <p:nvSpPr>
          <p:cNvPr id="5" name="Tijdelijke aanduiding voor datum 4"/>
          <p:cNvSpPr>
            <a:spLocks noGrp="1"/>
          </p:cNvSpPr>
          <p:nvPr>
            <p:ph type="dt" sz="half" idx="10"/>
          </p:nvPr>
        </p:nvSpPr>
        <p:spPr/>
        <p:txBody>
          <a:bodyPr/>
          <a:lstStyle/>
          <a:p>
            <a:fld id="{7CE38E4D-051A-41E1-86A4-E56916468FD0}" type="datetimeFigureOut">
              <a:rPr lang="en-US" smtClean="0"/>
              <a:t>09-06-17</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7" name="Tijdelijke aanduiding voor dianummer 6"/>
          <p:cNvSpPr>
            <a:spLocks noGrp="1"/>
          </p:cNvSpPr>
          <p:nvPr>
            <p:ph type="sldNum" sz="quarter" idx="12"/>
          </p:nvPr>
        </p:nvSpPr>
        <p:spPr/>
        <p:txBody>
          <a:bodyPr/>
          <a:lstStyle/>
          <a:p>
            <a:fld id="{886BB73A-582F-4420-9A14-CB10A2B2E5E8}" type="slidenum">
              <a:rPr lang="en-US" smtClean="0"/>
              <a:t>‹nr.›</a:t>
            </a:fld>
            <a:endParaRPr lang="en-US"/>
          </a:p>
        </p:txBody>
      </p:sp>
    </p:spTree>
    <p:extLst>
      <p:ext uri="{BB962C8B-B14F-4D97-AF65-F5344CB8AC3E}">
        <p14:creationId xmlns:p14="http://schemas.microsoft.com/office/powerpoint/2010/main" val="797199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en-US" smtClean="0"/>
              <a:t>Titelstijl van model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Klik om de tekststijl van het model te bewerken</a:t>
            </a:r>
          </a:p>
        </p:txBody>
      </p:sp>
      <p:sp>
        <p:nvSpPr>
          <p:cNvPr id="5" name="Tijdelijke aanduiding voor datum 4"/>
          <p:cNvSpPr>
            <a:spLocks noGrp="1"/>
          </p:cNvSpPr>
          <p:nvPr>
            <p:ph type="dt" sz="half" idx="10"/>
          </p:nvPr>
        </p:nvSpPr>
        <p:spPr/>
        <p:txBody>
          <a:bodyPr/>
          <a:lstStyle/>
          <a:p>
            <a:fld id="{7CE38E4D-051A-41E1-86A4-E56916468FD0}" type="datetimeFigureOut">
              <a:rPr lang="en-US" smtClean="0"/>
              <a:t>09-06-17</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7" name="Tijdelijke aanduiding voor dianummer 6"/>
          <p:cNvSpPr>
            <a:spLocks noGrp="1"/>
          </p:cNvSpPr>
          <p:nvPr>
            <p:ph type="sldNum" sz="quarter" idx="12"/>
          </p:nvPr>
        </p:nvSpPr>
        <p:spPr/>
        <p:txBody>
          <a:bodyPr/>
          <a:lstStyle/>
          <a:p>
            <a:fld id="{886BB73A-582F-4420-9A14-CB10A2B2E5E8}" type="slidenum">
              <a:rPr lang="en-US" smtClean="0"/>
              <a:t>‹nr.›</a:t>
            </a:fld>
            <a:endParaRPr lang="en-US"/>
          </a:p>
        </p:txBody>
      </p:sp>
    </p:spTree>
    <p:extLst>
      <p:ext uri="{BB962C8B-B14F-4D97-AF65-F5344CB8AC3E}">
        <p14:creationId xmlns:p14="http://schemas.microsoft.com/office/powerpoint/2010/main" val="145798497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Titelstijl van model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E38E4D-051A-41E1-86A4-E56916468FD0}" type="datetimeFigureOut">
              <a:rPr lang="en-US" smtClean="0"/>
              <a:t>09-06-17</a:t>
            </a:fld>
            <a:endParaRPr lang="en-US"/>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6BB73A-582F-4420-9A14-CB10A2B2E5E8}" type="slidenum">
              <a:rPr lang="en-US" smtClean="0"/>
              <a:t>‹nr.›</a:t>
            </a:fld>
            <a:endParaRPr lang="en-US"/>
          </a:p>
        </p:txBody>
      </p:sp>
    </p:spTree>
    <p:extLst>
      <p:ext uri="{BB962C8B-B14F-4D97-AF65-F5344CB8AC3E}">
        <p14:creationId xmlns:p14="http://schemas.microsoft.com/office/powerpoint/2010/main" val="50700105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microsoft.com/office/2007/relationships/hdphoto" Target="../media/hdphoto6.wdp"/><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microsoft.com/office/2007/relationships/hdphoto" Target="../media/hdphoto1.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2.png"/><Relationship Id="rId5"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microsoft.com/office/2007/relationships/hdphoto" Target="../media/hdphoto7.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microsoft.com/office/2007/relationships/hdphoto" Target="../media/hdphoto8.wd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microsoft.com/office/2007/relationships/hdphoto" Target="../media/hdphoto9.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4" Type="http://schemas.microsoft.com/office/2007/relationships/hdphoto" Target="../media/hdphoto4.wdp"/><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microsoft.com/office/2007/relationships/hdphoto" Target="../media/hdphoto5.wdp"/><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clrChange>
              <a:clrFrom>
                <a:srgbClr val="FFFFFF"/>
              </a:clrFrom>
              <a:clrTo>
                <a:srgbClr val="FFFFFF">
                  <a:alpha val="0"/>
                </a:srgbClr>
              </a:clrTo>
            </a:clrChange>
            <a:lum bright="70000" contrast="-70000"/>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0" y="0"/>
            <a:ext cx="9144000" cy="6858000"/>
          </a:xfrm>
          <a:prstGeom prst="rect">
            <a:avLst/>
          </a:prstGeom>
        </p:spPr>
      </p:pic>
      <p:sp>
        <p:nvSpPr>
          <p:cNvPr id="2" name="Titel 1"/>
          <p:cNvSpPr>
            <a:spLocks noGrp="1"/>
          </p:cNvSpPr>
          <p:nvPr>
            <p:ph type="ctrTitle"/>
          </p:nvPr>
        </p:nvSpPr>
        <p:spPr/>
        <p:txBody>
          <a:bodyPr>
            <a:noAutofit/>
          </a:bodyPr>
          <a:lstStyle/>
          <a:p>
            <a:r>
              <a:rPr lang="nl-NL" sz="6000" dirty="0" smtClean="0"/>
              <a:t>Word onderdeel van de bloedsomloop!</a:t>
            </a:r>
            <a:endParaRPr lang="nl-NL" sz="6000" dirty="0"/>
          </a:p>
        </p:txBody>
      </p:sp>
      <p:sp>
        <p:nvSpPr>
          <p:cNvPr id="3" name="Subtitel 2"/>
          <p:cNvSpPr>
            <a:spLocks noGrp="1"/>
          </p:cNvSpPr>
          <p:nvPr>
            <p:ph type="subTitle" idx="1"/>
          </p:nvPr>
        </p:nvSpPr>
        <p:spPr/>
        <p:txBody>
          <a:bodyPr/>
          <a:lstStyle/>
          <a:p>
            <a:r>
              <a:rPr lang="nl-NL" dirty="0" smtClean="0"/>
              <a:t>Visualiseren in het biologieonderwijs</a:t>
            </a:r>
            <a:endParaRPr lang="nl-NL" dirty="0"/>
          </a:p>
        </p:txBody>
      </p:sp>
      <p:pic>
        <p:nvPicPr>
          <p:cNvPr id="5" name="Afbeelding 4"/>
          <p:cNvPicPr>
            <a:picLocks noChangeAspect="1"/>
          </p:cNvPicPr>
          <p:nvPr/>
        </p:nvPicPr>
        <p:blipFill>
          <a:blip r:embed="rId4">
            <a:clrChange>
              <a:clrFrom>
                <a:srgbClr val="FFFFFF"/>
              </a:clrFrom>
              <a:clrTo>
                <a:srgbClr val="FFFFFF">
                  <a:alpha val="0"/>
                </a:srgbClr>
              </a:clrTo>
            </a:clrChange>
          </a:blip>
          <a:stretch>
            <a:fillRect/>
          </a:stretch>
        </p:blipFill>
        <p:spPr>
          <a:xfrm>
            <a:off x="6846364" y="2719124"/>
            <a:ext cx="2484036" cy="4230331"/>
          </a:xfrm>
          <a:prstGeom prst="rect">
            <a:avLst/>
          </a:prstGeom>
        </p:spPr>
      </p:pic>
      <p:sp>
        <p:nvSpPr>
          <p:cNvPr id="6" name="Tekstvak 5"/>
          <p:cNvSpPr txBox="1"/>
          <p:nvPr/>
        </p:nvSpPr>
        <p:spPr>
          <a:xfrm>
            <a:off x="274578" y="6135660"/>
            <a:ext cx="8023452" cy="646331"/>
          </a:xfrm>
          <a:prstGeom prst="rect">
            <a:avLst/>
          </a:prstGeom>
          <a:noFill/>
        </p:spPr>
        <p:txBody>
          <a:bodyPr wrap="square" rtlCol="0">
            <a:spAutoFit/>
          </a:bodyPr>
          <a:lstStyle/>
          <a:p>
            <a:r>
              <a:rPr lang="nl-NL" dirty="0" smtClean="0"/>
              <a:t>Door: Gerdien van der Veer</a:t>
            </a:r>
          </a:p>
          <a:p>
            <a:r>
              <a:rPr lang="nl-NL" dirty="0" smtClean="0"/>
              <a:t>Docent biologie op het Stedelijk Lyceum Enschede (locatie </a:t>
            </a:r>
            <a:r>
              <a:rPr lang="nl-NL" dirty="0" err="1" smtClean="0"/>
              <a:t>Innova</a:t>
            </a:r>
            <a:r>
              <a:rPr lang="nl-NL" dirty="0" smtClean="0"/>
              <a:t>)</a:t>
            </a:r>
            <a:endParaRPr lang="nl-NL" dirty="0"/>
          </a:p>
        </p:txBody>
      </p:sp>
    </p:spTree>
    <p:extLst>
      <p:ext uri="{BB962C8B-B14F-4D97-AF65-F5344CB8AC3E}">
        <p14:creationId xmlns:p14="http://schemas.microsoft.com/office/powerpoint/2010/main" val="165647839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549155" y="461200"/>
            <a:ext cx="9784681" cy="5563703"/>
          </a:xfrm>
          <a:prstGeom prst="rect">
            <a:avLst/>
          </a:prstGeom>
        </p:spPr>
      </p:pic>
    </p:spTree>
    <p:extLst>
      <p:ext uri="{BB962C8B-B14F-4D97-AF65-F5344CB8AC3E}">
        <p14:creationId xmlns:p14="http://schemas.microsoft.com/office/powerpoint/2010/main" val="178293272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777970" y="337955"/>
            <a:ext cx="10196547" cy="5893619"/>
          </a:xfrm>
          <a:prstGeom prst="rect">
            <a:avLst/>
          </a:prstGeom>
        </p:spPr>
      </p:pic>
    </p:spTree>
    <p:extLst>
      <p:ext uri="{BB962C8B-B14F-4D97-AF65-F5344CB8AC3E}">
        <p14:creationId xmlns:p14="http://schemas.microsoft.com/office/powerpoint/2010/main" val="305542551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clrChange>
              <a:clrFrom>
                <a:srgbClr val="FFFFFF"/>
              </a:clrFrom>
              <a:clrTo>
                <a:srgbClr val="FFFFFF">
                  <a:alpha val="0"/>
                </a:srgbClr>
              </a:clrTo>
            </a:clrChange>
            <a:lum bright="70000" contrast="-70000"/>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0" y="0"/>
            <a:ext cx="9144000" cy="6858000"/>
          </a:xfrm>
          <a:prstGeom prst="rect">
            <a:avLst/>
          </a:prstGeom>
        </p:spPr>
      </p:pic>
      <p:sp>
        <p:nvSpPr>
          <p:cNvPr id="2" name="Titel 1"/>
          <p:cNvSpPr>
            <a:spLocks noGrp="1"/>
          </p:cNvSpPr>
          <p:nvPr>
            <p:ph type="title"/>
          </p:nvPr>
        </p:nvSpPr>
        <p:spPr/>
        <p:txBody>
          <a:bodyPr>
            <a:normAutofit fontScale="90000"/>
          </a:bodyPr>
          <a:lstStyle/>
          <a:p>
            <a:r>
              <a:rPr lang="nl-NL" dirty="0" smtClean="0"/>
              <a:t>Toelichting visualisatie bloedsomloop</a:t>
            </a:r>
            <a:endParaRPr lang="nl-NL" dirty="0"/>
          </a:p>
        </p:txBody>
      </p:sp>
      <p:sp>
        <p:nvSpPr>
          <p:cNvPr id="3" name="Tijdelijke aanduiding voor inhoud 2"/>
          <p:cNvSpPr>
            <a:spLocks noGrp="1"/>
          </p:cNvSpPr>
          <p:nvPr>
            <p:ph idx="1"/>
          </p:nvPr>
        </p:nvSpPr>
        <p:spPr/>
        <p:txBody>
          <a:bodyPr/>
          <a:lstStyle/>
          <a:p>
            <a:r>
              <a:rPr lang="nl-NL" dirty="0" smtClean="0"/>
              <a:t>Uitvoering en </a:t>
            </a:r>
            <a:r>
              <a:rPr lang="nl-NL" dirty="0" smtClean="0"/>
              <a:t>aanpassingen</a:t>
            </a:r>
          </a:p>
          <a:p>
            <a:endParaRPr lang="nl-NL" dirty="0"/>
          </a:p>
          <a:p>
            <a:r>
              <a:rPr lang="nl-NL" dirty="0" smtClean="0"/>
              <a:t>Tips: zet de </a:t>
            </a:r>
          </a:p>
          <a:p>
            <a:pPr marL="0" indent="0">
              <a:buNone/>
            </a:pPr>
            <a:r>
              <a:rPr lang="nl-NL" dirty="0" smtClean="0"/>
              <a:t>leerlingen aan </a:t>
            </a:r>
          </a:p>
          <a:p>
            <a:pPr marL="0" indent="0">
              <a:buNone/>
            </a:pPr>
            <a:r>
              <a:rPr lang="nl-NL" dirty="0" smtClean="0"/>
              <a:t>het werk!</a:t>
            </a:r>
            <a:endParaRPr lang="nl-NL" dirty="0" smtClean="0"/>
          </a:p>
          <a:p>
            <a:endParaRPr lang="nl-NL" dirty="0"/>
          </a:p>
        </p:txBody>
      </p:sp>
      <p:pic>
        <p:nvPicPr>
          <p:cNvPr id="4" name="Afbeelding 3"/>
          <p:cNvPicPr>
            <a:picLocks noChangeAspect="1"/>
          </p:cNvPicPr>
          <p:nvPr/>
        </p:nvPicPr>
        <p:blipFill>
          <a:blip r:embed="rId4"/>
          <a:stretch>
            <a:fillRect/>
          </a:stretch>
        </p:blipFill>
        <p:spPr>
          <a:xfrm>
            <a:off x="4215244" y="2368477"/>
            <a:ext cx="4928756" cy="4695477"/>
          </a:xfrm>
          <a:prstGeom prst="rect">
            <a:avLst/>
          </a:prstGeom>
        </p:spPr>
      </p:pic>
    </p:spTree>
    <p:extLst>
      <p:ext uri="{BB962C8B-B14F-4D97-AF65-F5344CB8AC3E}">
        <p14:creationId xmlns:p14="http://schemas.microsoft.com/office/powerpoint/2010/main" val="97142993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clrChange>
              <a:clrFrom>
                <a:srgbClr val="FFFFFF"/>
              </a:clrFrom>
              <a:clrTo>
                <a:srgbClr val="FFFFFF">
                  <a:alpha val="0"/>
                </a:srgbClr>
              </a:clrTo>
            </a:clrChange>
            <a:lum bright="70000" contrast="-70000"/>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0" y="0"/>
            <a:ext cx="9144000" cy="6858000"/>
          </a:xfrm>
          <a:prstGeom prst="rect">
            <a:avLst/>
          </a:prstGeom>
        </p:spPr>
      </p:pic>
      <p:sp>
        <p:nvSpPr>
          <p:cNvPr id="2" name="Titel 1"/>
          <p:cNvSpPr>
            <a:spLocks noGrp="1"/>
          </p:cNvSpPr>
          <p:nvPr>
            <p:ph type="title"/>
          </p:nvPr>
        </p:nvSpPr>
        <p:spPr/>
        <p:txBody>
          <a:bodyPr>
            <a:normAutofit fontScale="90000"/>
          </a:bodyPr>
          <a:lstStyle/>
          <a:p>
            <a:r>
              <a:rPr lang="nl-NL" dirty="0" smtClean="0"/>
              <a:t>Voorbereidingen van deze werkvorm</a:t>
            </a:r>
            <a:endParaRPr lang="nl-NL" dirty="0"/>
          </a:p>
        </p:txBody>
      </p:sp>
      <p:sp>
        <p:nvSpPr>
          <p:cNvPr id="3" name="Tijdelijke aanduiding voor inhoud 2"/>
          <p:cNvSpPr>
            <a:spLocks noGrp="1"/>
          </p:cNvSpPr>
          <p:nvPr>
            <p:ph idx="1"/>
          </p:nvPr>
        </p:nvSpPr>
        <p:spPr/>
        <p:txBody>
          <a:bodyPr/>
          <a:lstStyle/>
          <a:p>
            <a:r>
              <a:rPr lang="nl-NL" dirty="0" smtClean="0"/>
              <a:t>Het hart en organen (oud tafelzeil): stevig/ op te vouwen.</a:t>
            </a:r>
          </a:p>
          <a:p>
            <a:r>
              <a:rPr lang="nl-NL" dirty="0" smtClean="0"/>
              <a:t>Bloedvaten: Stroken stof</a:t>
            </a:r>
          </a:p>
          <a:p>
            <a:r>
              <a:rPr lang="nl-NL" dirty="0" smtClean="0"/>
              <a:t>Verf</a:t>
            </a:r>
          </a:p>
          <a:p>
            <a:endParaRPr lang="nl-NL" dirty="0" smtClean="0"/>
          </a:p>
        </p:txBody>
      </p:sp>
    </p:spTree>
    <p:extLst>
      <p:ext uri="{BB962C8B-B14F-4D97-AF65-F5344CB8AC3E}">
        <p14:creationId xmlns:p14="http://schemas.microsoft.com/office/powerpoint/2010/main" val="222363670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clrChange>
              <a:clrFrom>
                <a:srgbClr val="FFFFFF"/>
              </a:clrFrom>
              <a:clrTo>
                <a:srgbClr val="FFFFFF">
                  <a:alpha val="0"/>
                </a:srgbClr>
              </a:clrTo>
            </a:clrChange>
            <a:lum bright="70000" contrast="-70000"/>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934971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clrChange>
              <a:clrFrom>
                <a:srgbClr val="FFFFFF"/>
              </a:clrFrom>
              <a:clrTo>
                <a:srgbClr val="FFFFFF">
                  <a:alpha val="0"/>
                </a:srgbClr>
              </a:clrTo>
            </a:clrChange>
            <a:lum bright="70000" contrast="-70000"/>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0" y="0"/>
            <a:ext cx="9144000" cy="6858000"/>
          </a:xfrm>
          <a:prstGeom prst="rect">
            <a:avLst/>
          </a:prstGeom>
        </p:spPr>
      </p:pic>
      <p:sp>
        <p:nvSpPr>
          <p:cNvPr id="2" name="Titel 1"/>
          <p:cNvSpPr>
            <a:spLocks noGrp="1"/>
          </p:cNvSpPr>
          <p:nvPr>
            <p:ph type="title"/>
          </p:nvPr>
        </p:nvSpPr>
        <p:spPr/>
        <p:txBody>
          <a:bodyPr/>
          <a:lstStyle/>
          <a:p>
            <a:r>
              <a:rPr lang="nl-NL" dirty="0" smtClean="0"/>
              <a:t>Aan de slag!</a:t>
            </a:r>
            <a:endParaRPr lang="nl-NL" dirty="0"/>
          </a:p>
        </p:txBody>
      </p:sp>
      <p:sp>
        <p:nvSpPr>
          <p:cNvPr id="3" name="Tijdelijke aanduiding voor inhoud 2"/>
          <p:cNvSpPr>
            <a:spLocks noGrp="1"/>
          </p:cNvSpPr>
          <p:nvPr>
            <p:ph idx="1"/>
          </p:nvPr>
        </p:nvSpPr>
        <p:spPr>
          <a:xfrm>
            <a:off x="457200" y="1989225"/>
            <a:ext cx="8229600" cy="4525963"/>
          </a:xfrm>
        </p:spPr>
        <p:txBody>
          <a:bodyPr/>
          <a:lstStyle/>
          <a:p>
            <a:r>
              <a:rPr lang="nl-NL" dirty="0" smtClean="0"/>
              <a:t>Welke mogelijkheden zijn er?</a:t>
            </a:r>
          </a:p>
          <a:p>
            <a:r>
              <a:rPr lang="nl-NL" dirty="0" smtClean="0"/>
              <a:t>Hoe </a:t>
            </a:r>
            <a:r>
              <a:rPr lang="nl-NL" dirty="0" smtClean="0"/>
              <a:t>zie jij een visualisatie van de bloedsomloop voor je</a:t>
            </a:r>
            <a:r>
              <a:rPr lang="nl-NL" dirty="0" smtClean="0"/>
              <a:t>?</a:t>
            </a:r>
          </a:p>
          <a:p>
            <a:endParaRPr lang="nl-NL" dirty="0"/>
          </a:p>
          <a:p>
            <a:r>
              <a:rPr lang="nl-NL" dirty="0" smtClean="0"/>
              <a:t>Welke leerdoelen zou jij in je klas willen behalen?</a:t>
            </a:r>
          </a:p>
          <a:p>
            <a:endParaRPr lang="nl-NL" dirty="0"/>
          </a:p>
          <a:p>
            <a:r>
              <a:rPr lang="nl-NL" dirty="0" smtClean="0"/>
              <a:t>Bedenk een spel/uitvoering voor leerlingen.</a:t>
            </a:r>
          </a:p>
          <a:p>
            <a:pPr marL="0" indent="0">
              <a:buNone/>
            </a:pPr>
            <a:endParaRPr lang="nl-NL" dirty="0" smtClean="0"/>
          </a:p>
          <a:p>
            <a:pPr marL="0" indent="0">
              <a:buNone/>
            </a:pPr>
            <a:endParaRPr lang="nl-NL" dirty="0"/>
          </a:p>
        </p:txBody>
      </p:sp>
    </p:spTree>
    <p:extLst>
      <p:ext uri="{BB962C8B-B14F-4D97-AF65-F5344CB8AC3E}">
        <p14:creationId xmlns:p14="http://schemas.microsoft.com/office/powerpoint/2010/main" val="5776049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clrChange>
              <a:clrFrom>
                <a:srgbClr val="FFFFFF"/>
              </a:clrFrom>
              <a:clrTo>
                <a:srgbClr val="FFFFFF">
                  <a:alpha val="0"/>
                </a:srgbClr>
              </a:clrTo>
            </a:clrChange>
            <a:lum bright="70000" contrast="-70000"/>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0" y="0"/>
            <a:ext cx="9144000" cy="6858000"/>
          </a:xfrm>
          <a:prstGeom prst="rect">
            <a:avLst/>
          </a:prstGeom>
        </p:spPr>
      </p:pic>
      <p:pic>
        <p:nvPicPr>
          <p:cNvPr id="2" name="Afbeelding 1"/>
          <p:cNvPicPr>
            <a:picLocks noChangeAspect="1"/>
          </p:cNvPicPr>
          <p:nvPr/>
        </p:nvPicPr>
        <p:blipFill>
          <a:blip r:embed="rId4"/>
          <a:stretch>
            <a:fillRect/>
          </a:stretch>
        </p:blipFill>
        <p:spPr>
          <a:xfrm>
            <a:off x="174288" y="127490"/>
            <a:ext cx="6578600" cy="4762500"/>
          </a:xfrm>
          <a:prstGeom prst="rect">
            <a:avLst/>
          </a:prstGeom>
        </p:spPr>
      </p:pic>
      <p:pic>
        <p:nvPicPr>
          <p:cNvPr id="3" name="Afbeelding 2"/>
          <p:cNvPicPr>
            <a:picLocks noChangeAspect="1"/>
          </p:cNvPicPr>
          <p:nvPr/>
        </p:nvPicPr>
        <p:blipFill>
          <a:blip r:embed="rId5"/>
          <a:stretch>
            <a:fillRect/>
          </a:stretch>
        </p:blipFill>
        <p:spPr>
          <a:xfrm>
            <a:off x="2391191" y="4889990"/>
            <a:ext cx="6604000" cy="1676400"/>
          </a:xfrm>
          <a:prstGeom prst="rect">
            <a:avLst/>
          </a:prstGeom>
        </p:spPr>
      </p:pic>
    </p:spTree>
    <p:extLst>
      <p:ext uri="{BB962C8B-B14F-4D97-AF65-F5344CB8AC3E}">
        <p14:creationId xmlns:p14="http://schemas.microsoft.com/office/powerpoint/2010/main" val="122532867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clrChange>
              <a:clrFrom>
                <a:srgbClr val="FFFFFF"/>
              </a:clrFrom>
              <a:clrTo>
                <a:srgbClr val="FFFFFF">
                  <a:alpha val="0"/>
                </a:srgbClr>
              </a:clrTo>
            </a:clrChange>
            <a:lum bright="70000" contrast="-70000"/>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0" y="0"/>
            <a:ext cx="9144000" cy="6858000"/>
          </a:xfrm>
          <a:prstGeom prst="rect">
            <a:avLst/>
          </a:prstGeom>
        </p:spPr>
      </p:pic>
      <p:sp>
        <p:nvSpPr>
          <p:cNvPr id="2" name="Titel 1"/>
          <p:cNvSpPr>
            <a:spLocks noGrp="1"/>
          </p:cNvSpPr>
          <p:nvPr>
            <p:ph type="title"/>
          </p:nvPr>
        </p:nvSpPr>
        <p:spPr/>
        <p:txBody>
          <a:bodyPr/>
          <a:lstStyle/>
          <a:p>
            <a:r>
              <a:rPr lang="nl-NL" dirty="0" smtClean="0"/>
              <a:t>Nabespreking</a:t>
            </a:r>
            <a:endParaRPr lang="nl-NL" dirty="0"/>
          </a:p>
        </p:txBody>
      </p:sp>
      <p:sp>
        <p:nvSpPr>
          <p:cNvPr id="3" name="Tijdelijke aanduiding voor inhoud 2"/>
          <p:cNvSpPr>
            <a:spLocks noGrp="1"/>
          </p:cNvSpPr>
          <p:nvPr>
            <p:ph idx="1"/>
          </p:nvPr>
        </p:nvSpPr>
        <p:spPr/>
        <p:txBody>
          <a:bodyPr/>
          <a:lstStyle/>
          <a:p>
            <a:r>
              <a:rPr lang="nl-NL" dirty="0" smtClean="0"/>
              <a:t>Wat zijn jullie </a:t>
            </a:r>
            <a:r>
              <a:rPr lang="nl-NL" dirty="0" smtClean="0"/>
              <a:t>ideeën?</a:t>
            </a:r>
            <a:endParaRPr lang="nl-NL" dirty="0" smtClean="0"/>
          </a:p>
          <a:p>
            <a:endParaRPr lang="nl-NL" dirty="0"/>
          </a:p>
          <a:p>
            <a:r>
              <a:rPr lang="nl-NL" dirty="0" smtClean="0"/>
              <a:t>Bevindingen?</a:t>
            </a:r>
            <a:endParaRPr lang="nl-NL" dirty="0" smtClean="0"/>
          </a:p>
          <a:p>
            <a:endParaRPr lang="nl-NL" dirty="0"/>
          </a:p>
          <a:p>
            <a:endParaRPr lang="nl-NL" dirty="0"/>
          </a:p>
        </p:txBody>
      </p:sp>
    </p:spTree>
    <p:extLst>
      <p:ext uri="{BB962C8B-B14F-4D97-AF65-F5344CB8AC3E}">
        <p14:creationId xmlns:p14="http://schemas.microsoft.com/office/powerpoint/2010/main" val="128531365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clrChange>
              <a:clrFrom>
                <a:srgbClr val="FFFFFF"/>
              </a:clrFrom>
              <a:clrTo>
                <a:srgbClr val="FFFFFF">
                  <a:alpha val="0"/>
                </a:srgbClr>
              </a:clrTo>
            </a:clrChange>
            <a:lum bright="70000" contrast="-70000"/>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0" y="0"/>
            <a:ext cx="9144000" cy="6858000"/>
          </a:xfrm>
          <a:prstGeom prst="rect">
            <a:avLst/>
          </a:prstGeom>
        </p:spPr>
      </p:pic>
      <p:sp>
        <p:nvSpPr>
          <p:cNvPr id="2" name="Titel 1"/>
          <p:cNvSpPr>
            <a:spLocks noGrp="1"/>
          </p:cNvSpPr>
          <p:nvPr>
            <p:ph type="title"/>
          </p:nvPr>
        </p:nvSpPr>
        <p:spPr/>
        <p:txBody>
          <a:bodyPr/>
          <a:lstStyle/>
          <a:p>
            <a:r>
              <a:rPr lang="nl-NL" dirty="0" smtClean="0"/>
              <a:t>Afronding</a:t>
            </a:r>
            <a:endParaRPr lang="nl-NL" dirty="0"/>
          </a:p>
        </p:txBody>
      </p:sp>
      <p:sp>
        <p:nvSpPr>
          <p:cNvPr id="3" name="Tijdelijke aanduiding voor inhoud 2"/>
          <p:cNvSpPr>
            <a:spLocks noGrp="1"/>
          </p:cNvSpPr>
          <p:nvPr>
            <p:ph idx="1"/>
          </p:nvPr>
        </p:nvSpPr>
        <p:spPr/>
        <p:txBody>
          <a:bodyPr>
            <a:normAutofit/>
          </a:bodyPr>
          <a:lstStyle/>
          <a:p>
            <a:r>
              <a:rPr lang="nl-NL" dirty="0" smtClean="0"/>
              <a:t>Meer visualisatie-ideeën ontstaan?</a:t>
            </a:r>
          </a:p>
          <a:p>
            <a:endParaRPr lang="nl-NL" dirty="0"/>
          </a:p>
          <a:p>
            <a:endParaRPr lang="nl-NL" dirty="0" smtClean="0"/>
          </a:p>
          <a:p>
            <a:endParaRPr lang="nl-NL" dirty="0" smtClean="0"/>
          </a:p>
          <a:p>
            <a:endParaRPr lang="nl-NL" dirty="0"/>
          </a:p>
          <a:p>
            <a:r>
              <a:rPr lang="nl-NL" dirty="0" smtClean="0"/>
              <a:t>Informatie op de sit</a:t>
            </a:r>
            <a:r>
              <a:rPr lang="nl-NL" dirty="0" smtClean="0"/>
              <a:t>e van NIBI.</a:t>
            </a:r>
            <a:endParaRPr lang="nl-NL" dirty="0" smtClean="0"/>
          </a:p>
        </p:txBody>
      </p:sp>
    </p:spTree>
    <p:extLst>
      <p:ext uri="{BB962C8B-B14F-4D97-AF65-F5344CB8AC3E}">
        <p14:creationId xmlns:p14="http://schemas.microsoft.com/office/powerpoint/2010/main" val="183765497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clrChange>
              <a:clrFrom>
                <a:srgbClr val="FFFFFF"/>
              </a:clrFrom>
              <a:clrTo>
                <a:srgbClr val="FFFFFF">
                  <a:alpha val="0"/>
                </a:srgbClr>
              </a:clrTo>
            </a:clrChange>
            <a:lum bright="70000" contrast="-70000"/>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0" y="0"/>
            <a:ext cx="9144000" cy="6858000"/>
          </a:xfrm>
          <a:prstGeom prst="rect">
            <a:avLst/>
          </a:prstGeom>
        </p:spPr>
      </p:pic>
      <p:sp>
        <p:nvSpPr>
          <p:cNvPr id="2" name="Titel 1"/>
          <p:cNvSpPr>
            <a:spLocks noGrp="1"/>
          </p:cNvSpPr>
          <p:nvPr>
            <p:ph type="title"/>
          </p:nvPr>
        </p:nvSpPr>
        <p:spPr>
          <a:xfrm>
            <a:off x="640252" y="401725"/>
            <a:ext cx="8229600" cy="1143000"/>
          </a:xfrm>
        </p:spPr>
        <p:txBody>
          <a:bodyPr/>
          <a:lstStyle/>
          <a:p>
            <a:r>
              <a:rPr lang="nl-NL" dirty="0" smtClean="0"/>
              <a:t>Ideeën bespreken </a:t>
            </a:r>
            <a:endParaRPr lang="nl-NL" dirty="0"/>
          </a:p>
        </p:txBody>
      </p:sp>
      <p:sp>
        <p:nvSpPr>
          <p:cNvPr id="3" name="Tijdelijke aanduiding voor inhoud 2"/>
          <p:cNvSpPr>
            <a:spLocks noGrp="1"/>
          </p:cNvSpPr>
          <p:nvPr>
            <p:ph idx="1"/>
          </p:nvPr>
        </p:nvSpPr>
        <p:spPr>
          <a:xfrm>
            <a:off x="640252" y="1932016"/>
            <a:ext cx="8229600" cy="4525963"/>
          </a:xfrm>
        </p:spPr>
        <p:txBody>
          <a:bodyPr/>
          <a:lstStyle/>
          <a:p>
            <a:r>
              <a:rPr lang="nl-NL" dirty="0" smtClean="0"/>
              <a:t>Visualisaties bij andere thema’s</a:t>
            </a:r>
          </a:p>
          <a:p>
            <a:endParaRPr lang="nl-NL" dirty="0"/>
          </a:p>
          <a:p>
            <a:r>
              <a:rPr lang="nl-NL" dirty="0" smtClean="0"/>
              <a:t>- Voeding en spijsvertering</a:t>
            </a:r>
          </a:p>
          <a:p>
            <a:r>
              <a:rPr lang="nl-NL" dirty="0" smtClean="0"/>
              <a:t>- Regeling: hormonen</a:t>
            </a:r>
          </a:p>
          <a:p>
            <a:r>
              <a:rPr lang="nl-NL" dirty="0" smtClean="0"/>
              <a:t>- Gaswisseling</a:t>
            </a:r>
          </a:p>
          <a:p>
            <a:r>
              <a:rPr lang="nl-NL" dirty="0" smtClean="0"/>
              <a:t>- Uitscheiding</a:t>
            </a:r>
          </a:p>
          <a:p>
            <a:endParaRPr lang="nl-NL" dirty="0"/>
          </a:p>
        </p:txBody>
      </p:sp>
    </p:spTree>
    <p:extLst>
      <p:ext uri="{BB962C8B-B14F-4D97-AF65-F5344CB8AC3E}">
        <p14:creationId xmlns:p14="http://schemas.microsoft.com/office/powerpoint/2010/main" val="11677278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clrChange>
              <a:clrFrom>
                <a:srgbClr val="FFFFFF"/>
              </a:clrFrom>
              <a:clrTo>
                <a:srgbClr val="FFFFFF">
                  <a:alpha val="0"/>
                </a:srgbClr>
              </a:clrTo>
            </a:clrChange>
            <a:lum bright="70000" contrast="-70000"/>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0" y="0"/>
            <a:ext cx="9144000" cy="6858000"/>
          </a:xfrm>
          <a:prstGeom prst="rect">
            <a:avLst/>
          </a:prstGeom>
        </p:spPr>
      </p:pic>
      <p:sp>
        <p:nvSpPr>
          <p:cNvPr id="2" name="Titel 1"/>
          <p:cNvSpPr>
            <a:spLocks noGrp="1"/>
          </p:cNvSpPr>
          <p:nvPr>
            <p:ph type="title"/>
          </p:nvPr>
        </p:nvSpPr>
        <p:spPr/>
        <p:txBody>
          <a:bodyPr/>
          <a:lstStyle/>
          <a:p>
            <a:r>
              <a:rPr lang="nl-NL" dirty="0" smtClean="0"/>
              <a:t>Inhoud</a:t>
            </a:r>
            <a:endParaRPr lang="nl-NL" dirty="0"/>
          </a:p>
        </p:txBody>
      </p:sp>
      <p:sp>
        <p:nvSpPr>
          <p:cNvPr id="3" name="Tijdelijke aanduiding voor inhoud 2"/>
          <p:cNvSpPr>
            <a:spLocks noGrp="1"/>
          </p:cNvSpPr>
          <p:nvPr>
            <p:ph idx="1"/>
          </p:nvPr>
        </p:nvSpPr>
        <p:spPr/>
        <p:txBody>
          <a:bodyPr/>
          <a:lstStyle/>
          <a:p>
            <a:r>
              <a:rPr lang="nl-NL" dirty="0" smtClean="0"/>
              <a:t>Inleiding workshop</a:t>
            </a:r>
          </a:p>
          <a:p>
            <a:r>
              <a:rPr lang="nl-NL" dirty="0" smtClean="0"/>
              <a:t>Visualisaties in het algemeen</a:t>
            </a:r>
          </a:p>
          <a:p>
            <a:r>
              <a:rPr lang="nl-NL" dirty="0" smtClean="0"/>
              <a:t>Toelichting/uitvoering visualisatie bloedsomloop</a:t>
            </a:r>
          </a:p>
          <a:p>
            <a:r>
              <a:rPr lang="nl-NL" dirty="0" smtClean="0"/>
              <a:t>Nabespreking</a:t>
            </a:r>
          </a:p>
          <a:p>
            <a:r>
              <a:rPr lang="nl-NL" dirty="0" smtClean="0"/>
              <a:t>Afronding</a:t>
            </a:r>
          </a:p>
          <a:p>
            <a:endParaRPr lang="nl-NL" dirty="0"/>
          </a:p>
        </p:txBody>
      </p:sp>
    </p:spTree>
    <p:extLst>
      <p:ext uri="{BB962C8B-B14F-4D97-AF65-F5344CB8AC3E}">
        <p14:creationId xmlns:p14="http://schemas.microsoft.com/office/powerpoint/2010/main" val="103366614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clrChange>
              <a:clrFrom>
                <a:srgbClr val="FFFFFF"/>
              </a:clrFrom>
              <a:clrTo>
                <a:srgbClr val="FFFFFF">
                  <a:alpha val="0"/>
                </a:srgbClr>
              </a:clrTo>
            </a:clrChange>
            <a:lum bright="70000" contrast="-70000"/>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0" y="0"/>
            <a:ext cx="9144000" cy="6858000"/>
          </a:xfrm>
          <a:prstGeom prst="rect">
            <a:avLst/>
          </a:prstGeom>
        </p:spPr>
      </p:pic>
      <p:sp>
        <p:nvSpPr>
          <p:cNvPr id="2" name="Titel 1"/>
          <p:cNvSpPr>
            <a:spLocks noGrp="1"/>
          </p:cNvSpPr>
          <p:nvPr>
            <p:ph type="title"/>
          </p:nvPr>
        </p:nvSpPr>
        <p:spPr/>
        <p:txBody>
          <a:bodyPr/>
          <a:lstStyle/>
          <a:p>
            <a:r>
              <a:rPr lang="nl-NL" dirty="0" smtClean="0"/>
              <a:t>Inleiding workshop</a:t>
            </a:r>
            <a:endParaRPr lang="nl-NL" dirty="0"/>
          </a:p>
        </p:txBody>
      </p:sp>
      <p:sp>
        <p:nvSpPr>
          <p:cNvPr id="3" name="Tijdelijke aanduiding voor inhoud 2"/>
          <p:cNvSpPr>
            <a:spLocks noGrp="1"/>
          </p:cNvSpPr>
          <p:nvPr>
            <p:ph idx="1"/>
          </p:nvPr>
        </p:nvSpPr>
        <p:spPr/>
        <p:txBody>
          <a:bodyPr/>
          <a:lstStyle/>
          <a:p>
            <a:r>
              <a:rPr lang="nl-NL" dirty="0" smtClean="0"/>
              <a:t>Waarom visualiseren?</a:t>
            </a:r>
          </a:p>
          <a:p>
            <a:endParaRPr lang="nl-NL" dirty="0" smtClean="0"/>
          </a:p>
          <a:p>
            <a:r>
              <a:rPr lang="nl-NL" dirty="0" smtClean="0"/>
              <a:t>Vernieuwend onderwijs: Gepersonaliseerd leren</a:t>
            </a:r>
          </a:p>
          <a:p>
            <a:endParaRPr lang="nl-NL" dirty="0"/>
          </a:p>
        </p:txBody>
      </p:sp>
      <p:pic>
        <p:nvPicPr>
          <p:cNvPr id="4" name="Afbeelding 3"/>
          <p:cNvPicPr>
            <a:picLocks noChangeAspect="1"/>
          </p:cNvPicPr>
          <p:nvPr/>
        </p:nvPicPr>
        <p:blipFill>
          <a:blip r:embed="rId4"/>
          <a:stretch>
            <a:fillRect/>
          </a:stretch>
        </p:blipFill>
        <p:spPr>
          <a:xfrm>
            <a:off x="6359359" y="4187742"/>
            <a:ext cx="2429977" cy="2429977"/>
          </a:xfrm>
          <a:prstGeom prst="rect">
            <a:avLst/>
          </a:prstGeom>
        </p:spPr>
      </p:pic>
      <p:pic>
        <p:nvPicPr>
          <p:cNvPr id="5" name="Afbeelding 4"/>
          <p:cNvPicPr>
            <a:picLocks noChangeAspect="1"/>
          </p:cNvPicPr>
          <p:nvPr/>
        </p:nvPicPr>
        <p:blipFill>
          <a:blip r:embed="rId5"/>
          <a:stretch>
            <a:fillRect/>
          </a:stretch>
        </p:blipFill>
        <p:spPr>
          <a:xfrm>
            <a:off x="148729" y="5262661"/>
            <a:ext cx="4898259" cy="1469478"/>
          </a:xfrm>
          <a:prstGeom prst="rect">
            <a:avLst/>
          </a:prstGeom>
        </p:spPr>
      </p:pic>
    </p:spTree>
    <p:extLst>
      <p:ext uri="{BB962C8B-B14F-4D97-AF65-F5344CB8AC3E}">
        <p14:creationId xmlns:p14="http://schemas.microsoft.com/office/powerpoint/2010/main" val="7139749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clrChange>
              <a:clrFrom>
                <a:srgbClr val="FFFFFF"/>
              </a:clrFrom>
              <a:clrTo>
                <a:srgbClr val="FFFFFF">
                  <a:alpha val="0"/>
                </a:srgbClr>
              </a:clrTo>
            </a:clrChange>
            <a:lum bright="70000" contrast="-70000"/>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0" y="0"/>
            <a:ext cx="9144000" cy="6858000"/>
          </a:xfrm>
          <a:prstGeom prst="rect">
            <a:avLst/>
          </a:prstGeom>
        </p:spPr>
      </p:pic>
      <p:sp>
        <p:nvSpPr>
          <p:cNvPr id="2" name="Titel 1"/>
          <p:cNvSpPr>
            <a:spLocks noGrp="1"/>
          </p:cNvSpPr>
          <p:nvPr>
            <p:ph type="title"/>
          </p:nvPr>
        </p:nvSpPr>
        <p:spPr/>
        <p:txBody>
          <a:bodyPr/>
          <a:lstStyle/>
          <a:p>
            <a:r>
              <a:rPr lang="nl-NL" dirty="0" smtClean="0"/>
              <a:t>Visualisatie in het algemeen</a:t>
            </a:r>
            <a:endParaRPr lang="nl-NL" dirty="0"/>
          </a:p>
        </p:txBody>
      </p:sp>
      <p:sp>
        <p:nvSpPr>
          <p:cNvPr id="3" name="Tijdelijke aanduiding voor inhoud 2"/>
          <p:cNvSpPr>
            <a:spLocks noGrp="1"/>
          </p:cNvSpPr>
          <p:nvPr>
            <p:ph idx="1"/>
          </p:nvPr>
        </p:nvSpPr>
        <p:spPr/>
        <p:txBody>
          <a:bodyPr/>
          <a:lstStyle/>
          <a:p>
            <a:r>
              <a:rPr lang="nl-NL" dirty="0" smtClean="0"/>
              <a:t>Abstracte processen verhelderen</a:t>
            </a:r>
          </a:p>
          <a:p>
            <a:pPr lvl="1"/>
            <a:r>
              <a:rPr lang="nl-NL" dirty="0" smtClean="0"/>
              <a:t>Impulsgeleiding</a:t>
            </a:r>
          </a:p>
          <a:p>
            <a:r>
              <a:rPr lang="nl-NL" dirty="0" smtClean="0"/>
              <a:t>Constructivistisch: actief, doelgericht </a:t>
            </a:r>
            <a:r>
              <a:rPr lang="nl-NL" dirty="0" smtClean="0"/>
              <a:t>leerproces, </a:t>
            </a:r>
            <a:r>
              <a:rPr lang="nl-NL" dirty="0" err="1" smtClean="0"/>
              <a:t>zelfontdekkend</a:t>
            </a:r>
            <a:r>
              <a:rPr lang="nl-NL" dirty="0" smtClean="0"/>
              <a:t>.</a:t>
            </a:r>
            <a:endParaRPr lang="nl-NL" dirty="0" smtClean="0"/>
          </a:p>
        </p:txBody>
      </p:sp>
      <p:pic>
        <p:nvPicPr>
          <p:cNvPr id="5" name="Afbeelding 4"/>
          <p:cNvPicPr/>
          <p:nvPr/>
        </p:nvPicPr>
        <p:blipFill>
          <a:blip r:embed="rId4">
            <a:extLst>
              <a:ext uri="{28A0092B-C50C-407E-A947-70E740481C1C}">
                <a14:useLocalDpi xmlns:a14="http://schemas.microsoft.com/office/drawing/2010/main" val="0"/>
              </a:ext>
            </a:extLst>
          </a:blip>
          <a:srcRect/>
          <a:stretch>
            <a:fillRect/>
          </a:stretch>
        </p:blipFill>
        <p:spPr bwMode="auto">
          <a:xfrm>
            <a:off x="4862308" y="3764390"/>
            <a:ext cx="4281692" cy="3093609"/>
          </a:xfrm>
          <a:prstGeom prst="rect">
            <a:avLst/>
          </a:prstGeom>
          <a:noFill/>
          <a:ln>
            <a:noFill/>
          </a:ln>
        </p:spPr>
      </p:pic>
    </p:spTree>
    <p:extLst>
      <p:ext uri="{BB962C8B-B14F-4D97-AF65-F5344CB8AC3E}">
        <p14:creationId xmlns:p14="http://schemas.microsoft.com/office/powerpoint/2010/main" val="16085227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3">
            <a:clrChange>
              <a:clrFrom>
                <a:srgbClr val="FFFFFF"/>
              </a:clrFrom>
              <a:clrTo>
                <a:srgbClr val="FFFFFF">
                  <a:alpha val="0"/>
                </a:srgbClr>
              </a:clrTo>
            </a:clrChange>
            <a:lum bright="70000" contrast="-70000"/>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0" y="0"/>
            <a:ext cx="9144000" cy="6858000"/>
          </a:xfrm>
          <a:prstGeom prst="rect">
            <a:avLst/>
          </a:prstGeom>
        </p:spPr>
      </p:pic>
      <p:sp>
        <p:nvSpPr>
          <p:cNvPr id="2" name="Titel 1"/>
          <p:cNvSpPr>
            <a:spLocks noGrp="1"/>
          </p:cNvSpPr>
          <p:nvPr>
            <p:ph type="title"/>
          </p:nvPr>
        </p:nvSpPr>
        <p:spPr/>
        <p:txBody>
          <a:bodyPr/>
          <a:lstStyle/>
          <a:p>
            <a:r>
              <a:rPr lang="nl-NL" dirty="0" smtClean="0"/>
              <a:t>Voor- en nadelen afgewogen</a:t>
            </a:r>
            <a:endParaRPr lang="nl-NL" dirty="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3960359337"/>
              </p:ext>
            </p:extLst>
          </p:nvPr>
        </p:nvGraphicFramePr>
        <p:xfrm>
          <a:off x="457200" y="1600200"/>
          <a:ext cx="8229600" cy="212344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nl-NL" dirty="0" smtClean="0"/>
                        <a:t>Voordelen</a:t>
                      </a:r>
                      <a:endParaRPr lang="nl-NL" dirty="0"/>
                    </a:p>
                  </a:txBody>
                  <a:tcPr/>
                </a:tc>
                <a:tc>
                  <a:txBody>
                    <a:bodyPr/>
                    <a:lstStyle/>
                    <a:p>
                      <a:r>
                        <a:rPr lang="nl-NL" dirty="0" smtClean="0"/>
                        <a:t>Nadelen</a:t>
                      </a:r>
                      <a:endParaRPr lang="nl-NL" dirty="0"/>
                    </a:p>
                  </a:txBody>
                  <a:tcPr/>
                </a:tc>
              </a:tr>
              <a:tr h="370840">
                <a:tc>
                  <a:txBody>
                    <a:bodyPr/>
                    <a:lstStyle/>
                    <a:p>
                      <a:r>
                        <a:rPr lang="nl-NL" dirty="0" smtClean="0"/>
                        <a:t>Betrokkenheid</a:t>
                      </a:r>
                      <a:endParaRPr lang="nl-NL" dirty="0"/>
                    </a:p>
                  </a:txBody>
                  <a:tcPr/>
                </a:tc>
                <a:tc>
                  <a:txBody>
                    <a:bodyPr/>
                    <a:lstStyle/>
                    <a:p>
                      <a:r>
                        <a:rPr lang="nl-NL" dirty="0" smtClean="0"/>
                        <a:t>Voorbereidingstijd</a:t>
                      </a:r>
                      <a:r>
                        <a:rPr lang="nl-NL" baseline="0" dirty="0" smtClean="0"/>
                        <a:t> (met name eerste keer)</a:t>
                      </a:r>
                      <a:endParaRPr lang="nl-NL" dirty="0"/>
                    </a:p>
                  </a:txBody>
                  <a:tcPr/>
                </a:tc>
              </a:tr>
              <a:tr h="370840">
                <a:tc>
                  <a:txBody>
                    <a:bodyPr/>
                    <a:lstStyle/>
                    <a:p>
                      <a:r>
                        <a:rPr lang="nl-NL" dirty="0" smtClean="0"/>
                        <a:t>Draagt bij aan sociale competenties</a:t>
                      </a:r>
                      <a:endParaRPr lang="nl-NL" dirty="0"/>
                    </a:p>
                  </a:txBody>
                  <a:tcPr/>
                </a:tc>
                <a:tc>
                  <a:txBody>
                    <a:bodyPr/>
                    <a:lstStyle/>
                    <a:p>
                      <a:r>
                        <a:rPr lang="nl-NL" dirty="0" smtClean="0"/>
                        <a:t>Ook</a:t>
                      </a:r>
                      <a:r>
                        <a:rPr lang="nl-NL" baseline="0" dirty="0" smtClean="0"/>
                        <a:t> voor docent i</a:t>
                      </a:r>
                      <a:r>
                        <a:rPr lang="nl-NL" dirty="0" smtClean="0"/>
                        <a:t>ntensieve uitvoering</a:t>
                      </a:r>
                      <a:endParaRPr lang="nl-NL" dirty="0"/>
                    </a:p>
                  </a:txBody>
                  <a:tcPr/>
                </a:tc>
              </a:tr>
              <a:tr h="370840">
                <a:tc>
                  <a:txBody>
                    <a:bodyPr/>
                    <a:lstStyle/>
                    <a:p>
                      <a:r>
                        <a:rPr lang="nl-NL" dirty="0" smtClean="0"/>
                        <a:t>Verbeelding en creativiteit</a:t>
                      </a:r>
                      <a:r>
                        <a:rPr lang="nl-NL" baseline="0" dirty="0" smtClean="0"/>
                        <a:t> gebruiken</a:t>
                      </a:r>
                      <a:endParaRPr lang="nl-NL" dirty="0"/>
                    </a:p>
                  </a:txBody>
                  <a:tcPr/>
                </a:tc>
                <a:tc>
                  <a:txBody>
                    <a:bodyPr/>
                    <a:lstStyle/>
                    <a:p>
                      <a:r>
                        <a:rPr lang="nl-NL" dirty="0" smtClean="0"/>
                        <a:t>Het moet passen binnen het curriculum</a:t>
                      </a:r>
                      <a:endParaRPr lang="nl-NL" dirty="0"/>
                    </a:p>
                  </a:txBody>
                  <a:tcPr/>
                </a:tc>
              </a:tr>
              <a:tr h="370840">
                <a:tc>
                  <a:txBody>
                    <a:bodyPr/>
                    <a:lstStyle/>
                    <a:p>
                      <a:r>
                        <a:rPr lang="nl-NL" dirty="0" smtClean="0"/>
                        <a:t>Individueel</a:t>
                      </a:r>
                      <a:r>
                        <a:rPr lang="nl-NL" baseline="0" dirty="0" smtClean="0"/>
                        <a:t> leren</a:t>
                      </a:r>
                      <a:endParaRPr lang="nl-NL" dirty="0"/>
                    </a:p>
                  </a:txBody>
                  <a:tcPr/>
                </a:tc>
                <a:tc>
                  <a:txBody>
                    <a:bodyPr/>
                    <a:lstStyle/>
                    <a:p>
                      <a:endParaRPr lang="nl-NL" dirty="0"/>
                    </a:p>
                  </a:txBody>
                  <a:tcPr/>
                </a:tc>
              </a:tr>
            </a:tbl>
          </a:graphicData>
        </a:graphic>
      </p:graphicFrame>
      <p:sp>
        <p:nvSpPr>
          <p:cNvPr id="8" name="Tekstvak 7"/>
          <p:cNvSpPr txBox="1"/>
          <p:nvPr/>
        </p:nvSpPr>
        <p:spPr>
          <a:xfrm>
            <a:off x="903817" y="4416581"/>
            <a:ext cx="6727147" cy="2031325"/>
          </a:xfrm>
          <a:prstGeom prst="rect">
            <a:avLst/>
          </a:prstGeom>
          <a:noFill/>
        </p:spPr>
        <p:txBody>
          <a:bodyPr wrap="square" rtlCol="0">
            <a:spAutoFit/>
          </a:bodyPr>
          <a:lstStyle/>
          <a:p>
            <a:r>
              <a:rPr lang="nl-NL" b="1" dirty="0" smtClean="0"/>
              <a:t>Voorwaarden waar de werkvorm aan moet voldoen:</a:t>
            </a:r>
          </a:p>
          <a:p>
            <a:pPr marL="285750" indent="-285750">
              <a:buFontTx/>
              <a:buChar char="-"/>
            </a:pPr>
            <a:r>
              <a:rPr lang="nl-NL" dirty="0" smtClean="0"/>
              <a:t>Volledige directe instructie</a:t>
            </a:r>
          </a:p>
          <a:p>
            <a:pPr marL="285750" indent="-285750">
              <a:buFontTx/>
              <a:buChar char="-"/>
            </a:pPr>
            <a:r>
              <a:rPr lang="nl-NL" dirty="0" smtClean="0"/>
              <a:t>Goed klassenklimaat</a:t>
            </a:r>
          </a:p>
          <a:p>
            <a:pPr marL="285750" indent="-285750">
              <a:buFontTx/>
              <a:buChar char="-"/>
            </a:pPr>
            <a:r>
              <a:rPr lang="nl-NL" dirty="0" smtClean="0"/>
              <a:t>Voldoende ruimte beschikbaar</a:t>
            </a:r>
          </a:p>
          <a:p>
            <a:pPr marL="285750" indent="-285750">
              <a:buFontTx/>
              <a:buChar char="-"/>
            </a:pPr>
            <a:r>
              <a:rPr lang="nl-NL" dirty="0" smtClean="0"/>
              <a:t>Reflectie is essentieel voor een goede leeropbrengst</a:t>
            </a:r>
          </a:p>
          <a:p>
            <a:pPr marL="285750" indent="-285750">
              <a:buFontTx/>
              <a:buChar char="-"/>
            </a:pPr>
            <a:endParaRPr lang="nl-NL" dirty="0" smtClean="0"/>
          </a:p>
          <a:p>
            <a:pPr marL="285750" indent="-285750">
              <a:buFontTx/>
              <a:buChar char="-"/>
            </a:pPr>
            <a:endParaRPr lang="nl-NL" dirty="0"/>
          </a:p>
        </p:txBody>
      </p:sp>
    </p:spTree>
    <p:extLst>
      <p:ext uri="{BB962C8B-B14F-4D97-AF65-F5344CB8AC3E}">
        <p14:creationId xmlns:p14="http://schemas.microsoft.com/office/powerpoint/2010/main" val="1877628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clrChange>
              <a:clrFrom>
                <a:srgbClr val="FFFFFF"/>
              </a:clrFrom>
              <a:clrTo>
                <a:srgbClr val="FFFFFF">
                  <a:alpha val="0"/>
                </a:srgbClr>
              </a:clrTo>
            </a:clrChange>
            <a:lum bright="70000" contrast="-70000"/>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0" y="0"/>
            <a:ext cx="9144000" cy="6858000"/>
          </a:xfrm>
          <a:prstGeom prst="rect">
            <a:avLst/>
          </a:prstGeom>
        </p:spPr>
      </p:pic>
      <p:sp>
        <p:nvSpPr>
          <p:cNvPr id="2" name="Titel 1"/>
          <p:cNvSpPr>
            <a:spLocks noGrp="1"/>
          </p:cNvSpPr>
          <p:nvPr>
            <p:ph type="title"/>
          </p:nvPr>
        </p:nvSpPr>
        <p:spPr/>
        <p:txBody>
          <a:bodyPr/>
          <a:lstStyle/>
          <a:p>
            <a:r>
              <a:rPr lang="nl-NL" dirty="0" smtClean="0"/>
              <a:t>Hoe te beginnen?</a:t>
            </a:r>
            <a:endParaRPr lang="nl-NL" dirty="0"/>
          </a:p>
        </p:txBody>
      </p:sp>
      <p:sp>
        <p:nvSpPr>
          <p:cNvPr id="3" name="Tijdelijke aanduiding voor inhoud 2"/>
          <p:cNvSpPr>
            <a:spLocks noGrp="1"/>
          </p:cNvSpPr>
          <p:nvPr>
            <p:ph idx="1"/>
          </p:nvPr>
        </p:nvSpPr>
        <p:spPr>
          <a:xfrm>
            <a:off x="457200" y="1909131"/>
            <a:ext cx="8229600" cy="4525963"/>
          </a:xfrm>
        </p:spPr>
        <p:txBody>
          <a:bodyPr/>
          <a:lstStyle/>
          <a:p>
            <a:r>
              <a:rPr lang="nl-NL" dirty="0" smtClean="0"/>
              <a:t>Thema kiezen</a:t>
            </a:r>
          </a:p>
          <a:p>
            <a:r>
              <a:rPr lang="nl-NL" dirty="0" smtClean="0"/>
              <a:t>Leerdoelen bepalen van het thema</a:t>
            </a:r>
          </a:p>
          <a:p>
            <a:pPr marL="742950" lvl="2" indent="-342900"/>
            <a:r>
              <a:rPr lang="nl-NL" dirty="0" smtClean="0"/>
              <a:t>Syllabus Centraal Examen</a:t>
            </a:r>
          </a:p>
          <a:p>
            <a:r>
              <a:rPr lang="nl-NL" dirty="0" smtClean="0"/>
              <a:t>‘Hoe wordt je deel van het proces?’</a:t>
            </a:r>
          </a:p>
          <a:p>
            <a:pPr lvl="1"/>
            <a:endParaRPr lang="nl-NL" dirty="0"/>
          </a:p>
        </p:txBody>
      </p:sp>
      <p:pic>
        <p:nvPicPr>
          <p:cNvPr id="5" name="Afbeelding 4"/>
          <p:cNvPicPr>
            <a:picLocks noChangeAspect="1"/>
          </p:cNvPicPr>
          <p:nvPr/>
        </p:nvPicPr>
        <p:blipFill>
          <a:blip r:embed="rId4"/>
          <a:stretch>
            <a:fillRect/>
          </a:stretch>
        </p:blipFill>
        <p:spPr>
          <a:xfrm>
            <a:off x="1258560" y="4570252"/>
            <a:ext cx="6604000" cy="1676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2755706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clrChange>
              <a:clrFrom>
                <a:srgbClr val="FFFFFF"/>
              </a:clrFrom>
              <a:clrTo>
                <a:srgbClr val="FFFFFF">
                  <a:alpha val="0"/>
                </a:srgbClr>
              </a:clrTo>
            </a:clrChange>
            <a:lum bright="70000" contrast="-70000"/>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0" y="0"/>
            <a:ext cx="9144000" cy="6858000"/>
          </a:xfrm>
          <a:prstGeom prst="rect">
            <a:avLst/>
          </a:prstGeom>
        </p:spPr>
      </p:pic>
      <p:sp>
        <p:nvSpPr>
          <p:cNvPr id="2" name="Titel 1"/>
          <p:cNvSpPr>
            <a:spLocks noGrp="1"/>
          </p:cNvSpPr>
          <p:nvPr>
            <p:ph type="title"/>
          </p:nvPr>
        </p:nvSpPr>
        <p:spPr/>
        <p:txBody>
          <a:bodyPr/>
          <a:lstStyle/>
          <a:p>
            <a:r>
              <a:rPr lang="nl-NL" dirty="0" smtClean="0"/>
              <a:t>Introducerend materiaal</a:t>
            </a:r>
            <a:endParaRPr lang="nl-NL" dirty="0"/>
          </a:p>
        </p:txBody>
      </p:sp>
      <p:sp>
        <p:nvSpPr>
          <p:cNvPr id="3" name="Tijdelijke aanduiding voor inhoud 2"/>
          <p:cNvSpPr>
            <a:spLocks noGrp="1"/>
          </p:cNvSpPr>
          <p:nvPr>
            <p:ph idx="1"/>
          </p:nvPr>
        </p:nvSpPr>
        <p:spPr>
          <a:xfrm>
            <a:off x="457200" y="1600200"/>
            <a:ext cx="8229600" cy="5093322"/>
          </a:xfrm>
        </p:spPr>
        <p:txBody>
          <a:bodyPr>
            <a:normAutofit/>
          </a:bodyPr>
          <a:lstStyle/>
          <a:p>
            <a:r>
              <a:rPr lang="nl-NL" dirty="0" smtClean="0"/>
              <a:t>Oefeningen</a:t>
            </a:r>
          </a:p>
          <a:p>
            <a:r>
              <a:rPr lang="nl-NL" dirty="0" smtClean="0"/>
              <a:t>Door middel van rouleren</a:t>
            </a:r>
          </a:p>
          <a:p>
            <a:r>
              <a:rPr lang="nl-NL" dirty="0" smtClean="0"/>
              <a:t>Gericht op kennis/feitjes</a:t>
            </a:r>
          </a:p>
          <a:p>
            <a:endParaRPr lang="nl-NL" dirty="0"/>
          </a:p>
          <a:p>
            <a:r>
              <a:rPr lang="nl-NL" dirty="0"/>
              <a:t>V</a:t>
            </a:r>
            <a:r>
              <a:rPr lang="nl-NL" dirty="0" smtClean="0"/>
              <a:t>oorbereiding </a:t>
            </a:r>
            <a:r>
              <a:rPr lang="nl-NL" dirty="0" smtClean="0"/>
              <a:t>op het daadwerkelijk doorlopen van de bloedsomloop</a:t>
            </a:r>
            <a:r>
              <a:rPr lang="nl-NL" dirty="0" smtClean="0"/>
              <a:t>.</a:t>
            </a:r>
          </a:p>
          <a:p>
            <a:endParaRPr lang="nl-NL" dirty="0"/>
          </a:p>
          <a:p>
            <a:r>
              <a:rPr lang="nl-NL" dirty="0" smtClean="0"/>
              <a:t>Filmpje</a:t>
            </a:r>
            <a:endParaRPr lang="nl-NL" dirty="0"/>
          </a:p>
        </p:txBody>
      </p:sp>
    </p:spTree>
    <p:extLst>
      <p:ext uri="{BB962C8B-B14F-4D97-AF65-F5344CB8AC3E}">
        <p14:creationId xmlns:p14="http://schemas.microsoft.com/office/powerpoint/2010/main" val="24349739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clrChange>
              <a:clrFrom>
                <a:srgbClr val="FFFFFF"/>
              </a:clrFrom>
              <a:clrTo>
                <a:srgbClr val="FFFFFF">
                  <a:alpha val="0"/>
                </a:srgbClr>
              </a:clrTo>
            </a:clrChange>
            <a:lum bright="70000" contrast="-70000"/>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0" y="45768"/>
            <a:ext cx="9144000" cy="6858000"/>
          </a:xfrm>
          <a:prstGeom prst="rect">
            <a:avLst/>
          </a:prstGeom>
        </p:spPr>
      </p:pic>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4" name="Afbeelding 3"/>
          <p:cNvPicPr>
            <a:picLocks noChangeAspect="1"/>
          </p:cNvPicPr>
          <p:nvPr/>
        </p:nvPicPr>
        <p:blipFill>
          <a:blip r:embed="rId4"/>
          <a:stretch>
            <a:fillRect/>
          </a:stretch>
        </p:blipFill>
        <p:spPr>
          <a:xfrm>
            <a:off x="2196190" y="0"/>
            <a:ext cx="4783127" cy="6858000"/>
          </a:xfrm>
          <a:prstGeom prst="rect">
            <a:avLst/>
          </a:prstGeom>
        </p:spPr>
      </p:pic>
    </p:spTree>
    <p:extLst>
      <p:ext uri="{BB962C8B-B14F-4D97-AF65-F5344CB8AC3E}">
        <p14:creationId xmlns:p14="http://schemas.microsoft.com/office/powerpoint/2010/main" val="269204037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5" name="Afbeelding 4"/>
          <p:cNvPicPr>
            <a:picLocks noChangeAspect="1"/>
          </p:cNvPicPr>
          <p:nvPr/>
        </p:nvPicPr>
        <p:blipFill>
          <a:blip r:embed="rId2"/>
          <a:stretch>
            <a:fillRect/>
          </a:stretch>
        </p:blipFill>
        <p:spPr>
          <a:xfrm>
            <a:off x="-583478" y="0"/>
            <a:ext cx="10717329" cy="6892326"/>
          </a:xfrm>
          <a:prstGeom prst="rect">
            <a:avLst/>
          </a:prstGeom>
        </p:spPr>
      </p:pic>
    </p:spTree>
    <p:extLst>
      <p:ext uri="{BB962C8B-B14F-4D97-AF65-F5344CB8AC3E}">
        <p14:creationId xmlns:p14="http://schemas.microsoft.com/office/powerpoint/2010/main" val="181785208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392</TotalTime>
  <Words>509</Words>
  <Application>Microsoft Macintosh PowerPoint</Application>
  <PresentationFormat>Diavoorstelling (4:3)</PresentationFormat>
  <Paragraphs>102</Paragraphs>
  <Slides>19</Slides>
  <Notes>2</Notes>
  <HiddenSlides>0</HiddenSlides>
  <MMClips>0</MMClips>
  <ScaleCrop>false</ScaleCrop>
  <HeadingPairs>
    <vt:vector size="4" baseType="variant">
      <vt:variant>
        <vt:lpstr>Thema</vt:lpstr>
      </vt:variant>
      <vt:variant>
        <vt:i4>1</vt:i4>
      </vt:variant>
      <vt:variant>
        <vt:lpstr>Diatitels</vt:lpstr>
      </vt:variant>
      <vt:variant>
        <vt:i4>19</vt:i4>
      </vt:variant>
    </vt:vector>
  </HeadingPairs>
  <TitlesOfParts>
    <vt:vector size="20" baseType="lpstr">
      <vt:lpstr>Office-thema</vt:lpstr>
      <vt:lpstr>Word onderdeel van de bloedsomloop!</vt:lpstr>
      <vt:lpstr>Inhoud</vt:lpstr>
      <vt:lpstr>Inleiding workshop</vt:lpstr>
      <vt:lpstr>Visualisatie in het algemeen</vt:lpstr>
      <vt:lpstr>Voor- en nadelen afgewogen</vt:lpstr>
      <vt:lpstr>Hoe te beginnen?</vt:lpstr>
      <vt:lpstr>Introducerend materiaal</vt:lpstr>
      <vt:lpstr>PowerPoint-presentatie</vt:lpstr>
      <vt:lpstr>PowerPoint-presentatie</vt:lpstr>
      <vt:lpstr>PowerPoint-presentatie</vt:lpstr>
      <vt:lpstr>PowerPoint-presentatie</vt:lpstr>
      <vt:lpstr>Toelichting visualisatie bloedsomloop</vt:lpstr>
      <vt:lpstr>Voorbereidingen van deze werkvorm</vt:lpstr>
      <vt:lpstr>PowerPoint-presentatie</vt:lpstr>
      <vt:lpstr>Aan de slag!</vt:lpstr>
      <vt:lpstr>PowerPoint-presentatie</vt:lpstr>
      <vt:lpstr>Nabespreking</vt:lpstr>
      <vt:lpstr>Afronding</vt:lpstr>
      <vt:lpstr>Ideeën bespreken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Word onderdeel van de bloedsomloop!</dc:title>
  <dc:creator>Gerdien van der Veer</dc:creator>
  <cp:lastModifiedBy>Gerdien van der Veer</cp:lastModifiedBy>
  <cp:revision>26</cp:revision>
  <dcterms:created xsi:type="dcterms:W3CDTF">2017-06-08T17:10:16Z</dcterms:created>
  <dcterms:modified xsi:type="dcterms:W3CDTF">2017-06-09T12:52:04Z</dcterms:modified>
</cp:coreProperties>
</file>