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98" r:id="rId3"/>
    <p:sldId id="294" r:id="rId4"/>
    <p:sldId id="297" r:id="rId5"/>
    <p:sldId id="282" r:id="rId6"/>
    <p:sldId id="29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/>
    <p:restoredTop sz="92508"/>
  </p:normalViewPr>
  <p:slideViewPr>
    <p:cSldViewPr snapToGrid="0" snapToObjects="1">
      <p:cViewPr varScale="1">
        <p:scale>
          <a:sx n="97" d="100"/>
          <a:sy n="97" d="100"/>
        </p:scale>
        <p:origin x="217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2E62D102-B225-B247-9DE2-70255762C119}" type="datetimeFigureOut">
              <a:rPr lang="en-US" smtClean="0"/>
              <a:pPr/>
              <a:t>7/12/20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2A92CC35-7B7E-BC4E-9B41-60A9E248AF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3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ompetitive_inhibitor_diagram-1-.png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commons.wikimedia.org/wiki/Commons:GNU_Free_Documentation_License,_version_1.2" TargetMode="External"/><Relationship Id="rId5" Type="http://schemas.openxmlformats.org/officeDocument/2006/relationships/hyperlink" Target="https://en.wikipedia.org/wiki/en:Free_Software_Foundation" TargetMode="External"/><Relationship Id="rId4" Type="http://schemas.openxmlformats.org/officeDocument/2006/relationships/hyperlink" Target="https://en.wikipedia.org/wiki/en:GNU_Free_Documentation_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created by me, freely available without copyright</a:t>
            </a:r>
          </a:p>
          <a:p>
            <a:r>
              <a:rPr lang="en-US" dirty="0"/>
              <a:t>Enzyme – students’ hands</a:t>
            </a:r>
          </a:p>
          <a:p>
            <a:r>
              <a:rPr lang="en-US" dirty="0"/>
              <a:t>Substrate - paired bricks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2CC35-7B7E-BC4E-9B41-60A9E248AF6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78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627B45D6-C6F1-D44A-86DC-EC113A761E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00B470A-4490-6B46-ACC0-8A1014EE2D01}" type="slidenum">
              <a:rPr lang="en-US" altLang="en-US" sz="1200"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F1A23712-2533-124B-9C94-6C1E0E0D5D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F76CE7E-CBD7-AA4F-B5F3-BFE7F07C8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Image freely available without copyright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Ask students after they’ve graphed their data if they see rate changes either at low or at high substrate concentrations. Do each </a:t>
            </a:r>
          </a:p>
        </p:txBody>
      </p:sp>
    </p:spTree>
    <p:extLst>
      <p:ext uri="{BB962C8B-B14F-4D97-AF65-F5344CB8AC3E}">
        <p14:creationId xmlns:p14="http://schemas.microsoft.com/office/powerpoint/2010/main" val="2107603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A713D6E8-6A57-9947-974F-45F3678417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973EC71-A181-504B-96CC-D0AA615F63EF}" type="slidenum">
              <a:rPr lang="en-US" altLang="en-US" sz="1200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en-US" sz="1200">
              <a:latin typeface="Times New Roman" panose="02020603050405020304" pitchFamily="18" charset="0"/>
            </a:endParaRP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609E5F81-A224-7B44-8629-4717C7FF29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719D29B7-8045-9349-AB99-A3742923EB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b="0" u="none" dirty="0">
                <a:hlinkClick r:id="rId3"/>
              </a:rPr>
              <a:t>For enzyme image:</a:t>
            </a: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https://commons.wikimedia.org/wiki/File:Competitive_inhibitor_diagram-1-.png</a:t>
            </a:r>
            <a:br>
              <a:rPr lang="en-US" dirty="0"/>
            </a:br>
            <a:r>
              <a:rPr lang="en-US" dirty="0"/>
              <a:t>Permission is granted to copy, distribute and/or modify this document under the terms of the </a:t>
            </a:r>
            <a:r>
              <a:rPr lang="en-US" sz="1200" b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4" tooltip="w:en:GNU Free Documentation License"/>
              </a:rPr>
              <a:t>GNU Free Documentation License</a:t>
            </a:r>
            <a:r>
              <a:rPr lang="en-US" dirty="0"/>
              <a:t>, Version 1.2 or any later version published by the </a:t>
            </a:r>
            <a:r>
              <a:rPr lang="en-US" sz="1200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5" tooltip="w:en:Free Software Foundation"/>
              </a:rPr>
              <a:t>Free Software Foundation</a:t>
            </a:r>
            <a:r>
              <a:rPr lang="en-US" dirty="0"/>
              <a:t>; with no Invariant Sections, no Front-Cover Texts, and no Back-Cover Texts. A copy of the license is included in the section entitled </a:t>
            </a:r>
            <a:r>
              <a:rPr lang="en-US" sz="1200" i="1" u="none" strike="noStrike" kern="1200" dirty="0">
                <a:solidFill>
                  <a:schemeClr val="tx1"/>
                </a:solidFill>
                <a:effectLst/>
                <a:latin typeface="Arial"/>
                <a:ea typeface="+mn-ea"/>
                <a:cs typeface="+mn-cs"/>
                <a:hlinkClick r:id="rId6" tooltip="Commons:GNU Free Documentation License, version 1.2"/>
              </a:rPr>
              <a:t>GNU Free Documentation License</a:t>
            </a:r>
            <a:r>
              <a:rPr lang="en-US" dirty="0"/>
              <a:t>.</a:t>
            </a:r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1221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1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59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70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32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9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24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0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6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73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70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BBEAC-9AF3-A24F-8590-D132F49CD8E7}" type="datetimeFigureOut">
              <a:rPr lang="en-US" smtClean="0"/>
              <a:t>7/12/20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8E867-B319-614A-8662-BA85F56D74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7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4C6BBEAC-9AF3-A24F-8590-D132F49CD8E7}" type="datetimeFigureOut">
              <a:rPr lang="en-US" smtClean="0"/>
              <a:pPr/>
              <a:t>7/12/20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93B8E867-B319-614A-8662-BA85F56D74F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31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8000" y="1518245"/>
            <a:ext cx="8079162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800" dirty="0">
                <a:latin typeface="Arial"/>
                <a:cs typeface="Arial"/>
              </a:rPr>
              <a:t>Model enzyme kinetics with LEGOs!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800" dirty="0">
                <a:latin typeface="Arial"/>
                <a:cs typeface="Arial"/>
              </a:rPr>
              <a:t>Describe the effect of increasing substrate concentration on the velocity of an enzyme-catalyzed reaction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800" dirty="0">
                <a:latin typeface="Arial"/>
                <a:cs typeface="Arial"/>
              </a:rPr>
              <a:t>Define and estimate the maximum velocity of the reaction (V</a:t>
            </a:r>
            <a:r>
              <a:rPr lang="en-US" sz="2800" baseline="-25000" dirty="0">
                <a:latin typeface="Arial"/>
                <a:cs typeface="Arial"/>
              </a:rPr>
              <a:t>max</a:t>
            </a:r>
            <a:r>
              <a:rPr lang="en-US" sz="2800" dirty="0">
                <a:latin typeface="Arial"/>
                <a:cs typeface="Arial"/>
              </a:rPr>
              <a:t>) and the </a:t>
            </a:r>
            <a:r>
              <a:rPr lang="en-US" sz="2800" dirty="0" err="1">
                <a:latin typeface="Arial"/>
                <a:cs typeface="Arial"/>
              </a:rPr>
              <a:t>Michaelis</a:t>
            </a:r>
            <a:r>
              <a:rPr lang="en-US" sz="2800" dirty="0">
                <a:latin typeface="Arial"/>
                <a:cs typeface="Arial"/>
              </a:rPr>
              <a:t>-Menten constant (K</a:t>
            </a:r>
            <a:r>
              <a:rPr lang="en-US" sz="2800" baseline="-25000" dirty="0">
                <a:latin typeface="Arial"/>
                <a:cs typeface="Arial"/>
              </a:rPr>
              <a:t>m</a:t>
            </a:r>
            <a:r>
              <a:rPr lang="en-US" sz="2800" dirty="0">
                <a:latin typeface="Arial"/>
                <a:cs typeface="Arial"/>
              </a:rPr>
              <a:t>) for a given enzyme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  <a:defRPr/>
            </a:pPr>
            <a:r>
              <a:rPr lang="en-US" sz="2800" dirty="0">
                <a:latin typeface="Arial"/>
                <a:cs typeface="Arial"/>
              </a:rPr>
              <a:t>Predict the effect of a noncompetitive inhibitor and a competitive inhibitor on the V</a:t>
            </a:r>
            <a:r>
              <a:rPr lang="en-US" sz="2800" baseline="-25000" dirty="0">
                <a:latin typeface="Arial"/>
                <a:cs typeface="Arial"/>
              </a:rPr>
              <a:t>max</a:t>
            </a:r>
            <a:r>
              <a:rPr lang="en-US" sz="2800" dirty="0">
                <a:latin typeface="Arial"/>
                <a:cs typeface="Arial"/>
              </a:rPr>
              <a:t> and the K</a:t>
            </a:r>
            <a:r>
              <a:rPr lang="en-US" sz="2800" baseline="-25000" dirty="0">
                <a:latin typeface="Arial"/>
                <a:cs typeface="Arial"/>
              </a:rPr>
              <a:t>m</a:t>
            </a:r>
            <a:r>
              <a:rPr lang="en-US" sz="2800" dirty="0">
                <a:latin typeface="Arial"/>
                <a:cs typeface="Arial"/>
              </a:rPr>
              <a:t> for a given enzyme</a:t>
            </a: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1381125" y="1143000"/>
            <a:ext cx="6229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Arial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143000" y="304800"/>
            <a:ext cx="6858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Breaking Bricks Activity Objectives </a:t>
            </a:r>
          </a:p>
        </p:txBody>
      </p:sp>
    </p:spTree>
    <p:extLst>
      <p:ext uri="{BB962C8B-B14F-4D97-AF65-F5344CB8AC3E}">
        <p14:creationId xmlns:p14="http://schemas.microsoft.com/office/powerpoint/2010/main" val="1642248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2E664-AC94-934F-BAE6-D6B603B02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558" y="6440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Next Week: Measuring enzyme kinetics in the presence and absence of an inhibitor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83125D-DB52-294B-97C8-B7F2CCD424EB}"/>
              </a:ext>
            </a:extLst>
          </p:cNvPr>
          <p:cNvSpPr txBox="1"/>
          <p:nvPr/>
        </p:nvSpPr>
        <p:spPr>
          <a:xfrm>
            <a:off x="561416" y="1886581"/>
            <a:ext cx="82577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Questions to think about over the next few weeks: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How do enzymes work?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physical constraints are there on enzyme action (what steps/actions must enzymes take to complete the reaction)?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effect does changing the substrate concentration have?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What about adding in inhibitors or other chemicals?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Let’s use a simple model to start thinking about these questions</a:t>
            </a:r>
          </a:p>
        </p:txBody>
      </p:sp>
      <p:sp>
        <p:nvSpPr>
          <p:cNvPr id="12" name="Line 3">
            <a:extLst>
              <a:ext uri="{FF2B5EF4-FFF2-40B4-BE49-F238E27FC236}">
                <a16:creationId xmlns:a16="http://schemas.microsoft.com/office/drawing/2014/main" id="{8EF0DABC-8265-5243-AD8D-4B3D1FEA868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416" y="1207407"/>
            <a:ext cx="821779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3951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3">
            <a:extLst>
              <a:ext uri="{FF2B5EF4-FFF2-40B4-BE49-F238E27FC236}">
                <a16:creationId xmlns:a16="http://schemas.microsoft.com/office/drawing/2014/main" id="{6B6324B3-E5B1-9247-BCEF-9EBABBD2989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0" y="11430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0" name="Text Box 2">
            <a:extLst>
              <a:ext uri="{FF2B5EF4-FFF2-40B4-BE49-F238E27FC236}">
                <a16:creationId xmlns:a16="http://schemas.microsoft.com/office/drawing/2014/main" id="{8A6ABC54-4BB2-7C46-B40E-F8443AA28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23825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200" dirty="0">
                <a:cs typeface="Arial" panose="020B0604020202020204" pitchFamily="34" charset="0"/>
              </a:rPr>
              <a:t>Activity: Modeling Enzyme Kinetics Through LEGOs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FE6ECD-6A58-8840-A4C5-57661A372080}"/>
              </a:ext>
            </a:extLst>
          </p:cNvPr>
          <p:cNvSpPr txBox="1"/>
          <p:nvPr/>
        </p:nvSpPr>
        <p:spPr>
          <a:xfrm>
            <a:off x="352425" y="1201738"/>
            <a:ext cx="8382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Define key terms in the context of this activity: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Enzyme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Substrate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Product</a:t>
            </a:r>
          </a:p>
        </p:txBody>
      </p:sp>
      <p:grpSp>
        <p:nvGrpSpPr>
          <p:cNvPr id="17412" name="Group 9">
            <a:extLst>
              <a:ext uri="{FF2B5EF4-FFF2-40B4-BE49-F238E27FC236}">
                <a16:creationId xmlns:a16="http://schemas.microsoft.com/office/drawing/2014/main" id="{80B2317C-3263-4B43-A934-10A36362C09F}"/>
              </a:ext>
            </a:extLst>
          </p:cNvPr>
          <p:cNvGrpSpPr>
            <a:grpSpLocks/>
          </p:cNvGrpSpPr>
          <p:nvPr/>
        </p:nvGrpSpPr>
        <p:grpSpPr bwMode="auto">
          <a:xfrm>
            <a:off x="673100" y="2771775"/>
            <a:ext cx="7740650" cy="1914525"/>
            <a:chOff x="846949" y="2771008"/>
            <a:chExt cx="7740117" cy="1914742"/>
          </a:xfrm>
        </p:grpSpPr>
        <p:pic>
          <p:nvPicPr>
            <p:cNvPr id="17414" name="Picture 5" descr="IMG_6402.jpg">
              <a:extLst>
                <a:ext uri="{FF2B5EF4-FFF2-40B4-BE49-F238E27FC236}">
                  <a16:creationId xmlns:a16="http://schemas.microsoft.com/office/drawing/2014/main" id="{C01AA32B-F1E7-5E4C-A089-B5A13A0D71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51" b="9605"/>
            <a:stretch>
              <a:fillRect/>
            </a:stretch>
          </p:blipFill>
          <p:spPr bwMode="auto">
            <a:xfrm>
              <a:off x="846949" y="2771008"/>
              <a:ext cx="7740117" cy="191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29EEC11-3CCC-394E-8EF8-0AC51FDF2425}"/>
                </a:ext>
              </a:extLst>
            </p:cNvPr>
            <p:cNvCxnSpPr/>
            <p:nvPr/>
          </p:nvCxnSpPr>
          <p:spPr>
            <a:xfrm>
              <a:off x="2769280" y="3301293"/>
              <a:ext cx="2666816" cy="0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31086D6-9B51-B54E-ADC8-6E667DE03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4748213"/>
            <a:ext cx="83820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n-US" altLang="en-US"/>
              <a:t>Add substrate at different concentrations to the bag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n-US" altLang="en-US"/>
              <a:t>Remove and separate as many pairs as possible in 30 seconds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n-US" altLang="en-US"/>
              <a:t>Record your data</a:t>
            </a:r>
          </a:p>
          <a:p>
            <a:pPr eaLnBrk="1" hangingPunct="1">
              <a:buFont typeface="Calibri" panose="020F0502020204030204" pitchFamily="34" charset="0"/>
              <a:buAutoNum type="arabicPeriod"/>
            </a:pPr>
            <a:r>
              <a:rPr lang="en-US" altLang="en-US"/>
              <a:t>Sketch out your results on your benchtop</a:t>
            </a:r>
          </a:p>
        </p:txBody>
      </p:sp>
    </p:spTree>
    <p:extLst>
      <p:ext uri="{BB962C8B-B14F-4D97-AF65-F5344CB8AC3E}">
        <p14:creationId xmlns:p14="http://schemas.microsoft.com/office/powerpoint/2010/main" val="44955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Line 3">
            <a:extLst>
              <a:ext uri="{FF2B5EF4-FFF2-40B4-BE49-F238E27FC236}">
                <a16:creationId xmlns:a16="http://schemas.microsoft.com/office/drawing/2014/main" id="{C17CCE12-0502-8B49-9C88-2FB9E18C2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0" y="11430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4" name="Text Box 2">
            <a:extLst>
              <a:ext uri="{FF2B5EF4-FFF2-40B4-BE49-F238E27FC236}">
                <a16:creationId xmlns:a16="http://schemas.microsoft.com/office/drawing/2014/main" id="{CC63EF79-7610-7740-8071-C4E30A7DD8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64377"/>
            <a:ext cx="84709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200" dirty="0">
                <a:cs typeface="Arial" panose="020B0604020202020204" pitchFamily="34" charset="0"/>
              </a:rPr>
              <a:t>Activity: Does your data follow the </a:t>
            </a:r>
            <a:r>
              <a:rPr lang="en-US" altLang="en-US" sz="3200" dirty="0" err="1">
                <a:cs typeface="Arial" panose="020B0604020202020204" pitchFamily="34" charset="0"/>
              </a:rPr>
              <a:t>Michaelis</a:t>
            </a:r>
            <a:r>
              <a:rPr lang="en-US" altLang="en-US" sz="3200" dirty="0">
                <a:cs typeface="Arial" panose="020B0604020202020204" pitchFamily="34" charset="0"/>
              </a:rPr>
              <a:t>-Menten model?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822B1A-5D56-6145-A83E-CDE071283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242290"/>
            <a:ext cx="7320805" cy="51188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792824-D5B5-A94A-8BA7-86F56773CBA3}"/>
              </a:ext>
            </a:extLst>
          </p:cNvPr>
          <p:cNvSpPr txBox="1"/>
          <p:nvPr/>
        </p:nvSpPr>
        <p:spPr>
          <a:xfrm>
            <a:off x="6197600" y="5816600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>
                <a:latin typeface="Symbol" pitchFamily="2" charset="2"/>
              </a:rPr>
              <a:t>m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CA86C-6BDD-364F-83E2-D62A35C83198}"/>
              </a:ext>
            </a:extLst>
          </p:cNvPr>
          <p:cNvSpPr txBox="1"/>
          <p:nvPr/>
        </p:nvSpPr>
        <p:spPr>
          <a:xfrm rot="16200000">
            <a:off x="329416" y="1745074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>
                <a:latin typeface="Symbol" pitchFamily="2" charset="2"/>
              </a:rPr>
              <a:t>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mol/min)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685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Line 3">
            <a:extLst>
              <a:ext uri="{FF2B5EF4-FFF2-40B4-BE49-F238E27FC236}">
                <a16:creationId xmlns:a16="http://schemas.microsoft.com/office/drawing/2014/main" id="{4D6EA6CC-E956-C240-B83D-918052D4CCA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7500" y="1143000"/>
            <a:ext cx="830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2" name="Text Box 2">
            <a:extLst>
              <a:ext uri="{FF2B5EF4-FFF2-40B4-BE49-F238E27FC236}">
                <a16:creationId xmlns:a16="http://schemas.microsoft.com/office/drawing/2014/main" id="{3CAA045A-28E1-A44F-B38F-C5B3DB59A6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7625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3200">
                <a:cs typeface="Arial" panose="020B0604020202020204" pitchFamily="34" charset="0"/>
              </a:rPr>
              <a:t>Activity: What happens when we add in a competitive inhibitor?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01EA63-D27E-384C-9BDC-43316E7F86DB}"/>
              </a:ext>
            </a:extLst>
          </p:cNvPr>
          <p:cNvSpPr txBox="1"/>
          <p:nvPr/>
        </p:nvSpPr>
        <p:spPr>
          <a:xfrm>
            <a:off x="4320210" y="2791502"/>
            <a:ext cx="443947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Competitive inhibitors bind in the active site and compete with the substrate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What could we use as an inhibitor, and what would we expect to see in our LEGO experiment?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n-US" sz="2000" dirty="0"/>
              <a:t>Let’s test it!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6FB022-C9B9-5F42-8434-18ABA116E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55" y="1610880"/>
            <a:ext cx="2173909" cy="46073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F64D7F-8307-A043-8B62-C6A47E223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1937" y="1610880"/>
            <a:ext cx="5471363" cy="301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02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BA4C8-E0CB-F84B-B930-23E8F201F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LEGO Modeling Activity 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C75302-AADE-784C-932F-BEEA20B424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 a bag of LEGOs</a:t>
            </a:r>
          </a:p>
          <a:p>
            <a:r>
              <a:rPr lang="en-US" dirty="0"/>
              <a:t>Follow the worksheet to complete the LEGO modeling activity in pairs or trios</a:t>
            </a:r>
          </a:p>
          <a:p>
            <a:r>
              <a:rPr lang="en-US" dirty="0"/>
              <a:t>Record your observations on the worksheet – we will begin lab 5 by discussing them</a:t>
            </a:r>
          </a:p>
        </p:txBody>
      </p:sp>
      <p:sp>
        <p:nvSpPr>
          <p:cNvPr id="5" name="Line 3">
            <a:extLst>
              <a:ext uri="{FF2B5EF4-FFF2-40B4-BE49-F238E27FC236}">
                <a16:creationId xmlns:a16="http://schemas.microsoft.com/office/drawing/2014/main" id="{DB4543CB-FBC3-7645-A031-620623BBA8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8679" y="1207407"/>
            <a:ext cx="821779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5982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3727</TotalTime>
  <Words>441</Words>
  <Application>Microsoft Macintosh PowerPoint</Application>
  <PresentationFormat>On-screen Show (4:3)</PresentationFormat>
  <Paragraphs>45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ＭＳ Ｐゴシック</vt:lpstr>
      <vt:lpstr>Arial</vt:lpstr>
      <vt:lpstr>Calibri</vt:lpstr>
      <vt:lpstr>Symbol</vt:lpstr>
      <vt:lpstr>Times New Roman</vt:lpstr>
      <vt:lpstr>Office Theme</vt:lpstr>
      <vt:lpstr>PowerPoint Presentation</vt:lpstr>
      <vt:lpstr>Next Week: Measuring enzyme kinetics in the presence and absence of an inhibitor</vt:lpstr>
      <vt:lpstr>PowerPoint Presentation</vt:lpstr>
      <vt:lpstr>PowerPoint Presentation</vt:lpstr>
      <vt:lpstr>PowerPoint Presentation</vt:lpstr>
      <vt:lpstr>LEGO Modeling Activity Summary</vt:lpstr>
    </vt:vector>
  </TitlesOfParts>
  <Company>This can be changed in Word&gt;Preferences&gt;User Information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Wellesley  College</dc:creator>
  <cp:lastModifiedBy>Julie Roden</cp:lastModifiedBy>
  <cp:revision>62</cp:revision>
  <dcterms:created xsi:type="dcterms:W3CDTF">2017-02-02T14:20:50Z</dcterms:created>
  <dcterms:modified xsi:type="dcterms:W3CDTF">2020-07-12T17:11:44Z</dcterms:modified>
</cp:coreProperties>
</file>