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6" r:id="rId2"/>
    <p:sldMasterId id="2147483674" r:id="rId3"/>
    <p:sldMasterId id="2147483682" r:id="rId4"/>
    <p:sldMasterId id="2147483776" r:id="rId5"/>
    <p:sldMasterId id="2147483929" r:id="rId6"/>
    <p:sldMasterId id="2147483962" r:id="rId7"/>
  </p:sldMasterIdLst>
  <p:notesMasterIdLst>
    <p:notesMasterId r:id="rId63"/>
  </p:notesMasterIdLst>
  <p:sldIdLst>
    <p:sldId id="257" r:id="rId8"/>
    <p:sldId id="1546" r:id="rId9"/>
    <p:sldId id="1513" r:id="rId10"/>
    <p:sldId id="1519" r:id="rId11"/>
    <p:sldId id="416" r:id="rId12"/>
    <p:sldId id="1517" r:id="rId13"/>
    <p:sldId id="1516" r:id="rId14"/>
    <p:sldId id="292" r:id="rId15"/>
    <p:sldId id="1518" r:id="rId16"/>
    <p:sldId id="1550" r:id="rId17"/>
    <p:sldId id="1551" r:id="rId18"/>
    <p:sldId id="1552" r:id="rId19"/>
    <p:sldId id="1497" r:id="rId20"/>
    <p:sldId id="1512" r:id="rId21"/>
    <p:sldId id="1500" r:id="rId22"/>
    <p:sldId id="1553" r:id="rId23"/>
    <p:sldId id="1554" r:id="rId24"/>
    <p:sldId id="1555" r:id="rId25"/>
    <p:sldId id="1498" r:id="rId26"/>
    <p:sldId id="1556" r:id="rId27"/>
    <p:sldId id="1499" r:id="rId28"/>
    <p:sldId id="1522" r:id="rId29"/>
    <p:sldId id="1557" r:id="rId30"/>
    <p:sldId id="1558" r:id="rId31"/>
    <p:sldId id="1544" r:id="rId32"/>
    <p:sldId id="387" r:id="rId33"/>
    <p:sldId id="1545" r:id="rId34"/>
    <p:sldId id="428" r:id="rId35"/>
    <p:sldId id="427" r:id="rId36"/>
    <p:sldId id="1453" r:id="rId37"/>
    <p:sldId id="1454" r:id="rId38"/>
    <p:sldId id="1502" r:id="rId39"/>
    <p:sldId id="1503" r:id="rId40"/>
    <p:sldId id="418" r:id="rId41"/>
    <p:sldId id="1273" r:id="rId42"/>
    <p:sldId id="353" r:id="rId43"/>
    <p:sldId id="1515" r:id="rId44"/>
    <p:sldId id="1559" r:id="rId45"/>
    <p:sldId id="421" r:id="rId46"/>
    <p:sldId id="1507" r:id="rId47"/>
    <p:sldId id="1560" r:id="rId48"/>
    <p:sldId id="1504" r:id="rId49"/>
    <p:sldId id="1495" r:id="rId50"/>
    <p:sldId id="1510" r:id="rId51"/>
    <p:sldId id="1508" r:id="rId52"/>
    <p:sldId id="430" r:id="rId53"/>
    <p:sldId id="1509" r:id="rId54"/>
    <p:sldId id="1561" r:id="rId55"/>
    <p:sldId id="426" r:id="rId56"/>
    <p:sldId id="425" r:id="rId57"/>
    <p:sldId id="1476" r:id="rId58"/>
    <p:sldId id="1479" r:id="rId59"/>
    <p:sldId id="1511" r:id="rId60"/>
    <p:sldId id="1520" r:id="rId61"/>
    <p:sldId id="1532" r:id="rId62"/>
  </p:sldIdLst>
  <p:sldSz cx="12192000" cy="6858000"/>
  <p:notesSz cx="6858000" cy="9144000"/>
  <p:custDataLst>
    <p:tags r:id="rId6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66FF"/>
    <a:srgbClr val="FF00FF"/>
    <a:srgbClr val="FF66CC"/>
    <a:srgbClr val="EA1E35"/>
    <a:srgbClr val="8ACFF3"/>
    <a:srgbClr val="C1E3FD"/>
    <a:srgbClr val="8BCFF3"/>
    <a:srgbClr val="005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85687" autoAdjust="0"/>
  </p:normalViewPr>
  <p:slideViewPr>
    <p:cSldViewPr snapToGrid="0" showGuides="1">
      <p:cViewPr varScale="1">
        <p:scale>
          <a:sx n="56" d="100"/>
          <a:sy n="56" d="100"/>
        </p:scale>
        <p:origin x="1096" y="5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ake, L.W. van (Linda)" userId="4e683b7e-aabe-4ed6-b713-51d4a52efe85" providerId="ADAL" clId="{05A7C2C1-DAB8-49AC-9212-9CB7095F8D14}"/>
    <pc:docChg chg="delSld">
      <pc:chgData name="Laake, L.W. van (Linda)" userId="4e683b7e-aabe-4ed6-b713-51d4a52efe85" providerId="ADAL" clId="{05A7C2C1-DAB8-49AC-9212-9CB7095F8D14}" dt="2024-11-16T09:20:23.818" v="5" actId="47"/>
      <pc:docMkLst>
        <pc:docMk/>
      </pc:docMkLst>
      <pc:sldChg chg="del">
        <pc:chgData name="Laake, L.W. van (Linda)" userId="4e683b7e-aabe-4ed6-b713-51d4a52efe85" providerId="ADAL" clId="{05A7C2C1-DAB8-49AC-9212-9CB7095F8D14}" dt="2024-11-16T09:20:23.818" v="5" actId="47"/>
        <pc:sldMkLst>
          <pc:docMk/>
          <pc:sldMk cId="628686989" sldId="1483"/>
        </pc:sldMkLst>
      </pc:sldChg>
      <pc:sldChg chg="del">
        <pc:chgData name="Laake, L.W. van (Linda)" userId="4e683b7e-aabe-4ed6-b713-51d4a52efe85" providerId="ADAL" clId="{05A7C2C1-DAB8-49AC-9212-9CB7095F8D14}" dt="2024-11-16T09:20:21.816" v="4" actId="47"/>
        <pc:sldMkLst>
          <pc:docMk/>
          <pc:sldMk cId="711028086" sldId="1521"/>
        </pc:sldMkLst>
      </pc:sldChg>
      <pc:sldChg chg="del">
        <pc:chgData name="Laake, L.W. van (Linda)" userId="4e683b7e-aabe-4ed6-b713-51d4a52efe85" providerId="ADAL" clId="{05A7C2C1-DAB8-49AC-9212-9CB7095F8D14}" dt="2024-11-16T09:20:03.013" v="0" actId="47"/>
        <pc:sldMkLst>
          <pc:docMk/>
          <pc:sldMk cId="3250567342" sldId="1523"/>
        </pc:sldMkLst>
      </pc:sldChg>
      <pc:sldChg chg="del">
        <pc:chgData name="Laake, L.W. van (Linda)" userId="4e683b7e-aabe-4ed6-b713-51d4a52efe85" providerId="ADAL" clId="{05A7C2C1-DAB8-49AC-9212-9CB7095F8D14}" dt="2024-11-16T09:20:04.422" v="1" actId="47"/>
        <pc:sldMkLst>
          <pc:docMk/>
          <pc:sldMk cId="1303769144" sldId="1524"/>
        </pc:sldMkLst>
      </pc:sldChg>
      <pc:sldChg chg="del">
        <pc:chgData name="Laake, L.W. van (Linda)" userId="4e683b7e-aabe-4ed6-b713-51d4a52efe85" providerId="ADAL" clId="{05A7C2C1-DAB8-49AC-9212-9CB7095F8D14}" dt="2024-11-16T09:20:05.208" v="2" actId="47"/>
        <pc:sldMkLst>
          <pc:docMk/>
          <pc:sldMk cId="1622938557" sldId="1525"/>
        </pc:sldMkLst>
      </pc:sldChg>
      <pc:sldChg chg="del">
        <pc:chgData name="Laake, L.W. van (Linda)" userId="4e683b7e-aabe-4ed6-b713-51d4a52efe85" providerId="ADAL" clId="{05A7C2C1-DAB8-49AC-9212-9CB7095F8D14}" dt="2024-11-16T09:20:07.203" v="3" actId="47"/>
        <pc:sldMkLst>
          <pc:docMk/>
          <pc:sldMk cId="770471651" sldId="1526"/>
        </pc:sldMkLst>
      </pc:sldChg>
      <pc:sldMasterChg chg="delSldLayout">
        <pc:chgData name="Laake, L.W. van (Linda)" userId="4e683b7e-aabe-4ed6-b713-51d4a52efe85" providerId="ADAL" clId="{05A7C2C1-DAB8-49AC-9212-9CB7095F8D14}" dt="2024-11-16T09:20:23.818" v="5" actId="47"/>
        <pc:sldMasterMkLst>
          <pc:docMk/>
          <pc:sldMasterMk cId="2367834700" sldId="2147483666"/>
        </pc:sldMasterMkLst>
        <pc:sldLayoutChg chg="del">
          <pc:chgData name="Laake, L.W. van (Linda)" userId="4e683b7e-aabe-4ed6-b713-51d4a52efe85" providerId="ADAL" clId="{05A7C2C1-DAB8-49AC-9212-9CB7095F8D14}" dt="2024-11-16T09:20:23.818" v="5" actId="47"/>
          <pc:sldLayoutMkLst>
            <pc:docMk/>
            <pc:sldMasterMk cId="2367834700" sldId="2147483666"/>
            <pc:sldLayoutMk cId="3617873671" sldId="2147483775"/>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bastiaandupre:Dropbox:Universiteit:PhD:Molecular%20experiments:NRC:Apoptosis:30012015.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bastiaandupre:Dropbox:Universiteit:PhD:Molecular%20experiments:NRC:Apoptosis:20150220.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'310012015.xls'!$O$32</c:f>
              <c:strCache>
                <c:ptCount val="1"/>
                <c:pt idx="0">
                  <c:v>Dox - Res -</c:v>
                </c:pt>
              </c:strCache>
            </c:strRef>
          </c:tx>
          <c:spPr>
            <a:ln w="47625">
              <a:solidFill>
                <a:srgbClr val="1C1C1C"/>
              </a:solidFill>
            </a:ln>
          </c:spPr>
          <c:marker>
            <c:symbol val="none"/>
          </c:marker>
          <c:errBars>
            <c:errDir val="y"/>
            <c:errBarType val="both"/>
            <c:errValType val="cust"/>
            <c:noEndCap val="0"/>
            <c:plus>
              <c:numRef>
                <c:f>'310012015.xls'!$T$33:$T$40</c:f>
                <c:numCache>
                  <c:formatCode>General</c:formatCode>
                  <c:ptCount val="8"/>
                  <c:pt idx="0">
                    <c:v>1.2040877699105E-2</c:v>
                  </c:pt>
                  <c:pt idx="1">
                    <c:v>0.140689069645797</c:v>
                  </c:pt>
                  <c:pt idx="2">
                    <c:v>0.120331808852476</c:v>
                  </c:pt>
                  <c:pt idx="3">
                    <c:v>2.3464767758066999E-2</c:v>
                  </c:pt>
                  <c:pt idx="4">
                    <c:v>8.4748264646676199E-3</c:v>
                  </c:pt>
                  <c:pt idx="5">
                    <c:v>5.2889232276591099E-2</c:v>
                  </c:pt>
                  <c:pt idx="6">
                    <c:v>1.1049383754957801E-2</c:v>
                  </c:pt>
                  <c:pt idx="7">
                    <c:v>5.7433178191185E-2</c:v>
                  </c:pt>
                </c:numCache>
              </c:numRef>
            </c:plus>
            <c:minus>
              <c:numRef>
                <c:f>'310012015.xls'!$T$33:$T$40</c:f>
                <c:numCache>
                  <c:formatCode>General</c:formatCode>
                  <c:ptCount val="8"/>
                  <c:pt idx="0">
                    <c:v>1.2040877699105E-2</c:v>
                  </c:pt>
                  <c:pt idx="1">
                    <c:v>0.140689069645797</c:v>
                  </c:pt>
                  <c:pt idx="2">
                    <c:v>0.120331808852476</c:v>
                  </c:pt>
                  <c:pt idx="3">
                    <c:v>2.3464767758066999E-2</c:v>
                  </c:pt>
                  <c:pt idx="4">
                    <c:v>8.4748264646676199E-3</c:v>
                  </c:pt>
                  <c:pt idx="5">
                    <c:v>5.2889232276591099E-2</c:v>
                  </c:pt>
                  <c:pt idx="6">
                    <c:v>1.1049383754957801E-2</c:v>
                  </c:pt>
                  <c:pt idx="7">
                    <c:v>5.7433178191185E-2</c:v>
                  </c:pt>
                </c:numCache>
              </c:numRef>
            </c:minus>
          </c:errBars>
          <c:errBars>
            <c:errDir val="x"/>
            <c:errBarType val="both"/>
            <c:errValType val="fixedVal"/>
            <c:noEndCap val="0"/>
            <c:val val="0"/>
          </c:errBars>
          <c:xVal>
            <c:numRef>
              <c:f>'310012015.xls'!$N$33:$N$40</c:f>
              <c:numCache>
                <c:formatCode>General</c:formatCode>
                <c:ptCount val="8"/>
                <c:pt idx="0">
                  <c:v>9</c:v>
                </c:pt>
                <c:pt idx="1">
                  <c:v>15</c:v>
                </c:pt>
                <c:pt idx="2">
                  <c:v>21</c:v>
                </c:pt>
                <c:pt idx="3">
                  <c:v>27</c:v>
                </c:pt>
                <c:pt idx="4">
                  <c:v>33</c:v>
                </c:pt>
                <c:pt idx="5">
                  <c:v>39</c:v>
                </c:pt>
                <c:pt idx="6">
                  <c:v>45</c:v>
                </c:pt>
                <c:pt idx="7">
                  <c:v>51</c:v>
                </c:pt>
              </c:numCache>
            </c:numRef>
          </c:xVal>
          <c:yVal>
            <c:numRef>
              <c:f>'310012015.xls'!$O$33:$O$40</c:f>
              <c:numCache>
                <c:formatCode>General</c:formatCode>
                <c:ptCount val="8"/>
                <c:pt idx="0">
                  <c:v>1</c:v>
                </c:pt>
                <c:pt idx="1">
                  <c:v>1</c:v>
                </c:pt>
                <c:pt idx="2">
                  <c:v>1</c:v>
                </c:pt>
                <c:pt idx="3">
                  <c:v>1</c:v>
                </c:pt>
                <c:pt idx="4">
                  <c:v>1</c:v>
                </c:pt>
                <c:pt idx="5">
                  <c:v>1</c:v>
                </c:pt>
                <c:pt idx="6">
                  <c:v>1</c:v>
                </c:pt>
                <c:pt idx="7">
                  <c:v>1</c:v>
                </c:pt>
              </c:numCache>
            </c:numRef>
          </c:yVal>
          <c:smooth val="0"/>
          <c:extLst>
            <c:ext xmlns:c16="http://schemas.microsoft.com/office/drawing/2014/chart" uri="{C3380CC4-5D6E-409C-BE32-E72D297353CC}">
              <c16:uniqueId val="{00000000-1368-4638-A6EF-7AB927F49A39}"/>
            </c:ext>
          </c:extLst>
        </c:ser>
        <c:ser>
          <c:idx val="1"/>
          <c:order val="1"/>
          <c:tx>
            <c:strRef>
              <c:f>'310012015.xls'!$P$32</c:f>
              <c:strCache>
                <c:ptCount val="1"/>
                <c:pt idx="0">
                  <c:v>Dox- Res +</c:v>
                </c:pt>
              </c:strCache>
            </c:strRef>
          </c:tx>
          <c:spPr>
            <a:ln w="47625">
              <a:solidFill>
                <a:srgbClr val="FF0000"/>
              </a:solidFill>
            </a:ln>
          </c:spPr>
          <c:marker>
            <c:symbol val="none"/>
          </c:marker>
          <c:errBars>
            <c:errDir val="y"/>
            <c:errBarType val="both"/>
            <c:errValType val="cust"/>
            <c:noEndCap val="0"/>
            <c:plus>
              <c:numRef>
                <c:f>'310012015.xls'!$U$33:$U$40</c:f>
                <c:numCache>
                  <c:formatCode>General</c:formatCode>
                  <c:ptCount val="8"/>
                  <c:pt idx="0">
                    <c:v>6.6082564283591799E-2</c:v>
                  </c:pt>
                  <c:pt idx="1">
                    <c:v>4.3930472966067002E-2</c:v>
                  </c:pt>
                  <c:pt idx="2">
                    <c:v>1.9733164588298501E-3</c:v>
                  </c:pt>
                  <c:pt idx="3">
                    <c:v>6.8085076273905407E-2</c:v>
                  </c:pt>
                  <c:pt idx="4">
                    <c:v>1.8985027401528101E-2</c:v>
                  </c:pt>
                  <c:pt idx="5">
                    <c:v>4.2387835722066503E-2</c:v>
                  </c:pt>
                  <c:pt idx="6">
                    <c:v>9.4179063989459605E-2</c:v>
                  </c:pt>
                  <c:pt idx="7">
                    <c:v>2.21379938254537E-2</c:v>
                  </c:pt>
                </c:numCache>
              </c:numRef>
            </c:plus>
            <c:minus>
              <c:numRef>
                <c:f>'310012015.xls'!$U$33:$U$40</c:f>
                <c:numCache>
                  <c:formatCode>General</c:formatCode>
                  <c:ptCount val="8"/>
                  <c:pt idx="0">
                    <c:v>6.6082564283591799E-2</c:v>
                  </c:pt>
                  <c:pt idx="1">
                    <c:v>4.3930472966067002E-2</c:v>
                  </c:pt>
                  <c:pt idx="2">
                    <c:v>1.9733164588298501E-3</c:v>
                  </c:pt>
                  <c:pt idx="3">
                    <c:v>6.8085076273905407E-2</c:v>
                  </c:pt>
                  <c:pt idx="4">
                    <c:v>1.8985027401528101E-2</c:v>
                  </c:pt>
                  <c:pt idx="5">
                    <c:v>4.2387835722066503E-2</c:v>
                  </c:pt>
                  <c:pt idx="6">
                    <c:v>9.4179063989459605E-2</c:v>
                  </c:pt>
                  <c:pt idx="7">
                    <c:v>2.21379938254537E-2</c:v>
                  </c:pt>
                </c:numCache>
              </c:numRef>
            </c:minus>
          </c:errBars>
          <c:xVal>
            <c:numRef>
              <c:f>'310012015.xls'!$N$33:$N$40</c:f>
              <c:numCache>
                <c:formatCode>General</c:formatCode>
                <c:ptCount val="8"/>
                <c:pt idx="0">
                  <c:v>9</c:v>
                </c:pt>
                <c:pt idx="1">
                  <c:v>15</c:v>
                </c:pt>
                <c:pt idx="2">
                  <c:v>21</c:v>
                </c:pt>
                <c:pt idx="3">
                  <c:v>27</c:v>
                </c:pt>
                <c:pt idx="4">
                  <c:v>33</c:v>
                </c:pt>
                <c:pt idx="5">
                  <c:v>39</c:v>
                </c:pt>
                <c:pt idx="6">
                  <c:v>45</c:v>
                </c:pt>
                <c:pt idx="7">
                  <c:v>51</c:v>
                </c:pt>
              </c:numCache>
            </c:numRef>
          </c:xVal>
          <c:yVal>
            <c:numRef>
              <c:f>'310012015.xls'!$P$33:$P$40</c:f>
              <c:numCache>
                <c:formatCode>General</c:formatCode>
                <c:ptCount val="8"/>
                <c:pt idx="0">
                  <c:v>0.97023397480271401</c:v>
                </c:pt>
                <c:pt idx="1">
                  <c:v>0.79921985047134003</c:v>
                </c:pt>
                <c:pt idx="2">
                  <c:v>0.84997272231314802</c:v>
                </c:pt>
                <c:pt idx="3">
                  <c:v>0.886343547436653</c:v>
                </c:pt>
                <c:pt idx="4">
                  <c:v>0.84747002870490196</c:v>
                </c:pt>
                <c:pt idx="5">
                  <c:v>0.83721084377278399</c:v>
                </c:pt>
                <c:pt idx="6">
                  <c:v>0.90715560204269996</c:v>
                </c:pt>
                <c:pt idx="7">
                  <c:v>0.89139218807395604</c:v>
                </c:pt>
              </c:numCache>
            </c:numRef>
          </c:yVal>
          <c:smooth val="0"/>
          <c:extLst>
            <c:ext xmlns:c16="http://schemas.microsoft.com/office/drawing/2014/chart" uri="{C3380CC4-5D6E-409C-BE32-E72D297353CC}">
              <c16:uniqueId val="{00000001-1368-4638-A6EF-7AB927F49A39}"/>
            </c:ext>
          </c:extLst>
        </c:ser>
        <c:ser>
          <c:idx val="2"/>
          <c:order val="2"/>
          <c:tx>
            <c:strRef>
              <c:f>'310012015.xls'!$Q$32</c:f>
              <c:strCache>
                <c:ptCount val="1"/>
                <c:pt idx="0">
                  <c:v>Dox + Res -</c:v>
                </c:pt>
              </c:strCache>
            </c:strRef>
          </c:tx>
          <c:spPr>
            <a:ln w="47625">
              <a:solidFill>
                <a:srgbClr val="008000"/>
              </a:solidFill>
            </a:ln>
          </c:spPr>
          <c:marker>
            <c:symbol val="none"/>
          </c:marker>
          <c:errBars>
            <c:errDir val="y"/>
            <c:errBarType val="both"/>
            <c:errValType val="cust"/>
            <c:noEndCap val="0"/>
            <c:plus>
              <c:numRef>
                <c:f>'310012015.xls'!$V$33:$V$40</c:f>
                <c:numCache>
                  <c:formatCode>General</c:formatCode>
                  <c:ptCount val="8"/>
                  <c:pt idx="0">
                    <c:v>0.115045483241136</c:v>
                  </c:pt>
                  <c:pt idx="1">
                    <c:v>0.11890563027235</c:v>
                  </c:pt>
                  <c:pt idx="2">
                    <c:v>0.123950401351968</c:v>
                  </c:pt>
                  <c:pt idx="3">
                    <c:v>8.3915579195755999E-2</c:v>
                  </c:pt>
                  <c:pt idx="4">
                    <c:v>8.7664607819415499E-2</c:v>
                  </c:pt>
                  <c:pt idx="5">
                    <c:v>5.9930132828142198E-2</c:v>
                  </c:pt>
                  <c:pt idx="6">
                    <c:v>1.20022015418681E-2</c:v>
                  </c:pt>
                  <c:pt idx="7">
                    <c:v>9.0643266871078196E-2</c:v>
                  </c:pt>
                </c:numCache>
              </c:numRef>
            </c:plus>
            <c:minus>
              <c:numRef>
                <c:f>'310012015.xls'!$V$33:$V$40</c:f>
                <c:numCache>
                  <c:formatCode>General</c:formatCode>
                  <c:ptCount val="8"/>
                  <c:pt idx="0">
                    <c:v>0.115045483241136</c:v>
                  </c:pt>
                  <c:pt idx="1">
                    <c:v>0.11890563027235</c:v>
                  </c:pt>
                  <c:pt idx="2">
                    <c:v>0.123950401351968</c:v>
                  </c:pt>
                  <c:pt idx="3">
                    <c:v>8.3915579195755999E-2</c:v>
                  </c:pt>
                  <c:pt idx="4">
                    <c:v>8.7664607819415499E-2</c:v>
                  </c:pt>
                  <c:pt idx="5">
                    <c:v>5.9930132828142198E-2</c:v>
                  </c:pt>
                  <c:pt idx="6">
                    <c:v>1.20022015418681E-2</c:v>
                  </c:pt>
                  <c:pt idx="7">
                    <c:v>9.0643266871078196E-2</c:v>
                  </c:pt>
                </c:numCache>
              </c:numRef>
            </c:minus>
          </c:errBars>
          <c:xVal>
            <c:numRef>
              <c:f>'310012015.xls'!$N$33:$N$40</c:f>
              <c:numCache>
                <c:formatCode>General</c:formatCode>
                <c:ptCount val="8"/>
                <c:pt idx="0">
                  <c:v>9</c:v>
                </c:pt>
                <c:pt idx="1">
                  <c:v>15</c:v>
                </c:pt>
                <c:pt idx="2">
                  <c:v>21</c:v>
                </c:pt>
                <c:pt idx="3">
                  <c:v>27</c:v>
                </c:pt>
                <c:pt idx="4">
                  <c:v>33</c:v>
                </c:pt>
                <c:pt idx="5">
                  <c:v>39</c:v>
                </c:pt>
                <c:pt idx="6">
                  <c:v>45</c:v>
                </c:pt>
                <c:pt idx="7">
                  <c:v>51</c:v>
                </c:pt>
              </c:numCache>
            </c:numRef>
          </c:xVal>
          <c:yVal>
            <c:numRef>
              <c:f>'310012015.xls'!$Q$33:$Q$40</c:f>
              <c:numCache>
                <c:formatCode>General</c:formatCode>
                <c:ptCount val="8"/>
                <c:pt idx="0">
                  <c:v>1.3094282154229531</c:v>
                </c:pt>
                <c:pt idx="1">
                  <c:v>1.1415104561707661</c:v>
                </c:pt>
                <c:pt idx="2">
                  <c:v>1.19694489907256</c:v>
                </c:pt>
                <c:pt idx="3">
                  <c:v>1.4717147908073069</c:v>
                </c:pt>
                <c:pt idx="4">
                  <c:v>1.102549670737885</c:v>
                </c:pt>
                <c:pt idx="5">
                  <c:v>1.1476768078478159</c:v>
                </c:pt>
                <c:pt idx="6">
                  <c:v>1.198732541684612</c:v>
                </c:pt>
                <c:pt idx="7">
                  <c:v>1.567956409942451</c:v>
                </c:pt>
              </c:numCache>
            </c:numRef>
          </c:yVal>
          <c:smooth val="0"/>
          <c:extLst>
            <c:ext xmlns:c16="http://schemas.microsoft.com/office/drawing/2014/chart" uri="{C3380CC4-5D6E-409C-BE32-E72D297353CC}">
              <c16:uniqueId val="{00000002-1368-4638-A6EF-7AB927F49A39}"/>
            </c:ext>
          </c:extLst>
        </c:ser>
        <c:ser>
          <c:idx val="3"/>
          <c:order val="3"/>
          <c:tx>
            <c:strRef>
              <c:f>'310012015.xls'!$R$32</c:f>
              <c:strCache>
                <c:ptCount val="1"/>
                <c:pt idx="0">
                  <c:v>Dox+ Res +</c:v>
                </c:pt>
              </c:strCache>
            </c:strRef>
          </c:tx>
          <c:spPr>
            <a:ln w="47625">
              <a:solidFill>
                <a:srgbClr val="660066"/>
              </a:solidFill>
            </a:ln>
          </c:spPr>
          <c:marker>
            <c:symbol val="none"/>
          </c:marker>
          <c:errBars>
            <c:errDir val="y"/>
            <c:errBarType val="both"/>
            <c:errValType val="cust"/>
            <c:noEndCap val="0"/>
            <c:plus>
              <c:numRef>
                <c:f>'310012015.xls'!$W$33:$W$40</c:f>
                <c:numCache>
                  <c:formatCode>General</c:formatCode>
                  <c:ptCount val="8"/>
                  <c:pt idx="0">
                    <c:v>9.9633489410616508E-3</c:v>
                  </c:pt>
                  <c:pt idx="1">
                    <c:v>3.0685261632164201E-2</c:v>
                  </c:pt>
                  <c:pt idx="2">
                    <c:v>1.6278733989382E-2</c:v>
                  </c:pt>
                  <c:pt idx="3">
                    <c:v>0.173631515730994</c:v>
                  </c:pt>
                  <c:pt idx="4">
                    <c:v>8.9188249426677899E-2</c:v>
                  </c:pt>
                  <c:pt idx="5">
                    <c:v>5.0439862281449199E-3</c:v>
                  </c:pt>
                  <c:pt idx="6">
                    <c:v>2.2409045879327499E-2</c:v>
                  </c:pt>
                  <c:pt idx="7">
                    <c:v>6.4624531244491301E-2</c:v>
                  </c:pt>
                </c:numCache>
              </c:numRef>
            </c:plus>
            <c:minus>
              <c:numRef>
                <c:f>'310012015.xls'!$W$33:$W$40</c:f>
                <c:numCache>
                  <c:formatCode>General</c:formatCode>
                  <c:ptCount val="8"/>
                  <c:pt idx="0">
                    <c:v>9.9633489410616508E-3</c:v>
                  </c:pt>
                  <c:pt idx="1">
                    <c:v>3.0685261632164201E-2</c:v>
                  </c:pt>
                  <c:pt idx="2">
                    <c:v>1.6278733989382E-2</c:v>
                  </c:pt>
                  <c:pt idx="3">
                    <c:v>0.173631515730994</c:v>
                  </c:pt>
                  <c:pt idx="4">
                    <c:v>8.9188249426677899E-2</c:v>
                  </c:pt>
                  <c:pt idx="5">
                    <c:v>5.0439862281449199E-3</c:v>
                  </c:pt>
                  <c:pt idx="6">
                    <c:v>2.2409045879327499E-2</c:v>
                  </c:pt>
                  <c:pt idx="7">
                    <c:v>6.4624531244491301E-2</c:v>
                  </c:pt>
                </c:numCache>
              </c:numRef>
            </c:minus>
          </c:errBars>
          <c:errBars>
            <c:errDir val="x"/>
            <c:errBarType val="minus"/>
            <c:errValType val="fixedVal"/>
            <c:noEndCap val="0"/>
            <c:val val="0"/>
          </c:errBars>
          <c:xVal>
            <c:numRef>
              <c:f>'310012015.xls'!$N$33:$N$40</c:f>
              <c:numCache>
                <c:formatCode>General</c:formatCode>
                <c:ptCount val="8"/>
                <c:pt idx="0">
                  <c:v>9</c:v>
                </c:pt>
                <c:pt idx="1">
                  <c:v>15</c:v>
                </c:pt>
                <c:pt idx="2">
                  <c:v>21</c:v>
                </c:pt>
                <c:pt idx="3">
                  <c:v>27</c:v>
                </c:pt>
                <c:pt idx="4">
                  <c:v>33</c:v>
                </c:pt>
                <c:pt idx="5">
                  <c:v>39</c:v>
                </c:pt>
                <c:pt idx="6">
                  <c:v>45</c:v>
                </c:pt>
                <c:pt idx="7">
                  <c:v>51</c:v>
                </c:pt>
              </c:numCache>
            </c:numRef>
          </c:xVal>
          <c:yVal>
            <c:numRef>
              <c:f>'310012015.xls'!$R$33:$R$40</c:f>
              <c:numCache>
                <c:formatCode>General</c:formatCode>
                <c:ptCount val="8"/>
                <c:pt idx="0">
                  <c:v>1.169458673681296</c:v>
                </c:pt>
                <c:pt idx="1">
                  <c:v>1.1370679380214539</c:v>
                </c:pt>
                <c:pt idx="2">
                  <c:v>1.2267685033642479</c:v>
                </c:pt>
                <c:pt idx="3">
                  <c:v>1.138111373011196</c:v>
                </c:pt>
                <c:pt idx="4">
                  <c:v>1.1275398210164911</c:v>
                </c:pt>
                <c:pt idx="5">
                  <c:v>1.1609995360243921</c:v>
                </c:pt>
                <c:pt idx="6">
                  <c:v>1.116593859595151</c:v>
                </c:pt>
                <c:pt idx="7">
                  <c:v>1.201481572180727</c:v>
                </c:pt>
              </c:numCache>
            </c:numRef>
          </c:yVal>
          <c:smooth val="0"/>
          <c:extLst>
            <c:ext xmlns:c16="http://schemas.microsoft.com/office/drawing/2014/chart" uri="{C3380CC4-5D6E-409C-BE32-E72D297353CC}">
              <c16:uniqueId val="{00000003-1368-4638-A6EF-7AB927F49A39}"/>
            </c:ext>
          </c:extLst>
        </c:ser>
        <c:dLbls>
          <c:showLegendKey val="0"/>
          <c:showVal val="0"/>
          <c:showCatName val="0"/>
          <c:showSerName val="0"/>
          <c:showPercent val="0"/>
          <c:showBubbleSize val="0"/>
        </c:dLbls>
        <c:axId val="91921152"/>
        <c:axId val="91921728"/>
      </c:scatterChart>
      <c:valAx>
        <c:axId val="91921152"/>
        <c:scaling>
          <c:orientation val="minMax"/>
          <c:max val="60"/>
          <c:min val="0"/>
        </c:scaling>
        <c:delete val="0"/>
        <c:axPos val="b"/>
        <c:title>
          <c:tx>
            <c:rich>
              <a:bodyPr/>
              <a:lstStyle/>
              <a:p>
                <a:pPr>
                  <a:defRPr sz="1600"/>
                </a:pPr>
                <a:r>
                  <a:rPr lang="en-US" sz="1600"/>
                  <a:t>Time after SS (hours)</a:t>
                </a:r>
              </a:p>
            </c:rich>
          </c:tx>
          <c:overlay val="0"/>
        </c:title>
        <c:numFmt formatCode="General" sourceLinked="1"/>
        <c:majorTickMark val="out"/>
        <c:minorTickMark val="none"/>
        <c:tickLblPos val="nextTo"/>
        <c:txPr>
          <a:bodyPr/>
          <a:lstStyle/>
          <a:p>
            <a:pPr>
              <a:defRPr sz="1600"/>
            </a:pPr>
            <a:endParaRPr lang="nl-NL"/>
          </a:p>
        </c:txPr>
        <c:crossAx val="91921728"/>
        <c:crosses val="autoZero"/>
        <c:crossBetween val="midCat"/>
        <c:majorUnit val="12"/>
      </c:valAx>
      <c:valAx>
        <c:axId val="91921728"/>
        <c:scaling>
          <c:orientation val="minMax"/>
          <c:max val="1.8"/>
          <c:min val="0.6"/>
        </c:scaling>
        <c:delete val="0"/>
        <c:axPos val="l"/>
        <c:majorGridlines/>
        <c:title>
          <c:tx>
            <c:rich>
              <a:bodyPr rot="-5400000" vert="horz"/>
              <a:lstStyle/>
              <a:p>
                <a:pPr>
                  <a:defRPr sz="1600"/>
                </a:pPr>
                <a:r>
                  <a:rPr lang="en-US" sz="1600"/>
                  <a:t>Apoptosis (relative caspase-Glo</a:t>
                </a:r>
                <a:r>
                  <a:rPr lang="en-US" sz="1600" baseline="0"/>
                  <a:t> 3/7)</a:t>
                </a:r>
                <a:endParaRPr lang="en-US" sz="1600"/>
              </a:p>
            </c:rich>
          </c:tx>
          <c:overlay val="0"/>
        </c:title>
        <c:numFmt formatCode="General" sourceLinked="1"/>
        <c:majorTickMark val="out"/>
        <c:minorTickMark val="none"/>
        <c:tickLblPos val="nextTo"/>
        <c:txPr>
          <a:bodyPr/>
          <a:lstStyle/>
          <a:p>
            <a:pPr>
              <a:defRPr sz="1600"/>
            </a:pPr>
            <a:endParaRPr lang="nl-NL"/>
          </a:p>
        </c:txPr>
        <c:crossAx val="91921152"/>
        <c:crosses val="autoZero"/>
        <c:crossBetween val="midCat"/>
        <c:majorUnit val="0.2"/>
      </c:valAx>
    </c:plotArea>
    <c:legend>
      <c:legendPos val="r"/>
      <c:overlay val="0"/>
      <c:txPr>
        <a:bodyPr/>
        <a:lstStyle/>
        <a:p>
          <a:pPr>
            <a:defRPr sz="1600"/>
          </a:pPr>
          <a:endParaRPr lang="nl-NL"/>
        </a:p>
      </c:txPr>
    </c:legend>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'20150220.xls'!$T$12</c:f>
              <c:strCache>
                <c:ptCount val="1"/>
                <c:pt idx="0">
                  <c:v>Dox - Ex527 -</c:v>
                </c:pt>
              </c:strCache>
            </c:strRef>
          </c:tx>
          <c:spPr>
            <a:ln w="47625">
              <a:solidFill>
                <a:schemeClr val="tx2"/>
              </a:solidFill>
            </a:ln>
          </c:spPr>
          <c:marker>
            <c:symbol val="none"/>
          </c:marker>
          <c:errBars>
            <c:errDir val="y"/>
            <c:errBarType val="both"/>
            <c:errValType val="cust"/>
            <c:noEndCap val="0"/>
            <c:plus>
              <c:numRef>
                <c:f>'20150220.xls'!$T$23:$T$30</c:f>
                <c:numCache>
                  <c:formatCode>General</c:formatCode>
                  <c:ptCount val="8"/>
                  <c:pt idx="0">
                    <c:v>3.4389200342710501E-2</c:v>
                  </c:pt>
                  <c:pt idx="1">
                    <c:v>5.0085840346237302E-2</c:v>
                  </c:pt>
                  <c:pt idx="2">
                    <c:v>6.2215548290950398E-2</c:v>
                  </c:pt>
                  <c:pt idx="3">
                    <c:v>1.6082918160578202E-2</c:v>
                  </c:pt>
                  <c:pt idx="4">
                    <c:v>1.45674205451225E-2</c:v>
                  </c:pt>
                  <c:pt idx="5">
                    <c:v>4.64594924833336E-2</c:v>
                  </c:pt>
                  <c:pt idx="6">
                    <c:v>3.05106022937051E-2</c:v>
                  </c:pt>
                  <c:pt idx="7">
                    <c:v>1.1639716357536E-2</c:v>
                  </c:pt>
                </c:numCache>
              </c:numRef>
            </c:plus>
            <c:minus>
              <c:numRef>
                <c:f>'20150220.xls'!$T$23:$T$30</c:f>
                <c:numCache>
                  <c:formatCode>General</c:formatCode>
                  <c:ptCount val="8"/>
                  <c:pt idx="0">
                    <c:v>3.4389200342710501E-2</c:v>
                  </c:pt>
                  <c:pt idx="1">
                    <c:v>5.0085840346237302E-2</c:v>
                  </c:pt>
                  <c:pt idx="2">
                    <c:v>6.2215548290950398E-2</c:v>
                  </c:pt>
                  <c:pt idx="3">
                    <c:v>1.6082918160578202E-2</c:v>
                  </c:pt>
                  <c:pt idx="4">
                    <c:v>1.45674205451225E-2</c:v>
                  </c:pt>
                  <c:pt idx="5">
                    <c:v>4.64594924833336E-2</c:v>
                  </c:pt>
                  <c:pt idx="6">
                    <c:v>3.05106022937051E-2</c:v>
                  </c:pt>
                  <c:pt idx="7">
                    <c:v>1.1639716357536E-2</c:v>
                  </c:pt>
                </c:numCache>
              </c:numRef>
            </c:minus>
          </c:errBars>
          <c:xVal>
            <c:numRef>
              <c:f>'20150220.xls'!$S$13:$S$20</c:f>
              <c:numCache>
                <c:formatCode>General</c:formatCode>
                <c:ptCount val="8"/>
                <c:pt idx="0">
                  <c:v>9</c:v>
                </c:pt>
                <c:pt idx="1">
                  <c:v>15</c:v>
                </c:pt>
                <c:pt idx="2">
                  <c:v>21</c:v>
                </c:pt>
                <c:pt idx="3">
                  <c:v>27</c:v>
                </c:pt>
                <c:pt idx="4">
                  <c:v>33</c:v>
                </c:pt>
                <c:pt idx="5">
                  <c:v>39</c:v>
                </c:pt>
                <c:pt idx="6">
                  <c:v>45</c:v>
                </c:pt>
                <c:pt idx="7">
                  <c:v>51</c:v>
                </c:pt>
              </c:numCache>
            </c:numRef>
          </c:xVal>
          <c:yVal>
            <c:numRef>
              <c:f>'20150220.xls'!$T$13:$T$20</c:f>
              <c:numCache>
                <c:formatCode>General</c:formatCode>
                <c:ptCount val="8"/>
                <c:pt idx="0">
                  <c:v>1</c:v>
                </c:pt>
                <c:pt idx="1">
                  <c:v>1</c:v>
                </c:pt>
                <c:pt idx="2">
                  <c:v>1</c:v>
                </c:pt>
                <c:pt idx="3">
                  <c:v>1</c:v>
                </c:pt>
                <c:pt idx="4">
                  <c:v>1</c:v>
                </c:pt>
                <c:pt idx="5">
                  <c:v>1</c:v>
                </c:pt>
                <c:pt idx="6">
                  <c:v>1</c:v>
                </c:pt>
                <c:pt idx="7">
                  <c:v>1</c:v>
                </c:pt>
              </c:numCache>
            </c:numRef>
          </c:yVal>
          <c:smooth val="0"/>
          <c:extLst>
            <c:ext xmlns:c16="http://schemas.microsoft.com/office/drawing/2014/chart" uri="{C3380CC4-5D6E-409C-BE32-E72D297353CC}">
              <c16:uniqueId val="{00000000-04E9-4D01-9B00-74AAE1666C76}"/>
            </c:ext>
          </c:extLst>
        </c:ser>
        <c:ser>
          <c:idx val="1"/>
          <c:order val="1"/>
          <c:tx>
            <c:strRef>
              <c:f>'20150220.xls'!$U$12</c:f>
              <c:strCache>
                <c:ptCount val="1"/>
                <c:pt idx="0">
                  <c:v>Dox - Ex527 +</c:v>
                </c:pt>
              </c:strCache>
            </c:strRef>
          </c:tx>
          <c:spPr>
            <a:ln w="47625">
              <a:solidFill>
                <a:srgbClr val="FF0000"/>
              </a:solidFill>
            </a:ln>
          </c:spPr>
          <c:marker>
            <c:symbol val="none"/>
          </c:marker>
          <c:errBars>
            <c:errDir val="y"/>
            <c:errBarType val="both"/>
            <c:errValType val="cust"/>
            <c:noEndCap val="0"/>
            <c:plus>
              <c:numRef>
                <c:f>'20150220.xls'!$U$23:$U$30</c:f>
                <c:numCache>
                  <c:formatCode>General</c:formatCode>
                  <c:ptCount val="8"/>
                  <c:pt idx="0">
                    <c:v>0.28158716838801501</c:v>
                  </c:pt>
                  <c:pt idx="1">
                    <c:v>7.6817349008070995E-2</c:v>
                  </c:pt>
                  <c:pt idx="2">
                    <c:v>0.172830330845157</c:v>
                  </c:pt>
                  <c:pt idx="3">
                    <c:v>0.110429306775221</c:v>
                  </c:pt>
                  <c:pt idx="4">
                    <c:v>5.3724415885644999E-2</c:v>
                  </c:pt>
                  <c:pt idx="5">
                    <c:v>2.40223463687151E-2</c:v>
                  </c:pt>
                  <c:pt idx="6">
                    <c:v>1.03605268525393E-2</c:v>
                  </c:pt>
                  <c:pt idx="7">
                    <c:v>8.4335562868114194E-2</c:v>
                  </c:pt>
                </c:numCache>
              </c:numRef>
            </c:plus>
            <c:minus>
              <c:numRef>
                <c:f>'20150220.xls'!$U$23:$U$30</c:f>
                <c:numCache>
                  <c:formatCode>General</c:formatCode>
                  <c:ptCount val="8"/>
                  <c:pt idx="0">
                    <c:v>0.28158716838801501</c:v>
                  </c:pt>
                  <c:pt idx="1">
                    <c:v>7.6817349008070995E-2</c:v>
                  </c:pt>
                  <c:pt idx="2">
                    <c:v>0.172830330845157</c:v>
                  </c:pt>
                  <c:pt idx="3">
                    <c:v>0.110429306775221</c:v>
                  </c:pt>
                  <c:pt idx="4">
                    <c:v>5.3724415885644999E-2</c:v>
                  </c:pt>
                  <c:pt idx="5">
                    <c:v>2.40223463687151E-2</c:v>
                  </c:pt>
                  <c:pt idx="6">
                    <c:v>1.03605268525393E-2</c:v>
                  </c:pt>
                  <c:pt idx="7">
                    <c:v>8.4335562868114194E-2</c:v>
                  </c:pt>
                </c:numCache>
              </c:numRef>
            </c:minus>
          </c:errBars>
          <c:xVal>
            <c:numRef>
              <c:f>'20150220.xls'!$S$13:$S$20</c:f>
              <c:numCache>
                <c:formatCode>General</c:formatCode>
                <c:ptCount val="8"/>
                <c:pt idx="0">
                  <c:v>9</c:v>
                </c:pt>
                <c:pt idx="1">
                  <c:v>15</c:v>
                </c:pt>
                <c:pt idx="2">
                  <c:v>21</c:v>
                </c:pt>
                <c:pt idx="3">
                  <c:v>27</c:v>
                </c:pt>
                <c:pt idx="4">
                  <c:v>33</c:v>
                </c:pt>
                <c:pt idx="5">
                  <c:v>39</c:v>
                </c:pt>
                <c:pt idx="6">
                  <c:v>45</c:v>
                </c:pt>
                <c:pt idx="7">
                  <c:v>51</c:v>
                </c:pt>
              </c:numCache>
            </c:numRef>
          </c:xVal>
          <c:yVal>
            <c:numRef>
              <c:f>'20150220.xls'!$U$13:$U$20</c:f>
              <c:numCache>
                <c:formatCode>General</c:formatCode>
                <c:ptCount val="8"/>
                <c:pt idx="0">
                  <c:v>1.387512388503469</c:v>
                </c:pt>
                <c:pt idx="1">
                  <c:v>1.284922394678492</c:v>
                </c:pt>
                <c:pt idx="2">
                  <c:v>1.403210576015109</c:v>
                </c:pt>
                <c:pt idx="3">
                  <c:v>1.243156199677939</c:v>
                </c:pt>
                <c:pt idx="4">
                  <c:v>1.4150197628458501</c:v>
                </c:pt>
                <c:pt idx="5">
                  <c:v>1.1804469273743019</c:v>
                </c:pt>
                <c:pt idx="6">
                  <c:v>1.2674180327868849</c:v>
                </c:pt>
                <c:pt idx="7">
                  <c:v>1.206656731246895</c:v>
                </c:pt>
              </c:numCache>
            </c:numRef>
          </c:yVal>
          <c:smooth val="0"/>
          <c:extLst>
            <c:ext xmlns:c16="http://schemas.microsoft.com/office/drawing/2014/chart" uri="{C3380CC4-5D6E-409C-BE32-E72D297353CC}">
              <c16:uniqueId val="{00000001-04E9-4D01-9B00-74AAE1666C76}"/>
            </c:ext>
          </c:extLst>
        </c:ser>
        <c:ser>
          <c:idx val="2"/>
          <c:order val="2"/>
          <c:tx>
            <c:strRef>
              <c:f>'20150220.xls'!$V$12</c:f>
              <c:strCache>
                <c:ptCount val="1"/>
                <c:pt idx="0">
                  <c:v>Dox + Ex527 -</c:v>
                </c:pt>
              </c:strCache>
            </c:strRef>
          </c:tx>
          <c:spPr>
            <a:ln w="47625">
              <a:solidFill>
                <a:srgbClr val="008000"/>
              </a:solidFill>
            </a:ln>
          </c:spPr>
          <c:marker>
            <c:symbol val="none"/>
          </c:marker>
          <c:errBars>
            <c:errDir val="y"/>
            <c:errBarType val="both"/>
            <c:errValType val="cust"/>
            <c:noEndCap val="0"/>
            <c:plus>
              <c:numRef>
                <c:f>'20150220.xls'!$V$23:$V$30</c:f>
                <c:numCache>
                  <c:formatCode>General</c:formatCode>
                  <c:ptCount val="8"/>
                  <c:pt idx="0">
                    <c:v>3.81662428423582E-2</c:v>
                  </c:pt>
                  <c:pt idx="1">
                    <c:v>7.8455902496470595E-2</c:v>
                  </c:pt>
                  <c:pt idx="2">
                    <c:v>2.2564311889232299E-2</c:v>
                  </c:pt>
                  <c:pt idx="3">
                    <c:v>4.8955684745765699E-2</c:v>
                  </c:pt>
                  <c:pt idx="4">
                    <c:v>2.4613361913398399E-2</c:v>
                  </c:pt>
                  <c:pt idx="5">
                    <c:v>6.4483408111411705E-2</c:v>
                  </c:pt>
                  <c:pt idx="6">
                    <c:v>2.0891340680434099E-2</c:v>
                  </c:pt>
                  <c:pt idx="7">
                    <c:v>7.0002418239824796E-2</c:v>
                  </c:pt>
                </c:numCache>
              </c:numRef>
            </c:plus>
            <c:minus>
              <c:numRef>
                <c:f>'20150220.xls'!$V$23:$V$30</c:f>
                <c:numCache>
                  <c:formatCode>General</c:formatCode>
                  <c:ptCount val="8"/>
                  <c:pt idx="0">
                    <c:v>3.81662428423582E-2</c:v>
                  </c:pt>
                  <c:pt idx="1">
                    <c:v>7.8455902496470595E-2</c:v>
                  </c:pt>
                  <c:pt idx="2">
                    <c:v>2.2564311889232299E-2</c:v>
                  </c:pt>
                  <c:pt idx="3">
                    <c:v>4.8955684745765699E-2</c:v>
                  </c:pt>
                  <c:pt idx="4">
                    <c:v>2.4613361913398399E-2</c:v>
                  </c:pt>
                  <c:pt idx="5">
                    <c:v>6.4483408111411705E-2</c:v>
                  </c:pt>
                  <c:pt idx="6">
                    <c:v>2.0891340680434099E-2</c:v>
                  </c:pt>
                  <c:pt idx="7">
                    <c:v>7.0002418239824796E-2</c:v>
                  </c:pt>
                </c:numCache>
              </c:numRef>
            </c:minus>
          </c:errBars>
          <c:xVal>
            <c:numRef>
              <c:f>'20150220.xls'!$S$13:$S$20</c:f>
              <c:numCache>
                <c:formatCode>General</c:formatCode>
                <c:ptCount val="8"/>
                <c:pt idx="0">
                  <c:v>9</c:v>
                </c:pt>
                <c:pt idx="1">
                  <c:v>15</c:v>
                </c:pt>
                <c:pt idx="2">
                  <c:v>21</c:v>
                </c:pt>
                <c:pt idx="3">
                  <c:v>27</c:v>
                </c:pt>
                <c:pt idx="4">
                  <c:v>33</c:v>
                </c:pt>
                <c:pt idx="5">
                  <c:v>39</c:v>
                </c:pt>
                <c:pt idx="6">
                  <c:v>45</c:v>
                </c:pt>
                <c:pt idx="7">
                  <c:v>51</c:v>
                </c:pt>
              </c:numCache>
            </c:numRef>
          </c:xVal>
          <c:yVal>
            <c:numRef>
              <c:f>'20150220.xls'!$V$13:$V$20</c:f>
              <c:numCache>
                <c:formatCode>General</c:formatCode>
                <c:ptCount val="8"/>
                <c:pt idx="0">
                  <c:v>1.6342913776015859</c:v>
                </c:pt>
                <c:pt idx="1">
                  <c:v>1.5110864745011101</c:v>
                </c:pt>
                <c:pt idx="2">
                  <c:v>1.4976392823418321</c:v>
                </c:pt>
                <c:pt idx="3">
                  <c:v>2.198872785829308</c:v>
                </c:pt>
                <c:pt idx="4">
                  <c:v>1.4855072463768111</c:v>
                </c:pt>
                <c:pt idx="5">
                  <c:v>1.325698324022347</c:v>
                </c:pt>
                <c:pt idx="6">
                  <c:v>1.3206967213114751</c:v>
                </c:pt>
                <c:pt idx="7">
                  <c:v>1.7724788872329851</c:v>
                </c:pt>
              </c:numCache>
            </c:numRef>
          </c:yVal>
          <c:smooth val="0"/>
          <c:extLst>
            <c:ext xmlns:c16="http://schemas.microsoft.com/office/drawing/2014/chart" uri="{C3380CC4-5D6E-409C-BE32-E72D297353CC}">
              <c16:uniqueId val="{00000002-04E9-4D01-9B00-74AAE1666C76}"/>
            </c:ext>
          </c:extLst>
        </c:ser>
        <c:ser>
          <c:idx val="3"/>
          <c:order val="3"/>
          <c:tx>
            <c:strRef>
              <c:f>'20150220.xls'!$W$12</c:f>
              <c:strCache>
                <c:ptCount val="1"/>
                <c:pt idx="0">
                  <c:v>Dox + Ex527 +</c:v>
                </c:pt>
              </c:strCache>
            </c:strRef>
          </c:tx>
          <c:spPr>
            <a:ln w="47625">
              <a:solidFill>
                <a:srgbClr val="660066"/>
              </a:solidFill>
            </a:ln>
          </c:spPr>
          <c:marker>
            <c:symbol val="none"/>
          </c:marker>
          <c:errBars>
            <c:errDir val="y"/>
            <c:errBarType val="both"/>
            <c:errValType val="cust"/>
            <c:noEndCap val="0"/>
            <c:plus>
              <c:numRef>
                <c:f>'20150220.xls'!$W$23:$W$30</c:f>
                <c:numCache>
                  <c:formatCode>General</c:formatCode>
                  <c:ptCount val="8"/>
                  <c:pt idx="0">
                    <c:v>0.22223856500543701</c:v>
                  </c:pt>
                  <c:pt idx="1">
                    <c:v>6.2439591309661702E-2</c:v>
                  </c:pt>
                  <c:pt idx="2">
                    <c:v>4.4411618569612302E-2</c:v>
                  </c:pt>
                  <c:pt idx="3">
                    <c:v>4.7789746382453098E-2</c:v>
                  </c:pt>
                  <c:pt idx="4">
                    <c:v>6.1839429263248098E-2</c:v>
                  </c:pt>
                  <c:pt idx="5">
                    <c:v>3.4946355693929398E-2</c:v>
                  </c:pt>
                  <c:pt idx="6">
                    <c:v>6.0457331547013701E-2</c:v>
                  </c:pt>
                  <c:pt idx="7">
                    <c:v>0.102953914736109</c:v>
                  </c:pt>
                </c:numCache>
              </c:numRef>
            </c:plus>
            <c:minus>
              <c:numRef>
                <c:f>'20150220.xls'!$W$23:$W$30</c:f>
                <c:numCache>
                  <c:formatCode>General</c:formatCode>
                  <c:ptCount val="8"/>
                  <c:pt idx="0">
                    <c:v>0.22223856500543701</c:v>
                  </c:pt>
                  <c:pt idx="1">
                    <c:v>6.2439591309661702E-2</c:v>
                  </c:pt>
                  <c:pt idx="2">
                    <c:v>4.4411618569612302E-2</c:v>
                  </c:pt>
                  <c:pt idx="3">
                    <c:v>4.7789746382453098E-2</c:v>
                  </c:pt>
                  <c:pt idx="4">
                    <c:v>6.1839429263248098E-2</c:v>
                  </c:pt>
                  <c:pt idx="5">
                    <c:v>3.4946355693929398E-2</c:v>
                  </c:pt>
                  <c:pt idx="6">
                    <c:v>6.0457331547013701E-2</c:v>
                  </c:pt>
                  <c:pt idx="7">
                    <c:v>0.102953914736109</c:v>
                  </c:pt>
                </c:numCache>
              </c:numRef>
            </c:minus>
          </c:errBars>
          <c:xVal>
            <c:numRef>
              <c:f>'20150220.xls'!$S$13:$S$20</c:f>
              <c:numCache>
                <c:formatCode>General</c:formatCode>
                <c:ptCount val="8"/>
                <c:pt idx="0">
                  <c:v>9</c:v>
                </c:pt>
                <c:pt idx="1">
                  <c:v>15</c:v>
                </c:pt>
                <c:pt idx="2">
                  <c:v>21</c:v>
                </c:pt>
                <c:pt idx="3">
                  <c:v>27</c:v>
                </c:pt>
                <c:pt idx="4">
                  <c:v>33</c:v>
                </c:pt>
                <c:pt idx="5">
                  <c:v>39</c:v>
                </c:pt>
                <c:pt idx="6">
                  <c:v>45</c:v>
                </c:pt>
                <c:pt idx="7">
                  <c:v>51</c:v>
                </c:pt>
              </c:numCache>
            </c:numRef>
          </c:xVal>
          <c:yVal>
            <c:numRef>
              <c:f>'20150220.xls'!$W$13:$W$20</c:f>
              <c:numCache>
                <c:formatCode>General</c:formatCode>
                <c:ptCount val="8"/>
                <c:pt idx="0">
                  <c:v>2.1466798810703671</c:v>
                </c:pt>
                <c:pt idx="1">
                  <c:v>2.0709534368070952</c:v>
                </c:pt>
                <c:pt idx="2">
                  <c:v>2.1180358829084041</c:v>
                </c:pt>
                <c:pt idx="3">
                  <c:v>2.348631239935588</c:v>
                </c:pt>
                <c:pt idx="4">
                  <c:v>1.872859025032938</c:v>
                </c:pt>
                <c:pt idx="5">
                  <c:v>1.73072625698324</c:v>
                </c:pt>
                <c:pt idx="6">
                  <c:v>1.7192622950819669</c:v>
                </c:pt>
                <c:pt idx="7">
                  <c:v>1.8902136115250869</c:v>
                </c:pt>
              </c:numCache>
            </c:numRef>
          </c:yVal>
          <c:smooth val="0"/>
          <c:extLst>
            <c:ext xmlns:c16="http://schemas.microsoft.com/office/drawing/2014/chart" uri="{C3380CC4-5D6E-409C-BE32-E72D297353CC}">
              <c16:uniqueId val="{00000003-04E9-4D01-9B00-74AAE1666C76}"/>
            </c:ext>
          </c:extLst>
        </c:ser>
        <c:dLbls>
          <c:showLegendKey val="0"/>
          <c:showVal val="0"/>
          <c:showCatName val="0"/>
          <c:showSerName val="0"/>
          <c:showPercent val="0"/>
          <c:showBubbleSize val="0"/>
        </c:dLbls>
        <c:axId val="91918272"/>
        <c:axId val="91918848"/>
      </c:scatterChart>
      <c:valAx>
        <c:axId val="91918272"/>
        <c:scaling>
          <c:orientation val="minMax"/>
          <c:max val="60"/>
          <c:min val="0"/>
        </c:scaling>
        <c:delete val="0"/>
        <c:axPos val="b"/>
        <c:title>
          <c:tx>
            <c:rich>
              <a:bodyPr/>
              <a:lstStyle/>
              <a:p>
                <a:pPr>
                  <a:defRPr sz="1600"/>
                </a:pPr>
                <a:r>
                  <a:rPr lang="en-US" sz="1600"/>
                  <a:t>Time after SS</a:t>
                </a:r>
                <a:r>
                  <a:rPr lang="en-US" sz="1600" baseline="0"/>
                  <a:t> (hours</a:t>
                </a:r>
                <a:endParaRPr lang="en-US" sz="1600"/>
              </a:p>
            </c:rich>
          </c:tx>
          <c:overlay val="0"/>
        </c:title>
        <c:numFmt formatCode="General" sourceLinked="1"/>
        <c:majorTickMark val="out"/>
        <c:minorTickMark val="none"/>
        <c:tickLblPos val="nextTo"/>
        <c:txPr>
          <a:bodyPr/>
          <a:lstStyle/>
          <a:p>
            <a:pPr>
              <a:defRPr sz="1600"/>
            </a:pPr>
            <a:endParaRPr lang="nl-NL"/>
          </a:p>
        </c:txPr>
        <c:crossAx val="91918848"/>
        <c:crosses val="autoZero"/>
        <c:crossBetween val="midCat"/>
        <c:majorUnit val="12"/>
      </c:valAx>
      <c:valAx>
        <c:axId val="91918848"/>
        <c:scaling>
          <c:orientation val="minMax"/>
          <c:max val="2.6"/>
          <c:min val="0.8"/>
        </c:scaling>
        <c:delete val="0"/>
        <c:axPos val="l"/>
        <c:majorGridlines/>
        <c:title>
          <c:tx>
            <c:rich>
              <a:bodyPr rot="-5400000" vert="horz"/>
              <a:lstStyle/>
              <a:p>
                <a:pPr>
                  <a:defRPr/>
                </a:pPr>
                <a:r>
                  <a:rPr lang="en-US" sz="1600" dirty="0"/>
                  <a:t>Apoptosis</a:t>
                </a:r>
                <a:r>
                  <a:rPr lang="en-US" sz="1600" baseline="0" dirty="0"/>
                  <a:t> (relative </a:t>
                </a:r>
                <a:r>
                  <a:rPr lang="en-US" sz="1600" baseline="0" dirty="0" err="1"/>
                  <a:t>caspase-Glo</a:t>
                </a:r>
                <a:r>
                  <a:rPr lang="en-US" sz="1600" baseline="0" dirty="0"/>
                  <a:t> 3/7)</a:t>
                </a:r>
                <a:endParaRPr lang="en-US" sz="1600" dirty="0"/>
              </a:p>
            </c:rich>
          </c:tx>
          <c:overlay val="0"/>
        </c:title>
        <c:numFmt formatCode="General" sourceLinked="1"/>
        <c:majorTickMark val="out"/>
        <c:minorTickMark val="none"/>
        <c:tickLblPos val="nextTo"/>
        <c:txPr>
          <a:bodyPr/>
          <a:lstStyle/>
          <a:p>
            <a:pPr>
              <a:defRPr sz="1600"/>
            </a:pPr>
            <a:endParaRPr lang="nl-NL"/>
          </a:p>
        </c:txPr>
        <c:crossAx val="91918272"/>
        <c:crosses val="autoZero"/>
        <c:crossBetween val="midCat"/>
        <c:majorUnit val="0.4"/>
      </c:valAx>
    </c:plotArea>
    <c:legend>
      <c:legendPos val="r"/>
      <c:overlay val="0"/>
      <c:txPr>
        <a:bodyPr/>
        <a:lstStyle/>
        <a:p>
          <a:pPr>
            <a:defRPr sz="1600"/>
          </a:pPr>
          <a:endParaRPr lang="nl-NL"/>
        </a:p>
      </c:txPr>
    </c:legend>
    <c:plotVisOnly val="1"/>
    <c:dispBlanksAs val="gap"/>
    <c:showDLblsOverMax val="0"/>
  </c:chart>
  <c:spPr>
    <a:solidFill>
      <a:schemeClr val="bg1"/>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ED1EC-F523-47F2-AB90-17C26F84EF59}" type="datetimeFigureOut">
              <a:rPr lang="nl-NL" smtClean="0"/>
              <a:t>16-11-2024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39DA8-65D4-4D58-A64B-CE1B38B709E6}" type="slidenum">
              <a:rPr lang="nl-NL" smtClean="0"/>
              <a:t>‹nr.›</a:t>
            </a:fld>
            <a:endParaRPr lang="nl-NL"/>
          </a:p>
        </p:txBody>
      </p:sp>
    </p:spTree>
    <p:extLst>
      <p:ext uri="{BB962C8B-B14F-4D97-AF65-F5344CB8AC3E}">
        <p14:creationId xmlns:p14="http://schemas.microsoft.com/office/powerpoint/2010/main" val="260696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4705B-BA61-44C3-B827-071B55B257D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16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539DA8-65D4-4D58-A64B-CE1B38B709E6}" type="slidenum">
              <a:rPr lang="nl-NL" smtClean="0"/>
              <a:t>12</a:t>
            </a:fld>
            <a:endParaRPr lang="nl-NL"/>
          </a:p>
        </p:txBody>
      </p:sp>
    </p:spTree>
    <p:extLst>
      <p:ext uri="{BB962C8B-B14F-4D97-AF65-F5344CB8AC3E}">
        <p14:creationId xmlns:p14="http://schemas.microsoft.com/office/powerpoint/2010/main" val="270286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F2DDC5A-01AB-49C4-B12B-7333BCE56728}" type="slidenum">
              <a:rPr lang="nl-NL" smtClean="0"/>
              <a:t>43</a:t>
            </a:fld>
            <a:endParaRPr lang="nl-NL"/>
          </a:p>
        </p:txBody>
      </p:sp>
    </p:spTree>
    <p:extLst>
      <p:ext uri="{BB962C8B-B14F-4D97-AF65-F5344CB8AC3E}">
        <p14:creationId xmlns:p14="http://schemas.microsoft.com/office/powerpoint/2010/main" val="277255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B539DA8-65D4-4D58-A64B-CE1B38B709E6}" type="slidenum">
              <a:rPr lang="nl-NL" smtClean="0"/>
              <a:t>54</a:t>
            </a:fld>
            <a:endParaRPr lang="nl-NL"/>
          </a:p>
        </p:txBody>
      </p:sp>
    </p:spTree>
    <p:extLst>
      <p:ext uri="{BB962C8B-B14F-4D97-AF65-F5344CB8AC3E}">
        <p14:creationId xmlns:p14="http://schemas.microsoft.com/office/powerpoint/2010/main" val="1023333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5.JP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5.JPG"/><Relationship Id="rId2" Type="http://schemas.openxmlformats.org/officeDocument/2006/relationships/image" Target="../media/image8.gif"/><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5.JPG"/><Relationship Id="rId2" Type="http://schemas.openxmlformats.org/officeDocument/2006/relationships/image" Target="../media/image8.gif"/><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5.JPG"/><Relationship Id="rId2" Type="http://schemas.openxmlformats.org/officeDocument/2006/relationships/image" Target="../media/image8.gif"/><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5.JPG"/><Relationship Id="rId2" Type="http://schemas.openxmlformats.org/officeDocument/2006/relationships/image" Target="../media/image8.gif"/><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pagina">
    <p:spTree>
      <p:nvGrpSpPr>
        <p:cNvPr id="1" name=""/>
        <p:cNvGrpSpPr/>
        <p:nvPr/>
      </p:nvGrpSpPr>
      <p:grpSpPr>
        <a:xfrm>
          <a:off x="0" y="0"/>
          <a:ext cx="0" cy="0"/>
          <a:chOff x="0" y="0"/>
          <a:chExt cx="0" cy="0"/>
        </a:xfrm>
      </p:grpSpPr>
      <p:cxnSp>
        <p:nvCxnSpPr>
          <p:cNvPr id="14" name="Rechte verbindingslijn 13">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482480"/>
            <a:ext cx="9601200" cy="3792253"/>
          </a:xfrm>
          <a:prstGeom prst="rect">
            <a:avLst/>
          </a:prstGeom>
        </p:spPr>
        <p:txBody>
          <a:bodyPr lIns="0" tIns="0" rIns="0" bIns="91440"/>
          <a:lstStyle>
            <a:lvl1pPr marL="0" indent="0">
              <a:buFont typeface="+mj-lt"/>
              <a:buNone/>
              <a:defRPr sz="180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tekst</a:t>
            </a:r>
          </a:p>
        </p:txBody>
      </p:sp>
    </p:spTree>
    <p:custDataLst>
      <p:tags r:id="rId1"/>
    </p:custDataLst>
    <p:extLst>
      <p:ext uri="{BB962C8B-B14F-4D97-AF65-F5344CB8AC3E}">
        <p14:creationId xmlns:p14="http://schemas.microsoft.com/office/powerpoint/2010/main" val="858088046"/>
      </p:ext>
    </p:extLst>
  </p:cSld>
  <p:clrMapOvr>
    <a:masterClrMapping/>
  </p:clrMapOvr>
  <p:extLst>
    <p:ext uri="{DCECCB84-F9BA-43D5-87BE-67443E8EF086}">
      <p15:sldGuideLst xmlns:p15="http://schemas.microsoft.com/office/powerpoint/2012/main">
        <p15:guide id="2" pos="7176" userDrawn="1">
          <p15:clr>
            <a:srgbClr val="C35EA4"/>
          </p15:clr>
        </p15:guide>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600303"/>
            <a:ext cx="9590567" cy="73152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tekst</a:t>
            </a:r>
          </a:p>
        </p:txBody>
      </p:sp>
      <p:sp>
        <p:nvSpPr>
          <p:cNvPr id="5" name="Tijdelijke aanduiding voor tekst 16">
            <a:extLst>
              <a:ext uri="{FF2B5EF4-FFF2-40B4-BE49-F238E27FC236}">
                <a16:creationId xmlns:a16="http://schemas.microsoft.com/office/drawing/2014/main" id="{B714E0FC-AAA6-4B5E-8DE9-5A775DB16BAD}"/>
              </a:ext>
            </a:extLst>
          </p:cNvPr>
          <p:cNvSpPr>
            <a:spLocks noGrp="1"/>
          </p:cNvSpPr>
          <p:nvPr>
            <p:ph type="body" sz="quarter" idx="11" hasCustomPrompt="1"/>
          </p:nvPr>
        </p:nvSpPr>
        <p:spPr>
          <a:xfrm>
            <a:off x="2145924" y="3696144"/>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1 in </a:t>
            </a:r>
          </a:p>
        </p:txBody>
      </p:sp>
      <p:sp>
        <p:nvSpPr>
          <p:cNvPr id="6" name="Tijdelijke aanduiding voor tekst 16">
            <a:extLst>
              <a:ext uri="{FF2B5EF4-FFF2-40B4-BE49-F238E27FC236}">
                <a16:creationId xmlns:a16="http://schemas.microsoft.com/office/drawing/2014/main" id="{AD4A92E7-1C33-48EC-ACFA-30807AFF5E46}"/>
              </a:ext>
            </a:extLst>
          </p:cNvPr>
          <p:cNvSpPr>
            <a:spLocks noGrp="1"/>
          </p:cNvSpPr>
          <p:nvPr>
            <p:ph type="body" sz="quarter" idx="12" hasCustomPrompt="1"/>
          </p:nvPr>
        </p:nvSpPr>
        <p:spPr>
          <a:xfrm>
            <a:off x="2145924" y="4305744"/>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2 in </a:t>
            </a:r>
          </a:p>
        </p:txBody>
      </p:sp>
      <p:sp>
        <p:nvSpPr>
          <p:cNvPr id="7" name="Tijdelijke aanduiding voor tekst 16">
            <a:extLst>
              <a:ext uri="{FF2B5EF4-FFF2-40B4-BE49-F238E27FC236}">
                <a16:creationId xmlns:a16="http://schemas.microsoft.com/office/drawing/2014/main" id="{86E68557-1FB4-4995-BCA8-D293BF949F96}"/>
              </a:ext>
            </a:extLst>
          </p:cNvPr>
          <p:cNvSpPr>
            <a:spLocks noGrp="1"/>
          </p:cNvSpPr>
          <p:nvPr>
            <p:ph type="body" sz="quarter" idx="13" hasCustomPrompt="1"/>
          </p:nvPr>
        </p:nvSpPr>
        <p:spPr>
          <a:xfrm>
            <a:off x="2145924" y="4915344"/>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3 in </a:t>
            </a:r>
          </a:p>
        </p:txBody>
      </p:sp>
      <p:sp>
        <p:nvSpPr>
          <p:cNvPr id="8" name="Tijdelijke aanduiding voor tekst 16">
            <a:extLst>
              <a:ext uri="{FF2B5EF4-FFF2-40B4-BE49-F238E27FC236}">
                <a16:creationId xmlns:a16="http://schemas.microsoft.com/office/drawing/2014/main" id="{0F9393B0-35B6-489F-A5DF-78D247CEDA5D}"/>
              </a:ext>
            </a:extLst>
          </p:cNvPr>
          <p:cNvSpPr>
            <a:spLocks noGrp="1"/>
          </p:cNvSpPr>
          <p:nvPr>
            <p:ph type="body" sz="quarter" idx="14" hasCustomPrompt="1"/>
          </p:nvPr>
        </p:nvSpPr>
        <p:spPr>
          <a:xfrm>
            <a:off x="2145924" y="5524944"/>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4 in </a:t>
            </a:r>
          </a:p>
        </p:txBody>
      </p:sp>
      <p:sp>
        <p:nvSpPr>
          <p:cNvPr id="15" name="Tijdelijke aanduiding voor tekst 16">
            <a:extLst>
              <a:ext uri="{FF2B5EF4-FFF2-40B4-BE49-F238E27FC236}">
                <a16:creationId xmlns:a16="http://schemas.microsoft.com/office/drawing/2014/main" id="{2C7C74A3-93C9-4B5A-86B1-4E65DB67BA39}"/>
              </a:ext>
            </a:extLst>
          </p:cNvPr>
          <p:cNvSpPr>
            <a:spLocks noGrp="1"/>
          </p:cNvSpPr>
          <p:nvPr>
            <p:ph type="body" sz="quarter" idx="15" hasCustomPrompt="1"/>
          </p:nvPr>
        </p:nvSpPr>
        <p:spPr>
          <a:xfrm>
            <a:off x="1714597" y="2995712"/>
            <a:ext cx="9590567" cy="36576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Wat vind/denk je?</a:t>
            </a:r>
          </a:p>
        </p:txBody>
      </p:sp>
      <p:cxnSp>
        <p:nvCxnSpPr>
          <p:cNvPr id="11" name="Rechte verbindingslijn 10">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2"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1440479329"/>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0903262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kstpagina met afbeelding">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F973CB58-B39C-43E2-8CAA-8D65B0A3501C}"/>
              </a:ext>
            </a:extLst>
          </p:cNvPr>
          <p:cNvCxnSpPr>
            <a:cxnSpLocks/>
          </p:cNvCxnSpPr>
          <p:nvPr userDrawn="1"/>
        </p:nvCxnSpPr>
        <p:spPr>
          <a:xfrm>
            <a:off x="1703918" y="936625"/>
            <a:ext cx="3109383"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p:nvPr>
        </p:nvSpPr>
        <p:spPr>
          <a:xfrm>
            <a:off x="1703964" y="1499415"/>
            <a:ext cx="6400800" cy="3792253"/>
          </a:xfrm>
          <a:prstGeom prst="rect">
            <a:avLst/>
          </a:prstGeom>
        </p:spPr>
        <p:txBody>
          <a:bodyPr lIns="0" tIns="0" rIns="0" bIns="0"/>
          <a:lstStyle>
            <a:lvl1pPr marL="0" indent="0">
              <a:buFont typeface="+mj-lt"/>
              <a:buNone/>
              <a:defRPr sz="1350">
                <a:solidFill>
                  <a:schemeClr val="tx1"/>
                </a:solidFill>
                <a:latin typeface="Lucida Sans" panose="020B0602030504020204" pitchFamily="34" charset="0"/>
              </a:defRPr>
            </a:lvl1pPr>
            <a:lvl2pPr marL="342900" indent="0">
              <a:buFont typeface="+mj-lt"/>
              <a:buNone/>
              <a:defRPr sz="1200">
                <a:solidFill>
                  <a:schemeClr val="tx1"/>
                </a:solidFill>
                <a:latin typeface="Lucida Sans" panose="020B0602030504020204" pitchFamily="34" charset="0"/>
              </a:defRPr>
            </a:lvl2pPr>
            <a:lvl3pPr marL="685800" indent="0">
              <a:buFont typeface="+mj-lt"/>
              <a:buNone/>
              <a:defRPr sz="1050">
                <a:solidFill>
                  <a:schemeClr val="tx1"/>
                </a:solidFill>
                <a:latin typeface="Lucida Sans" panose="020B0602030504020204" pitchFamily="34" charset="0"/>
              </a:defRPr>
            </a:lvl3pPr>
            <a:lvl4pPr marL="1028700" indent="0">
              <a:buFont typeface="+mj-lt"/>
              <a:buNone/>
              <a:defRPr sz="900">
                <a:solidFill>
                  <a:schemeClr val="tx1"/>
                </a:solidFill>
                <a:latin typeface="Lucida Sans" panose="020B0602030504020204" pitchFamily="34" charset="0"/>
              </a:defRPr>
            </a:lvl4pPr>
            <a:lvl5pPr marL="1371600" indent="0">
              <a:buFont typeface="+mj-lt"/>
              <a:buNone/>
              <a:defRPr sz="900">
                <a:solidFill>
                  <a:schemeClr val="tx1"/>
                </a:solidFill>
                <a:latin typeface="Lucida Sans" panose="020B0602030504020204" pitchFamily="34" charset="0"/>
              </a:defRPr>
            </a:lvl5pPr>
          </a:lstStyle>
          <a:p>
            <a:pPr lvl="0"/>
            <a:r>
              <a:rPr lang="nl-NL"/>
              <a:t>Tekststijl van het model bewerken</a:t>
            </a:r>
          </a:p>
        </p:txBody>
      </p:sp>
      <p:sp>
        <p:nvSpPr>
          <p:cNvPr id="6" name="Titel 9">
            <a:extLst>
              <a:ext uri="{FF2B5EF4-FFF2-40B4-BE49-F238E27FC236}">
                <a16:creationId xmlns:a16="http://schemas.microsoft.com/office/drawing/2014/main" id="{B6EABE9C-93D1-44DF-9707-EED5DBB90EA2}"/>
              </a:ext>
            </a:extLst>
          </p:cNvPr>
          <p:cNvSpPr>
            <a:spLocks noGrp="1"/>
          </p:cNvSpPr>
          <p:nvPr>
            <p:ph type="title"/>
          </p:nvPr>
        </p:nvSpPr>
        <p:spPr>
          <a:xfrm>
            <a:off x="1703964" y="335687"/>
            <a:ext cx="9601200" cy="548640"/>
          </a:xfrm>
          <a:prstGeom prst="rect">
            <a:avLst/>
          </a:prstGeom>
        </p:spPr>
        <p:txBody>
          <a:bodyPr lIns="0" tIns="0" rIns="0" bIns="0"/>
          <a:lstStyle>
            <a:lvl1pPr>
              <a:defRPr sz="2700" b="1">
                <a:solidFill>
                  <a:srgbClr val="EA1E35"/>
                </a:solidFill>
                <a:latin typeface="Lucida Sans" panose="020B060203050402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1990045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a:defRPr/>
            </a:pPr>
            <a:endParaRPr lang="nl-NL"/>
          </a:p>
        </p:txBody>
      </p:sp>
    </p:spTree>
    <p:extLst>
      <p:ext uri="{BB962C8B-B14F-4D97-AF65-F5344CB8AC3E}">
        <p14:creationId xmlns:p14="http://schemas.microsoft.com/office/powerpoint/2010/main" val="27417013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36984194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1"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1"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4"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4"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53695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0" y="3546809"/>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11285716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8"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0"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29514534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353820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4269362"/>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3"/>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88"/>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89"/>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32379139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88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tspot">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584081"/>
            <a:ext cx="4114800" cy="2286000"/>
          </a:xfrm>
          <a:prstGeom prst="rect">
            <a:avLst/>
          </a:prstGeom>
        </p:spPr>
        <p:txBody>
          <a:bodyPr lIns="0" tIns="0" rIns="0" bIns="0"/>
          <a:lstStyle>
            <a:lvl1pPr marL="0" indent="0">
              <a:buFont typeface="+mj-lt"/>
              <a:buNone/>
              <a:defRPr sz="180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tekst</a:t>
            </a:r>
          </a:p>
        </p:txBody>
      </p:sp>
      <p:sp>
        <p:nvSpPr>
          <p:cNvPr id="2" name="Tekstvak 1">
            <a:extLst>
              <a:ext uri="{FF2B5EF4-FFF2-40B4-BE49-F238E27FC236}">
                <a16:creationId xmlns:a16="http://schemas.microsoft.com/office/drawing/2014/main" id="{F94FA761-D7EA-451F-9D03-49208201BE82}"/>
              </a:ext>
            </a:extLst>
          </p:cNvPr>
          <p:cNvSpPr txBox="1"/>
          <p:nvPr userDrawn="1"/>
        </p:nvSpPr>
        <p:spPr>
          <a:xfrm>
            <a:off x="1703964" y="4663440"/>
            <a:ext cx="4114800" cy="646331"/>
          </a:xfrm>
          <a:prstGeom prst="rect">
            <a:avLst/>
          </a:prstGeom>
          <a:noFill/>
        </p:spPr>
        <p:txBody>
          <a:bodyPr wrap="square" rtlCol="0">
            <a:spAutoFit/>
          </a:bodyPr>
          <a:lstStyle/>
          <a:p>
            <a:r>
              <a:rPr lang="nl-NL" b="1" dirty="0">
                <a:latin typeface="+mn-lt"/>
              </a:rPr>
              <a:t>Wat is de correcte plaats in de afbeelding?</a:t>
            </a:r>
          </a:p>
        </p:txBody>
      </p:sp>
      <p:cxnSp>
        <p:nvCxnSpPr>
          <p:cNvPr id="6" name="Rechte verbindingslijn 5">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7"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2258189857"/>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76" userDrawn="1">
          <p15:clr>
            <a:srgbClr val="C35E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a:prstGeom prst="rect">
            <a:avLst/>
          </a:prstGeom>
        </p:spPr>
        <p:txBody>
          <a:bodyPr/>
          <a:lstStyle/>
          <a:p>
            <a:r>
              <a:rPr lang="nl-NL"/>
              <a:t>Klik om de stijl te bewerken</a:t>
            </a:r>
          </a:p>
        </p:txBody>
      </p:sp>
    </p:spTree>
    <p:extLst>
      <p:ext uri="{BB962C8B-B14F-4D97-AF65-F5344CB8AC3E}">
        <p14:creationId xmlns:p14="http://schemas.microsoft.com/office/powerpoint/2010/main" val="117232795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a:prstGeom prst="rect">
            <a:avLst/>
          </a:prstGeom>
        </p:spPr>
        <p:txBody>
          <a:bodyPr/>
          <a:lstStyle/>
          <a:p>
            <a:r>
              <a:rPr lang="nl-NL"/>
              <a:t>Klik om de stijl te bewerken</a:t>
            </a:r>
          </a:p>
        </p:txBody>
      </p:sp>
      <p:sp>
        <p:nvSpPr>
          <p:cNvPr id="3" name="Text Placeholder 2"/>
          <p:cNvSpPr>
            <a:spLocks noGrp="1"/>
          </p:cNvSpPr>
          <p:nvPr>
            <p:ph type="body" sz="half" idx="1"/>
          </p:nvPr>
        </p:nvSpPr>
        <p:spPr>
          <a:xfrm>
            <a:off x="914400" y="1905000"/>
            <a:ext cx="5080000" cy="404653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p:cNvSpPr>
            <a:spLocks noGrp="1"/>
          </p:cNvSpPr>
          <p:nvPr>
            <p:ph sz="half" idx="2"/>
          </p:nvPr>
        </p:nvSpPr>
        <p:spPr>
          <a:xfrm>
            <a:off x="6197600" y="1905000"/>
            <a:ext cx="5080000" cy="404653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9286404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ulvraag">
    <p:spTree>
      <p:nvGrpSpPr>
        <p:cNvPr id="1" name=""/>
        <p:cNvGrpSpPr/>
        <p:nvPr/>
      </p:nvGrpSpPr>
      <p:grpSpPr>
        <a:xfrm>
          <a:off x="0" y="0"/>
          <a:ext cx="0" cy="0"/>
          <a:chOff x="0" y="0"/>
          <a:chExt cx="0" cy="0"/>
        </a:xfrm>
      </p:grpSpPr>
      <p:sp>
        <p:nvSpPr>
          <p:cNvPr id="5" name="Tijdelijke aanduiding voor tekst 16">
            <a:extLst>
              <a:ext uri="{FF2B5EF4-FFF2-40B4-BE49-F238E27FC236}">
                <a16:creationId xmlns:a16="http://schemas.microsoft.com/office/drawing/2014/main" id="{B714E0FC-AAA6-4B5E-8DE9-5A775DB16BAD}"/>
              </a:ext>
            </a:extLst>
          </p:cNvPr>
          <p:cNvSpPr>
            <a:spLocks noGrp="1"/>
          </p:cNvSpPr>
          <p:nvPr>
            <p:ph type="body" sz="quarter" idx="11" hasCustomPrompt="1"/>
          </p:nvPr>
        </p:nvSpPr>
        <p:spPr>
          <a:xfrm>
            <a:off x="2049927" y="2653941"/>
            <a:ext cx="9159240" cy="3330527"/>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mj-lt"/>
              <a:buNone/>
              <a:tabLst/>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de antwoorden in</a:t>
            </a:r>
          </a:p>
          <a:p>
            <a:pPr lvl="0"/>
            <a:endParaRPr lang="nl-NL" dirty="0"/>
          </a:p>
          <a:p>
            <a:pPr lvl="0"/>
            <a:endParaRPr lang="nl-NL" dirty="0"/>
          </a:p>
        </p:txBody>
      </p:sp>
      <p:cxnSp>
        <p:nvCxnSpPr>
          <p:cNvPr id="9" name="Rechte verbindingslijn 8">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1"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
        <p:nvSpPr>
          <p:cNvPr id="14" name="Tijdelijke aanduiding voor tekst 16">
            <a:extLst>
              <a:ext uri="{FF2B5EF4-FFF2-40B4-BE49-F238E27FC236}">
                <a16:creationId xmlns:a16="http://schemas.microsoft.com/office/drawing/2014/main" id="{9B1421BF-6D20-4E8B-BBAB-24A38E7DBD7C}"/>
              </a:ext>
            </a:extLst>
          </p:cNvPr>
          <p:cNvSpPr>
            <a:spLocks noGrp="1"/>
          </p:cNvSpPr>
          <p:nvPr>
            <p:ph type="body" sz="quarter" idx="10" hasCustomPrompt="1"/>
          </p:nvPr>
        </p:nvSpPr>
        <p:spPr>
          <a:xfrm>
            <a:off x="1703964" y="1399100"/>
            <a:ext cx="9590567"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a:p>
            <a:pPr lvl="0"/>
            <a:endParaRPr lang="nl-NL" dirty="0"/>
          </a:p>
        </p:txBody>
      </p:sp>
    </p:spTree>
    <p:custDataLst>
      <p:tags r:id="rId1"/>
    </p:custDataLst>
    <p:extLst>
      <p:ext uri="{BB962C8B-B14F-4D97-AF65-F5344CB8AC3E}">
        <p14:creationId xmlns:p14="http://schemas.microsoft.com/office/powerpoint/2010/main" val="1786147878"/>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3"/>
            <a:ext cx="10057680" cy="817023"/>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3"/>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91"/>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1475869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8"/>
            <a:ext cx="4886888" cy="427422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8"/>
            <a:ext cx="4886888" cy="4274227"/>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3"/>
            <a:ext cx="10057680" cy="817023"/>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59748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2" y="1302092"/>
            <a:ext cx="4891212" cy="639763"/>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2" y="2028322"/>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8" y="1302092"/>
            <a:ext cx="4891212" cy="639763"/>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8" y="2028322"/>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3"/>
            <a:ext cx="10057680" cy="817023"/>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1343900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100"/>
            <a:ext cx="4886888" cy="2026055"/>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8"/>
            <a:ext cx="4886888" cy="2026055"/>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1" y="3546812"/>
            <a:ext cx="4885267" cy="2025651"/>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1" y="1310395"/>
            <a:ext cx="4885267" cy="2025651"/>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3"/>
            <a:ext cx="10057680" cy="817023"/>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399096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7"/>
            <a:ext cx="4886888" cy="2026055"/>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9" y="1291852"/>
            <a:ext cx="4885267" cy="2025651"/>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1" y="1291852"/>
            <a:ext cx="4885267" cy="2025651"/>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7"/>
            <a:ext cx="4886888" cy="2026055"/>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3"/>
            <a:ext cx="10057680" cy="817023"/>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253813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28024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3"/>
            <a:ext cx="12192000" cy="4269363"/>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7"/>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91"/>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3575135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pagina met afbeelding">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499413"/>
            <a:ext cx="6400800" cy="3792253"/>
          </a:xfrm>
          <a:prstGeom prst="rect">
            <a:avLst/>
          </a:prstGeom>
        </p:spPr>
        <p:txBody>
          <a:bodyPr lIns="0" tIns="0" rIns="0" bIns="0"/>
          <a:lstStyle>
            <a:lvl1pPr marL="0" indent="0">
              <a:buFont typeface="+mj-lt"/>
              <a:buNone/>
              <a:defRPr sz="180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tekst</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3644991437"/>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91"/>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defTabSz="457200">
              <a:defRPr/>
            </a:pPr>
            <a:endParaRPr lang="nl-NL">
              <a:solidFill>
                <a:srgbClr val="1C1C1C"/>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01787" y="371690"/>
            <a:ext cx="2153356" cy="71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509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877757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986162"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4" name="Tijdelijke aanduiding voor inhoud 3"/>
          <p:cNvSpPr>
            <a:spLocks noGrp="1"/>
          </p:cNvSpPr>
          <p:nvPr>
            <p:ph sz="half" idx="2"/>
          </p:nvPr>
        </p:nvSpPr>
        <p:spPr>
          <a:xfrm>
            <a:off x="986162"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tekst 2"/>
          <p:cNvSpPr>
            <a:spLocks noGrp="1"/>
          </p:cNvSpPr>
          <p:nvPr>
            <p:ph type="body" idx="13"/>
          </p:nvPr>
        </p:nvSpPr>
        <p:spPr>
          <a:xfrm>
            <a:off x="6159835" y="1302089"/>
            <a:ext cx="4891212" cy="639762"/>
          </a:xfrm>
          <a:prstGeom prst="rect">
            <a:avLst/>
          </a:prstGeom>
        </p:spPr>
        <p:txBody>
          <a:bodyPr anchor="b"/>
          <a:lstStyle>
            <a:lvl1pPr marL="0" indent="0">
              <a:buNone/>
              <a:defRPr sz="22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11" name="Tijdelijke aanduiding voor inhoud 3"/>
          <p:cNvSpPr>
            <a:spLocks noGrp="1"/>
          </p:cNvSpPr>
          <p:nvPr>
            <p:ph sz="half" idx="14"/>
          </p:nvPr>
        </p:nvSpPr>
        <p:spPr>
          <a:xfrm>
            <a:off x="6159835" y="2028321"/>
            <a:ext cx="4891212" cy="3445551"/>
          </a:xfrm>
          <a:prstGeom prst="rect">
            <a:avLst/>
          </a:prstGeom>
        </p:spPr>
        <p:txBody>
          <a:bodyPr/>
          <a:lstStyle>
            <a:lvl1pPr>
              <a:defRPr sz="2000">
                <a:latin typeface="Segoe UI"/>
              </a:defRPr>
            </a:lvl1pPr>
            <a:lvl2pPr>
              <a:defRPr sz="1800">
                <a:latin typeface="Segoe UI"/>
              </a:defRPr>
            </a:lvl2pPr>
            <a:lvl3pPr>
              <a:defRPr sz="1600">
                <a:latin typeface="Segoe UI"/>
              </a:defRPr>
            </a:lvl3pPr>
            <a:lvl4pPr>
              <a:defRPr sz="1600">
                <a:latin typeface="Segoe UI"/>
              </a:defRPr>
            </a:lvl4pPr>
            <a:lvl5pPr>
              <a:defRPr sz="1600">
                <a:latin typeface="Segoe UI"/>
              </a:defRPr>
            </a:lvl5pPr>
            <a:lvl6pPr>
              <a:defRPr sz="1600"/>
            </a:lvl6pPr>
            <a:lvl7pPr>
              <a:defRPr sz="1600"/>
            </a:lvl7pPr>
            <a:lvl8pPr>
              <a:defRPr sz="1600"/>
            </a:lvl8pPr>
            <a:lvl9pPr>
              <a:defRPr sz="1600"/>
            </a:lvl9pPr>
          </a:lstStyle>
          <a:p>
            <a:pPr lvl="0"/>
            <a:r>
              <a:rPr lang="nl-BE" dirty="0"/>
              <a:t>Klik om de tekststijl van het model te bewerken</a:t>
            </a:r>
          </a:p>
          <a:p>
            <a:pPr lvl="1"/>
            <a:r>
              <a:rPr lang="nl-BE" dirty="0"/>
              <a:t>Tweede niveau</a:t>
            </a:r>
          </a:p>
          <a:p>
            <a:pPr lvl="2"/>
            <a:r>
              <a:rPr lang="nl-BE" dirty="0"/>
              <a:t>Derde niveau</a:t>
            </a:r>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7"/>
          <p:cNvSpPr>
            <a:spLocks noGrp="1"/>
          </p:cNvSpPr>
          <p:nvPr>
            <p:ph type="ftr" sz="quarter" idx="15"/>
          </p:nvPr>
        </p:nvSpPr>
        <p:spPr>
          <a:xfrm>
            <a:off x="98636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1430321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11" name="Tijdelijke aanduiding voor inhoud 3"/>
          <p:cNvSpPr>
            <a:spLocks noGrp="1"/>
          </p:cNvSpPr>
          <p:nvPr>
            <p:ph sz="half" idx="16"/>
          </p:nvPr>
        </p:nvSpPr>
        <p:spPr>
          <a:xfrm>
            <a:off x="6175507" y="1303097"/>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2" name="Tijdelijke aanduiding voor inhoud 3"/>
          <p:cNvSpPr>
            <a:spLocks noGrp="1"/>
          </p:cNvSpPr>
          <p:nvPr>
            <p:ph sz="half" idx="17"/>
          </p:nvPr>
        </p:nvSpPr>
        <p:spPr>
          <a:xfrm>
            <a:off x="6175507" y="3545864"/>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986161" y="3546809"/>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1" y="1310393"/>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1"/>
          </p:nvPr>
        </p:nvSpPr>
        <p:spPr>
          <a:xfrm>
            <a:off x="984251"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1998694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ee objecten">
    <p:spTree>
      <p:nvGrpSpPr>
        <p:cNvPr id="1" name=""/>
        <p:cNvGrpSpPr/>
        <p:nvPr/>
      </p:nvGrpSpPr>
      <p:grpSpPr>
        <a:xfrm>
          <a:off x="0" y="0"/>
          <a:ext cx="0" cy="0"/>
          <a:chOff x="0" y="0"/>
          <a:chExt cx="0" cy="0"/>
        </a:xfrm>
      </p:grpSpPr>
      <p:sp>
        <p:nvSpPr>
          <p:cNvPr id="12" name="Tijdelijke aanduiding voor inhoud 3"/>
          <p:cNvSpPr>
            <a:spLocks noGrp="1"/>
          </p:cNvSpPr>
          <p:nvPr>
            <p:ph sz="half" idx="17"/>
          </p:nvPr>
        </p:nvSpPr>
        <p:spPr>
          <a:xfrm>
            <a:off x="6175507"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13" name="Tijdelijke aanduiding voor afbeelding 3"/>
          <p:cNvSpPr>
            <a:spLocks noGrp="1"/>
          </p:cNvSpPr>
          <p:nvPr>
            <p:ph type="pic" sz="quarter" idx="19"/>
          </p:nvPr>
        </p:nvSpPr>
        <p:spPr>
          <a:xfrm>
            <a:off x="6177129"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14" name="Tijdelijke aanduiding voor afbeelding 3"/>
          <p:cNvSpPr>
            <a:spLocks noGrp="1"/>
          </p:cNvSpPr>
          <p:nvPr>
            <p:ph type="pic" sz="quarter" idx="20"/>
          </p:nvPr>
        </p:nvSpPr>
        <p:spPr>
          <a:xfrm>
            <a:off x="986161" y="1291850"/>
            <a:ext cx="4885267" cy="2025650"/>
          </a:xfrm>
          <a:prstGeom prst="rect">
            <a:avLst/>
          </a:prstGeom>
        </p:spPr>
        <p:txBody>
          <a:bodyPr vert="horz"/>
          <a:lstStyle>
            <a:lvl1pPr marL="0" indent="0">
              <a:buNone/>
              <a:defRPr sz="2000">
                <a:latin typeface="Segoe UI"/>
              </a:defRPr>
            </a:lvl1pPr>
          </a:lstStyle>
          <a:p>
            <a:pPr lvl="0"/>
            <a:endParaRPr lang="nl-NL" noProof="0" dirty="0"/>
          </a:p>
        </p:txBody>
      </p:sp>
      <p:sp>
        <p:nvSpPr>
          <p:cNvPr id="8" name="Tijdelijke aanduiding voor inhoud 3"/>
          <p:cNvSpPr>
            <a:spLocks noGrp="1"/>
          </p:cNvSpPr>
          <p:nvPr>
            <p:ph sz="half" idx="21"/>
          </p:nvPr>
        </p:nvSpPr>
        <p:spPr>
          <a:xfrm>
            <a:off x="986160" y="3534213"/>
            <a:ext cx="4886888" cy="2026054"/>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p:txBody>
      </p:sp>
      <p:sp>
        <p:nvSpPr>
          <p:cNvPr id="9"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7" name="Tijdelijke aanduiding voor voettekst 5"/>
          <p:cNvSpPr>
            <a:spLocks noGrp="1"/>
          </p:cNvSpPr>
          <p:nvPr>
            <p:ph type="ftr" sz="quarter" idx="22"/>
          </p:nvPr>
        </p:nvSpPr>
        <p:spPr>
          <a:xfrm>
            <a:off x="986367"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a:solidFill>
                <a:srgbClr val="1C1C1C"/>
              </a:solidFill>
            </a:endParaRPr>
          </a:p>
        </p:txBody>
      </p:sp>
    </p:spTree>
    <p:extLst>
      <p:ext uri="{BB962C8B-B14F-4D97-AF65-F5344CB8AC3E}">
        <p14:creationId xmlns:p14="http://schemas.microsoft.com/office/powerpoint/2010/main" val="2831715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1325899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4269362"/>
          </a:xfrm>
          <a:prstGeom prst="rect">
            <a:avLst/>
          </a:prstGeom>
        </p:spPr>
        <p:txBody>
          <a:bodyPr vert="horz"/>
          <a:lstStyle>
            <a:lvl1pPr>
              <a:defRPr sz="2400">
                <a:latin typeface="Segoe UI"/>
              </a:defRPr>
            </a:lvl1pPr>
          </a:lstStyle>
          <a:p>
            <a:pPr lvl="0"/>
            <a:endParaRPr lang="nl-NL" noProof="0" dirty="0"/>
          </a:p>
        </p:txBody>
      </p:sp>
      <p:sp>
        <p:nvSpPr>
          <p:cNvPr id="5" name="Titel 1"/>
          <p:cNvSpPr>
            <a:spLocks noGrp="1"/>
          </p:cNvSpPr>
          <p:nvPr>
            <p:ph type="title"/>
          </p:nvPr>
        </p:nvSpPr>
        <p:spPr>
          <a:xfrm>
            <a:off x="986176" y="4457535"/>
            <a:ext cx="7687013" cy="606255"/>
          </a:xfrm>
          <a:prstGeom prst="rect">
            <a:avLst/>
          </a:prstGeom>
        </p:spPr>
        <p:txBody>
          <a:bodyPr/>
          <a:lstStyle>
            <a:lvl1pPr>
              <a:defRPr sz="2400"/>
            </a:lvl1pPr>
          </a:lstStyle>
          <a:p>
            <a:r>
              <a:rPr lang="nl-BE" dirty="0"/>
              <a:t>Titelstijl van model bewerken</a:t>
            </a:r>
            <a:endParaRPr lang="nl-NL" dirty="0"/>
          </a:p>
        </p:txBody>
      </p:sp>
      <p:sp>
        <p:nvSpPr>
          <p:cNvPr id="6" name="Tijdelijke aanduiding voor tekst 2"/>
          <p:cNvSpPr>
            <a:spLocks noGrp="1"/>
          </p:cNvSpPr>
          <p:nvPr>
            <p:ph type="body" idx="1"/>
          </p:nvPr>
        </p:nvSpPr>
        <p:spPr>
          <a:xfrm>
            <a:off x="986176" y="5063790"/>
            <a:ext cx="7687013" cy="421531"/>
          </a:xfrm>
          <a:prstGeom prst="rect">
            <a:avLst/>
          </a:prstGeom>
        </p:spPr>
        <p:txBody>
          <a:bodyPr anchor="b"/>
          <a:lstStyle>
            <a:lvl1pPr marL="0" indent="0">
              <a:buNone/>
              <a:defRPr sz="2000" b="0" i="0">
                <a:latin typeface="Segoe U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dirty="0"/>
              <a:t>Klik om de tekststijl van het model te bewerken</a:t>
            </a:r>
          </a:p>
        </p:txBody>
      </p:sp>
      <p:sp>
        <p:nvSpPr>
          <p:cNvPr id="7" name="Tijdelijke aanduiding voor voettekst 5"/>
          <p:cNvSpPr>
            <a:spLocks noGrp="1"/>
          </p:cNvSpPr>
          <p:nvPr>
            <p:ph type="ftr" sz="quarter" idx="11"/>
          </p:nvPr>
        </p:nvSpPr>
        <p:spPr>
          <a:xfrm>
            <a:off x="984251" y="6173791"/>
            <a:ext cx="3860800" cy="365125"/>
          </a:xfrm>
          <a:prstGeom prst="rect">
            <a:avLst/>
          </a:prstGeom>
        </p:spPr>
        <p:txBody>
          <a:bodyPr/>
          <a:lstStyle>
            <a:lvl1pPr fontAlgn="auto">
              <a:spcBef>
                <a:spcPts val="0"/>
              </a:spcBef>
              <a:spcAft>
                <a:spcPts val="0"/>
              </a:spcAft>
              <a:defRPr sz="1400">
                <a:latin typeface="Segoe UI"/>
                <a:ea typeface="+mn-ea"/>
                <a:cs typeface="+mn-cs"/>
              </a:defRPr>
            </a:lvl1pPr>
          </a:lstStyle>
          <a:p>
            <a:pPr defTabSz="457200">
              <a:defRPr/>
            </a:pPr>
            <a:endParaRPr lang="nl-NL" dirty="0">
              <a:solidFill>
                <a:srgbClr val="1C1C1C"/>
              </a:solidFill>
            </a:endParaRPr>
          </a:p>
        </p:txBody>
      </p:sp>
    </p:spTree>
    <p:extLst>
      <p:ext uri="{BB962C8B-B14F-4D97-AF65-F5344CB8AC3E}">
        <p14:creationId xmlns:p14="http://schemas.microsoft.com/office/powerpoint/2010/main" val="2482011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84512-72FF-A843-BF48-D6082EBDFAE9}"/>
              </a:ext>
            </a:extLst>
          </p:cNvPr>
          <p:cNvSpPr>
            <a:spLocks noGrp="1"/>
          </p:cNvSpPr>
          <p:nvPr>
            <p:ph type="ctrTitle"/>
          </p:nvPr>
        </p:nvSpPr>
        <p:spPr>
          <a:xfrm>
            <a:off x="1524000" y="1122363"/>
            <a:ext cx="9144000" cy="2387600"/>
          </a:xfrm>
        </p:spPr>
        <p:txBody>
          <a:bodyPr anchor="b"/>
          <a:lstStyle>
            <a:lvl1pPr algn="ctr">
              <a:defRPr sz="6000"/>
            </a:lvl1pPr>
          </a:lstStyle>
          <a:p>
            <a:r>
              <a:rPr lang="nl-NL" dirty="0"/>
              <a:t>Klik om stijl te bewerken</a:t>
            </a:r>
          </a:p>
        </p:txBody>
      </p:sp>
      <p:sp>
        <p:nvSpPr>
          <p:cNvPr id="3" name="Ondertitel 2">
            <a:extLst>
              <a:ext uri="{FF2B5EF4-FFF2-40B4-BE49-F238E27FC236}">
                <a16:creationId xmlns:a16="http://schemas.microsoft.com/office/drawing/2014/main" id="{D7690E0B-C64A-8F42-97C3-29584E930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3FE0CDB-9EB9-464F-8751-4F3D7A8F22B3}"/>
              </a:ext>
            </a:extLst>
          </p:cNvPr>
          <p:cNvSpPr>
            <a:spLocks noGrp="1"/>
          </p:cNvSpPr>
          <p:nvPr>
            <p:ph type="dt" sz="half" idx="10"/>
          </p:nvPr>
        </p:nvSpPr>
        <p:spPr/>
        <p:txBody>
          <a:bodyPr/>
          <a:lstStyle/>
          <a:p>
            <a:fld id="{05F2A300-B33D-1442-B248-29BB2356CCA4}" type="datetimeFigureOut">
              <a:t>16-11-2024</a:t>
            </a:fld>
            <a:endParaRPr lang="nl-NL"/>
          </a:p>
        </p:txBody>
      </p:sp>
      <p:sp>
        <p:nvSpPr>
          <p:cNvPr id="5" name="Tijdelijke aanduiding voor voettekst 4">
            <a:extLst>
              <a:ext uri="{FF2B5EF4-FFF2-40B4-BE49-F238E27FC236}">
                <a16:creationId xmlns:a16="http://schemas.microsoft.com/office/drawing/2014/main" id="{6071A514-788A-3943-A753-1A41DC8C7E6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BE50C5-7F06-9D40-9A2C-39EC68E83E3A}"/>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4283047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41EC6-DE3A-8349-8578-5E4F9E414E23}"/>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500C74AB-6904-874E-9980-DF97260AA42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B19938-2906-774C-97CC-526700527A46}"/>
              </a:ext>
            </a:extLst>
          </p:cNvPr>
          <p:cNvSpPr>
            <a:spLocks noGrp="1"/>
          </p:cNvSpPr>
          <p:nvPr>
            <p:ph type="dt" sz="half" idx="10"/>
          </p:nvPr>
        </p:nvSpPr>
        <p:spPr/>
        <p:txBody>
          <a:bodyPr/>
          <a:lstStyle/>
          <a:p>
            <a:fld id="{05F2A300-B33D-1442-B248-29BB2356CCA4}" type="datetimeFigureOut">
              <a:t>16-11-2024</a:t>
            </a:fld>
            <a:endParaRPr lang="nl-NL"/>
          </a:p>
        </p:txBody>
      </p:sp>
      <p:sp>
        <p:nvSpPr>
          <p:cNvPr id="5" name="Tijdelijke aanduiding voor voettekst 4">
            <a:extLst>
              <a:ext uri="{FF2B5EF4-FFF2-40B4-BE49-F238E27FC236}">
                <a16:creationId xmlns:a16="http://schemas.microsoft.com/office/drawing/2014/main" id="{8AF95BF8-D6F5-BA42-8251-3DF298A487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9D7F22-B3A8-384E-9BE3-318DA1BBDDE5}"/>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937371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D4A09-CC28-7748-BA2A-3C38EFA2FAD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630FF4A-04C3-4E4A-B56E-DE058A0B83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DBCB16F-9488-384B-AFAF-A2A42659F21B}"/>
              </a:ext>
            </a:extLst>
          </p:cNvPr>
          <p:cNvSpPr>
            <a:spLocks noGrp="1"/>
          </p:cNvSpPr>
          <p:nvPr>
            <p:ph type="dt" sz="half" idx="10"/>
          </p:nvPr>
        </p:nvSpPr>
        <p:spPr/>
        <p:txBody>
          <a:bodyPr/>
          <a:lstStyle/>
          <a:p>
            <a:fld id="{05F2A300-B33D-1442-B248-29BB2356CCA4}" type="datetimeFigureOut">
              <a:t>16-11-2024</a:t>
            </a:fld>
            <a:endParaRPr lang="nl-NL"/>
          </a:p>
        </p:txBody>
      </p:sp>
      <p:sp>
        <p:nvSpPr>
          <p:cNvPr id="5" name="Tijdelijke aanduiding voor voettekst 4">
            <a:extLst>
              <a:ext uri="{FF2B5EF4-FFF2-40B4-BE49-F238E27FC236}">
                <a16:creationId xmlns:a16="http://schemas.microsoft.com/office/drawing/2014/main" id="{8419690A-73B4-1D4B-B305-F9D8AA07B33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62B2CF-68D1-2F49-BD3D-1B07A4961566}"/>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240981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Choice/Select zonder afbeelding">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399100"/>
            <a:ext cx="9590567"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a:p>
            <a:pPr lvl="0"/>
            <a:endParaRPr lang="nl-NL" dirty="0"/>
          </a:p>
        </p:txBody>
      </p:sp>
      <p:sp>
        <p:nvSpPr>
          <p:cNvPr id="5" name="Tijdelijke aanduiding voor tekst 16">
            <a:extLst>
              <a:ext uri="{FF2B5EF4-FFF2-40B4-BE49-F238E27FC236}">
                <a16:creationId xmlns:a16="http://schemas.microsoft.com/office/drawing/2014/main" id="{B714E0FC-AAA6-4B5E-8DE9-5A775DB16BAD}"/>
              </a:ext>
            </a:extLst>
          </p:cNvPr>
          <p:cNvSpPr>
            <a:spLocks noGrp="1"/>
          </p:cNvSpPr>
          <p:nvPr>
            <p:ph type="body" sz="quarter" idx="11" hasCustomPrompt="1"/>
          </p:nvPr>
        </p:nvSpPr>
        <p:spPr>
          <a:xfrm>
            <a:off x="2228427" y="2861733"/>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1 in </a:t>
            </a:r>
          </a:p>
        </p:txBody>
      </p:sp>
      <p:sp>
        <p:nvSpPr>
          <p:cNvPr id="6" name="Tijdelijke aanduiding voor tekst 16">
            <a:extLst>
              <a:ext uri="{FF2B5EF4-FFF2-40B4-BE49-F238E27FC236}">
                <a16:creationId xmlns:a16="http://schemas.microsoft.com/office/drawing/2014/main" id="{AD4A92E7-1C33-48EC-ACFA-30807AFF5E46}"/>
              </a:ext>
            </a:extLst>
          </p:cNvPr>
          <p:cNvSpPr>
            <a:spLocks noGrp="1"/>
          </p:cNvSpPr>
          <p:nvPr>
            <p:ph type="body" sz="quarter" idx="12" hasCustomPrompt="1"/>
          </p:nvPr>
        </p:nvSpPr>
        <p:spPr>
          <a:xfrm>
            <a:off x="2228427" y="3471333"/>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2 in </a:t>
            </a:r>
          </a:p>
        </p:txBody>
      </p:sp>
      <p:sp>
        <p:nvSpPr>
          <p:cNvPr id="7" name="Tijdelijke aanduiding voor tekst 16">
            <a:extLst>
              <a:ext uri="{FF2B5EF4-FFF2-40B4-BE49-F238E27FC236}">
                <a16:creationId xmlns:a16="http://schemas.microsoft.com/office/drawing/2014/main" id="{86E68557-1FB4-4995-BCA8-D293BF949F96}"/>
              </a:ext>
            </a:extLst>
          </p:cNvPr>
          <p:cNvSpPr>
            <a:spLocks noGrp="1"/>
          </p:cNvSpPr>
          <p:nvPr>
            <p:ph type="body" sz="quarter" idx="13" hasCustomPrompt="1"/>
          </p:nvPr>
        </p:nvSpPr>
        <p:spPr>
          <a:xfrm>
            <a:off x="2228427" y="4080933"/>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3 in </a:t>
            </a:r>
          </a:p>
        </p:txBody>
      </p:sp>
      <p:sp>
        <p:nvSpPr>
          <p:cNvPr id="8" name="Tijdelijke aanduiding voor tekst 16">
            <a:extLst>
              <a:ext uri="{FF2B5EF4-FFF2-40B4-BE49-F238E27FC236}">
                <a16:creationId xmlns:a16="http://schemas.microsoft.com/office/drawing/2014/main" id="{0F9393B0-35B6-489F-A5DF-78D247CEDA5D}"/>
              </a:ext>
            </a:extLst>
          </p:cNvPr>
          <p:cNvSpPr>
            <a:spLocks noGrp="1"/>
          </p:cNvSpPr>
          <p:nvPr>
            <p:ph type="body" sz="quarter" idx="14" hasCustomPrompt="1"/>
          </p:nvPr>
        </p:nvSpPr>
        <p:spPr>
          <a:xfrm>
            <a:off x="2228427" y="4690533"/>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4 in </a:t>
            </a:r>
          </a:p>
        </p:txBody>
      </p:sp>
      <p:sp>
        <p:nvSpPr>
          <p:cNvPr id="18" name="Tijdelijke aanduiding voor tekst 16">
            <a:extLst>
              <a:ext uri="{FF2B5EF4-FFF2-40B4-BE49-F238E27FC236}">
                <a16:creationId xmlns:a16="http://schemas.microsoft.com/office/drawing/2014/main" id="{4CAD6350-F015-4244-A943-B1F63041DBF8}"/>
              </a:ext>
            </a:extLst>
          </p:cNvPr>
          <p:cNvSpPr>
            <a:spLocks noGrp="1"/>
          </p:cNvSpPr>
          <p:nvPr>
            <p:ph type="body" sz="quarter" idx="15" hasCustomPrompt="1"/>
          </p:nvPr>
        </p:nvSpPr>
        <p:spPr>
          <a:xfrm>
            <a:off x="2228426" y="5300133"/>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Vul hier antwoord 5 in </a:t>
            </a:r>
          </a:p>
        </p:txBody>
      </p:sp>
      <p:cxnSp>
        <p:nvCxnSpPr>
          <p:cNvPr id="11" name="Rechte verbindingslijn 10">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2"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397518352"/>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CB785-C218-6B4B-91F0-EF6F59707AF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DF4D7E7-21F0-F541-8B6C-05DEA2B980A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5F6F2A-1115-CE40-BA4C-792E605B682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C6BFECF-6AAB-7848-B66E-759576276702}"/>
              </a:ext>
            </a:extLst>
          </p:cNvPr>
          <p:cNvSpPr>
            <a:spLocks noGrp="1"/>
          </p:cNvSpPr>
          <p:nvPr>
            <p:ph type="dt" sz="half" idx="10"/>
          </p:nvPr>
        </p:nvSpPr>
        <p:spPr/>
        <p:txBody>
          <a:bodyPr/>
          <a:lstStyle/>
          <a:p>
            <a:fld id="{05F2A300-B33D-1442-B248-29BB2356CCA4}" type="datetimeFigureOut">
              <a:t>16-11-2024</a:t>
            </a:fld>
            <a:endParaRPr lang="nl-NL"/>
          </a:p>
        </p:txBody>
      </p:sp>
      <p:sp>
        <p:nvSpPr>
          <p:cNvPr id="6" name="Tijdelijke aanduiding voor voettekst 5">
            <a:extLst>
              <a:ext uri="{FF2B5EF4-FFF2-40B4-BE49-F238E27FC236}">
                <a16:creationId xmlns:a16="http://schemas.microsoft.com/office/drawing/2014/main" id="{20E9E52C-1A0B-0C46-9439-C8AA3E2EFB2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20882F-056F-7941-BFA6-B83438644CB8}"/>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199363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7CC8E4-F5F6-B141-8E76-34F11B66721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075ED59-BE32-2F49-AAA9-C8EDFCBC9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6F684BB-6817-2547-8D6E-72032AF17AF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36D0D86-67E5-9541-8CBB-3ADB658908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6B193BC-715D-354B-938B-193F227B4DF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1BCFDD4-A9F6-0A4A-9A90-6E88A24394E5}"/>
              </a:ext>
            </a:extLst>
          </p:cNvPr>
          <p:cNvSpPr>
            <a:spLocks noGrp="1"/>
          </p:cNvSpPr>
          <p:nvPr>
            <p:ph type="dt" sz="half" idx="10"/>
          </p:nvPr>
        </p:nvSpPr>
        <p:spPr/>
        <p:txBody>
          <a:bodyPr/>
          <a:lstStyle/>
          <a:p>
            <a:fld id="{05F2A300-B33D-1442-B248-29BB2356CCA4}" type="datetimeFigureOut">
              <a:t>16-11-2024</a:t>
            </a:fld>
            <a:endParaRPr lang="nl-NL"/>
          </a:p>
        </p:txBody>
      </p:sp>
      <p:sp>
        <p:nvSpPr>
          <p:cNvPr id="8" name="Tijdelijke aanduiding voor voettekst 7">
            <a:extLst>
              <a:ext uri="{FF2B5EF4-FFF2-40B4-BE49-F238E27FC236}">
                <a16:creationId xmlns:a16="http://schemas.microsoft.com/office/drawing/2014/main" id="{10BD5A69-0646-2142-8265-8F2A819FC95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58F26D3-E3D2-C349-82C0-A5363BED78C9}"/>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1504705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4552C0-7F9D-9F40-9F64-F91F8BFF70D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027C8BE-1F11-CF4E-B0DF-791F7B6D67C2}"/>
              </a:ext>
            </a:extLst>
          </p:cNvPr>
          <p:cNvSpPr>
            <a:spLocks noGrp="1"/>
          </p:cNvSpPr>
          <p:nvPr>
            <p:ph type="dt" sz="half" idx="10"/>
          </p:nvPr>
        </p:nvSpPr>
        <p:spPr/>
        <p:txBody>
          <a:bodyPr/>
          <a:lstStyle/>
          <a:p>
            <a:fld id="{05F2A300-B33D-1442-B248-29BB2356CCA4}" type="datetimeFigureOut">
              <a:t>16-11-2024</a:t>
            </a:fld>
            <a:endParaRPr lang="nl-NL"/>
          </a:p>
        </p:txBody>
      </p:sp>
      <p:sp>
        <p:nvSpPr>
          <p:cNvPr id="4" name="Tijdelijke aanduiding voor voettekst 3">
            <a:extLst>
              <a:ext uri="{FF2B5EF4-FFF2-40B4-BE49-F238E27FC236}">
                <a16:creationId xmlns:a16="http://schemas.microsoft.com/office/drawing/2014/main" id="{986C5B84-1BE0-4C4B-A3D6-D7232DEBE61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D386C5B-4359-1B45-9EAA-131C9218A0C5}"/>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1791794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E235D0-A640-DA4F-B44F-3313B8C562AA}"/>
              </a:ext>
            </a:extLst>
          </p:cNvPr>
          <p:cNvSpPr>
            <a:spLocks noGrp="1"/>
          </p:cNvSpPr>
          <p:nvPr>
            <p:ph type="dt" sz="half" idx="10"/>
          </p:nvPr>
        </p:nvSpPr>
        <p:spPr/>
        <p:txBody>
          <a:bodyPr/>
          <a:lstStyle/>
          <a:p>
            <a:fld id="{05F2A300-B33D-1442-B248-29BB2356CCA4}" type="datetimeFigureOut">
              <a:t>16-11-2024</a:t>
            </a:fld>
            <a:endParaRPr lang="nl-NL"/>
          </a:p>
        </p:txBody>
      </p:sp>
      <p:sp>
        <p:nvSpPr>
          <p:cNvPr id="3" name="Tijdelijke aanduiding voor voettekst 2">
            <a:extLst>
              <a:ext uri="{FF2B5EF4-FFF2-40B4-BE49-F238E27FC236}">
                <a16:creationId xmlns:a16="http://schemas.microsoft.com/office/drawing/2014/main" id="{0954FE4C-35A5-764E-BEE2-F586332B185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B41AB42-0D02-1546-B2CB-0E302685EF94}"/>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1212943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67BD3-EECC-DE45-866F-0598F260B0D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D5FE290-CAD1-124F-8734-30204E9A1D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70FAC7-81F4-F14A-83C2-60C5BBDA1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34F6224-2365-B84A-BDC1-11B3F31780B8}"/>
              </a:ext>
            </a:extLst>
          </p:cNvPr>
          <p:cNvSpPr>
            <a:spLocks noGrp="1"/>
          </p:cNvSpPr>
          <p:nvPr>
            <p:ph type="dt" sz="half" idx="10"/>
          </p:nvPr>
        </p:nvSpPr>
        <p:spPr/>
        <p:txBody>
          <a:bodyPr/>
          <a:lstStyle/>
          <a:p>
            <a:fld id="{05F2A300-B33D-1442-B248-29BB2356CCA4}" type="datetimeFigureOut">
              <a:t>16-11-2024</a:t>
            </a:fld>
            <a:endParaRPr lang="nl-NL"/>
          </a:p>
        </p:txBody>
      </p:sp>
      <p:sp>
        <p:nvSpPr>
          <p:cNvPr id="6" name="Tijdelijke aanduiding voor voettekst 5">
            <a:extLst>
              <a:ext uri="{FF2B5EF4-FFF2-40B4-BE49-F238E27FC236}">
                <a16:creationId xmlns:a16="http://schemas.microsoft.com/office/drawing/2014/main" id="{84D27D0E-0114-EC48-99D1-65BA9C968D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348C86C-6714-5F4D-B1A0-776C3CA0AB1D}"/>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2527104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193BF-C72E-0D43-85AF-6A3942ADD7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A4DF8E6-03FA-B84E-821D-740D43600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7A9A63E-4360-FE4F-AB86-8F7AD7C95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196673A-7CAE-5C44-B985-44BBBE8B843E}"/>
              </a:ext>
            </a:extLst>
          </p:cNvPr>
          <p:cNvSpPr>
            <a:spLocks noGrp="1"/>
          </p:cNvSpPr>
          <p:nvPr>
            <p:ph type="dt" sz="half" idx="10"/>
          </p:nvPr>
        </p:nvSpPr>
        <p:spPr/>
        <p:txBody>
          <a:bodyPr/>
          <a:lstStyle/>
          <a:p>
            <a:fld id="{05F2A300-B33D-1442-B248-29BB2356CCA4}" type="datetimeFigureOut">
              <a:t>16-11-2024</a:t>
            </a:fld>
            <a:endParaRPr lang="nl-NL"/>
          </a:p>
        </p:txBody>
      </p:sp>
      <p:sp>
        <p:nvSpPr>
          <p:cNvPr id="6" name="Tijdelijke aanduiding voor voettekst 5">
            <a:extLst>
              <a:ext uri="{FF2B5EF4-FFF2-40B4-BE49-F238E27FC236}">
                <a16:creationId xmlns:a16="http://schemas.microsoft.com/office/drawing/2014/main" id="{78EE90A2-1C41-FC4B-A40D-298FB5EB65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50FDA6D-6BF9-704A-B32F-6A6C461F1DB1}"/>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836901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9F015-8E6C-5145-BCD4-7672953FE79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767481D-EDB9-6349-974C-A702C0B1A6D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15292B-BBCE-4C49-AFE3-C7C57E9BB93A}"/>
              </a:ext>
            </a:extLst>
          </p:cNvPr>
          <p:cNvSpPr>
            <a:spLocks noGrp="1"/>
          </p:cNvSpPr>
          <p:nvPr>
            <p:ph type="dt" sz="half" idx="10"/>
          </p:nvPr>
        </p:nvSpPr>
        <p:spPr/>
        <p:txBody>
          <a:bodyPr/>
          <a:lstStyle/>
          <a:p>
            <a:fld id="{05F2A300-B33D-1442-B248-29BB2356CCA4}" type="datetimeFigureOut">
              <a:t>16-11-2024</a:t>
            </a:fld>
            <a:endParaRPr lang="nl-NL"/>
          </a:p>
        </p:txBody>
      </p:sp>
      <p:sp>
        <p:nvSpPr>
          <p:cNvPr id="5" name="Tijdelijke aanduiding voor voettekst 4">
            <a:extLst>
              <a:ext uri="{FF2B5EF4-FFF2-40B4-BE49-F238E27FC236}">
                <a16:creationId xmlns:a16="http://schemas.microsoft.com/office/drawing/2014/main" id="{1BD3E9D3-0EF2-1248-A136-140E22220E7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5425E2-6FAD-E34A-B37E-893B5870EA5B}"/>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3559403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00B808-5570-3441-904A-46CD57958A8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24F05B7-C9DD-B245-84ED-DAC1AF71015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FADA5E-D723-DD47-BAEE-D9A2F63694A0}"/>
              </a:ext>
            </a:extLst>
          </p:cNvPr>
          <p:cNvSpPr>
            <a:spLocks noGrp="1"/>
          </p:cNvSpPr>
          <p:nvPr>
            <p:ph type="dt" sz="half" idx="10"/>
          </p:nvPr>
        </p:nvSpPr>
        <p:spPr/>
        <p:txBody>
          <a:bodyPr/>
          <a:lstStyle/>
          <a:p>
            <a:fld id="{05F2A300-B33D-1442-B248-29BB2356CCA4}" type="datetimeFigureOut">
              <a:t>16-11-2024</a:t>
            </a:fld>
            <a:endParaRPr lang="nl-NL"/>
          </a:p>
        </p:txBody>
      </p:sp>
      <p:sp>
        <p:nvSpPr>
          <p:cNvPr id="5" name="Tijdelijke aanduiding voor voettekst 4">
            <a:extLst>
              <a:ext uri="{FF2B5EF4-FFF2-40B4-BE49-F238E27FC236}">
                <a16:creationId xmlns:a16="http://schemas.microsoft.com/office/drawing/2014/main" id="{CCD9285A-8CB3-DA40-A25B-90B00E805B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078B25-80FF-C841-B107-5DAFE34A55C8}"/>
              </a:ext>
            </a:extLst>
          </p:cNvPr>
          <p:cNvSpPr>
            <a:spLocks noGrp="1"/>
          </p:cNvSpPr>
          <p:nvPr>
            <p:ph type="sldNum" sz="quarter" idx="12"/>
          </p:nvPr>
        </p:nvSpPr>
        <p:spPr/>
        <p:txBody>
          <a:bodyPr/>
          <a:lstStyle/>
          <a:p>
            <a:fld id="{696ED7D7-BFF0-4E42-A71E-655AD1BEA4A8}" type="slidenum">
              <a:t>‹nr.›</a:t>
            </a:fld>
            <a:endParaRPr lang="nl-NL"/>
          </a:p>
        </p:txBody>
      </p:sp>
    </p:spTree>
    <p:extLst>
      <p:ext uri="{BB962C8B-B14F-4D97-AF65-F5344CB8AC3E}">
        <p14:creationId xmlns:p14="http://schemas.microsoft.com/office/powerpoint/2010/main" val="1816887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5" name="Graphic 4">
            <a:extLst>
              <a:ext uri="{FF2B5EF4-FFF2-40B4-BE49-F238E27FC236}">
                <a16:creationId xmlns:a16="http://schemas.microsoft.com/office/drawing/2014/main" id="{4C432A31-AC2C-42F8-AA98-FE17AEF8B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079385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tx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chemeClr val="bg2"/>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372571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ple Choice met 2 afbeeldingen">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812679"/>
            <a:ext cx="9588796"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2739194439"/>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748817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chemeClr val="bg2"/>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4196971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29412788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2164484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95" t="13983" r="696"/>
          <a:stretch/>
        </p:blipFill>
        <p:spPr>
          <a:xfrm>
            <a:off x="1" y="-1"/>
            <a:ext cx="12192000" cy="5899015"/>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3695982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96934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198171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60315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2661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03214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ltiple Choice met 3 afbeeldingen">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897347"/>
            <a:ext cx="9588795"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390131611"/>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773503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756875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094992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7572334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96431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0" name="Graphic 9">
            <a:extLst>
              <a:ext uri="{FF2B5EF4-FFF2-40B4-BE49-F238E27FC236}">
                <a16:creationId xmlns:a16="http://schemas.microsoft.com/office/drawing/2014/main" id="{ACB71256-6C89-431F-9EAB-D832AF67EF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121354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Graphic 8">
            <a:extLst>
              <a:ext uri="{FF2B5EF4-FFF2-40B4-BE49-F238E27FC236}">
                <a16:creationId xmlns:a16="http://schemas.microsoft.com/office/drawing/2014/main" id="{B131DF28-C529-4C87-8162-61740F882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tx2"/>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7" name="Graphic 6">
            <a:extLst>
              <a:ext uri="{FF2B5EF4-FFF2-40B4-BE49-F238E27FC236}">
                <a16:creationId xmlns:a16="http://schemas.microsoft.com/office/drawing/2014/main" id="{0FD8FFBA-5B97-4FC1-A177-F0E7FE4B0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6264" y="6053515"/>
            <a:ext cx="1591200" cy="461517"/>
          </a:xfrm>
          <a:prstGeom prst="rect">
            <a:avLst/>
          </a:prstGeom>
        </p:spPr>
      </p:pic>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123978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8EE16B0B-B9C9-4621-817F-2DEA06F65CB0}"/>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3999279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3021B20F-17DF-401E-BBA5-726BBD4791C7}"/>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445760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02933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ple Choice met 4 afbeeldingen (1)">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719547"/>
            <a:ext cx="9588795"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1438564904"/>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807898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8027985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73846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500288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17261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C1C1C"/>
              </a:solidFill>
              <a:effectLst/>
              <a:uLnTx/>
              <a:uFillTx/>
              <a:latin typeface="Segoe UI"/>
              <a:ea typeface="+mn-ea"/>
              <a:cs typeface="+mn-cs"/>
            </a:endParaRPr>
          </a:p>
        </p:txBody>
      </p:sp>
    </p:spTree>
    <p:extLst>
      <p:ext uri="{BB962C8B-B14F-4D97-AF65-F5344CB8AC3E}">
        <p14:creationId xmlns:p14="http://schemas.microsoft.com/office/powerpoint/2010/main" val="733121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586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eaLnBrk="1" fontAlgn="auto" hangingPunct="1">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759567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0"/>
            <a:ext cx="12192000" cy="6858000"/>
          </a:xfrm>
          <a:prstGeom prst="rect">
            <a:avLst/>
          </a:prstGeom>
        </p:spPr>
        <p:txBody>
          <a:bodyPr vert="horz"/>
          <a:lstStyle>
            <a:lvl1pPr>
              <a:defRPr sz="2400">
                <a:latin typeface="Segoe UI"/>
              </a:defRPr>
            </a:lvl1pPr>
          </a:lstStyle>
          <a:p>
            <a:pPr lvl="0"/>
            <a:endParaRPr lang="nl-NL" noProof="0" dirty="0"/>
          </a:p>
        </p:txBody>
      </p:sp>
    </p:spTree>
    <p:extLst>
      <p:ext uri="{BB962C8B-B14F-4D97-AF65-F5344CB8AC3E}">
        <p14:creationId xmlns:p14="http://schemas.microsoft.com/office/powerpoint/2010/main" val="3164024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pagina met afbeelding">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F973CB58-B39C-43E2-8CAA-8D65B0A3501C}"/>
              </a:ext>
            </a:extLst>
          </p:cNvPr>
          <p:cNvCxnSpPr>
            <a:cxnSpLocks/>
          </p:cNvCxnSpPr>
          <p:nvPr userDrawn="1"/>
        </p:nvCxnSpPr>
        <p:spPr>
          <a:xfrm>
            <a:off x="1703918" y="936625"/>
            <a:ext cx="3109383"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p:nvPr>
        </p:nvSpPr>
        <p:spPr>
          <a:xfrm>
            <a:off x="1703964" y="1499415"/>
            <a:ext cx="6400800" cy="3792253"/>
          </a:xfrm>
          <a:prstGeom prst="rect">
            <a:avLst/>
          </a:prstGeom>
        </p:spPr>
        <p:txBody>
          <a:bodyPr lIns="0" tIns="0" rIns="0" bIns="0"/>
          <a:lstStyle>
            <a:lvl1pPr marL="0" indent="0">
              <a:buFont typeface="+mj-lt"/>
              <a:buNone/>
              <a:defRPr sz="1350">
                <a:solidFill>
                  <a:schemeClr val="tx1"/>
                </a:solidFill>
                <a:latin typeface="Lucida Sans" panose="020B0602030504020204" pitchFamily="34" charset="0"/>
              </a:defRPr>
            </a:lvl1pPr>
            <a:lvl2pPr marL="342900" indent="0">
              <a:buFont typeface="+mj-lt"/>
              <a:buNone/>
              <a:defRPr sz="1200">
                <a:solidFill>
                  <a:schemeClr val="tx1"/>
                </a:solidFill>
                <a:latin typeface="Lucida Sans" panose="020B0602030504020204" pitchFamily="34" charset="0"/>
              </a:defRPr>
            </a:lvl2pPr>
            <a:lvl3pPr marL="685800" indent="0">
              <a:buFont typeface="+mj-lt"/>
              <a:buNone/>
              <a:defRPr sz="1050">
                <a:solidFill>
                  <a:schemeClr val="tx1"/>
                </a:solidFill>
                <a:latin typeface="Lucida Sans" panose="020B0602030504020204" pitchFamily="34" charset="0"/>
              </a:defRPr>
            </a:lvl3pPr>
            <a:lvl4pPr marL="1028700" indent="0">
              <a:buFont typeface="+mj-lt"/>
              <a:buNone/>
              <a:defRPr sz="900">
                <a:solidFill>
                  <a:schemeClr val="tx1"/>
                </a:solidFill>
                <a:latin typeface="Lucida Sans" panose="020B0602030504020204" pitchFamily="34" charset="0"/>
              </a:defRPr>
            </a:lvl4pPr>
            <a:lvl5pPr marL="1371600" indent="0">
              <a:buFont typeface="+mj-lt"/>
              <a:buNone/>
              <a:defRPr sz="900">
                <a:solidFill>
                  <a:schemeClr val="tx1"/>
                </a:solidFill>
                <a:latin typeface="Lucida Sans" panose="020B0602030504020204" pitchFamily="34" charset="0"/>
              </a:defRPr>
            </a:lvl5pPr>
          </a:lstStyle>
          <a:p>
            <a:pPr lvl="0"/>
            <a:r>
              <a:rPr lang="nl-NL"/>
              <a:t>Tekststijl van het model bewerken</a:t>
            </a:r>
          </a:p>
        </p:txBody>
      </p:sp>
      <p:sp>
        <p:nvSpPr>
          <p:cNvPr id="6" name="Titel 9">
            <a:extLst>
              <a:ext uri="{FF2B5EF4-FFF2-40B4-BE49-F238E27FC236}">
                <a16:creationId xmlns:a16="http://schemas.microsoft.com/office/drawing/2014/main" id="{B6EABE9C-93D1-44DF-9707-EED5DBB90EA2}"/>
              </a:ext>
            </a:extLst>
          </p:cNvPr>
          <p:cNvSpPr>
            <a:spLocks noGrp="1"/>
          </p:cNvSpPr>
          <p:nvPr>
            <p:ph type="title"/>
          </p:nvPr>
        </p:nvSpPr>
        <p:spPr>
          <a:xfrm>
            <a:off x="1703964" y="335687"/>
            <a:ext cx="9601200" cy="548640"/>
          </a:xfrm>
          <a:prstGeom prst="rect">
            <a:avLst/>
          </a:prstGeom>
        </p:spPr>
        <p:txBody>
          <a:bodyPr lIns="0" tIns="0" rIns="0" bIns="0"/>
          <a:lstStyle>
            <a:lvl1pPr>
              <a:defRPr sz="2700" b="1">
                <a:solidFill>
                  <a:srgbClr val="EA1E35"/>
                </a:solidFill>
                <a:latin typeface="Lucida Sans" panose="020B0602030504020204" pitchFamily="34" charset="0"/>
              </a:defRPr>
            </a:lvl1pPr>
          </a:lstStyle>
          <a:p>
            <a:r>
              <a:rPr lang="nl-NL"/>
              <a:t>Klik om de stijl te bewerken</a:t>
            </a:r>
            <a:endParaRPr lang="nl-NL" dirty="0"/>
          </a:p>
        </p:txBody>
      </p:sp>
    </p:spTree>
    <p:extLst>
      <p:ext uri="{BB962C8B-B14F-4D97-AF65-F5344CB8AC3E}">
        <p14:creationId xmlns:p14="http://schemas.microsoft.com/office/powerpoint/2010/main" val="323758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ple Choice met 4 afbeeldingen (2)">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711081"/>
            <a:ext cx="4332767"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97700482"/>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3840" userDrawn="1">
          <p15:clr>
            <a:srgbClr val="C35EA4"/>
          </p15:clr>
        </p15:guide>
        <p15:guide id="9" pos="7152" userDrawn="1">
          <p15:clr>
            <a:srgbClr val="C35E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5" name="Graphic 4">
            <a:extLst>
              <a:ext uri="{FF2B5EF4-FFF2-40B4-BE49-F238E27FC236}">
                <a16:creationId xmlns:a16="http://schemas.microsoft.com/office/drawing/2014/main" id="{4C432A31-AC2C-42F8-AA98-FE17AEF8B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919530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tx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chemeClr val="bg2"/>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Tijdelijke aanduiding voor dianummer 3">
            <a:extLst>
              <a:ext uri="{FF2B5EF4-FFF2-40B4-BE49-F238E27FC236}">
                <a16:creationId xmlns:a16="http://schemas.microsoft.com/office/drawing/2014/main" id="{F00B4452-D31F-967A-64B0-7FCAF42A66AD}"/>
              </a:ext>
            </a:extLst>
          </p:cNvPr>
          <p:cNvSpPr>
            <a:spLocks noGrp="1"/>
          </p:cNvSpPr>
          <p:nvPr>
            <p:ph type="sldNum" sz="quarter" idx="14"/>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109490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4097770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chemeClr val="bg2"/>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636463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7"/>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40077475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34036265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95" t="13983" r="696"/>
          <a:stretch/>
        </p:blipFill>
        <p:spPr>
          <a:xfrm>
            <a:off x="1" y="-1"/>
            <a:ext cx="12192000" cy="5899015"/>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3027168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80000"/>
              </a:lnSpc>
              <a:spcBef>
                <a:spcPts val="0"/>
              </a:spcBef>
              <a:buFont typeface="+mj-lt"/>
              <a:buNone/>
              <a:defRPr b="1">
                <a:solidFill>
                  <a:schemeClr val="tx2"/>
                </a:solidFill>
              </a:defRPr>
            </a:lvl1pPr>
            <a:lvl2pPr marL="0" indent="0">
              <a:lnSpc>
                <a:spcPct val="80000"/>
              </a:lnSpc>
              <a:spcBef>
                <a:spcPts val="0"/>
              </a:spcBef>
              <a:buNone/>
              <a:defRPr>
                <a:solidFill>
                  <a:schemeClr val="bg2"/>
                </a:solidFill>
              </a:defRPr>
            </a:lvl2pPr>
            <a:lvl3pPr marL="360000" indent="-360000">
              <a:lnSpc>
                <a:spcPct val="80000"/>
              </a:lnSpc>
              <a:spcBef>
                <a:spcPts val="0"/>
              </a:spcBef>
              <a:buFont typeface="+mj-lt"/>
              <a:buAutoNum type="arabicPeriod"/>
              <a:defRPr/>
            </a:lvl3pPr>
            <a:lvl4pPr marL="630000">
              <a:lnSpc>
                <a:spcPct val="8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662736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80000"/>
              </a:lnSpc>
              <a:spcBef>
                <a:spcPts val="0"/>
              </a:spcBef>
              <a:spcAft>
                <a:spcPts val="0"/>
              </a:spcAft>
              <a:buFont typeface="+mj-lt"/>
              <a:buNone/>
              <a:defRPr b="1">
                <a:solidFill>
                  <a:schemeClr val="tx2"/>
                </a:solidFill>
              </a:defRPr>
            </a:lvl1pPr>
            <a:lvl2pPr marL="0" indent="0">
              <a:lnSpc>
                <a:spcPct val="80000"/>
              </a:lnSpc>
              <a:spcBef>
                <a:spcPts val="0"/>
              </a:spcBef>
              <a:spcAft>
                <a:spcPts val="0"/>
              </a:spcAft>
              <a:buNone/>
              <a:defRPr>
                <a:solidFill>
                  <a:schemeClr val="bg2"/>
                </a:solidFill>
              </a:defRPr>
            </a:lvl2pPr>
            <a:lvl3pPr marL="0" indent="0">
              <a:lnSpc>
                <a:spcPct val="80000"/>
              </a:lnSpc>
              <a:spcBef>
                <a:spcPts val="0"/>
              </a:spcBef>
              <a:spcAft>
                <a:spcPts val="0"/>
              </a:spcAft>
              <a:buFont typeface="+mj-lt"/>
              <a:buNone/>
              <a:defRPr/>
            </a:lvl3pPr>
            <a:lvl4pPr marL="270000">
              <a:lnSpc>
                <a:spcPct val="80000"/>
              </a:lnSpc>
              <a:spcBef>
                <a:spcPts val="0"/>
              </a:spcBef>
              <a:spcAft>
                <a:spcPts val="0"/>
              </a:spcAft>
              <a:defRPr/>
            </a:lvl4pPr>
            <a:lvl5pPr marL="540000">
              <a:lnSpc>
                <a:spcPct val="80000"/>
              </a:lnSpc>
              <a:spcBef>
                <a:spcPts val="0"/>
              </a:spcBef>
              <a:spcAft>
                <a:spcPts val="0"/>
              </a:spcAft>
              <a:defRPr/>
            </a:lvl5pPr>
            <a:lvl6pPr marL="810000">
              <a:lnSpc>
                <a:spcPct val="80000"/>
              </a:lnSpc>
              <a:spcBef>
                <a:spcPts val="0"/>
              </a:spcBef>
              <a:spcAft>
                <a:spcPts val="0"/>
              </a:spcAft>
              <a:defRPr/>
            </a:lvl6pPr>
            <a:lvl7pPr marL="1080000">
              <a:lnSpc>
                <a:spcPct val="8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851848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24638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scenario">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753413"/>
            <a:ext cx="9588796"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vraag</a:t>
            </a:r>
          </a:p>
        </p:txBody>
      </p:sp>
      <p:cxnSp>
        <p:nvCxnSpPr>
          <p:cNvPr id="5" name="Rechte verbindingslijn 4">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6"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3905626352"/>
      </p:ext>
    </p:extLst>
  </p:cSld>
  <p:clrMapOvr>
    <a:masterClrMapping/>
  </p:clrMapOvr>
  <p:extLst>
    <p:ext uri="{DCECCB84-F9BA-43D5-87BE-67443E8EF086}">
      <p15:sldGuideLst xmlns:p15="http://schemas.microsoft.com/office/powerpoint/2012/main">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389530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607393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6353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30450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39792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981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a:srcRect l="70194" t="13882" r="22159" b="63043"/>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740712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0" name="Graphic 9">
            <a:extLst>
              <a:ext uri="{FF2B5EF4-FFF2-40B4-BE49-F238E27FC236}">
                <a16:creationId xmlns:a16="http://schemas.microsoft.com/office/drawing/2014/main" id="{ACB71256-6C89-431F-9EAB-D832AF67EF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574540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Graphic 8">
            <a:extLst>
              <a:ext uri="{FF2B5EF4-FFF2-40B4-BE49-F238E27FC236}">
                <a16:creationId xmlns:a16="http://schemas.microsoft.com/office/drawing/2014/main" id="{B131DF28-C529-4C87-8162-61740F882F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tx2"/>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7" name="Graphic 6">
            <a:extLst>
              <a:ext uri="{FF2B5EF4-FFF2-40B4-BE49-F238E27FC236}">
                <a16:creationId xmlns:a16="http://schemas.microsoft.com/office/drawing/2014/main" id="{0FD8FFBA-5B97-4FC1-A177-F0E7FE4B0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6264" y="6053515"/>
            <a:ext cx="1591200" cy="461517"/>
          </a:xfrm>
          <a:prstGeom prst="rect">
            <a:avLst/>
          </a:prstGeom>
        </p:spPr>
      </p:pic>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052092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8EE16B0B-B9C9-4621-817F-2DEA06F65CB0}"/>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99292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elling">
    <p:spTree>
      <p:nvGrpSpPr>
        <p:cNvPr id="1" name=""/>
        <p:cNvGrpSpPr/>
        <p:nvPr/>
      </p:nvGrpSpPr>
      <p:grpSpPr>
        <a:xfrm>
          <a:off x="0" y="0"/>
          <a:ext cx="0" cy="0"/>
          <a:chOff x="0" y="0"/>
          <a:chExt cx="0" cy="0"/>
        </a:xfrm>
      </p:grpSpPr>
      <p:sp>
        <p:nvSpPr>
          <p:cNvPr id="17" name="Tijdelijke aanduiding voor tekst 16">
            <a:extLst>
              <a:ext uri="{FF2B5EF4-FFF2-40B4-BE49-F238E27FC236}">
                <a16:creationId xmlns:a16="http://schemas.microsoft.com/office/drawing/2014/main" id="{E6186AE3-C8B5-46C1-B129-AF9E5F4F6E9C}"/>
              </a:ext>
            </a:extLst>
          </p:cNvPr>
          <p:cNvSpPr>
            <a:spLocks noGrp="1"/>
          </p:cNvSpPr>
          <p:nvPr>
            <p:ph type="body" sz="quarter" idx="10" hasCustomPrompt="1"/>
          </p:nvPr>
        </p:nvSpPr>
        <p:spPr>
          <a:xfrm>
            <a:off x="1703964" y="1660687"/>
            <a:ext cx="9590567" cy="731520"/>
          </a:xfrm>
          <a:prstGeom prst="rect">
            <a:avLst/>
          </a:prstGeom>
        </p:spPr>
        <p:txBody>
          <a:bodyPr lIns="0" tIns="0" rIns="0" bIns="0"/>
          <a:lstStyle>
            <a:lvl1pPr marL="0" indent="0">
              <a:buFont typeface="+mj-lt"/>
              <a:buNone/>
              <a:defRPr sz="1800" b="1">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“Typ hier je stelling.”</a:t>
            </a:r>
          </a:p>
        </p:txBody>
      </p:sp>
      <p:sp>
        <p:nvSpPr>
          <p:cNvPr id="6" name="Tijdelijke aanduiding voor tekst 16">
            <a:extLst>
              <a:ext uri="{FF2B5EF4-FFF2-40B4-BE49-F238E27FC236}">
                <a16:creationId xmlns:a16="http://schemas.microsoft.com/office/drawing/2014/main" id="{AD4A92E7-1C33-48EC-ACFA-30807AFF5E46}"/>
              </a:ext>
            </a:extLst>
          </p:cNvPr>
          <p:cNvSpPr>
            <a:spLocks noGrp="1"/>
          </p:cNvSpPr>
          <p:nvPr>
            <p:ph type="body" sz="quarter" idx="12" hasCustomPrompt="1"/>
          </p:nvPr>
        </p:nvSpPr>
        <p:spPr>
          <a:xfrm>
            <a:off x="2145924" y="3462866"/>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Waar</a:t>
            </a:r>
          </a:p>
        </p:txBody>
      </p:sp>
      <p:sp>
        <p:nvSpPr>
          <p:cNvPr id="7" name="Tijdelijke aanduiding voor tekst 16">
            <a:extLst>
              <a:ext uri="{FF2B5EF4-FFF2-40B4-BE49-F238E27FC236}">
                <a16:creationId xmlns:a16="http://schemas.microsoft.com/office/drawing/2014/main" id="{86E68557-1FB4-4995-BCA8-D293BF949F96}"/>
              </a:ext>
            </a:extLst>
          </p:cNvPr>
          <p:cNvSpPr>
            <a:spLocks noGrp="1"/>
          </p:cNvSpPr>
          <p:nvPr>
            <p:ph type="body" sz="quarter" idx="13" hasCustomPrompt="1"/>
          </p:nvPr>
        </p:nvSpPr>
        <p:spPr>
          <a:xfrm>
            <a:off x="2145924" y="4072466"/>
            <a:ext cx="9159240" cy="365760"/>
          </a:xfrm>
          <a:prstGeom prst="rect">
            <a:avLst/>
          </a:prstGeom>
        </p:spPr>
        <p:txBody>
          <a:bodyPr lIns="0" tIns="0" rIns="0" bIns="0"/>
          <a:lstStyle>
            <a:lvl1pPr marL="0" indent="0">
              <a:buFont typeface="+mj-lt"/>
              <a:buNone/>
              <a:defRPr sz="1800" b="0">
                <a:solidFill>
                  <a:schemeClr val="tx1"/>
                </a:solidFill>
                <a:latin typeface="Lucida Sans" panose="020B0602030504020204" pitchFamily="34" charset="0"/>
              </a:defRPr>
            </a:lvl1pPr>
            <a:lvl2pPr marL="457200" indent="0">
              <a:buFont typeface="+mj-lt"/>
              <a:buNone/>
              <a:defRPr sz="1600">
                <a:solidFill>
                  <a:schemeClr val="tx1"/>
                </a:solidFill>
                <a:latin typeface="Lucida Sans" panose="020B0602030504020204" pitchFamily="34" charset="0"/>
              </a:defRPr>
            </a:lvl2pPr>
            <a:lvl3pPr marL="914400" indent="0">
              <a:buFont typeface="+mj-lt"/>
              <a:buNone/>
              <a:defRPr sz="1400">
                <a:solidFill>
                  <a:schemeClr val="tx1"/>
                </a:solidFill>
                <a:latin typeface="Lucida Sans" panose="020B0602030504020204" pitchFamily="34" charset="0"/>
              </a:defRPr>
            </a:lvl3pPr>
            <a:lvl4pPr marL="1371600" indent="0">
              <a:buFont typeface="+mj-lt"/>
              <a:buNone/>
              <a:defRPr sz="1200">
                <a:solidFill>
                  <a:schemeClr val="tx1"/>
                </a:solidFill>
                <a:latin typeface="Lucida Sans" panose="020B0602030504020204" pitchFamily="34" charset="0"/>
              </a:defRPr>
            </a:lvl4pPr>
            <a:lvl5pPr marL="1828800" indent="0">
              <a:buFont typeface="+mj-lt"/>
              <a:buNone/>
              <a:defRPr sz="1200">
                <a:solidFill>
                  <a:schemeClr val="tx1"/>
                </a:solidFill>
                <a:latin typeface="Lucida Sans" panose="020B0602030504020204" pitchFamily="34" charset="0"/>
              </a:defRPr>
            </a:lvl5pPr>
          </a:lstStyle>
          <a:p>
            <a:pPr lvl="0"/>
            <a:r>
              <a:rPr lang="nl-NL" dirty="0"/>
              <a:t>Niet Waar</a:t>
            </a:r>
          </a:p>
        </p:txBody>
      </p:sp>
      <p:cxnSp>
        <p:nvCxnSpPr>
          <p:cNvPr id="8" name="Rechte verbindingslijn 7">
            <a:extLst>
              <a:ext uri="{FF2B5EF4-FFF2-40B4-BE49-F238E27FC236}">
                <a16:creationId xmlns:a16="http://schemas.microsoft.com/office/drawing/2014/main" id="{F973CB58-B39C-43E2-8CAA-8D65B0A3501C}"/>
              </a:ext>
            </a:extLst>
          </p:cNvPr>
          <p:cNvCxnSpPr>
            <a:cxnSpLocks/>
          </p:cNvCxnSpPr>
          <p:nvPr userDrawn="1"/>
        </p:nvCxnSpPr>
        <p:spPr>
          <a:xfrm>
            <a:off x="1703964" y="936413"/>
            <a:ext cx="3108960" cy="0"/>
          </a:xfrm>
          <a:prstGeom prst="line">
            <a:avLst/>
          </a:prstGeom>
          <a:ln w="57150">
            <a:solidFill>
              <a:srgbClr val="C1E3FD"/>
            </a:solidFill>
          </a:ln>
        </p:spPr>
        <p:style>
          <a:lnRef idx="1">
            <a:schemeClr val="accent1"/>
          </a:lnRef>
          <a:fillRef idx="0">
            <a:schemeClr val="accent1"/>
          </a:fillRef>
          <a:effectRef idx="0">
            <a:schemeClr val="accent1"/>
          </a:effectRef>
          <a:fontRef idx="minor">
            <a:schemeClr val="tx1"/>
          </a:fontRef>
        </p:style>
      </p:cxnSp>
      <p:sp>
        <p:nvSpPr>
          <p:cNvPr id="9" name="Titel 9">
            <a:extLst>
              <a:ext uri="{FF2B5EF4-FFF2-40B4-BE49-F238E27FC236}">
                <a16:creationId xmlns:a16="http://schemas.microsoft.com/office/drawing/2014/main" id="{B6EABE9C-93D1-44DF-9707-EED5DBB90EA2}"/>
              </a:ext>
            </a:extLst>
          </p:cNvPr>
          <p:cNvSpPr>
            <a:spLocks noGrp="1"/>
          </p:cNvSpPr>
          <p:nvPr>
            <p:ph type="title" hasCustomPrompt="1"/>
          </p:nvPr>
        </p:nvSpPr>
        <p:spPr>
          <a:xfrm>
            <a:off x="1703964" y="335687"/>
            <a:ext cx="9601200" cy="548640"/>
          </a:xfrm>
          <a:prstGeom prst="rect">
            <a:avLst/>
          </a:prstGeom>
        </p:spPr>
        <p:txBody>
          <a:bodyPr lIns="0" tIns="0" rIns="0" bIns="0"/>
          <a:lstStyle>
            <a:lvl1pPr>
              <a:defRPr sz="3600" b="1">
                <a:solidFill>
                  <a:srgbClr val="EA1E35"/>
                </a:solidFill>
                <a:latin typeface="Lucida Sans" panose="020B0602030504020204" pitchFamily="34" charset="0"/>
              </a:defRPr>
            </a:lvl1pPr>
          </a:lstStyle>
          <a:p>
            <a:r>
              <a:rPr lang="nl-NL" dirty="0"/>
              <a:t>Typ hier de titel</a:t>
            </a:r>
          </a:p>
        </p:txBody>
      </p:sp>
    </p:spTree>
    <p:custDataLst>
      <p:tags r:id="rId1"/>
    </p:custDataLst>
    <p:extLst>
      <p:ext uri="{BB962C8B-B14F-4D97-AF65-F5344CB8AC3E}">
        <p14:creationId xmlns:p14="http://schemas.microsoft.com/office/powerpoint/2010/main" val="473896119"/>
      </p:ext>
    </p:extLst>
  </p:cSld>
  <p:clrMapOvr>
    <a:masterClrMapping/>
  </p:clrMapOvr>
  <p:extLst>
    <p:ext uri="{DCECCB84-F9BA-43D5-87BE-67443E8EF086}">
      <p15:sldGuideLst xmlns:p15="http://schemas.microsoft.com/office/powerpoint/2012/main">
        <p15:guide id="2" pos="3840" userDrawn="1">
          <p15:clr>
            <a:srgbClr val="C35EA4"/>
          </p15:clr>
        </p15:guide>
        <p15:guide id="3" orient="horz" pos="912" userDrawn="1">
          <p15:clr>
            <a:srgbClr val="C35EA4"/>
          </p15:clr>
        </p15:guide>
        <p15:guide id="4" orient="horz" pos="1584" userDrawn="1">
          <p15:clr>
            <a:srgbClr val="C35EA4"/>
          </p15:clr>
        </p15:guide>
        <p15:guide id="5" pos="1104" userDrawn="1">
          <p15:clr>
            <a:srgbClr val="C35EA4"/>
          </p15:clr>
        </p15:guide>
        <p15:guide id="7" orient="horz" pos="3984" userDrawn="1">
          <p15:clr>
            <a:srgbClr val="C35EA4"/>
          </p15:clr>
        </p15:guide>
        <p15:guide id="8" pos="7152" userDrawn="1">
          <p15:clr>
            <a:srgbClr val="C35E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3021B20F-17DF-401E-BBA5-726BBD4791C7}"/>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4185220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9145900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3349618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016542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a:srcRect l="29631" t="6122" r="51385" b="84783"/>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110814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825001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5918629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3" name="Tijdelijke aanduiding voor inhoud 2"/>
          <p:cNvSpPr>
            <a:spLocks noGrp="1"/>
          </p:cNvSpPr>
          <p:nvPr>
            <p:ph idx="1"/>
          </p:nvPr>
        </p:nvSpPr>
        <p:spPr>
          <a:xfrm>
            <a:off x="986160" y="1291082"/>
            <a:ext cx="10057680" cy="423639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p:txBody>
      </p:sp>
      <p:sp>
        <p:nvSpPr>
          <p:cNvPr id="4" name="Tijdelijke aanduiding voor voettekst 4"/>
          <p:cNvSpPr>
            <a:spLocks noGrp="1"/>
          </p:cNvSpPr>
          <p:nvPr>
            <p:ph type="ftr" sz="quarter" idx="10"/>
          </p:nvPr>
        </p:nvSpPr>
        <p:spPr>
          <a:xfrm>
            <a:off x="986367" y="6173789"/>
            <a:ext cx="3860800" cy="365125"/>
          </a:xfrm>
          <a:prstGeom prst="rect">
            <a:avLst/>
          </a:prstGeom>
        </p:spPr>
        <p:txBody>
          <a:bodyPr/>
          <a:lstStyle>
            <a:lvl1pPr fontAlgn="auto">
              <a:spcBef>
                <a:spcPts val="0"/>
              </a:spcBef>
              <a:spcAft>
                <a:spcPts val="0"/>
              </a:spcAft>
              <a:defRPr sz="1800">
                <a:latin typeface="Segoe UI"/>
                <a:ea typeface="+mn-ea"/>
                <a:cs typeface="+mn-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1C1C1C"/>
              </a:solidFill>
              <a:effectLst/>
              <a:uLnTx/>
              <a:uFillTx/>
              <a:latin typeface="Segoe UI"/>
              <a:ea typeface="+mn-ea"/>
              <a:cs typeface="+mn-cs"/>
            </a:endParaRPr>
          </a:p>
        </p:txBody>
      </p:sp>
    </p:spTree>
    <p:extLst>
      <p:ext uri="{BB962C8B-B14F-4D97-AF65-F5344CB8AC3E}">
        <p14:creationId xmlns:p14="http://schemas.microsoft.com/office/powerpoint/2010/main" val="1030792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30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ee objecten">
    <p:spTree>
      <p:nvGrpSpPr>
        <p:cNvPr id="1" name=""/>
        <p:cNvGrpSpPr/>
        <p:nvPr/>
      </p:nvGrpSpPr>
      <p:grpSpPr>
        <a:xfrm>
          <a:off x="0" y="0"/>
          <a:ext cx="0" cy="0"/>
          <a:chOff x="0" y="0"/>
          <a:chExt cx="0" cy="0"/>
        </a:xfrm>
      </p:grpSpPr>
      <p:sp>
        <p:nvSpPr>
          <p:cNvPr id="8" name="Tijdelijke aanduiding voor inhoud 3"/>
          <p:cNvSpPr>
            <a:spLocks noGrp="1"/>
          </p:cNvSpPr>
          <p:nvPr>
            <p:ph sz="half" idx="13"/>
          </p:nvPr>
        </p:nvSpPr>
        <p:spPr>
          <a:xfrm>
            <a:off x="967759"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10" name="Tijdelijke aanduiding voor inhoud 3"/>
          <p:cNvSpPr>
            <a:spLocks noGrp="1"/>
          </p:cNvSpPr>
          <p:nvPr>
            <p:ph sz="half" idx="14"/>
          </p:nvPr>
        </p:nvSpPr>
        <p:spPr>
          <a:xfrm>
            <a:off x="6158727" y="1291446"/>
            <a:ext cx="4886888" cy="4274226"/>
          </a:xfrm>
          <a:prstGeom prst="rect">
            <a:avLst/>
          </a:prstGeom>
        </p:spPr>
        <p:txBody>
          <a:bodyPr/>
          <a:lstStyle>
            <a:lvl1pPr>
              <a:defRPr sz="2200">
                <a:latin typeface="Segoe UI"/>
              </a:defRPr>
            </a:lvl1pPr>
            <a:lvl2pPr>
              <a:defRPr sz="2000">
                <a:latin typeface="Segoe UI"/>
              </a:defRPr>
            </a:lvl2pPr>
            <a:lvl3pPr>
              <a:defRPr sz="1700">
                <a:latin typeface="Segoe UI"/>
              </a:defRPr>
            </a:lvl3pPr>
            <a:lvl4pPr>
              <a:defRPr sz="1700">
                <a:latin typeface="Segoe UI"/>
              </a:defRPr>
            </a:lvl4pPr>
            <a:lvl5pPr>
              <a:defRPr sz="1700">
                <a:latin typeface="Segoe UI"/>
              </a:defRPr>
            </a:lvl5pPr>
            <a:lvl6pPr>
              <a:defRPr sz="1800"/>
            </a:lvl6pPr>
            <a:lvl7pPr>
              <a:defRPr sz="1800"/>
            </a:lvl7pPr>
            <a:lvl8pPr>
              <a:defRPr sz="1800"/>
            </a:lvl8pPr>
            <a:lvl9pPr>
              <a:defRPr sz="1800"/>
            </a:lvl9pPr>
          </a:lstStyle>
          <a:p>
            <a:pPr lvl="0"/>
            <a:r>
              <a:rPr lang="nl-BE" dirty="0"/>
              <a:t>Klik om de tekststijl van het model te bewerken</a:t>
            </a:r>
          </a:p>
          <a:p>
            <a:pPr lvl="1"/>
            <a:r>
              <a:rPr lang="nl-BE" dirty="0"/>
              <a:t>Tweede niveau</a:t>
            </a:r>
          </a:p>
          <a:p>
            <a:pPr lvl="2"/>
            <a:r>
              <a:rPr lang="nl-BE" dirty="0"/>
              <a:t>Derde niveau</a:t>
            </a:r>
          </a:p>
        </p:txBody>
      </p:sp>
      <p:sp>
        <p:nvSpPr>
          <p:cNvPr id="6" name="Titel 1"/>
          <p:cNvSpPr>
            <a:spLocks noGrp="1"/>
          </p:cNvSpPr>
          <p:nvPr>
            <p:ph type="title"/>
          </p:nvPr>
        </p:nvSpPr>
        <p:spPr>
          <a:xfrm>
            <a:off x="986160" y="371690"/>
            <a:ext cx="10057680" cy="817022"/>
          </a:xfrm>
          <a:prstGeom prst="rect">
            <a:avLst/>
          </a:prstGeom>
        </p:spPr>
        <p:txBody>
          <a:bodyPr/>
          <a:lstStyle>
            <a:lvl1pPr>
              <a:defRPr sz="2800" b="1" i="0">
                <a:latin typeface="Segoe UI"/>
              </a:defRPr>
            </a:lvl1pPr>
          </a:lstStyle>
          <a:p>
            <a:r>
              <a:rPr lang="nl-BE" dirty="0"/>
              <a:t>Titelstijl van model bewerken</a:t>
            </a:r>
            <a:endParaRPr lang="nl-NL" dirty="0"/>
          </a:p>
        </p:txBody>
      </p:sp>
      <p:sp>
        <p:nvSpPr>
          <p:cNvPr id="5" name="Tijdelijke aanduiding voor voettekst 5"/>
          <p:cNvSpPr>
            <a:spLocks noGrp="1"/>
          </p:cNvSpPr>
          <p:nvPr>
            <p:ph type="ftr" sz="quarter" idx="15"/>
          </p:nvPr>
        </p:nvSpPr>
        <p:spPr>
          <a:xfrm>
            <a:off x="967317" y="6173789"/>
            <a:ext cx="3860800" cy="365125"/>
          </a:xfrm>
          <a:prstGeom prst="rect">
            <a:avLst/>
          </a:prstGeom>
        </p:spPr>
        <p:txBody>
          <a:bodyPr/>
          <a:lstStyle>
            <a:lvl1pPr eaLnBrk="1" fontAlgn="auto" hangingPunct="1">
              <a:spcBef>
                <a:spcPts val="0"/>
              </a:spcBef>
              <a:spcAft>
                <a:spcPts val="0"/>
              </a:spcAft>
              <a:defRPr sz="1400">
                <a:latin typeface="Segoe UI"/>
                <a:ea typeface="+mn-ea"/>
                <a:cs typeface="+mn-cs"/>
              </a:defRPr>
            </a:lvl1pPr>
          </a:lstStyle>
          <a:p>
            <a:pPr>
              <a:defRPr/>
            </a:pPr>
            <a:endParaRPr lang="nl-NL"/>
          </a:p>
        </p:txBody>
      </p:sp>
    </p:spTree>
    <p:extLst>
      <p:ext uri="{BB962C8B-B14F-4D97-AF65-F5344CB8AC3E}">
        <p14:creationId xmlns:p14="http://schemas.microsoft.com/office/powerpoint/2010/main" val="35698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6.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image" Target="../media/image7.svg"/><Relationship Id="rId8"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image" Target="../media/image6.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image" Target="../media/image7.svg"/><Relationship Id="rId8"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25.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7.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37F10DA-80FB-4DC2-84CD-8C7ACE3949F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0775" y="-771294"/>
            <a:ext cx="2310902" cy="2985710"/>
          </a:xfrm>
          <a:prstGeom prst="rect">
            <a:avLst/>
          </a:prstGeom>
        </p:spPr>
      </p:pic>
      <p:pic>
        <p:nvPicPr>
          <p:cNvPr id="11" name="Afbeelding 10">
            <a:extLst>
              <a:ext uri="{FF2B5EF4-FFF2-40B4-BE49-F238E27FC236}">
                <a16:creationId xmlns:a16="http://schemas.microsoft.com/office/drawing/2014/main" id="{86EEB58A-5C99-49FB-A216-976EC6D2D5B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2126" y="127842"/>
            <a:ext cx="441348" cy="646697"/>
          </a:xfrm>
          <a:prstGeom prst="rect">
            <a:avLst/>
          </a:prstGeom>
        </p:spPr>
      </p:pic>
    </p:spTree>
    <p:custDataLst>
      <p:tags r:id="rId14"/>
    </p:custDataLst>
    <p:extLst>
      <p:ext uri="{BB962C8B-B14F-4D97-AF65-F5344CB8AC3E}">
        <p14:creationId xmlns:p14="http://schemas.microsoft.com/office/powerpoint/2010/main" val="763351204"/>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6" r:id="rId4"/>
    <p:sldLayoutId id="2147483657"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hoek 2"/>
          <p:cNvSpPr/>
          <p:nvPr/>
        </p:nvSpPr>
        <p:spPr>
          <a:xfrm>
            <a:off x="5" y="4"/>
            <a:ext cx="12202855" cy="267927"/>
          </a:xfrm>
          <a:prstGeom prst="rect">
            <a:avLst/>
          </a:prstGeom>
          <a:solidFill>
            <a:srgbClr val="0044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GB" sz="2400">
              <a:solidFill>
                <a:prstClr val="white"/>
              </a:solidFill>
            </a:endParaRPr>
          </a:p>
        </p:txBody>
      </p:sp>
    </p:spTree>
    <p:extLst>
      <p:ext uri="{BB962C8B-B14F-4D97-AF65-F5344CB8AC3E}">
        <p14:creationId xmlns:p14="http://schemas.microsoft.com/office/powerpoint/2010/main" val="236783470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Afbeelding 1" descr="41556_UMCU_PPT_vervolg-09.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8692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96B9DE8-891D-2B48-BB27-D912B2BEB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F873833-D60F-FD42-B14B-6AE4BF30C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564BDF0-7469-B845-955A-AC0C39450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rbel" panose="020B0503020204020204" pitchFamily="34" charset="0"/>
              </a:defRPr>
            </a:lvl1pPr>
          </a:lstStyle>
          <a:p>
            <a:fld id="{05F2A300-B33D-1442-B248-29BB2356CCA4}" type="datetimeFigureOut">
              <a:rPr lang="nl-NL" smtClean="0"/>
              <a:pPr/>
              <a:t>16-11-2024</a:t>
            </a:fld>
            <a:endParaRPr lang="nl-NL" dirty="0"/>
          </a:p>
        </p:txBody>
      </p:sp>
      <p:sp>
        <p:nvSpPr>
          <p:cNvPr id="5" name="Tijdelijke aanduiding voor voettekst 4">
            <a:extLst>
              <a:ext uri="{FF2B5EF4-FFF2-40B4-BE49-F238E27FC236}">
                <a16:creationId xmlns:a16="http://schemas.microsoft.com/office/drawing/2014/main" id="{00A7B2D8-7841-294A-9835-445FEFE07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rbel" panose="020B05030202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F17BD68F-1166-0445-8D69-E9194429C6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rbel" panose="020B0503020204020204" pitchFamily="34" charset="0"/>
              </a:defRPr>
            </a:lvl1pPr>
          </a:lstStyle>
          <a:p>
            <a:fld id="{696ED7D7-BFF0-4E42-A71E-655AD1BEA4A8}" type="slidenum">
              <a:rPr lang="nl-NL" smtClean="0"/>
              <a:pPr/>
              <a:t>‹nr.›</a:t>
            </a:fld>
            <a:endParaRPr lang="nl-NL" dirty="0"/>
          </a:p>
        </p:txBody>
      </p:sp>
    </p:spTree>
    <p:extLst>
      <p:ext uri="{BB962C8B-B14F-4D97-AF65-F5344CB8AC3E}">
        <p14:creationId xmlns:p14="http://schemas.microsoft.com/office/powerpoint/2010/main" val="7051053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F5B02272-968D-4D83-99E0-2321B880DE05}"/>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576264" y="6053515"/>
            <a:ext cx="1591200" cy="461517"/>
          </a:xfrm>
          <a:prstGeom prst="rect">
            <a:avLst/>
          </a:prstGeom>
        </p:spPr>
      </p:pic>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07015441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Lst>
  <p:hf sldNum="0" hdr="0" ftr="0" dt="0"/>
  <p:txStyles>
    <p:titleStyle>
      <a:lvl1pPr algn="l" defTabSz="914400" rtl="0" eaLnBrk="1" latinLnBrk="0" hangingPunct="1">
        <a:lnSpc>
          <a:spcPct val="80000"/>
        </a:lnSpc>
        <a:spcBef>
          <a:spcPct val="0"/>
        </a:spcBef>
        <a:buNone/>
        <a:defRPr sz="4000" kern="1200" spc="-60" baseline="0">
          <a:solidFill>
            <a:schemeClr val="tx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cxnSp>
        <p:nvCxnSpPr>
          <p:cNvPr id="7" name="Straight Connector 6">
            <a:extLst>
              <a:ext uri="{FF2B5EF4-FFF2-40B4-BE49-F238E27FC236}">
                <a16:creationId xmlns:a16="http://schemas.microsoft.com/office/drawing/2014/main" id="{0C382846-0594-4291-9CB1-B6452D54A367}"/>
              </a:ext>
            </a:extLst>
          </p:cNvPr>
          <p:cNvCxnSpPr>
            <a:cxnSpLocks/>
          </p:cNvCxnSpPr>
          <p:nvPr userDrawn="1"/>
        </p:nvCxnSpPr>
        <p:spPr>
          <a:xfrm>
            <a:off x="628649" y="1125970"/>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F5B02272-968D-4D83-99E0-2321B880DE05}"/>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576264" y="6053515"/>
            <a:ext cx="1591200" cy="461517"/>
          </a:xfrm>
          <a:prstGeom prst="rect">
            <a:avLst/>
          </a:prstGeom>
        </p:spPr>
      </p:pic>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76140276"/>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Lst>
  <p:hf sldNum="0" hdr="0" ftr="0" dt="0"/>
  <p:txStyles>
    <p:titleStyle>
      <a:lvl1pPr algn="l" defTabSz="914400" rtl="0" eaLnBrk="1" latinLnBrk="0" hangingPunct="1">
        <a:lnSpc>
          <a:spcPct val="80000"/>
        </a:lnSpc>
        <a:spcBef>
          <a:spcPct val="0"/>
        </a:spcBef>
        <a:buNone/>
        <a:defRPr sz="4000" kern="1200" spc="-60" baseline="0">
          <a:solidFill>
            <a:schemeClr val="tx2"/>
          </a:solidFill>
          <a:latin typeface="+mj-lt"/>
          <a:ea typeface="+mj-ea"/>
          <a:cs typeface="+mj-cs"/>
        </a:defRPr>
      </a:lvl1pPr>
    </p:titleStyle>
    <p:bodyStyle>
      <a:lvl1pPr marL="0" indent="0" algn="l" defTabSz="914400" rtl="0" eaLnBrk="1" latinLnBrk="0" hangingPunct="1">
        <a:lnSpc>
          <a:spcPct val="8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8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8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Afbeelding 1" descr="41556_UMCU_PPT_vervolg-09.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192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24138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Lst>
  <p:txStyles>
    <p:titleStyle>
      <a:lvl1pPr algn="l" defTabSz="457200" rtl="0" eaLnBrk="0" fontAlgn="base" hangingPunct="0">
        <a:spcBef>
          <a:spcPct val="0"/>
        </a:spcBef>
        <a:spcAft>
          <a:spcPct val="0"/>
        </a:spcAft>
        <a:defRPr sz="3200" kern="1200">
          <a:solidFill>
            <a:schemeClr val="tx2"/>
          </a:solidFill>
          <a:latin typeface="Myriad Pro"/>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ncbi.nlm.nih.gov/pmc/articles/PMC3315524/figure/pone-0034203-g008/"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hyperlink" Target="https://www.google.nl/url?sa=i&amp;source=images&amp;cd=&amp;cad=rja&amp;uact=8&amp;ved=2ahUKEwjnzpGu0o_bAhUCyqQKHaGEAssQjRx6BAgBEAU&amp;url=http://lesbos.webcam/camwhores/coeur-artificiel-de-carmat.html&amp;psig=AOvVaw0fPmfR-E__AjAeAPdmgqpd&amp;ust=1526745986510811" TargetMode="External"/><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66.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jpg"/><Relationship Id="rId9"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4.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hyperlink" Target="http://www.google.nl/url?sa=i&amp;rct=j&amp;q=&amp;esrc=s&amp;source=images&amp;cd=&amp;ved=0ahUKEwjUtb_qv4_YAhUrCsAKHfNeDSsQjRwIBw&amp;url=http://www.quickmeme.com/meme/1i2z&amp;psig=AOvVaw3JTEXv4Qz1oxnANImgR-ZA&amp;ust=15135466715259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hyperlink" Target="http://www.google.nl/url?sa=i&amp;rct=j&amp;q=&amp;esrc=s&amp;source=images&amp;cd=&amp;cad=rja&amp;uact=8&amp;docid=NgAZ14mM-kBdGM&amp;tbnid=Lo1x1y5Omd7pyM:&amp;ved=0CAUQjRw&amp;url=http://www.jybaudot.fr/Analyse/fonctionstrigo.html&amp;ei=BaG3U_iaBYql0QXClYDgAQ&amp;bvm=bv.70138588,d.d2k&amp;psig=AFQjCNHmO00edE4NNW3xUgq4FRkXh8C2tQ&amp;ust=1404629275357844" TargetMode="External"/><Relationship Id="rId5" Type="http://schemas.openxmlformats.org/officeDocument/2006/relationships/image" Target="../media/image31.jpeg"/><Relationship Id="rId4" Type="http://schemas.openxmlformats.org/officeDocument/2006/relationships/hyperlink" Target="http://www.google.nl/url?sa=i&amp;rct=j&amp;q=&amp;esrc=s&amp;source=images&amp;cd=&amp;cad=rja&amp;uact=8&amp;docid=C_wv-EpEUDA_cM&amp;tbnid=t7wrfIjyjKGZkM:&amp;ved=0CAUQjRw&amp;url=http://www.zeelandnet.nl/weblog/guust44/bericht/173428&amp;ei=_Z-3U-S6IYm60wW_xoHQCg&amp;bvm=bv.70138588,d.d2k&amp;psig=AFQjCNHG7uDr-5zW60hyU6EqAQIievD4rA&amp;ust=140462930218742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microsoft.com/office/2007/relationships/media" Target="../media/media3.mp4"/><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2.tiff"/><Relationship Id="rId11" Type="http://schemas.openxmlformats.org/officeDocument/2006/relationships/image" Target="../media/image97.png"/><Relationship Id="rId5" Type="http://schemas.openxmlformats.org/officeDocument/2006/relationships/slideLayout" Target="../slideLayouts/slideLayout14.xml"/><Relationship Id="rId10" Type="http://schemas.openxmlformats.org/officeDocument/2006/relationships/image" Target="../media/image96.JPG"/><Relationship Id="rId4" Type="http://schemas.openxmlformats.org/officeDocument/2006/relationships/video" Target="../media/media3.mp4"/><Relationship Id="rId9" Type="http://schemas.openxmlformats.org/officeDocument/2006/relationships/image" Target="../media/image95.jpeg"/><Relationship Id="rId1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www.google.nl/url?sa=i&amp;rct=j&amp;q=circadian+rhythm+plant&amp;source=images&amp;cd=&amp;cad=rja&amp;docid=2rgY0CGiMWvToM&amp;tbnid=phvfIuT61gFKwM:&amp;ved=0CAUQjRw&amp;url=http://plantcellbiology.masters.grkraj.org/html/Plant_Growth_And_Development13-Physiology_Of_Plant_Movements.htm&amp;ei=p3CRUbr1I6yU0QXYk4HADQ&amp;bvm=bv.46340616,d.d2k&amp;psig=AFQjCNFRnsN_JpR97Ts0S4WN1F3f5k29-w&amp;ust=1368572448040343"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hyperlink" Target="http://www.google.nl/url?sa=i&amp;rct=j&amp;q=circadian+rhythm+plant&amp;source=images&amp;cd=&amp;cad=rja&amp;docid=2rgY0CGiMWvToM&amp;tbnid=phvfIuT61gFKwM:&amp;ved=0CAUQjRw&amp;url=http://plantcellbiology.masters.grkraj.org/html/Plant_Growth_And_Development13-Physiology_Of_Plant_Movements.htm&amp;ei=p3CRUbr1I6yU0QXYk4HADQ&amp;bvm=bv.46340616,d.d2k&amp;psig=AFQjCNFRnsN_JpR97Ts0S4WN1F3f5k29-w&amp;ust=1368572448040343"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hyperlink" Target="http://www.google.nl/url?sa=i&amp;rct=j&amp;q=&amp;esrc=s&amp;source=images&amp;cd=&amp;cad=rja&amp;uact=8&amp;docid=NgAZ14mM-kBdGM&amp;tbnid=Lo1x1y5Omd7pyM:&amp;ved=0CAUQjRw&amp;url=http://www.jybaudot.fr/Analyse/fonctionstrigo.html&amp;ei=BaG3U_iaBYql0QXClYDgAQ&amp;bvm=bv.70138588,d.d2k&amp;psig=AFQjCNHmO00edE4NNW3xUgq4FRkXh8C2tQ&amp;ust=140462927535784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4AE9E-190E-4816-80AB-F2A639E66588}"/>
              </a:ext>
            </a:extLst>
          </p:cNvPr>
          <p:cNvSpPr>
            <a:spLocks noGrp="1"/>
          </p:cNvSpPr>
          <p:nvPr>
            <p:ph type="title"/>
          </p:nvPr>
        </p:nvSpPr>
        <p:spPr>
          <a:xfrm>
            <a:off x="4766536" y="3763566"/>
            <a:ext cx="7425464" cy="1123949"/>
          </a:xfrm>
        </p:spPr>
        <p:txBody>
          <a:bodyPr/>
          <a:lstStyle/>
          <a:p>
            <a:r>
              <a:rPr lang="en-US" sz="4800" b="1" dirty="0">
                <a:solidFill>
                  <a:schemeClr val="tx1"/>
                </a:solidFill>
              </a:rPr>
              <a:t>   </a:t>
            </a:r>
            <a:r>
              <a:rPr lang="en-US" sz="4800" b="1" dirty="0" err="1">
                <a:solidFill>
                  <a:schemeClr val="tx1"/>
                </a:solidFill>
              </a:rPr>
              <a:t>Klokkijken</a:t>
            </a:r>
            <a:r>
              <a:rPr lang="en-US" sz="4800" b="1" dirty="0">
                <a:solidFill>
                  <a:schemeClr val="tx1"/>
                </a:solidFill>
              </a:rPr>
              <a:t> in het Hart</a:t>
            </a:r>
          </a:p>
        </p:txBody>
      </p:sp>
      <p:sp>
        <p:nvSpPr>
          <p:cNvPr id="4" name="Text Placeholder 3">
            <a:extLst>
              <a:ext uri="{FF2B5EF4-FFF2-40B4-BE49-F238E27FC236}">
                <a16:creationId xmlns:a16="http://schemas.microsoft.com/office/drawing/2014/main" id="{861EEFAE-D557-47A1-8EEB-869FE64AD6EF}"/>
              </a:ext>
            </a:extLst>
          </p:cNvPr>
          <p:cNvSpPr>
            <a:spLocks noGrp="1"/>
          </p:cNvSpPr>
          <p:nvPr>
            <p:ph type="body" sz="quarter" idx="11"/>
          </p:nvPr>
        </p:nvSpPr>
        <p:spPr>
          <a:xfrm>
            <a:off x="5418976" y="5881967"/>
            <a:ext cx="6153150" cy="232858"/>
          </a:xfrm>
        </p:spPr>
        <p:txBody>
          <a:bodyPr/>
          <a:lstStyle/>
          <a:p>
            <a:r>
              <a:rPr lang="en-US" sz="2000" dirty="0" err="1"/>
              <a:t>Hoogleraar</a:t>
            </a:r>
            <a:r>
              <a:rPr lang="en-US" sz="2000" dirty="0"/>
              <a:t> en Cardioloog Advanced Hartfalen</a:t>
            </a:r>
          </a:p>
          <a:p>
            <a:r>
              <a:rPr lang="en-US" sz="2000" dirty="0"/>
              <a:t>University Medical Center Utrecht</a:t>
            </a:r>
          </a:p>
        </p:txBody>
      </p:sp>
      <p:sp>
        <p:nvSpPr>
          <p:cNvPr id="5" name="Text Placeholder 4">
            <a:extLst>
              <a:ext uri="{FF2B5EF4-FFF2-40B4-BE49-F238E27FC236}">
                <a16:creationId xmlns:a16="http://schemas.microsoft.com/office/drawing/2014/main" id="{5BE5A76D-11C0-4F9F-AF49-6647F1765AA7}"/>
              </a:ext>
            </a:extLst>
          </p:cNvPr>
          <p:cNvSpPr>
            <a:spLocks noGrp="1"/>
          </p:cNvSpPr>
          <p:nvPr>
            <p:ph type="body" sz="quarter" idx="13"/>
          </p:nvPr>
        </p:nvSpPr>
        <p:spPr/>
        <p:txBody>
          <a:bodyPr/>
          <a:lstStyle/>
          <a:p>
            <a:r>
              <a:rPr lang="en-US" sz="3000" dirty="0"/>
              <a:t>Linda W. van Laake</a:t>
            </a:r>
          </a:p>
        </p:txBody>
      </p:sp>
      <p:pic>
        <p:nvPicPr>
          <p:cNvPr id="11" name="Tijdelijke aanduiding voor afbeelding 10"/>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28" t="39535" r="-2141" b="11629"/>
          <a:stretch/>
        </p:blipFill>
        <p:spPr>
          <a:xfrm>
            <a:off x="0" y="-2900"/>
            <a:ext cx="12192000" cy="4544947"/>
          </a:xfrm>
        </p:spPr>
      </p:pic>
      <p:pic>
        <p:nvPicPr>
          <p:cNvPr id="6" name="Afbeelding 5" descr="Afbeelding met klok, hemel, wolk, buitenshuis&#10;&#10;Automatisch gegenereerde beschrijving">
            <a:extLst>
              <a:ext uri="{FF2B5EF4-FFF2-40B4-BE49-F238E27FC236}">
                <a16:creationId xmlns:a16="http://schemas.microsoft.com/office/drawing/2014/main" id="{46142E59-BB23-7D1D-13FB-FAA4E3F5A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21823">
            <a:off x="6209653" y="1660679"/>
            <a:ext cx="2432848" cy="2432848"/>
          </a:xfrm>
          <a:prstGeom prst="heart">
            <a:avLst/>
          </a:prstGeom>
        </p:spPr>
      </p:pic>
    </p:spTree>
    <p:extLst>
      <p:ext uri="{BB962C8B-B14F-4D97-AF65-F5344CB8AC3E}">
        <p14:creationId xmlns:p14="http://schemas.microsoft.com/office/powerpoint/2010/main" val="52532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Circadiane</a:t>
            </a:r>
            <a:r>
              <a:rPr lang="nl-NL" dirty="0">
                <a:solidFill>
                  <a:schemeClr val="tx1"/>
                </a:solidFill>
              </a:rPr>
              <a:t> ritmes in regeneratie</a:t>
            </a:r>
          </a:p>
        </p:txBody>
      </p:sp>
      <p:sp>
        <p:nvSpPr>
          <p:cNvPr id="2" name="Rectangle 3">
            <a:extLst>
              <a:ext uri="{FF2B5EF4-FFF2-40B4-BE49-F238E27FC236}">
                <a16:creationId xmlns:a16="http://schemas.microsoft.com/office/drawing/2014/main" id="{DCE06BDB-F226-665D-707A-8A25B238971E}"/>
              </a:ext>
            </a:extLst>
          </p:cNvPr>
          <p:cNvSpPr txBox="1">
            <a:spLocks noChangeArrowheads="1"/>
          </p:cNvSpPr>
          <p:nvPr/>
        </p:nvSpPr>
        <p:spPr bwMode="auto">
          <a:xfrm>
            <a:off x="1631950" y="1052514"/>
            <a:ext cx="903605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800">
                <a:solidFill>
                  <a:srgbClr val="CCCCFF"/>
                </a:solidFill>
                <a:latin typeface="Verdana" pitchFamily="34" charset="0"/>
                <a:cs typeface="Arial" charset="0"/>
              </a:defRPr>
            </a:lvl1pPr>
            <a:lvl2pPr marL="742950" indent="-285750">
              <a:spcBef>
                <a:spcPct val="20000"/>
              </a:spcBef>
              <a:buFont typeface="Verdana" pitchFamily="34" charset="0"/>
              <a:buChar char="–"/>
              <a:defRPr sz="2400">
                <a:solidFill>
                  <a:srgbClr val="CCCCFF"/>
                </a:solidFill>
                <a:latin typeface="Verdana" pitchFamily="34" charset="0"/>
                <a:cs typeface="Arial" charset="0"/>
              </a:defRPr>
            </a:lvl2pPr>
            <a:lvl3pPr marL="1143000" indent="-228600">
              <a:spcBef>
                <a:spcPct val="20000"/>
              </a:spcBef>
              <a:buChar char="•"/>
              <a:defRPr sz="2000">
                <a:solidFill>
                  <a:srgbClr val="CCCCFF"/>
                </a:solidFill>
                <a:latin typeface="Verdana" pitchFamily="34" charset="0"/>
                <a:cs typeface="Arial" charset="0"/>
              </a:defRPr>
            </a:lvl3pPr>
            <a:lvl4pPr marL="1600200" indent="-228600">
              <a:spcBef>
                <a:spcPct val="20000"/>
              </a:spcBef>
              <a:buChar char="•"/>
              <a:defRPr>
                <a:solidFill>
                  <a:srgbClr val="CCCCFF"/>
                </a:solidFill>
                <a:latin typeface="Verdana" pitchFamily="34" charset="0"/>
                <a:cs typeface="Arial" charset="0"/>
              </a:defRPr>
            </a:lvl4pPr>
            <a:lvl5pPr marL="2057400" indent="-228600">
              <a:spcBef>
                <a:spcPct val="20000"/>
              </a:spcBef>
              <a:buChar char="•"/>
              <a:defRPr>
                <a:solidFill>
                  <a:srgbClr val="CCCCFF"/>
                </a:solidFill>
                <a:latin typeface="Verdana" pitchFamily="34" charset="0"/>
                <a:cs typeface="Arial" charset="0"/>
              </a:defRPr>
            </a:lvl5pPr>
            <a:lvl6pPr marL="2514600" indent="-228600" eaLnBrk="0" fontAlgn="base" hangingPunct="0">
              <a:spcBef>
                <a:spcPct val="20000"/>
              </a:spcBef>
              <a:spcAft>
                <a:spcPct val="0"/>
              </a:spcAft>
              <a:buChar char="•"/>
              <a:defRPr>
                <a:solidFill>
                  <a:srgbClr val="CCCCFF"/>
                </a:solidFill>
                <a:latin typeface="Verdana" pitchFamily="34" charset="0"/>
                <a:cs typeface="Arial" charset="0"/>
              </a:defRPr>
            </a:lvl6pPr>
            <a:lvl7pPr marL="2971800" indent="-228600" eaLnBrk="0" fontAlgn="base" hangingPunct="0">
              <a:spcBef>
                <a:spcPct val="20000"/>
              </a:spcBef>
              <a:spcAft>
                <a:spcPct val="0"/>
              </a:spcAft>
              <a:buChar char="•"/>
              <a:defRPr>
                <a:solidFill>
                  <a:srgbClr val="CCCCFF"/>
                </a:solidFill>
                <a:latin typeface="Verdana" pitchFamily="34" charset="0"/>
                <a:cs typeface="Arial" charset="0"/>
              </a:defRPr>
            </a:lvl7pPr>
            <a:lvl8pPr marL="3429000" indent="-228600" eaLnBrk="0" fontAlgn="base" hangingPunct="0">
              <a:spcBef>
                <a:spcPct val="20000"/>
              </a:spcBef>
              <a:spcAft>
                <a:spcPct val="0"/>
              </a:spcAft>
              <a:buChar char="•"/>
              <a:defRPr>
                <a:solidFill>
                  <a:srgbClr val="CCCCFF"/>
                </a:solidFill>
                <a:latin typeface="Verdana" pitchFamily="34" charset="0"/>
                <a:cs typeface="Arial" charset="0"/>
              </a:defRPr>
            </a:lvl8pPr>
            <a:lvl9pPr marL="3886200" indent="-228600" eaLnBrk="0" fontAlgn="base" hangingPunct="0">
              <a:spcBef>
                <a:spcPct val="20000"/>
              </a:spcBef>
              <a:spcAft>
                <a:spcPct val="0"/>
              </a:spcAft>
              <a:buChar char="•"/>
              <a:defRPr>
                <a:solidFill>
                  <a:srgbClr val="CCCCFF"/>
                </a:solidFill>
                <a:latin typeface="Verdana" pitchFamily="34" charset="0"/>
                <a:cs typeface="Arial"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rPr>
              <a:t>Zebrafish fin amputation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nl-NL" sz="2400" b="0" i="0" u="none" strike="noStrike" kern="1200" cap="none" spc="0" normalizeH="0" baseline="0" noProof="0">
              <a:ln>
                <a:noFill/>
              </a:ln>
              <a:solidFill>
                <a:schemeClr val="tx1"/>
              </a:solidFill>
              <a:effectLst/>
              <a:uLnTx/>
              <a:uFillTx/>
              <a:latin typeface="Arial"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nl-NL" sz="2400" b="0" i="0" u="none" strike="noStrike" kern="1200" cap="none" spc="0" normalizeH="0" baseline="0" noProof="0">
              <a:ln>
                <a:noFill/>
              </a:ln>
              <a:solidFill>
                <a:schemeClr val="tx1"/>
              </a:solidFill>
              <a:effectLst/>
              <a:uLnTx/>
              <a:uFillTx/>
              <a:latin typeface="Arial"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nl-NL" sz="2400" b="0" i="1"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rPr>
              <a:t>	</a:t>
            </a:r>
            <a:endParaRPr kumimoji="0" lang="en-US" altLang="nl-NL" sz="2400" b="0" i="1"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nl-NL" sz="2400" b="0" i="0" u="none" strike="noStrike" kern="1200" cap="none" spc="0" normalizeH="0" baseline="0" noProof="0">
              <a:ln>
                <a:noFill/>
              </a:ln>
              <a:solidFill>
                <a:schemeClr val="tx1"/>
              </a:solidFill>
              <a:effectLst/>
              <a:uLnTx/>
              <a:uFillTx/>
              <a:latin typeface="Verdana" pitchFamily="34" charset="0"/>
              <a:ea typeface="ＭＳ Ｐゴシック" pitchFamily="34" charset="-128"/>
              <a:cs typeface="Arial" charset="0"/>
              <a:sym typeface="Symbol" pitchFamily="18" charset="2"/>
            </a:endParaRPr>
          </a:p>
        </p:txBody>
      </p:sp>
      <p:pic>
        <p:nvPicPr>
          <p:cNvPr id="3" name="Picture 4" descr="Figure 8">
            <a:hlinkClick r:id="rId2"/>
            <a:extLst>
              <a:ext uri="{FF2B5EF4-FFF2-40B4-BE49-F238E27FC236}">
                <a16:creationId xmlns:a16="http://schemas.microsoft.com/office/drawing/2014/main" id="{0107D733-DDB0-276E-DF97-B5CD0BE0C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68" t="67204"/>
          <a:stretch>
            <a:fillRect/>
          </a:stretch>
        </p:blipFill>
        <p:spPr bwMode="auto">
          <a:xfrm>
            <a:off x="1779589" y="2043114"/>
            <a:ext cx="8637587"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2">
            <a:extLst>
              <a:ext uri="{FF2B5EF4-FFF2-40B4-BE49-F238E27FC236}">
                <a16:creationId xmlns:a16="http://schemas.microsoft.com/office/drawing/2014/main" id="{5BEAD48E-B5D0-35D5-82F2-61803ED3CBF7}"/>
              </a:ext>
            </a:extLst>
          </p:cNvPr>
          <p:cNvSpPr txBox="1">
            <a:spLocks noChangeArrowheads="1"/>
          </p:cNvSpPr>
          <p:nvPr/>
        </p:nvSpPr>
        <p:spPr bwMode="auto">
          <a:xfrm>
            <a:off x="4227513" y="6553201"/>
            <a:ext cx="5181600" cy="3079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err="1">
                <a:ln>
                  <a:noFill/>
                </a:ln>
                <a:effectLst/>
                <a:uLnTx/>
                <a:uFillTx/>
                <a:latin typeface="Verdana"/>
                <a:ea typeface="ＭＳ Ｐゴシック" pitchFamily="34" charset="-128"/>
                <a:cs typeface="Arial"/>
              </a:rPr>
              <a:t>Idda</a:t>
            </a:r>
            <a:r>
              <a:rPr kumimoji="0" lang="en-US" sz="1400" b="0" i="0" u="none" strike="noStrike" kern="1200" cap="none" spc="0" normalizeH="0" baseline="0" noProof="0" dirty="0">
                <a:ln>
                  <a:noFill/>
                </a:ln>
                <a:effectLst/>
                <a:uLnTx/>
                <a:uFillTx/>
                <a:latin typeface="Verdana"/>
                <a:ea typeface="ＭＳ Ｐゴシック" pitchFamily="34" charset="-128"/>
                <a:cs typeface="Arial"/>
              </a:rPr>
              <a:t> et al, </a:t>
            </a:r>
            <a:r>
              <a:rPr kumimoji="0" lang="en-US" sz="1400" b="0" i="1" u="none" strike="noStrike" kern="1200" cap="none" spc="0" normalizeH="0" baseline="0" noProof="0" dirty="0" err="1">
                <a:ln>
                  <a:noFill/>
                </a:ln>
                <a:effectLst/>
                <a:uLnTx/>
                <a:uFillTx/>
                <a:latin typeface="Verdana"/>
                <a:ea typeface="ＭＳ Ｐゴシック" pitchFamily="34" charset="-128"/>
                <a:cs typeface="Arial"/>
              </a:rPr>
              <a:t>PLoS</a:t>
            </a:r>
            <a:r>
              <a:rPr kumimoji="0" lang="en-US" sz="1400" b="0" i="1" u="none" strike="noStrike" kern="1200" cap="none" spc="0" normalizeH="0" baseline="0" noProof="0" dirty="0">
                <a:ln>
                  <a:noFill/>
                </a:ln>
                <a:effectLst/>
                <a:uLnTx/>
                <a:uFillTx/>
                <a:latin typeface="Verdana"/>
                <a:ea typeface="ＭＳ Ｐゴシック" pitchFamily="34" charset="-128"/>
                <a:cs typeface="Arial"/>
              </a:rPr>
              <a:t> ONE </a:t>
            </a:r>
            <a:r>
              <a:rPr kumimoji="0" lang="en-US" sz="1400" b="0" i="0" u="none" strike="noStrike" kern="1200" cap="none" spc="0" normalizeH="0" baseline="0" noProof="0" dirty="0">
                <a:ln>
                  <a:noFill/>
                </a:ln>
                <a:effectLst/>
                <a:uLnTx/>
                <a:uFillTx/>
                <a:latin typeface="Verdana"/>
                <a:ea typeface="ＭＳ Ｐゴシック" pitchFamily="34" charset="-128"/>
                <a:cs typeface="Arial"/>
              </a:rPr>
              <a:t>2012</a:t>
            </a:r>
          </a:p>
        </p:txBody>
      </p:sp>
    </p:spTree>
    <p:extLst>
      <p:ext uri="{BB962C8B-B14F-4D97-AF65-F5344CB8AC3E}">
        <p14:creationId xmlns:p14="http://schemas.microsoft.com/office/powerpoint/2010/main" val="257090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Incidentie van (</a:t>
            </a:r>
            <a:r>
              <a:rPr lang="nl-NL" dirty="0" err="1">
                <a:solidFill>
                  <a:schemeClr val="tx1"/>
                </a:solidFill>
              </a:rPr>
              <a:t>patho</a:t>
            </a:r>
            <a:r>
              <a:rPr lang="nl-NL" dirty="0">
                <a:solidFill>
                  <a:schemeClr val="tx1"/>
                </a:solidFill>
              </a:rPr>
              <a:t>)fysiologie</a:t>
            </a:r>
          </a:p>
        </p:txBody>
      </p:sp>
      <p:sp>
        <p:nvSpPr>
          <p:cNvPr id="7" name="AutoShape 5">
            <a:extLst>
              <a:ext uri="{FF2B5EF4-FFF2-40B4-BE49-F238E27FC236}">
                <a16:creationId xmlns:a16="http://schemas.microsoft.com/office/drawing/2014/main" id="{C4CFACD3-B20A-2C59-EE71-8B69337B7957}"/>
              </a:ext>
            </a:extLst>
          </p:cNvPr>
          <p:cNvSpPr>
            <a:spLocks noChangeArrowheads="1"/>
          </p:cNvSpPr>
          <p:nvPr/>
        </p:nvSpPr>
        <p:spPr bwMode="auto">
          <a:xfrm>
            <a:off x="3043246" y="1435102"/>
            <a:ext cx="6072187" cy="51609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3 h 21600"/>
              <a:gd name="T26" fmla="*/ 18438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03" y="10800"/>
                </a:moveTo>
                <a:cubicBezTo>
                  <a:pt x="2103" y="15603"/>
                  <a:pt x="5997" y="19497"/>
                  <a:pt x="10800" y="19497"/>
                </a:cubicBezTo>
                <a:cubicBezTo>
                  <a:pt x="15603" y="19497"/>
                  <a:pt x="19497" y="15603"/>
                  <a:pt x="19497" y="10800"/>
                </a:cubicBezTo>
                <a:cubicBezTo>
                  <a:pt x="19497" y="5997"/>
                  <a:pt x="15603" y="2103"/>
                  <a:pt x="10800" y="2103"/>
                </a:cubicBezTo>
                <a:cubicBezTo>
                  <a:pt x="5997" y="2103"/>
                  <a:pt x="2103" y="5997"/>
                  <a:pt x="2103" y="10800"/>
                </a:cubicBezTo>
                <a:close/>
              </a:path>
            </a:pathLst>
          </a:custGeom>
          <a:solidFill>
            <a:srgbClr val="FFFFFF"/>
          </a:solidFill>
          <a:ln w="9525">
            <a:solidFill>
              <a:srgbClr val="000000"/>
            </a:solidFill>
            <a:round/>
            <a:headEnd/>
            <a:tailEnd/>
          </a:ln>
        </p:spPr>
        <p:txBody>
          <a:bodyPr wrap="none" lIns="91407" tIns="45704" rIns="91407" bIns="45704" anchor="ctr"/>
          <a:lstStyle/>
          <a:p>
            <a:pPr marL="0" marR="0" lvl="0" indent="0" algn="l" defTabSz="91407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effectLst/>
              <a:uLnTx/>
              <a:uFillTx/>
              <a:latin typeface="Verdana"/>
              <a:ea typeface="+mn-ea"/>
              <a:cs typeface="Arial"/>
            </a:endParaRPr>
          </a:p>
        </p:txBody>
      </p:sp>
      <p:sp>
        <p:nvSpPr>
          <p:cNvPr id="11" name="Text Box 6">
            <a:extLst>
              <a:ext uri="{FF2B5EF4-FFF2-40B4-BE49-F238E27FC236}">
                <a16:creationId xmlns:a16="http://schemas.microsoft.com/office/drawing/2014/main" id="{49B79B48-4D8C-B471-ABF8-9B8295B35014}"/>
              </a:ext>
            </a:extLst>
          </p:cNvPr>
          <p:cNvSpPr txBox="1">
            <a:spLocks noChangeArrowheads="1"/>
          </p:cNvSpPr>
          <p:nvPr/>
        </p:nvSpPr>
        <p:spPr bwMode="auto">
          <a:xfrm>
            <a:off x="8112127" y="3632201"/>
            <a:ext cx="1470025" cy="373659"/>
          </a:xfrm>
          <a:prstGeom prst="rect">
            <a:avLst/>
          </a:prstGeom>
          <a:noFill/>
          <a:ln w="9525">
            <a:noFill/>
            <a:miter lim="800000"/>
            <a:headEnd/>
            <a:tailEnd/>
          </a:ln>
        </p:spPr>
        <p:txBody>
          <a:bodyPr lIns="91407" tIns="45704" rIns="91407" bIns="45704">
            <a:spAutoFit/>
          </a:bodyPr>
          <a:lstStyle/>
          <a:p>
            <a:pPr marL="0" marR="0" lvl="0" indent="0" algn="ctr"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effectLst/>
                <a:uLnTx/>
                <a:uFillTx/>
                <a:latin typeface="Verdana"/>
                <a:ea typeface="+mn-ea"/>
                <a:cs typeface="Arial"/>
              </a:rPr>
              <a:t>6 </a:t>
            </a:r>
          </a:p>
        </p:txBody>
      </p:sp>
      <p:sp>
        <p:nvSpPr>
          <p:cNvPr id="12" name="Text Box 7">
            <a:extLst>
              <a:ext uri="{FF2B5EF4-FFF2-40B4-BE49-F238E27FC236}">
                <a16:creationId xmlns:a16="http://schemas.microsoft.com/office/drawing/2014/main" id="{7967D5B0-04E1-11E8-F691-D45D5E07DB88}"/>
              </a:ext>
            </a:extLst>
          </p:cNvPr>
          <p:cNvSpPr txBox="1">
            <a:spLocks noChangeArrowheads="1"/>
          </p:cNvSpPr>
          <p:nvPr/>
        </p:nvSpPr>
        <p:spPr bwMode="auto">
          <a:xfrm>
            <a:off x="2640014" y="3632201"/>
            <a:ext cx="1468437" cy="373659"/>
          </a:xfrm>
          <a:prstGeom prst="rect">
            <a:avLst/>
          </a:prstGeom>
          <a:noFill/>
          <a:ln w="9525">
            <a:noFill/>
            <a:miter lim="800000"/>
            <a:headEnd/>
            <a:tailEnd/>
          </a:ln>
        </p:spPr>
        <p:txBody>
          <a:bodyPr lIns="91407" tIns="45704" rIns="91407" bIns="45704">
            <a:spAutoFit/>
          </a:bodyPr>
          <a:lstStyle/>
          <a:p>
            <a:pPr marL="0" marR="0" lvl="0" indent="0" algn="ctr"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6</a:t>
            </a:r>
          </a:p>
        </p:txBody>
      </p:sp>
      <p:sp>
        <p:nvSpPr>
          <p:cNvPr id="13" name="Text Box 8">
            <a:extLst>
              <a:ext uri="{FF2B5EF4-FFF2-40B4-BE49-F238E27FC236}">
                <a16:creationId xmlns:a16="http://schemas.microsoft.com/office/drawing/2014/main" id="{D3DADAF0-080C-5670-96F1-55DE41941DFA}"/>
              </a:ext>
            </a:extLst>
          </p:cNvPr>
          <p:cNvSpPr txBox="1">
            <a:spLocks noChangeArrowheads="1"/>
          </p:cNvSpPr>
          <p:nvPr/>
        </p:nvSpPr>
        <p:spPr bwMode="auto">
          <a:xfrm>
            <a:off x="6711958" y="1582740"/>
            <a:ext cx="309563"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a:t>
            </a:r>
          </a:p>
        </p:txBody>
      </p:sp>
      <p:sp>
        <p:nvSpPr>
          <p:cNvPr id="14" name="Text Box 9">
            <a:extLst>
              <a:ext uri="{FF2B5EF4-FFF2-40B4-BE49-F238E27FC236}">
                <a16:creationId xmlns:a16="http://schemas.microsoft.com/office/drawing/2014/main" id="{79A04AB2-98B3-D75C-0865-A40F3E6AFECA}"/>
              </a:ext>
            </a:extLst>
          </p:cNvPr>
          <p:cNvSpPr txBox="1">
            <a:spLocks noChangeArrowheads="1"/>
          </p:cNvSpPr>
          <p:nvPr/>
        </p:nvSpPr>
        <p:spPr bwMode="auto">
          <a:xfrm>
            <a:off x="7385058" y="1879602"/>
            <a:ext cx="309563"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2</a:t>
            </a:r>
          </a:p>
        </p:txBody>
      </p:sp>
      <p:sp>
        <p:nvSpPr>
          <p:cNvPr id="15" name="Text Box 10">
            <a:extLst>
              <a:ext uri="{FF2B5EF4-FFF2-40B4-BE49-F238E27FC236}">
                <a16:creationId xmlns:a16="http://schemas.microsoft.com/office/drawing/2014/main" id="{3899B3F5-7F53-092D-49ED-AEBB4D176D06}"/>
              </a:ext>
            </a:extLst>
          </p:cNvPr>
          <p:cNvSpPr txBox="1">
            <a:spLocks noChangeArrowheads="1"/>
          </p:cNvSpPr>
          <p:nvPr/>
        </p:nvSpPr>
        <p:spPr bwMode="auto">
          <a:xfrm>
            <a:off x="7931150" y="2249490"/>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3</a:t>
            </a:r>
          </a:p>
        </p:txBody>
      </p:sp>
      <p:sp>
        <p:nvSpPr>
          <p:cNvPr id="16" name="Text Box 11">
            <a:extLst>
              <a:ext uri="{FF2B5EF4-FFF2-40B4-BE49-F238E27FC236}">
                <a16:creationId xmlns:a16="http://schemas.microsoft.com/office/drawing/2014/main" id="{43730849-9C0D-8E5E-F78B-3F1205D0786C}"/>
              </a:ext>
            </a:extLst>
          </p:cNvPr>
          <p:cNvSpPr txBox="1">
            <a:spLocks noChangeArrowheads="1"/>
          </p:cNvSpPr>
          <p:nvPr/>
        </p:nvSpPr>
        <p:spPr bwMode="auto">
          <a:xfrm>
            <a:off x="8332788" y="2678115"/>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4</a:t>
            </a:r>
          </a:p>
        </p:txBody>
      </p:sp>
      <p:sp>
        <p:nvSpPr>
          <p:cNvPr id="17" name="Text Box 12">
            <a:extLst>
              <a:ext uri="{FF2B5EF4-FFF2-40B4-BE49-F238E27FC236}">
                <a16:creationId xmlns:a16="http://schemas.microsoft.com/office/drawing/2014/main" id="{8F88D0F6-ED21-EC30-50FC-ACBB63E932CE}"/>
              </a:ext>
            </a:extLst>
          </p:cNvPr>
          <p:cNvSpPr txBox="1">
            <a:spLocks noChangeArrowheads="1"/>
          </p:cNvSpPr>
          <p:nvPr/>
        </p:nvSpPr>
        <p:spPr bwMode="auto">
          <a:xfrm>
            <a:off x="8570913" y="3133726"/>
            <a:ext cx="309562"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5</a:t>
            </a:r>
          </a:p>
        </p:txBody>
      </p:sp>
      <p:sp>
        <p:nvSpPr>
          <p:cNvPr id="18" name="Text Box 13">
            <a:extLst>
              <a:ext uri="{FF2B5EF4-FFF2-40B4-BE49-F238E27FC236}">
                <a16:creationId xmlns:a16="http://schemas.microsoft.com/office/drawing/2014/main" id="{B0F1F95E-7374-337F-83E8-F30CC4738B98}"/>
              </a:ext>
            </a:extLst>
          </p:cNvPr>
          <p:cNvSpPr txBox="1">
            <a:spLocks noChangeArrowheads="1"/>
          </p:cNvSpPr>
          <p:nvPr/>
        </p:nvSpPr>
        <p:spPr bwMode="auto">
          <a:xfrm>
            <a:off x="8643938" y="4137027"/>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7</a:t>
            </a:r>
          </a:p>
        </p:txBody>
      </p:sp>
      <p:sp>
        <p:nvSpPr>
          <p:cNvPr id="19" name="Text Box 14">
            <a:extLst>
              <a:ext uri="{FF2B5EF4-FFF2-40B4-BE49-F238E27FC236}">
                <a16:creationId xmlns:a16="http://schemas.microsoft.com/office/drawing/2014/main" id="{C4FD0E08-618F-E17E-FC9E-2F58DA74C2B5}"/>
              </a:ext>
            </a:extLst>
          </p:cNvPr>
          <p:cNvSpPr txBox="1">
            <a:spLocks noChangeArrowheads="1"/>
          </p:cNvSpPr>
          <p:nvPr/>
        </p:nvSpPr>
        <p:spPr bwMode="auto">
          <a:xfrm>
            <a:off x="8520113" y="4595814"/>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8</a:t>
            </a:r>
          </a:p>
        </p:txBody>
      </p:sp>
      <p:sp>
        <p:nvSpPr>
          <p:cNvPr id="20" name="Text Box 15">
            <a:extLst>
              <a:ext uri="{FF2B5EF4-FFF2-40B4-BE49-F238E27FC236}">
                <a16:creationId xmlns:a16="http://schemas.microsoft.com/office/drawing/2014/main" id="{13878871-194B-7B46-8027-9BC5A50722D6}"/>
              </a:ext>
            </a:extLst>
          </p:cNvPr>
          <p:cNvSpPr txBox="1">
            <a:spLocks noChangeArrowheads="1"/>
          </p:cNvSpPr>
          <p:nvPr/>
        </p:nvSpPr>
        <p:spPr bwMode="auto">
          <a:xfrm>
            <a:off x="8234363" y="5095878"/>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9</a:t>
            </a:r>
          </a:p>
        </p:txBody>
      </p:sp>
      <p:sp>
        <p:nvSpPr>
          <p:cNvPr id="21" name="Text Box 16">
            <a:extLst>
              <a:ext uri="{FF2B5EF4-FFF2-40B4-BE49-F238E27FC236}">
                <a16:creationId xmlns:a16="http://schemas.microsoft.com/office/drawing/2014/main" id="{ADDAB801-36DD-8D37-1E33-BAEBBAFC7EDB}"/>
              </a:ext>
            </a:extLst>
          </p:cNvPr>
          <p:cNvSpPr txBox="1">
            <a:spLocks noChangeArrowheads="1"/>
          </p:cNvSpPr>
          <p:nvPr/>
        </p:nvSpPr>
        <p:spPr bwMode="auto">
          <a:xfrm>
            <a:off x="7623175" y="5592765"/>
            <a:ext cx="604838"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10</a:t>
            </a:r>
          </a:p>
        </p:txBody>
      </p:sp>
      <p:sp>
        <p:nvSpPr>
          <p:cNvPr id="22" name="Text Box 17">
            <a:extLst>
              <a:ext uri="{FF2B5EF4-FFF2-40B4-BE49-F238E27FC236}">
                <a16:creationId xmlns:a16="http://schemas.microsoft.com/office/drawing/2014/main" id="{80D69121-5DBB-E7F1-61FB-23472386FA56}"/>
              </a:ext>
            </a:extLst>
          </p:cNvPr>
          <p:cNvSpPr txBox="1">
            <a:spLocks noChangeArrowheads="1"/>
          </p:cNvSpPr>
          <p:nvPr/>
        </p:nvSpPr>
        <p:spPr bwMode="auto">
          <a:xfrm>
            <a:off x="6880225" y="6005515"/>
            <a:ext cx="604838"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11</a:t>
            </a:r>
          </a:p>
        </p:txBody>
      </p:sp>
      <p:sp>
        <p:nvSpPr>
          <p:cNvPr id="23" name="Text Box 18">
            <a:extLst>
              <a:ext uri="{FF2B5EF4-FFF2-40B4-BE49-F238E27FC236}">
                <a16:creationId xmlns:a16="http://schemas.microsoft.com/office/drawing/2014/main" id="{D5EBE2F9-BA59-9075-1698-B94D398D2CD0}"/>
              </a:ext>
            </a:extLst>
          </p:cNvPr>
          <p:cNvSpPr txBox="1">
            <a:spLocks noChangeArrowheads="1"/>
          </p:cNvSpPr>
          <p:nvPr/>
        </p:nvSpPr>
        <p:spPr bwMode="auto">
          <a:xfrm>
            <a:off x="4794250" y="6005515"/>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a:t>
            </a:r>
          </a:p>
        </p:txBody>
      </p:sp>
      <p:sp>
        <p:nvSpPr>
          <p:cNvPr id="24" name="Text Box 19">
            <a:extLst>
              <a:ext uri="{FF2B5EF4-FFF2-40B4-BE49-F238E27FC236}">
                <a16:creationId xmlns:a16="http://schemas.microsoft.com/office/drawing/2014/main" id="{FD11D7FB-A594-20F8-5FBD-7E4154E929E9}"/>
              </a:ext>
            </a:extLst>
          </p:cNvPr>
          <p:cNvSpPr txBox="1">
            <a:spLocks noChangeArrowheads="1"/>
          </p:cNvSpPr>
          <p:nvPr/>
        </p:nvSpPr>
        <p:spPr bwMode="auto">
          <a:xfrm>
            <a:off x="4071938" y="5592765"/>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2</a:t>
            </a:r>
          </a:p>
        </p:txBody>
      </p:sp>
      <p:sp>
        <p:nvSpPr>
          <p:cNvPr id="25" name="Text Box 20">
            <a:extLst>
              <a:ext uri="{FF2B5EF4-FFF2-40B4-BE49-F238E27FC236}">
                <a16:creationId xmlns:a16="http://schemas.microsoft.com/office/drawing/2014/main" id="{295EC2D0-F1BE-92B9-8212-A81C31BA2959}"/>
              </a:ext>
            </a:extLst>
          </p:cNvPr>
          <p:cNvSpPr txBox="1">
            <a:spLocks noChangeArrowheads="1"/>
          </p:cNvSpPr>
          <p:nvPr/>
        </p:nvSpPr>
        <p:spPr bwMode="auto">
          <a:xfrm>
            <a:off x="3589338" y="5095878"/>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3</a:t>
            </a:r>
          </a:p>
        </p:txBody>
      </p:sp>
      <p:sp>
        <p:nvSpPr>
          <p:cNvPr id="26" name="Text Box 21">
            <a:extLst>
              <a:ext uri="{FF2B5EF4-FFF2-40B4-BE49-F238E27FC236}">
                <a16:creationId xmlns:a16="http://schemas.microsoft.com/office/drawing/2014/main" id="{7E67B9A6-0D4A-A0C5-D7CF-3C5401BC6540}"/>
              </a:ext>
            </a:extLst>
          </p:cNvPr>
          <p:cNvSpPr txBox="1">
            <a:spLocks noChangeArrowheads="1"/>
          </p:cNvSpPr>
          <p:nvPr/>
        </p:nvSpPr>
        <p:spPr bwMode="auto">
          <a:xfrm>
            <a:off x="3333750" y="4595814"/>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4</a:t>
            </a:r>
          </a:p>
        </p:txBody>
      </p:sp>
      <p:sp>
        <p:nvSpPr>
          <p:cNvPr id="27" name="Text Box 22">
            <a:extLst>
              <a:ext uri="{FF2B5EF4-FFF2-40B4-BE49-F238E27FC236}">
                <a16:creationId xmlns:a16="http://schemas.microsoft.com/office/drawing/2014/main" id="{5A721800-C69C-4B91-A586-DF8EC0A06CCC}"/>
              </a:ext>
            </a:extLst>
          </p:cNvPr>
          <p:cNvSpPr txBox="1">
            <a:spLocks noChangeArrowheads="1"/>
          </p:cNvSpPr>
          <p:nvPr/>
        </p:nvSpPr>
        <p:spPr bwMode="auto">
          <a:xfrm>
            <a:off x="3225808" y="4137027"/>
            <a:ext cx="309563"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5</a:t>
            </a:r>
          </a:p>
        </p:txBody>
      </p:sp>
      <p:sp>
        <p:nvSpPr>
          <p:cNvPr id="28" name="Text Box 23">
            <a:extLst>
              <a:ext uri="{FF2B5EF4-FFF2-40B4-BE49-F238E27FC236}">
                <a16:creationId xmlns:a16="http://schemas.microsoft.com/office/drawing/2014/main" id="{1643A5E9-4AFD-985D-DFCD-7E27CD3CDE81}"/>
              </a:ext>
            </a:extLst>
          </p:cNvPr>
          <p:cNvSpPr txBox="1">
            <a:spLocks noChangeArrowheads="1"/>
          </p:cNvSpPr>
          <p:nvPr/>
        </p:nvSpPr>
        <p:spPr bwMode="auto">
          <a:xfrm>
            <a:off x="3284538" y="3149602"/>
            <a:ext cx="309562"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7</a:t>
            </a:r>
          </a:p>
        </p:txBody>
      </p:sp>
      <p:sp>
        <p:nvSpPr>
          <p:cNvPr id="29" name="Text Box 24">
            <a:extLst>
              <a:ext uri="{FF2B5EF4-FFF2-40B4-BE49-F238E27FC236}">
                <a16:creationId xmlns:a16="http://schemas.microsoft.com/office/drawing/2014/main" id="{1B6247CA-C938-DA34-08DB-765E7207AE57}"/>
              </a:ext>
            </a:extLst>
          </p:cNvPr>
          <p:cNvSpPr txBox="1">
            <a:spLocks noChangeArrowheads="1"/>
          </p:cNvSpPr>
          <p:nvPr/>
        </p:nvSpPr>
        <p:spPr bwMode="auto">
          <a:xfrm>
            <a:off x="3519488" y="2678115"/>
            <a:ext cx="3111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8</a:t>
            </a:r>
          </a:p>
        </p:txBody>
      </p:sp>
      <p:sp>
        <p:nvSpPr>
          <p:cNvPr id="30" name="Text Box 25">
            <a:extLst>
              <a:ext uri="{FF2B5EF4-FFF2-40B4-BE49-F238E27FC236}">
                <a16:creationId xmlns:a16="http://schemas.microsoft.com/office/drawing/2014/main" id="{AE23544C-71F8-1E09-2BFA-CBD0A2D382F1}"/>
              </a:ext>
            </a:extLst>
          </p:cNvPr>
          <p:cNvSpPr txBox="1">
            <a:spLocks noChangeArrowheads="1"/>
          </p:cNvSpPr>
          <p:nvPr/>
        </p:nvSpPr>
        <p:spPr bwMode="auto">
          <a:xfrm>
            <a:off x="3870333" y="2254251"/>
            <a:ext cx="309563"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9</a:t>
            </a:r>
          </a:p>
        </p:txBody>
      </p:sp>
      <p:sp>
        <p:nvSpPr>
          <p:cNvPr id="31" name="Text Box 26">
            <a:extLst>
              <a:ext uri="{FF2B5EF4-FFF2-40B4-BE49-F238E27FC236}">
                <a16:creationId xmlns:a16="http://schemas.microsoft.com/office/drawing/2014/main" id="{B8C8D3C3-3ADC-D724-621F-E6C270898823}"/>
              </a:ext>
            </a:extLst>
          </p:cNvPr>
          <p:cNvSpPr txBox="1">
            <a:spLocks noChangeArrowheads="1"/>
          </p:cNvSpPr>
          <p:nvPr/>
        </p:nvSpPr>
        <p:spPr bwMode="auto">
          <a:xfrm>
            <a:off x="4249746" y="1879602"/>
            <a:ext cx="604837"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10</a:t>
            </a:r>
          </a:p>
        </p:txBody>
      </p:sp>
      <p:sp>
        <p:nvSpPr>
          <p:cNvPr id="32" name="Text Box 27">
            <a:extLst>
              <a:ext uri="{FF2B5EF4-FFF2-40B4-BE49-F238E27FC236}">
                <a16:creationId xmlns:a16="http://schemas.microsoft.com/office/drawing/2014/main" id="{E1A0A728-F8B5-B803-B251-AC1316FAA345}"/>
              </a:ext>
            </a:extLst>
          </p:cNvPr>
          <p:cNvSpPr txBox="1">
            <a:spLocks noChangeArrowheads="1"/>
          </p:cNvSpPr>
          <p:nvPr/>
        </p:nvSpPr>
        <p:spPr bwMode="auto">
          <a:xfrm>
            <a:off x="4975225" y="1582740"/>
            <a:ext cx="603250"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11</a:t>
            </a:r>
          </a:p>
        </p:txBody>
      </p:sp>
      <p:sp>
        <p:nvSpPr>
          <p:cNvPr id="33" name="Sun 11">
            <a:extLst>
              <a:ext uri="{FF2B5EF4-FFF2-40B4-BE49-F238E27FC236}">
                <a16:creationId xmlns:a16="http://schemas.microsoft.com/office/drawing/2014/main" id="{812B253E-DC33-B11E-FB40-E679CEB99284}"/>
              </a:ext>
            </a:extLst>
          </p:cNvPr>
          <p:cNvSpPr>
            <a:spLocks noChangeArrowheads="1"/>
          </p:cNvSpPr>
          <p:nvPr/>
        </p:nvSpPr>
        <p:spPr bwMode="auto">
          <a:xfrm>
            <a:off x="5489575" y="5707064"/>
            <a:ext cx="1208088" cy="1136650"/>
          </a:xfrm>
          <a:prstGeom prst="sun">
            <a:avLst>
              <a:gd name="adj" fmla="val 19676"/>
            </a:avLst>
          </a:prstGeom>
          <a:solidFill>
            <a:srgbClr val="FFFF00"/>
          </a:solidFill>
          <a:ln w="25400">
            <a:solidFill>
              <a:srgbClr val="FFC000"/>
            </a:solidFill>
            <a:miter lim="800000"/>
            <a:headEnd/>
            <a:tailEnd/>
          </a:ln>
        </p:spPr>
        <p:txBody>
          <a:bodyPr lIns="91407" tIns="45704" rIns="91407" bIns="45704" anchor="ctr"/>
          <a:lstStyle/>
          <a:p>
            <a:pPr marL="0" marR="0" lvl="0" indent="0" algn="ctr" defTabSz="914071"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effectLst/>
              <a:uLnTx/>
              <a:uFillTx/>
              <a:latin typeface="Verdana"/>
              <a:ea typeface="+mn-ea"/>
              <a:cs typeface="Arial"/>
            </a:endParaRPr>
          </a:p>
        </p:txBody>
      </p:sp>
      <p:sp>
        <p:nvSpPr>
          <p:cNvPr id="34" name="Moon 10">
            <a:extLst>
              <a:ext uri="{FF2B5EF4-FFF2-40B4-BE49-F238E27FC236}">
                <a16:creationId xmlns:a16="http://schemas.microsoft.com/office/drawing/2014/main" id="{F476DA72-C37E-AFA7-33E7-561ACC42090C}"/>
              </a:ext>
            </a:extLst>
          </p:cNvPr>
          <p:cNvSpPr/>
          <p:nvPr/>
        </p:nvSpPr>
        <p:spPr bwMode="auto">
          <a:xfrm>
            <a:off x="5805488" y="1246188"/>
            <a:ext cx="677862" cy="971550"/>
          </a:xfrm>
          <a:prstGeom prst="moon">
            <a:avLst/>
          </a:prstGeom>
          <a:solidFill>
            <a:srgbClr val="FFFF66"/>
          </a:solidFill>
          <a:ln w="25400" cap="flat" cmpd="sng" algn="ctr">
            <a:solidFill>
              <a:srgbClr val="FFFF00"/>
            </a:solidFill>
            <a:prstDash val="solid"/>
          </a:ln>
          <a:effectLst/>
        </p:spPr>
        <p:txBody>
          <a:bodyPr lIns="91407" tIns="45704" rIns="91407" bIns="45704" anchor="ctr"/>
          <a:lstStyle/>
          <a:p>
            <a:pPr marL="0" marR="0" lvl="0" indent="0" algn="ctr" defTabSz="914071"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effectLst/>
              <a:uLnTx/>
              <a:uFillTx/>
              <a:latin typeface="Verdana"/>
              <a:ea typeface="Verdana" pitchFamily="34" charset="0"/>
              <a:cs typeface="Verdana" pitchFamily="34" charset="0"/>
            </a:endParaRPr>
          </a:p>
        </p:txBody>
      </p:sp>
      <p:sp>
        <p:nvSpPr>
          <p:cNvPr id="35" name="Text Box 30">
            <a:extLst>
              <a:ext uri="{FF2B5EF4-FFF2-40B4-BE49-F238E27FC236}">
                <a16:creationId xmlns:a16="http://schemas.microsoft.com/office/drawing/2014/main" id="{671DC4F5-3394-2CFF-3980-BD43FCE62EBC}"/>
              </a:ext>
            </a:extLst>
          </p:cNvPr>
          <p:cNvSpPr txBox="1">
            <a:spLocks noChangeArrowheads="1"/>
          </p:cNvSpPr>
          <p:nvPr/>
        </p:nvSpPr>
        <p:spPr bwMode="auto">
          <a:xfrm>
            <a:off x="5360989" y="5945188"/>
            <a:ext cx="1470025" cy="654986"/>
          </a:xfrm>
          <a:prstGeom prst="rect">
            <a:avLst/>
          </a:prstGeom>
          <a:noFill/>
          <a:ln w="9525">
            <a:noFill/>
            <a:miter lim="800000"/>
            <a:headEnd/>
            <a:tailEnd/>
          </a:ln>
        </p:spPr>
        <p:txBody>
          <a:bodyPr lIns="91407" tIns="45704" rIns="91407" bIns="45704">
            <a:spAutoFit/>
          </a:bodyPr>
          <a:lstStyle/>
          <a:p>
            <a:pPr marL="0" marR="0" lvl="0" indent="0" algn="ctr" defTabSz="91407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12</a:t>
            </a:r>
          </a:p>
          <a:p>
            <a:pPr marL="0" marR="0" lvl="0" indent="0" algn="ctr" defTabSz="914071"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Noon</a:t>
            </a:r>
          </a:p>
        </p:txBody>
      </p:sp>
      <p:sp>
        <p:nvSpPr>
          <p:cNvPr id="36" name="Text Box 31">
            <a:extLst>
              <a:ext uri="{FF2B5EF4-FFF2-40B4-BE49-F238E27FC236}">
                <a16:creationId xmlns:a16="http://schemas.microsoft.com/office/drawing/2014/main" id="{F59CD14C-625D-4318-25CA-A06552426DA0}"/>
              </a:ext>
            </a:extLst>
          </p:cNvPr>
          <p:cNvSpPr txBox="1">
            <a:spLocks noChangeArrowheads="1"/>
          </p:cNvSpPr>
          <p:nvPr/>
        </p:nvSpPr>
        <p:spPr bwMode="auto">
          <a:xfrm>
            <a:off x="5357815" y="1362075"/>
            <a:ext cx="1470025" cy="654986"/>
          </a:xfrm>
          <a:prstGeom prst="rect">
            <a:avLst/>
          </a:prstGeom>
          <a:noFill/>
          <a:ln w="9525">
            <a:noFill/>
            <a:miter lim="800000"/>
            <a:headEnd/>
            <a:tailEnd/>
          </a:ln>
        </p:spPr>
        <p:txBody>
          <a:bodyPr lIns="91407" tIns="45704" rIns="91407" bIns="45704">
            <a:spAutoFit/>
          </a:bodyPr>
          <a:lstStyle/>
          <a:p>
            <a:pPr marL="0" marR="0" lvl="0" indent="0" algn="ctr" defTabSz="914071"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effectLst/>
                <a:uLnTx/>
                <a:uFillTx/>
                <a:latin typeface="Verdana"/>
                <a:ea typeface="+mn-ea"/>
                <a:cs typeface="Arial"/>
              </a:rPr>
              <a:t>12    Midnight</a:t>
            </a:r>
          </a:p>
        </p:txBody>
      </p:sp>
      <p:grpSp>
        <p:nvGrpSpPr>
          <p:cNvPr id="37" name="Group 10">
            <a:extLst>
              <a:ext uri="{FF2B5EF4-FFF2-40B4-BE49-F238E27FC236}">
                <a16:creationId xmlns:a16="http://schemas.microsoft.com/office/drawing/2014/main" id="{484B4098-7177-B765-8861-DFECA8188CCD}"/>
              </a:ext>
            </a:extLst>
          </p:cNvPr>
          <p:cNvGrpSpPr>
            <a:grpSpLocks/>
          </p:cNvGrpSpPr>
          <p:nvPr/>
        </p:nvGrpSpPr>
        <p:grpSpPr bwMode="auto">
          <a:xfrm>
            <a:off x="6086475" y="2100263"/>
            <a:ext cx="0" cy="3841750"/>
            <a:chOff x="2856" y="926"/>
            <a:chExt cx="0" cy="2420"/>
          </a:xfrm>
        </p:grpSpPr>
        <p:sp>
          <p:nvSpPr>
            <p:cNvPr id="38" name="Line 11">
              <a:extLst>
                <a:ext uri="{FF2B5EF4-FFF2-40B4-BE49-F238E27FC236}">
                  <a16:creationId xmlns:a16="http://schemas.microsoft.com/office/drawing/2014/main" id="{369212C6-A801-A336-66E8-D56B346B4DFB}"/>
                </a:ext>
              </a:extLst>
            </p:cNvPr>
            <p:cNvSpPr>
              <a:spLocks noChangeShapeType="1"/>
            </p:cNvSpPr>
            <p:nvPr/>
          </p:nvSpPr>
          <p:spPr bwMode="auto">
            <a:xfrm flipV="1">
              <a:off x="2856" y="926"/>
              <a:ext cx="0" cy="1210"/>
            </a:xfrm>
            <a:prstGeom prst="line">
              <a:avLst/>
            </a:prstGeom>
            <a:noFill/>
            <a:ln w="63500">
              <a:solidFill>
                <a:srgbClr val="000000"/>
              </a:solidFill>
              <a:round/>
              <a:headEnd/>
              <a:tailEnd type="triangle" w="lg" len="lg"/>
            </a:ln>
          </p:spPr>
          <p:txBody>
            <a:bodyPr/>
            <a:lstStyle/>
            <a:p>
              <a:pPr marL="0" marR="0" lvl="0" indent="0" algn="l" defTabSz="91407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effectLst/>
                <a:uLnTx/>
                <a:uFillTx/>
                <a:latin typeface="Verdana"/>
                <a:ea typeface="+mn-ea"/>
                <a:cs typeface="Arial"/>
              </a:endParaRPr>
            </a:p>
          </p:txBody>
        </p:sp>
        <p:sp>
          <p:nvSpPr>
            <p:cNvPr id="39" name="Line 12">
              <a:extLst>
                <a:ext uri="{FF2B5EF4-FFF2-40B4-BE49-F238E27FC236}">
                  <a16:creationId xmlns:a16="http://schemas.microsoft.com/office/drawing/2014/main" id="{5ADFDDFB-36F6-8766-0119-6140C413937A}"/>
                </a:ext>
              </a:extLst>
            </p:cNvPr>
            <p:cNvSpPr>
              <a:spLocks noChangeShapeType="1"/>
            </p:cNvSpPr>
            <p:nvPr/>
          </p:nvSpPr>
          <p:spPr bwMode="auto">
            <a:xfrm rot="10800000" flipV="1">
              <a:off x="2856" y="2136"/>
              <a:ext cx="0" cy="1210"/>
            </a:xfrm>
            <a:prstGeom prst="line">
              <a:avLst/>
            </a:prstGeom>
            <a:noFill/>
            <a:ln w="63500">
              <a:solidFill>
                <a:srgbClr val="FFFFD9">
                  <a:alpha val="0"/>
                </a:srgbClr>
              </a:solidFill>
              <a:round/>
              <a:headEnd/>
              <a:tailEnd type="triangle" w="lg" len="lg"/>
            </a:ln>
          </p:spPr>
          <p:txBody>
            <a:bodyPr/>
            <a:lstStyle/>
            <a:p>
              <a:pPr marL="0" marR="0" lvl="0" indent="0" algn="l" defTabSz="91407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effectLst/>
                <a:uLnTx/>
                <a:uFillTx/>
                <a:latin typeface="Verdana"/>
                <a:ea typeface="+mn-ea"/>
                <a:cs typeface="Arial"/>
              </a:endParaRPr>
            </a:p>
          </p:txBody>
        </p:sp>
      </p:grpSp>
      <p:sp>
        <p:nvSpPr>
          <p:cNvPr id="40" name="Oval 13">
            <a:extLst>
              <a:ext uri="{FF2B5EF4-FFF2-40B4-BE49-F238E27FC236}">
                <a16:creationId xmlns:a16="http://schemas.microsoft.com/office/drawing/2014/main" id="{C09B331E-BE1A-B997-E660-69727A325650}"/>
              </a:ext>
            </a:extLst>
          </p:cNvPr>
          <p:cNvSpPr>
            <a:spLocks noChangeArrowheads="1"/>
          </p:cNvSpPr>
          <p:nvPr/>
        </p:nvSpPr>
        <p:spPr bwMode="auto">
          <a:xfrm>
            <a:off x="5957890" y="3867151"/>
            <a:ext cx="269875" cy="234950"/>
          </a:xfrm>
          <a:prstGeom prst="ellipse">
            <a:avLst/>
          </a:prstGeom>
          <a:gradFill rotWithShape="1">
            <a:gsLst>
              <a:gs pos="0">
                <a:srgbClr val="FFFF99"/>
              </a:gs>
              <a:gs pos="100000">
                <a:srgbClr val="767647"/>
              </a:gs>
            </a:gsLst>
            <a:path path="shape">
              <a:fillToRect l="50000" t="50000" r="50000" b="50000"/>
            </a:path>
          </a:gradFill>
          <a:ln w="9525">
            <a:solidFill>
              <a:srgbClr val="000000"/>
            </a:solidFill>
            <a:round/>
            <a:headEnd/>
            <a:tailEnd/>
          </a:ln>
        </p:spPr>
        <p:txBody>
          <a:bodyPr wrap="none" lIns="91407" tIns="45704" rIns="91407" bIns="45704" anchor="ctr"/>
          <a:lstStyle/>
          <a:p>
            <a:pPr marL="0" marR="0" lvl="0" indent="0" algn="l" defTabSz="91407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effectLst/>
              <a:uLnTx/>
              <a:uFillTx/>
              <a:latin typeface="Verdana"/>
              <a:ea typeface="+mn-ea"/>
              <a:cs typeface="Arial"/>
            </a:endParaRPr>
          </a:p>
        </p:txBody>
      </p:sp>
      <p:sp>
        <p:nvSpPr>
          <p:cNvPr id="41" name="Text Box 38">
            <a:extLst>
              <a:ext uri="{FF2B5EF4-FFF2-40B4-BE49-F238E27FC236}">
                <a16:creationId xmlns:a16="http://schemas.microsoft.com/office/drawing/2014/main" id="{2AEED383-4FFA-87AA-3F68-EF749C4AB06B}"/>
              </a:ext>
            </a:extLst>
          </p:cNvPr>
          <p:cNvSpPr txBox="1">
            <a:spLocks noChangeArrowheads="1"/>
          </p:cNvSpPr>
          <p:nvPr/>
        </p:nvSpPr>
        <p:spPr bwMode="auto">
          <a:xfrm>
            <a:off x="1087445" y="2176471"/>
            <a:ext cx="3276601" cy="307975"/>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Verdana"/>
                <a:ea typeface="+mn-ea"/>
                <a:cs typeface="Arial"/>
              </a:rPr>
              <a:t>Infarct-induced heart failure</a:t>
            </a:r>
          </a:p>
        </p:txBody>
      </p:sp>
      <p:sp>
        <p:nvSpPr>
          <p:cNvPr id="42" name="Text Box 34">
            <a:extLst>
              <a:ext uri="{FF2B5EF4-FFF2-40B4-BE49-F238E27FC236}">
                <a16:creationId xmlns:a16="http://schemas.microsoft.com/office/drawing/2014/main" id="{F4EF038F-192D-6753-018B-B7F61272A260}"/>
              </a:ext>
            </a:extLst>
          </p:cNvPr>
          <p:cNvSpPr txBox="1">
            <a:spLocks noChangeArrowheads="1"/>
          </p:cNvSpPr>
          <p:nvPr/>
        </p:nvSpPr>
        <p:spPr bwMode="auto">
          <a:xfrm>
            <a:off x="1087439" y="2492376"/>
            <a:ext cx="1865313" cy="739775"/>
          </a:xfrm>
          <a:prstGeom prst="rect">
            <a:avLst/>
          </a:prstGeom>
          <a:noFill/>
          <a:ln w="9525">
            <a:noFill/>
            <a:miter lim="800000"/>
            <a:headEnd/>
            <a:tailEnd/>
          </a:ln>
        </p:spPr>
        <p:txBody>
          <a:bodyPr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effectLst/>
                <a:uLnTx/>
                <a:uFillTx/>
                <a:latin typeface="Verdana"/>
                <a:ea typeface="+mn-ea"/>
                <a:cs typeface="Arial"/>
              </a:rPr>
              <a:t>Blood pressure, heart rate (2</a:t>
            </a:r>
            <a:r>
              <a:rPr kumimoji="0" lang="en-US" sz="1400" b="0" i="0" u="none" strike="noStrike" kern="1200" cap="none" spc="0" normalizeH="0" baseline="30000" noProof="0">
                <a:ln>
                  <a:noFill/>
                </a:ln>
                <a:effectLst/>
                <a:uLnTx/>
                <a:uFillTx/>
                <a:latin typeface="Verdana"/>
                <a:ea typeface="+mn-ea"/>
                <a:cs typeface="Arial"/>
              </a:rPr>
              <a:t>nd</a:t>
            </a:r>
            <a:r>
              <a:rPr kumimoji="0" lang="en-US" sz="1400" b="0" i="0" u="none" strike="noStrike" kern="1200" cap="none" spc="0" normalizeH="0" baseline="0" noProof="0">
                <a:ln>
                  <a:noFill/>
                </a:ln>
                <a:effectLst/>
                <a:uLnTx/>
                <a:uFillTx/>
                <a:latin typeface="Verdana"/>
                <a:ea typeface="+mn-ea"/>
                <a:cs typeface="Arial"/>
              </a:rPr>
              <a:t> peak)</a:t>
            </a:r>
          </a:p>
        </p:txBody>
      </p:sp>
      <p:sp>
        <p:nvSpPr>
          <p:cNvPr id="43" name="Text Box 44">
            <a:extLst>
              <a:ext uri="{FF2B5EF4-FFF2-40B4-BE49-F238E27FC236}">
                <a16:creationId xmlns:a16="http://schemas.microsoft.com/office/drawing/2014/main" id="{BD71AD26-0936-1665-2893-47A1034EAD3E}"/>
              </a:ext>
            </a:extLst>
          </p:cNvPr>
          <p:cNvSpPr txBox="1">
            <a:spLocks noChangeArrowheads="1"/>
          </p:cNvSpPr>
          <p:nvPr/>
        </p:nvSpPr>
        <p:spPr bwMode="auto">
          <a:xfrm>
            <a:off x="1087437" y="3213100"/>
            <a:ext cx="1584326" cy="738188"/>
          </a:xfrm>
          <a:prstGeom prst="rect">
            <a:avLst/>
          </a:prstGeom>
          <a:noFill/>
          <a:ln w="9525">
            <a:noFill/>
            <a:miter lim="800000"/>
            <a:headEnd/>
            <a:tailEnd/>
          </a:ln>
        </p:spPr>
        <p:txBody>
          <a:bodyPr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effectLst/>
                <a:uLnTx/>
                <a:uFillTx/>
                <a:latin typeface="Verdana"/>
                <a:ea typeface="+mn-ea"/>
                <a:cs typeface="Arial"/>
              </a:rPr>
              <a:t>Heart failure </a:t>
            </a:r>
          </a:p>
          <a:p>
            <a:pPr marL="0" marR="0" lvl="0" indent="0" algn="l" defTabSz="91407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effectLst/>
                <a:uLnTx/>
                <a:uFillTx/>
                <a:latin typeface="Verdana"/>
                <a:ea typeface="+mn-ea"/>
                <a:cs typeface="Arial"/>
              </a:rPr>
              <a:t>mortality (2</a:t>
            </a:r>
            <a:r>
              <a:rPr kumimoji="0" lang="en-US" sz="1400" b="0" i="0" u="none" strike="noStrike" kern="1200" cap="none" spc="0" normalizeH="0" baseline="30000" noProof="0">
                <a:ln>
                  <a:noFill/>
                </a:ln>
                <a:effectLst/>
                <a:uLnTx/>
                <a:uFillTx/>
                <a:latin typeface="Verdana"/>
                <a:ea typeface="+mn-ea"/>
                <a:cs typeface="Arial"/>
              </a:rPr>
              <a:t>nd</a:t>
            </a:r>
            <a:r>
              <a:rPr kumimoji="0" lang="en-US" sz="1400" b="0" i="0" u="none" strike="noStrike" kern="1200" cap="none" spc="0" normalizeH="0" baseline="0" noProof="0">
                <a:ln>
                  <a:noFill/>
                </a:ln>
                <a:effectLst/>
                <a:uLnTx/>
                <a:uFillTx/>
                <a:latin typeface="Verdana"/>
                <a:ea typeface="+mn-ea"/>
                <a:cs typeface="Arial"/>
              </a:rPr>
              <a:t> peak)</a:t>
            </a:r>
          </a:p>
        </p:txBody>
      </p:sp>
      <p:sp>
        <p:nvSpPr>
          <p:cNvPr id="44" name="Text Box 44">
            <a:extLst>
              <a:ext uri="{FF2B5EF4-FFF2-40B4-BE49-F238E27FC236}">
                <a16:creationId xmlns:a16="http://schemas.microsoft.com/office/drawing/2014/main" id="{DDEC7395-C079-EE4A-5723-CB0D5830574C}"/>
              </a:ext>
            </a:extLst>
          </p:cNvPr>
          <p:cNvSpPr txBox="1">
            <a:spLocks noChangeArrowheads="1"/>
          </p:cNvSpPr>
          <p:nvPr/>
        </p:nvSpPr>
        <p:spPr bwMode="auto">
          <a:xfrm>
            <a:off x="8862695" y="4941890"/>
            <a:ext cx="2922588" cy="373659"/>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Verdana"/>
                <a:ea typeface="+mn-ea"/>
                <a:cs typeface="Arial"/>
              </a:rPr>
              <a:t>Infarct </a:t>
            </a:r>
            <a:r>
              <a:rPr kumimoji="0" lang="en-US" sz="1400" b="0" i="0" u="none" strike="noStrike" kern="0" cap="none" spc="0" normalizeH="0" baseline="0" noProof="0" dirty="0">
                <a:ln>
                  <a:noFill/>
                </a:ln>
                <a:effectLst/>
                <a:uLnTx/>
                <a:uFillTx/>
                <a:latin typeface="Verdana"/>
                <a:ea typeface="+mn-ea"/>
                <a:cs typeface="Arial"/>
              </a:rPr>
              <a:t>and stroke</a:t>
            </a:r>
            <a:endParaRPr kumimoji="0" lang="en-US" sz="1800" b="0" i="0" u="none" strike="noStrike" kern="0" cap="none" spc="0" normalizeH="0" baseline="0" noProof="0" dirty="0">
              <a:ln>
                <a:noFill/>
              </a:ln>
              <a:effectLst/>
              <a:uLnTx/>
              <a:uFillTx/>
              <a:latin typeface="Verdana"/>
              <a:ea typeface="+mn-ea"/>
              <a:cs typeface="Arial"/>
            </a:endParaRPr>
          </a:p>
        </p:txBody>
      </p:sp>
      <p:sp>
        <p:nvSpPr>
          <p:cNvPr id="45" name="Text Box 45">
            <a:extLst>
              <a:ext uri="{FF2B5EF4-FFF2-40B4-BE49-F238E27FC236}">
                <a16:creationId xmlns:a16="http://schemas.microsoft.com/office/drawing/2014/main" id="{E007D32F-C0C4-C569-A606-34C57A45155F}"/>
              </a:ext>
            </a:extLst>
          </p:cNvPr>
          <p:cNvSpPr txBox="1">
            <a:spLocks noChangeArrowheads="1"/>
          </p:cNvSpPr>
          <p:nvPr/>
        </p:nvSpPr>
        <p:spPr bwMode="auto">
          <a:xfrm>
            <a:off x="8183563" y="5805496"/>
            <a:ext cx="2881312" cy="523875"/>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Verdana"/>
                <a:ea typeface="+mn-ea"/>
                <a:cs typeface="Arial"/>
              </a:rPr>
              <a:t>Arrhythmias and sudden cardiac death </a:t>
            </a:r>
          </a:p>
        </p:txBody>
      </p:sp>
      <p:sp>
        <p:nvSpPr>
          <p:cNvPr id="46" name="Text Box 44">
            <a:extLst>
              <a:ext uri="{FF2B5EF4-FFF2-40B4-BE49-F238E27FC236}">
                <a16:creationId xmlns:a16="http://schemas.microsoft.com/office/drawing/2014/main" id="{DCB00044-2E61-E2AF-A9EE-B4E772D1024D}"/>
              </a:ext>
            </a:extLst>
          </p:cNvPr>
          <p:cNvSpPr txBox="1">
            <a:spLocks noChangeArrowheads="1"/>
          </p:cNvSpPr>
          <p:nvPr/>
        </p:nvSpPr>
        <p:spPr bwMode="auto">
          <a:xfrm>
            <a:off x="8616952" y="5300671"/>
            <a:ext cx="2519363" cy="523875"/>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latin typeface="Verdana"/>
                <a:ea typeface="+mn-ea"/>
                <a:cs typeface="Arial"/>
              </a:rPr>
              <a:t>Blood pressure, heart rate</a:t>
            </a:r>
          </a:p>
        </p:txBody>
      </p:sp>
      <p:pic>
        <p:nvPicPr>
          <p:cNvPr id="47" name="Picture 8" descr="heart_attack">
            <a:extLst>
              <a:ext uri="{FF2B5EF4-FFF2-40B4-BE49-F238E27FC236}">
                <a16:creationId xmlns:a16="http://schemas.microsoft.com/office/drawing/2014/main" id="{360AE1B8-835D-2ABF-8DBB-409078953D0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4421" y="469989"/>
            <a:ext cx="2544610" cy="289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7"/>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Circadiane</a:t>
            </a:r>
            <a:r>
              <a:rPr lang="nl-NL" dirty="0">
                <a:solidFill>
                  <a:schemeClr val="tx1"/>
                </a:solidFill>
              </a:rPr>
              <a:t> ritmes in </a:t>
            </a:r>
            <a:r>
              <a:rPr lang="nl-NL" dirty="0" err="1">
                <a:solidFill>
                  <a:schemeClr val="tx1"/>
                </a:solidFill>
              </a:rPr>
              <a:t>repolarisatie</a:t>
            </a:r>
            <a:endParaRPr lang="nl-NL" dirty="0">
              <a:solidFill>
                <a:schemeClr val="tx1"/>
              </a:solidFill>
            </a:endParaRPr>
          </a:p>
        </p:txBody>
      </p:sp>
      <p:pic>
        <p:nvPicPr>
          <p:cNvPr id="2" name="Picture 2">
            <a:extLst>
              <a:ext uri="{FF2B5EF4-FFF2-40B4-BE49-F238E27FC236}">
                <a16:creationId xmlns:a16="http://schemas.microsoft.com/office/drawing/2014/main" id="{0944FC2B-EC30-3729-ECB5-8F17250EE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052737"/>
            <a:ext cx="8698516" cy="534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02">
            <a:extLst>
              <a:ext uri="{FF2B5EF4-FFF2-40B4-BE49-F238E27FC236}">
                <a16:creationId xmlns:a16="http://schemas.microsoft.com/office/drawing/2014/main" id="{C788C002-3D0F-7D8E-F5C9-9544E69C490B}"/>
              </a:ext>
            </a:extLst>
          </p:cNvPr>
          <p:cNvSpPr txBox="1">
            <a:spLocks noChangeArrowheads="1"/>
          </p:cNvSpPr>
          <p:nvPr/>
        </p:nvSpPr>
        <p:spPr bwMode="auto">
          <a:xfrm>
            <a:off x="4079776" y="6453189"/>
            <a:ext cx="5181600" cy="307975"/>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400" i="0" u="none" strike="noStrike" kern="1200" cap="none" spc="0" normalizeH="0" baseline="0" noProof="0" dirty="0">
                <a:ln>
                  <a:noFill/>
                </a:ln>
                <a:solidFill>
                  <a:srgbClr val="FF3399"/>
                </a:solidFill>
                <a:effectLst/>
                <a:uLnTx/>
                <a:uFillTx/>
                <a:latin typeface="Verdana"/>
                <a:ea typeface="+mn-ea"/>
                <a:cs typeface="Arial"/>
              </a:rPr>
              <a:t>Du Pre et al, Frontiers in Physiology 2017</a:t>
            </a:r>
          </a:p>
        </p:txBody>
      </p:sp>
    </p:spTree>
    <p:extLst>
      <p:ext uri="{BB962C8B-B14F-4D97-AF65-F5344CB8AC3E}">
        <p14:creationId xmlns:p14="http://schemas.microsoft.com/office/powerpoint/2010/main" val="397750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Myocardial</a:t>
            </a:r>
            <a:r>
              <a:rPr lang="nl-NL" dirty="0">
                <a:solidFill>
                  <a:schemeClr val="tx1"/>
                </a:solidFill>
              </a:rPr>
              <a:t> </a:t>
            </a:r>
            <a:r>
              <a:rPr lang="nl-NL" dirty="0" err="1">
                <a:solidFill>
                  <a:schemeClr val="tx1"/>
                </a:solidFill>
              </a:rPr>
              <a:t>Damage</a:t>
            </a:r>
            <a:r>
              <a:rPr lang="nl-NL" dirty="0">
                <a:solidFill>
                  <a:schemeClr val="tx1"/>
                </a:solidFill>
              </a:rPr>
              <a:t> is Time-</a:t>
            </a:r>
            <a:r>
              <a:rPr lang="nl-NL" dirty="0" err="1">
                <a:solidFill>
                  <a:schemeClr val="tx1"/>
                </a:solidFill>
              </a:rPr>
              <a:t>Dependent</a:t>
            </a:r>
            <a:endParaRPr lang="nl-NL" dirty="0">
              <a:solidFill>
                <a:schemeClr val="tx1"/>
              </a:solidFill>
            </a:endParaRPr>
          </a:p>
        </p:txBody>
      </p:sp>
      <p:sp>
        <p:nvSpPr>
          <p:cNvPr id="9" name="Rectangle 3"/>
          <p:cNvSpPr txBox="1">
            <a:spLocks noChangeArrowheads="1"/>
          </p:cNvSpPr>
          <p:nvPr/>
        </p:nvSpPr>
        <p:spPr bwMode="auto">
          <a:xfrm>
            <a:off x="1905000" y="1512087"/>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39" name="Rechthoek 38"/>
          <p:cNvSpPr/>
          <p:nvPr/>
        </p:nvSpPr>
        <p:spPr>
          <a:xfrm>
            <a:off x="1647825" y="1672345"/>
            <a:ext cx="4337050" cy="3560763"/>
          </a:xfrm>
          <a:prstGeom prst="rect">
            <a:avLst/>
          </a:prstGeom>
          <a:solidFill>
            <a:srgbClr val="FFFFFF"/>
          </a:solidFill>
          <a:ln w="25400" cap="flat" cmpd="sng" algn="ctr">
            <a:noFill/>
            <a:prstDash val="solid"/>
          </a:ln>
          <a:effectLst/>
        </p:spPr>
        <p:txBody>
          <a:bodyPr anchor="ctr"/>
          <a:lstStyle/>
          <a:p>
            <a:pPr algn="ctr">
              <a:defRPr/>
            </a:pPr>
            <a:endParaRPr lang="nl-NL" kern="0">
              <a:solidFill>
                <a:srgbClr val="FFFFFF"/>
              </a:solidFill>
              <a:latin typeface="Verdana"/>
              <a:cs typeface="Arial"/>
            </a:endParaRPr>
          </a:p>
        </p:txBody>
      </p:sp>
      <p:sp>
        <p:nvSpPr>
          <p:cNvPr id="40" name="Line 27"/>
          <p:cNvSpPr>
            <a:spLocks noChangeShapeType="1"/>
          </p:cNvSpPr>
          <p:nvPr/>
        </p:nvSpPr>
        <p:spPr bwMode="auto">
          <a:xfrm>
            <a:off x="2068513" y="1816807"/>
            <a:ext cx="0" cy="2565400"/>
          </a:xfrm>
          <a:prstGeom prst="line">
            <a:avLst/>
          </a:prstGeom>
          <a:noFill/>
          <a:ln w="19050">
            <a:solidFill>
              <a:srgbClr val="000000"/>
            </a:solidFill>
            <a:round/>
            <a:headEnd type="arrow" w="med" len="sm"/>
            <a:tailEnd/>
          </a:ln>
        </p:spPr>
        <p:txBody>
          <a:bodyPr wrap="none" anchor="ctr"/>
          <a:lstStyle/>
          <a:p>
            <a:pPr>
              <a:defRPr/>
            </a:pPr>
            <a:endParaRPr lang="nl-NL" kern="0">
              <a:solidFill>
                <a:sysClr val="windowText" lastClr="000000"/>
              </a:solidFill>
              <a:latin typeface="Verdana"/>
              <a:cs typeface="Arial"/>
            </a:endParaRPr>
          </a:p>
        </p:txBody>
      </p:sp>
      <p:sp>
        <p:nvSpPr>
          <p:cNvPr id="41" name="Line 28"/>
          <p:cNvSpPr>
            <a:spLocks noChangeShapeType="1"/>
          </p:cNvSpPr>
          <p:nvPr/>
        </p:nvSpPr>
        <p:spPr bwMode="auto">
          <a:xfrm flipV="1">
            <a:off x="2068536" y="4382207"/>
            <a:ext cx="3773487" cy="0"/>
          </a:xfrm>
          <a:prstGeom prst="line">
            <a:avLst/>
          </a:prstGeom>
          <a:noFill/>
          <a:ln w="19050">
            <a:solidFill>
              <a:srgbClr val="000000"/>
            </a:solidFill>
            <a:round/>
            <a:headEnd/>
            <a:tailEnd type="arrow" w="med" len="sm"/>
          </a:ln>
        </p:spPr>
        <p:txBody>
          <a:bodyPr wrap="none" anchor="ctr"/>
          <a:lstStyle/>
          <a:p>
            <a:pPr>
              <a:defRPr/>
            </a:pPr>
            <a:endParaRPr lang="nl-NL" kern="0">
              <a:solidFill>
                <a:sysClr val="windowText" lastClr="000000"/>
              </a:solidFill>
              <a:latin typeface="Verdana"/>
              <a:cs typeface="Arial"/>
            </a:endParaRPr>
          </a:p>
        </p:txBody>
      </p:sp>
      <p:sp>
        <p:nvSpPr>
          <p:cNvPr id="42" name="Rectangle 37"/>
          <p:cNvSpPr>
            <a:spLocks noChangeArrowheads="1"/>
          </p:cNvSpPr>
          <p:nvPr/>
        </p:nvSpPr>
        <p:spPr bwMode="auto">
          <a:xfrm>
            <a:off x="2379663" y="4388560"/>
            <a:ext cx="1566862" cy="277813"/>
          </a:xfrm>
          <a:prstGeom prst="rect">
            <a:avLst/>
          </a:prstGeom>
          <a:solidFill>
            <a:srgbClr val="FFFFFF"/>
          </a:solidFill>
          <a:ln w="9525">
            <a:solidFill>
              <a:srgbClr val="000000"/>
            </a:solidFill>
            <a:miter lim="800000"/>
            <a:headEnd/>
            <a:tailEnd/>
          </a:ln>
        </p:spPr>
        <p:txBody>
          <a:bodyPr wrap="none" anchor="ctr"/>
          <a:lstStyle/>
          <a:p>
            <a:pPr>
              <a:defRPr/>
            </a:pPr>
            <a:endParaRPr lang="nl-NL" kern="0">
              <a:solidFill>
                <a:sysClr val="windowText" lastClr="000000"/>
              </a:solidFill>
              <a:latin typeface="Verdana"/>
              <a:cs typeface="Arial"/>
            </a:endParaRPr>
          </a:p>
        </p:txBody>
      </p:sp>
      <p:sp>
        <p:nvSpPr>
          <p:cNvPr id="43" name="Rectangle 38"/>
          <p:cNvSpPr>
            <a:spLocks noChangeArrowheads="1"/>
          </p:cNvSpPr>
          <p:nvPr/>
        </p:nvSpPr>
        <p:spPr bwMode="auto">
          <a:xfrm>
            <a:off x="3943350" y="4388560"/>
            <a:ext cx="1570038" cy="277813"/>
          </a:xfrm>
          <a:prstGeom prst="rect">
            <a:avLst/>
          </a:prstGeom>
          <a:solidFill>
            <a:srgbClr val="808080"/>
          </a:solidFill>
          <a:ln w="9525">
            <a:solidFill>
              <a:srgbClr val="000000"/>
            </a:solidFill>
            <a:miter lim="800000"/>
            <a:headEnd/>
            <a:tailEnd/>
          </a:ln>
        </p:spPr>
        <p:txBody>
          <a:bodyPr wrap="none" anchor="ctr"/>
          <a:lstStyle/>
          <a:p>
            <a:pPr>
              <a:defRPr/>
            </a:pPr>
            <a:endParaRPr lang="nl-NL" kern="0">
              <a:solidFill>
                <a:sysClr val="windowText" lastClr="000000"/>
              </a:solidFill>
              <a:latin typeface="Verdana"/>
              <a:cs typeface="Arial"/>
            </a:endParaRPr>
          </a:p>
        </p:txBody>
      </p:sp>
      <p:sp>
        <p:nvSpPr>
          <p:cNvPr id="45" name="Text Box 34"/>
          <p:cNvSpPr txBox="1">
            <a:spLocks noChangeArrowheads="1"/>
          </p:cNvSpPr>
          <p:nvPr/>
        </p:nvSpPr>
        <p:spPr bwMode="auto">
          <a:xfrm>
            <a:off x="4166385" y="2342833"/>
            <a:ext cx="1446230" cy="369332"/>
          </a:xfrm>
          <a:prstGeom prst="rect">
            <a:avLst/>
          </a:prstGeom>
          <a:noFill/>
          <a:ln w="9525">
            <a:noFill/>
            <a:miter lim="800000"/>
            <a:headEnd/>
            <a:tailEnd/>
          </a:ln>
        </p:spPr>
        <p:txBody>
          <a:bodyPr wrap="none">
            <a:spAutoFit/>
          </a:bodyPr>
          <a:lstStyle/>
          <a:p>
            <a:pPr algn="ctr">
              <a:defRPr/>
            </a:pPr>
            <a:r>
              <a:rPr lang="en-US" b="1" kern="0" dirty="0">
                <a:solidFill>
                  <a:sysClr val="windowText" lastClr="000000"/>
                </a:solidFill>
                <a:latin typeface="Verdana"/>
                <a:cs typeface="Arial"/>
              </a:rPr>
              <a:t>Wild-type</a:t>
            </a:r>
          </a:p>
        </p:txBody>
      </p:sp>
      <p:cxnSp>
        <p:nvCxnSpPr>
          <p:cNvPr id="48" name="Rechte verbindingslijn 47"/>
          <p:cNvCxnSpPr/>
          <p:nvPr/>
        </p:nvCxnSpPr>
        <p:spPr>
          <a:xfrm flipV="1">
            <a:off x="2393950" y="2689933"/>
            <a:ext cx="1506538" cy="1133475"/>
          </a:xfrm>
          <a:prstGeom prst="line">
            <a:avLst/>
          </a:prstGeom>
          <a:noFill/>
          <a:ln w="57150" cap="flat" cmpd="sng" algn="ctr">
            <a:solidFill>
              <a:srgbClr val="000000"/>
            </a:solidFill>
            <a:prstDash val="solid"/>
          </a:ln>
          <a:effectLst/>
        </p:spPr>
      </p:cxnSp>
      <p:cxnSp>
        <p:nvCxnSpPr>
          <p:cNvPr id="49" name="Rechte verbindingslijn 48"/>
          <p:cNvCxnSpPr/>
          <p:nvPr/>
        </p:nvCxnSpPr>
        <p:spPr>
          <a:xfrm rot="16200000" flipH="1">
            <a:off x="3731442" y="2834166"/>
            <a:ext cx="1008063" cy="695325"/>
          </a:xfrm>
          <a:prstGeom prst="line">
            <a:avLst/>
          </a:prstGeom>
          <a:noFill/>
          <a:ln w="57150" cap="flat" cmpd="sng" algn="ctr">
            <a:solidFill>
              <a:srgbClr val="000000"/>
            </a:solidFill>
            <a:prstDash val="solid"/>
          </a:ln>
          <a:effectLst/>
        </p:spPr>
      </p:cxnSp>
      <p:cxnSp>
        <p:nvCxnSpPr>
          <p:cNvPr id="50" name="Rechte verbindingslijn 49"/>
          <p:cNvCxnSpPr/>
          <p:nvPr/>
        </p:nvCxnSpPr>
        <p:spPr>
          <a:xfrm>
            <a:off x="4570413" y="3672598"/>
            <a:ext cx="927100" cy="125412"/>
          </a:xfrm>
          <a:prstGeom prst="line">
            <a:avLst/>
          </a:prstGeom>
          <a:noFill/>
          <a:ln w="57150" cap="flat" cmpd="sng" algn="ctr">
            <a:solidFill>
              <a:srgbClr val="000000"/>
            </a:solidFill>
            <a:prstDash val="solid"/>
          </a:ln>
          <a:effectLst/>
        </p:spPr>
      </p:cxnSp>
      <p:sp>
        <p:nvSpPr>
          <p:cNvPr id="52" name="Rechthoek 272"/>
          <p:cNvSpPr>
            <a:spLocks noChangeArrowheads="1"/>
          </p:cNvSpPr>
          <p:nvPr/>
        </p:nvSpPr>
        <p:spPr bwMode="auto">
          <a:xfrm>
            <a:off x="4727577" y="4998722"/>
            <a:ext cx="512763" cy="144463"/>
          </a:xfrm>
          <a:prstGeom prst="rect">
            <a:avLst/>
          </a:prstGeom>
          <a:solidFill>
            <a:srgbClr val="FFFFFF"/>
          </a:solidFill>
          <a:ln w="12700" algn="ctr">
            <a:noFill/>
            <a:round/>
            <a:headEnd/>
            <a:tailEnd/>
          </a:ln>
        </p:spPr>
        <p:txBody>
          <a:bodyPr/>
          <a:lstStyle/>
          <a:p>
            <a:pPr>
              <a:defRPr/>
            </a:pPr>
            <a:endParaRPr lang="nl-NL" kern="0">
              <a:solidFill>
                <a:srgbClr val="000000"/>
              </a:solidFill>
              <a:latin typeface="Verdana"/>
              <a:cs typeface="Arial"/>
            </a:endParaRPr>
          </a:p>
        </p:txBody>
      </p:sp>
      <p:sp>
        <p:nvSpPr>
          <p:cNvPr id="53" name="Rechthoek 52"/>
          <p:cNvSpPr/>
          <p:nvPr/>
        </p:nvSpPr>
        <p:spPr>
          <a:xfrm>
            <a:off x="3609975" y="4894972"/>
            <a:ext cx="503238" cy="288925"/>
          </a:xfrm>
          <a:prstGeom prst="rect">
            <a:avLst/>
          </a:prstGeom>
          <a:solidFill>
            <a:srgbClr val="FFFFFF"/>
          </a:solidFill>
          <a:ln w="25400" cap="flat" cmpd="sng" algn="ctr">
            <a:solidFill>
              <a:srgbClr val="FFFFFF"/>
            </a:solidFill>
            <a:prstDash val="solid"/>
          </a:ln>
          <a:effectLst/>
        </p:spPr>
        <p:txBody>
          <a:bodyPr anchor="ctr"/>
          <a:lstStyle/>
          <a:p>
            <a:pPr algn="ctr">
              <a:defRPr/>
            </a:pPr>
            <a:endParaRPr lang="nl-NL" kern="0">
              <a:solidFill>
                <a:srgbClr val="FFFFFF"/>
              </a:solidFill>
              <a:latin typeface="Verdana"/>
              <a:cs typeface="Arial"/>
            </a:endParaRPr>
          </a:p>
        </p:txBody>
      </p:sp>
      <p:sp>
        <p:nvSpPr>
          <p:cNvPr id="54" name="Text Box 235"/>
          <p:cNvSpPr txBox="1">
            <a:spLocks noChangeArrowheads="1"/>
          </p:cNvSpPr>
          <p:nvPr/>
        </p:nvSpPr>
        <p:spPr bwMode="auto">
          <a:xfrm>
            <a:off x="1593110" y="4811396"/>
            <a:ext cx="4256087" cy="369332"/>
          </a:xfrm>
          <a:prstGeom prst="rect">
            <a:avLst/>
          </a:prstGeom>
          <a:noFill/>
          <a:ln w="9525">
            <a:noFill/>
            <a:miter lim="800000"/>
            <a:headEnd/>
            <a:tailEnd/>
          </a:ln>
        </p:spPr>
        <p:txBody>
          <a:bodyPr>
            <a:spAutoFit/>
          </a:bodyPr>
          <a:lstStyle/>
          <a:p>
            <a:pPr algn="ctr">
              <a:spcBef>
                <a:spcPct val="50000"/>
              </a:spcBef>
            </a:pPr>
            <a:r>
              <a:rPr lang="en-US" b="1">
                <a:solidFill>
                  <a:srgbClr val="000000"/>
                </a:solidFill>
                <a:latin typeface="Arial" charset="0"/>
                <a:cs typeface="Arial"/>
              </a:rPr>
              <a:t>→ </a:t>
            </a:r>
            <a:r>
              <a:rPr lang="en-US" b="1">
                <a:solidFill>
                  <a:srgbClr val="000000"/>
                </a:solidFill>
                <a:latin typeface="Verdana"/>
                <a:cs typeface="Arial"/>
              </a:rPr>
              <a:t>Time of day of MI</a:t>
            </a:r>
          </a:p>
        </p:txBody>
      </p:sp>
      <p:sp>
        <p:nvSpPr>
          <p:cNvPr id="55" name="Rechthoek 54"/>
          <p:cNvSpPr/>
          <p:nvPr/>
        </p:nvSpPr>
        <p:spPr>
          <a:xfrm>
            <a:off x="1952625" y="1743788"/>
            <a:ext cx="431800" cy="576263"/>
          </a:xfrm>
          <a:prstGeom prst="rect">
            <a:avLst/>
          </a:prstGeom>
          <a:solidFill>
            <a:srgbClr val="FFFFFF"/>
          </a:solidFill>
          <a:ln w="25400" cap="flat" cmpd="sng" algn="ctr">
            <a:solidFill>
              <a:srgbClr val="FFFFFF"/>
            </a:solidFill>
            <a:prstDash val="solid"/>
          </a:ln>
          <a:effectLst/>
        </p:spPr>
        <p:txBody>
          <a:bodyPr anchor="ctr"/>
          <a:lstStyle/>
          <a:p>
            <a:pPr algn="ctr">
              <a:defRPr/>
            </a:pPr>
            <a:endParaRPr lang="nl-NL" kern="0">
              <a:solidFill>
                <a:srgbClr val="FFFFFF"/>
              </a:solidFill>
              <a:latin typeface="Verdana"/>
              <a:cs typeface="Arial"/>
            </a:endParaRPr>
          </a:p>
        </p:txBody>
      </p:sp>
      <p:grpSp>
        <p:nvGrpSpPr>
          <p:cNvPr id="56" name="Groep 49"/>
          <p:cNvGrpSpPr>
            <a:grpSpLocks/>
          </p:cNvGrpSpPr>
          <p:nvPr/>
        </p:nvGrpSpPr>
        <p:grpSpPr bwMode="auto">
          <a:xfrm>
            <a:off x="6240475" y="2637548"/>
            <a:ext cx="4319587" cy="1584325"/>
            <a:chOff x="5148064" y="1772816"/>
            <a:chExt cx="3816424" cy="1368152"/>
          </a:xfrm>
        </p:grpSpPr>
        <p:grpSp>
          <p:nvGrpSpPr>
            <p:cNvPr id="57" name="Groep 106"/>
            <p:cNvGrpSpPr>
              <a:grpSpLocks/>
            </p:cNvGrpSpPr>
            <p:nvPr/>
          </p:nvGrpSpPr>
          <p:grpSpPr bwMode="auto">
            <a:xfrm rot="-5400000">
              <a:off x="6372200" y="548680"/>
              <a:ext cx="1368152" cy="3816424"/>
              <a:chOff x="5868144" y="2204864"/>
              <a:chExt cx="1368152" cy="3816424"/>
            </a:xfrm>
          </p:grpSpPr>
          <p:sp>
            <p:nvSpPr>
              <p:cNvPr id="59" name="Gelijkbenige driehoek 58"/>
              <p:cNvSpPr/>
              <p:nvPr/>
            </p:nvSpPr>
            <p:spPr>
              <a:xfrm>
                <a:off x="5940801" y="2204864"/>
                <a:ext cx="934950" cy="1008456"/>
              </a:xfrm>
              <a:prstGeom prst="triangl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algn="ctr">
                  <a:defRPr/>
                </a:pPr>
                <a:endParaRPr lang="nl-NL" kern="0">
                  <a:solidFill>
                    <a:srgbClr val="FFFFFF"/>
                  </a:solidFill>
                  <a:latin typeface="Verdana"/>
                  <a:cs typeface="Arial"/>
                </a:endParaRPr>
              </a:p>
            </p:txBody>
          </p:sp>
          <p:sp>
            <p:nvSpPr>
              <p:cNvPr id="60" name="Ovaal 59"/>
              <p:cNvSpPr/>
              <p:nvPr/>
            </p:nvSpPr>
            <p:spPr>
              <a:xfrm>
                <a:off x="5868144" y="2750468"/>
                <a:ext cx="1080264" cy="1727980"/>
              </a:xfrm>
              <a:prstGeom prst="ellips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algn="ctr">
                  <a:defRPr/>
                </a:pPr>
                <a:endParaRPr lang="nl-NL" kern="0">
                  <a:solidFill>
                    <a:srgbClr val="FFFFFF"/>
                  </a:solidFill>
                  <a:latin typeface="Verdana"/>
                  <a:cs typeface="Arial"/>
                </a:endParaRPr>
              </a:p>
            </p:txBody>
          </p:sp>
          <p:cxnSp>
            <p:nvCxnSpPr>
              <p:cNvPr id="61" name="Gekromde verbindingslijn 60"/>
              <p:cNvCxnSpPr>
                <a:stCxn id="60" idx="4"/>
              </p:cNvCxnSpPr>
              <p:nvPr/>
            </p:nvCxnSpPr>
            <p:spPr>
              <a:xfrm rot="16200000" flipH="1">
                <a:off x="6050866" y="4835858"/>
                <a:ext cx="1542840" cy="828020"/>
              </a:xfrm>
              <a:prstGeom prst="curvedConnector3">
                <a:avLst>
                  <a:gd name="adj1" fmla="val 50000"/>
                </a:avLst>
              </a:prstGeom>
              <a:noFill/>
              <a:ln w="57150" cap="flat" cmpd="sng" algn="ctr">
                <a:solidFill>
                  <a:srgbClr val="969696">
                    <a:lumMod val="40000"/>
                    <a:lumOff val="60000"/>
                  </a:srgbClr>
                </a:solidFill>
                <a:prstDash val="solid"/>
              </a:ln>
              <a:effectLst/>
            </p:spPr>
          </p:cxnSp>
        </p:grpSp>
        <p:sp>
          <p:nvSpPr>
            <p:cNvPr id="58" name="Ovaal 57"/>
            <p:cNvSpPr/>
            <p:nvPr/>
          </p:nvSpPr>
          <p:spPr>
            <a:xfrm>
              <a:off x="5796057" y="2348591"/>
              <a:ext cx="144465" cy="143943"/>
            </a:xfrm>
            <a:prstGeom prst="ellipse">
              <a:avLst/>
            </a:prstGeom>
            <a:solidFill>
              <a:srgbClr val="000000"/>
            </a:solidFill>
            <a:ln w="25400" cap="flat" cmpd="sng" algn="ctr">
              <a:solidFill>
                <a:srgbClr val="000000"/>
              </a:solidFill>
              <a:prstDash val="solid"/>
            </a:ln>
            <a:effectLst/>
          </p:spPr>
          <p:txBody>
            <a:bodyPr anchor="ctr"/>
            <a:lstStyle/>
            <a:p>
              <a:pPr algn="ctr">
                <a:defRPr/>
              </a:pPr>
              <a:endParaRPr lang="nl-NL" kern="0">
                <a:solidFill>
                  <a:srgbClr val="FFFFFF"/>
                </a:solidFill>
                <a:latin typeface="Verdana"/>
                <a:cs typeface="Arial"/>
              </a:endParaRPr>
            </a:p>
          </p:txBody>
        </p:sp>
      </p:grpSp>
      <p:sp>
        <p:nvSpPr>
          <p:cNvPr id="67" name="Text Box 28"/>
          <p:cNvSpPr txBox="1">
            <a:spLocks noChangeArrowheads="1"/>
          </p:cNvSpPr>
          <p:nvPr/>
        </p:nvSpPr>
        <p:spPr bwMode="auto">
          <a:xfrm>
            <a:off x="3962400" y="6553766"/>
            <a:ext cx="5562600" cy="307777"/>
          </a:xfrm>
          <a:prstGeom prst="rect">
            <a:avLst/>
          </a:prstGeom>
          <a:noFill/>
          <a:ln w="9525">
            <a:noFill/>
            <a:miter lim="800000"/>
            <a:headEnd/>
            <a:tailEnd/>
          </a:ln>
        </p:spPr>
        <p:txBody>
          <a:bodyPr>
            <a:spAutoFit/>
          </a:bodyPr>
          <a:lstStyle/>
          <a:p>
            <a:pPr>
              <a:spcBef>
                <a:spcPct val="50000"/>
              </a:spcBef>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D.J. </a:t>
            </a:r>
            <a:r>
              <a:rPr lang="en-US" sz="1400" dirty="0" err="1">
                <a:solidFill>
                  <a:srgbClr val="FF3399"/>
                </a:solidFill>
                <a:latin typeface="Verdana" panose="020B0604030504040204" pitchFamily="34" charset="0"/>
                <a:ea typeface="Verdana" panose="020B0604030504040204" pitchFamily="34" charset="0"/>
                <a:cs typeface="Verdana" panose="020B0604030504040204" pitchFamily="34" charset="0"/>
              </a:rPr>
              <a:t>Durgan</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Circ Res.</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2010</a:t>
            </a:r>
          </a:p>
        </p:txBody>
      </p:sp>
      <p:sp>
        <p:nvSpPr>
          <p:cNvPr id="68" name="Text Box 235"/>
          <p:cNvSpPr txBox="1">
            <a:spLocks noChangeArrowheads="1"/>
          </p:cNvSpPr>
          <p:nvPr/>
        </p:nvSpPr>
        <p:spPr bwMode="auto">
          <a:xfrm>
            <a:off x="-25400" y="1740357"/>
            <a:ext cx="5705475" cy="369332"/>
          </a:xfrm>
          <a:prstGeom prst="rect">
            <a:avLst/>
          </a:prstGeom>
          <a:noFill/>
          <a:ln w="9525">
            <a:noFill/>
            <a:miter lim="800000"/>
            <a:headEnd/>
            <a:tailEnd/>
          </a:ln>
        </p:spPr>
        <p:txBody>
          <a:bodyPr>
            <a:spAutoFit/>
          </a:bodyPr>
          <a:lstStyle/>
          <a:p>
            <a:pPr algn="ctr">
              <a:spcBef>
                <a:spcPct val="50000"/>
              </a:spcBef>
            </a:pPr>
            <a:r>
              <a:rPr lang="en-US" b="1">
                <a:solidFill>
                  <a:srgbClr val="000000"/>
                </a:solidFill>
                <a:latin typeface="Verdana"/>
                <a:cs typeface="Arial"/>
                <a:sym typeface="Symbol" pitchFamily="18" charset="2"/>
              </a:rPr>
              <a:t> I</a:t>
            </a:r>
            <a:r>
              <a:rPr lang="en-US" b="1">
                <a:solidFill>
                  <a:srgbClr val="000000"/>
                </a:solidFill>
                <a:latin typeface="Verdana"/>
                <a:cs typeface="Arial"/>
              </a:rPr>
              <a:t>nfarct size</a:t>
            </a:r>
          </a:p>
        </p:txBody>
      </p:sp>
    </p:spTree>
    <p:extLst>
      <p:ext uri="{BB962C8B-B14F-4D97-AF65-F5344CB8AC3E}">
        <p14:creationId xmlns:p14="http://schemas.microsoft.com/office/powerpoint/2010/main" val="178915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pic>
        <p:nvPicPr>
          <p:cNvPr id="11" name="Picture 6" descr="Cov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57" t="53845" r="23256" b="3497"/>
          <a:stretch/>
        </p:blipFill>
        <p:spPr bwMode="auto">
          <a:xfrm>
            <a:off x="2925257" y="980730"/>
            <a:ext cx="7906892" cy="469963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2" name="Text Box 102"/>
          <p:cNvSpPr txBox="1">
            <a:spLocks noChangeArrowheads="1"/>
          </p:cNvSpPr>
          <p:nvPr/>
        </p:nvSpPr>
        <p:spPr bwMode="auto">
          <a:xfrm>
            <a:off x="4079777" y="6433624"/>
            <a:ext cx="4595458" cy="307744"/>
          </a:xfrm>
          <a:prstGeom prst="rect">
            <a:avLst/>
          </a:prstGeom>
          <a:noFill/>
          <a:ln w="9525">
            <a:noFill/>
            <a:miter lim="800000"/>
            <a:headEnd/>
            <a:tailEnd/>
          </a:ln>
        </p:spPr>
        <p:txBody>
          <a:bodyPr wrap="square" lIns="91407" tIns="45704" rIns="91407" bIns="45704">
            <a:spAutoFit/>
          </a:bodyPr>
          <a:lstStyle/>
          <a:p>
            <a:pPr defTabSz="914071">
              <a:spcBef>
                <a:spcPct val="50000"/>
              </a:spcBef>
              <a:defRPr/>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Montaigne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Lancet</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2018</a:t>
            </a:r>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Myocardial</a:t>
            </a:r>
            <a:r>
              <a:rPr lang="nl-NL" dirty="0">
                <a:solidFill>
                  <a:schemeClr val="tx1"/>
                </a:solidFill>
              </a:rPr>
              <a:t> </a:t>
            </a:r>
            <a:r>
              <a:rPr lang="nl-NL" dirty="0" err="1">
                <a:solidFill>
                  <a:schemeClr val="tx1"/>
                </a:solidFill>
              </a:rPr>
              <a:t>Damage</a:t>
            </a:r>
            <a:r>
              <a:rPr lang="nl-NL" dirty="0">
                <a:solidFill>
                  <a:schemeClr val="tx1"/>
                </a:solidFill>
              </a:rPr>
              <a:t> is Time-</a:t>
            </a:r>
            <a:r>
              <a:rPr lang="nl-NL" dirty="0" err="1">
                <a:solidFill>
                  <a:schemeClr val="tx1"/>
                </a:solidFill>
              </a:rPr>
              <a:t>Dependent</a:t>
            </a:r>
            <a:endParaRPr lang="nl-NL" dirty="0">
              <a:solidFill>
                <a:schemeClr val="tx1"/>
              </a:solidFill>
            </a:endParaRPr>
          </a:p>
        </p:txBody>
      </p:sp>
      <p:sp>
        <p:nvSpPr>
          <p:cNvPr id="15" name="Rechthoek 14"/>
          <p:cNvSpPr/>
          <p:nvPr/>
        </p:nvSpPr>
        <p:spPr>
          <a:xfrm>
            <a:off x="3110086" y="5775648"/>
            <a:ext cx="7917904" cy="461665"/>
          </a:xfrm>
          <a:prstGeom prst="rect">
            <a:avLst/>
          </a:prstGeom>
        </p:spPr>
        <p:txBody>
          <a:bodyPr wrap="square">
            <a:spAutoFit/>
          </a:bodyPr>
          <a:lstStyle/>
          <a:p>
            <a:pPr defTabSz="914071" fontAlgn="base">
              <a:spcBef>
                <a:spcPct val="20000"/>
              </a:spcBef>
              <a:spcAft>
                <a:spcPct val="0"/>
              </a:spcAft>
              <a:defRPr/>
            </a:pPr>
            <a:r>
              <a:rPr lang="en-US" sz="2400" dirty="0">
                <a:ea typeface="ＭＳ Ｐゴシック" pitchFamily="34" charset="-128"/>
              </a:rPr>
              <a:t>Aortic valve replacement</a:t>
            </a:r>
          </a:p>
        </p:txBody>
      </p:sp>
      <p:pic>
        <p:nvPicPr>
          <p:cNvPr id="1028" name="Picture 4" descr="Transcatheter Aortic Valve Replacement">
            <a:extLst>
              <a:ext uri="{FF2B5EF4-FFF2-40B4-BE49-F238E27FC236}">
                <a16:creationId xmlns:a16="http://schemas.microsoft.com/office/drawing/2014/main" id="{D1DB48FE-1D85-7FFB-5B3D-931E4DBC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31" y="3719592"/>
            <a:ext cx="3741638" cy="324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65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75432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rgbClr val="1C1C1C"/>
                </a:solidFill>
              </a:rPr>
              <a:t>Mechanism</a:t>
            </a:r>
            <a:r>
              <a:rPr lang="nl-NL" dirty="0">
                <a:solidFill>
                  <a:srgbClr val="1C1C1C"/>
                </a:solidFill>
              </a:rPr>
              <a:t> </a:t>
            </a:r>
            <a:r>
              <a:rPr lang="nl-NL" dirty="0" err="1">
                <a:solidFill>
                  <a:srgbClr val="1C1C1C"/>
                </a:solidFill>
              </a:rPr>
              <a:t>Circadian</a:t>
            </a:r>
            <a:r>
              <a:rPr lang="nl-NL" dirty="0">
                <a:solidFill>
                  <a:srgbClr val="1C1C1C"/>
                </a:solidFill>
              </a:rPr>
              <a:t> </a:t>
            </a:r>
            <a:r>
              <a:rPr lang="nl-NL" dirty="0" err="1">
                <a:solidFill>
                  <a:srgbClr val="1C1C1C"/>
                </a:solidFill>
              </a:rPr>
              <a:t>Clock</a:t>
            </a:r>
            <a:endParaRPr lang="nl-NL" dirty="0">
              <a:solidFill>
                <a:srgbClr val="1C1C1C"/>
              </a:solidFill>
            </a:endParaRPr>
          </a:p>
        </p:txBody>
      </p:sp>
      <p:sp>
        <p:nvSpPr>
          <p:cNvPr id="10" name="Text Box 102"/>
          <p:cNvSpPr txBox="1">
            <a:spLocks noChangeArrowheads="1"/>
          </p:cNvSpPr>
          <p:nvPr/>
        </p:nvSpPr>
        <p:spPr bwMode="auto">
          <a:xfrm>
            <a:off x="3143673" y="6553764"/>
            <a:ext cx="9003291" cy="630942"/>
          </a:xfrm>
          <a:prstGeom prst="rect">
            <a:avLst/>
          </a:prstGeom>
          <a:noFill/>
          <a:ln w="9525">
            <a:noFill/>
            <a:miter lim="800000"/>
            <a:headEnd/>
            <a:tailEnd/>
          </a:ln>
        </p:spPr>
        <p:txBody>
          <a:bodyPr wrap="square">
            <a:spAutoFit/>
          </a:bodyPr>
          <a:lstStyle/>
          <a:p>
            <a:pPr>
              <a:spcBef>
                <a:spcPct val="50000"/>
              </a:spcBef>
            </a:pPr>
            <a:r>
              <a:rPr lang="en-US" sz="1400" dirty="0">
                <a:solidFill>
                  <a:srgbClr val="FF3399"/>
                </a:solidFill>
                <a:latin typeface="Verdana"/>
                <a:ea typeface="ＭＳ Ｐゴシック" charset="-128"/>
                <a:cs typeface="Arial"/>
              </a:rPr>
              <a:t>Du Pre et al, </a:t>
            </a:r>
            <a:r>
              <a:rPr lang="en-US" sz="1400" i="1" dirty="0">
                <a:solidFill>
                  <a:srgbClr val="FF3399"/>
                </a:solidFill>
                <a:latin typeface="Verdana"/>
                <a:ea typeface="ＭＳ Ｐゴシック" charset="-128"/>
                <a:cs typeface="Arial"/>
              </a:rPr>
              <a:t>Physiology 2014; </a:t>
            </a:r>
            <a:r>
              <a:rPr lang="en-US" sz="1400" dirty="0">
                <a:solidFill>
                  <a:srgbClr val="FF3399"/>
                </a:solidFill>
                <a:latin typeface="Verdana"/>
                <a:ea typeface="ＭＳ Ｐゴシック" charset="-128"/>
                <a:cs typeface="Arial"/>
              </a:rPr>
              <a:t>Crnko et al</a:t>
            </a:r>
            <a:r>
              <a:rPr lang="en-US" sz="1400" i="1" dirty="0">
                <a:solidFill>
                  <a:srgbClr val="FF3399"/>
                </a:solidFill>
                <a:latin typeface="Verdana"/>
                <a:ea typeface="ＭＳ Ｐゴシック" charset="-128"/>
                <a:cs typeface="Arial"/>
              </a:rPr>
              <a:t>, Nature Rev Car 2019 </a:t>
            </a:r>
          </a:p>
          <a:p>
            <a:pPr>
              <a:spcBef>
                <a:spcPct val="50000"/>
              </a:spcBef>
            </a:pPr>
            <a:endParaRPr lang="en-US" sz="1400" dirty="0">
              <a:solidFill>
                <a:srgbClr val="FF3399"/>
              </a:solidFill>
              <a:latin typeface="Verdana"/>
              <a:ea typeface="ＭＳ Ｐゴシック" charset="-128"/>
              <a:cs typeface="Arial"/>
            </a:endParaRPr>
          </a:p>
        </p:txBody>
      </p:sp>
      <p:pic>
        <p:nvPicPr>
          <p:cNvPr id="11"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0470" y="1110500"/>
            <a:ext cx="3509467" cy="5472608"/>
          </a:xfrm>
          <a:prstGeom prst="rect">
            <a:avLst/>
          </a:prstGeom>
          <a:noFill/>
          <a:ln>
            <a:noFill/>
          </a:ln>
        </p:spPr>
      </p:pic>
      <p:grpSp>
        <p:nvGrpSpPr>
          <p:cNvPr id="2" name="Groep 1"/>
          <p:cNvGrpSpPr/>
          <p:nvPr/>
        </p:nvGrpSpPr>
        <p:grpSpPr>
          <a:xfrm>
            <a:off x="7258088" y="332656"/>
            <a:ext cx="3302409" cy="6120680"/>
            <a:chOff x="5734087" y="332656"/>
            <a:chExt cx="3302409" cy="612068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7289"/>
            <a:stretch/>
          </p:blipFill>
          <p:spPr bwMode="auto">
            <a:xfrm>
              <a:off x="5734087" y="332656"/>
              <a:ext cx="330240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797" t="38309" b="16421"/>
            <a:stretch/>
          </p:blipFill>
          <p:spPr bwMode="auto">
            <a:xfrm>
              <a:off x="6088247" y="4730012"/>
              <a:ext cx="2454391" cy="172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827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Myocardial</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Damage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is Time-</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Dependent</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9" name="Rectangle 3"/>
          <p:cNvSpPr txBox="1">
            <a:spLocks noChangeArrowheads="1"/>
          </p:cNvSpPr>
          <p:nvPr/>
        </p:nvSpPr>
        <p:spPr bwMode="auto">
          <a:xfrm>
            <a:off x="1905000" y="1512087"/>
            <a:ext cx="7646988" cy="4848225"/>
          </a:xfrm>
          <a:prstGeom prst="rect">
            <a:avLst/>
          </a:prstGeom>
          <a:noFill/>
          <a:ln w="9525">
            <a:noFill/>
            <a:miter lim="800000"/>
            <a:headEnd/>
            <a:tailEnd/>
          </a:ln>
        </p:spPr>
        <p:txBody>
          <a:bodyPr lIns="92075" tIns="46038" rIns="92075" bIns="46038"/>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nl-NL" sz="1800" b="0" i="0" u="none" strike="noStrike" kern="1200" cap="none" spc="0" normalizeH="0" baseline="0" noProof="0">
              <a:ln>
                <a:noFill/>
              </a:ln>
              <a:solidFill>
                <a:srgbClr val="FFFF66"/>
              </a:solidFill>
              <a:effectLst/>
              <a:uLnTx/>
              <a:uFillTx/>
              <a:latin typeface="Verdana"/>
              <a:ea typeface="+mn-ea"/>
              <a:cs typeface="Arial"/>
              <a:sym typeface="Symbol" pitchFamily="18" charset="2"/>
            </a:endParaRPr>
          </a:p>
        </p:txBody>
      </p:sp>
      <p:sp>
        <p:nvSpPr>
          <p:cNvPr id="39" name="Rechthoek 38"/>
          <p:cNvSpPr/>
          <p:nvPr/>
        </p:nvSpPr>
        <p:spPr>
          <a:xfrm>
            <a:off x="1647825" y="1672345"/>
            <a:ext cx="4337050" cy="3560763"/>
          </a:xfrm>
          <a:prstGeom prst="rect">
            <a:avLst/>
          </a:prstGeom>
          <a:solidFill>
            <a:srgbClr val="FFFFFF"/>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40" name="Line 27"/>
          <p:cNvSpPr>
            <a:spLocks noChangeShapeType="1"/>
          </p:cNvSpPr>
          <p:nvPr/>
        </p:nvSpPr>
        <p:spPr bwMode="auto">
          <a:xfrm>
            <a:off x="2068513" y="1816807"/>
            <a:ext cx="0" cy="2565400"/>
          </a:xfrm>
          <a:prstGeom prst="line">
            <a:avLst/>
          </a:prstGeom>
          <a:noFill/>
          <a:ln w="19050">
            <a:solidFill>
              <a:srgbClr val="000000"/>
            </a:solidFill>
            <a:round/>
            <a:headEnd type="arrow" w="med" len="sm"/>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latin typeface="Verdana"/>
              <a:ea typeface="+mn-ea"/>
              <a:cs typeface="Arial"/>
            </a:endParaRPr>
          </a:p>
        </p:txBody>
      </p:sp>
      <p:sp>
        <p:nvSpPr>
          <p:cNvPr id="41" name="Line 28"/>
          <p:cNvSpPr>
            <a:spLocks noChangeShapeType="1"/>
          </p:cNvSpPr>
          <p:nvPr/>
        </p:nvSpPr>
        <p:spPr bwMode="auto">
          <a:xfrm flipV="1">
            <a:off x="2068536" y="4382207"/>
            <a:ext cx="3773487" cy="0"/>
          </a:xfrm>
          <a:prstGeom prst="line">
            <a:avLst/>
          </a:prstGeom>
          <a:noFill/>
          <a:ln w="19050">
            <a:solidFill>
              <a:srgbClr val="000000"/>
            </a:solidFill>
            <a:round/>
            <a:headEnd/>
            <a:tailEnd type="arrow" w="med"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latin typeface="Verdana"/>
              <a:ea typeface="+mn-ea"/>
              <a:cs typeface="Arial"/>
            </a:endParaRPr>
          </a:p>
        </p:txBody>
      </p:sp>
      <p:sp>
        <p:nvSpPr>
          <p:cNvPr id="42" name="Rectangle 37"/>
          <p:cNvSpPr>
            <a:spLocks noChangeArrowheads="1"/>
          </p:cNvSpPr>
          <p:nvPr/>
        </p:nvSpPr>
        <p:spPr bwMode="auto">
          <a:xfrm>
            <a:off x="2379663" y="4388560"/>
            <a:ext cx="1566862" cy="277813"/>
          </a:xfrm>
          <a:prstGeom prst="rect">
            <a:avLst/>
          </a:prstGeom>
          <a:solidFill>
            <a:srgbClr val="FFFFFF"/>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latin typeface="Verdana"/>
              <a:ea typeface="+mn-ea"/>
              <a:cs typeface="Arial"/>
            </a:endParaRPr>
          </a:p>
        </p:txBody>
      </p:sp>
      <p:sp>
        <p:nvSpPr>
          <p:cNvPr id="43" name="Rectangle 38"/>
          <p:cNvSpPr>
            <a:spLocks noChangeArrowheads="1"/>
          </p:cNvSpPr>
          <p:nvPr/>
        </p:nvSpPr>
        <p:spPr bwMode="auto">
          <a:xfrm>
            <a:off x="3943350" y="4388560"/>
            <a:ext cx="1570038" cy="277813"/>
          </a:xfrm>
          <a:prstGeom prst="rect">
            <a:avLst/>
          </a:prstGeom>
          <a:solidFill>
            <a:srgbClr val="808080"/>
          </a:solidFill>
          <a:ln w="9525">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latin typeface="Verdana"/>
              <a:ea typeface="+mn-ea"/>
              <a:cs typeface="Arial"/>
            </a:endParaRPr>
          </a:p>
        </p:txBody>
      </p:sp>
      <p:sp>
        <p:nvSpPr>
          <p:cNvPr id="45" name="Text Box 34"/>
          <p:cNvSpPr txBox="1">
            <a:spLocks noChangeArrowheads="1"/>
          </p:cNvSpPr>
          <p:nvPr/>
        </p:nvSpPr>
        <p:spPr bwMode="auto">
          <a:xfrm>
            <a:off x="4166385" y="2342833"/>
            <a:ext cx="1446230"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Verdana"/>
                <a:ea typeface="+mn-ea"/>
                <a:cs typeface="Arial"/>
              </a:rPr>
              <a:t>Wild-type</a:t>
            </a:r>
          </a:p>
        </p:txBody>
      </p:sp>
      <p:cxnSp>
        <p:nvCxnSpPr>
          <p:cNvPr id="48" name="Rechte verbindingslijn 47"/>
          <p:cNvCxnSpPr/>
          <p:nvPr/>
        </p:nvCxnSpPr>
        <p:spPr>
          <a:xfrm flipV="1">
            <a:off x="2393950" y="2689933"/>
            <a:ext cx="1506538" cy="1133475"/>
          </a:xfrm>
          <a:prstGeom prst="line">
            <a:avLst/>
          </a:prstGeom>
          <a:noFill/>
          <a:ln w="57150" cap="flat" cmpd="sng" algn="ctr">
            <a:solidFill>
              <a:srgbClr val="000000"/>
            </a:solidFill>
            <a:prstDash val="solid"/>
          </a:ln>
          <a:effectLst/>
        </p:spPr>
      </p:cxnSp>
      <p:cxnSp>
        <p:nvCxnSpPr>
          <p:cNvPr id="49" name="Rechte verbindingslijn 48"/>
          <p:cNvCxnSpPr/>
          <p:nvPr/>
        </p:nvCxnSpPr>
        <p:spPr>
          <a:xfrm rot="16200000" flipH="1">
            <a:off x="3731442" y="2834166"/>
            <a:ext cx="1008063" cy="695325"/>
          </a:xfrm>
          <a:prstGeom prst="line">
            <a:avLst/>
          </a:prstGeom>
          <a:noFill/>
          <a:ln w="57150" cap="flat" cmpd="sng" algn="ctr">
            <a:solidFill>
              <a:srgbClr val="000000"/>
            </a:solidFill>
            <a:prstDash val="solid"/>
          </a:ln>
          <a:effectLst/>
        </p:spPr>
      </p:cxnSp>
      <p:cxnSp>
        <p:nvCxnSpPr>
          <p:cNvPr id="50" name="Rechte verbindingslijn 49"/>
          <p:cNvCxnSpPr/>
          <p:nvPr/>
        </p:nvCxnSpPr>
        <p:spPr>
          <a:xfrm>
            <a:off x="4570413" y="3672598"/>
            <a:ext cx="927100" cy="125412"/>
          </a:xfrm>
          <a:prstGeom prst="line">
            <a:avLst/>
          </a:prstGeom>
          <a:noFill/>
          <a:ln w="57150" cap="flat" cmpd="sng" algn="ctr">
            <a:solidFill>
              <a:srgbClr val="000000"/>
            </a:solidFill>
            <a:prstDash val="solid"/>
          </a:ln>
          <a:effectLst/>
        </p:spPr>
      </p:cxnSp>
      <p:sp>
        <p:nvSpPr>
          <p:cNvPr id="52" name="Rechthoek 272"/>
          <p:cNvSpPr>
            <a:spLocks noChangeArrowheads="1"/>
          </p:cNvSpPr>
          <p:nvPr/>
        </p:nvSpPr>
        <p:spPr bwMode="auto">
          <a:xfrm>
            <a:off x="4727577" y="4998722"/>
            <a:ext cx="512763" cy="144463"/>
          </a:xfrm>
          <a:prstGeom prst="rect">
            <a:avLst/>
          </a:prstGeom>
          <a:solidFill>
            <a:srgbClr val="FFFFFF"/>
          </a:solidFill>
          <a:ln w="12700" algn="ctr">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sp>
        <p:nvSpPr>
          <p:cNvPr id="53" name="Rechthoek 52"/>
          <p:cNvSpPr/>
          <p:nvPr/>
        </p:nvSpPr>
        <p:spPr>
          <a:xfrm>
            <a:off x="3609975" y="4894972"/>
            <a:ext cx="503238" cy="288925"/>
          </a:xfrm>
          <a:prstGeom prst="rect">
            <a:avLst/>
          </a:prstGeom>
          <a:solidFill>
            <a:srgbClr val="FFFFFF"/>
          </a:solidFill>
          <a:ln w="25400" cap="flat" cmpd="sng" algn="ctr">
            <a:solidFill>
              <a:srgbClr val="FFFFFF"/>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54" name="Text Box 235"/>
          <p:cNvSpPr txBox="1">
            <a:spLocks noChangeArrowheads="1"/>
          </p:cNvSpPr>
          <p:nvPr/>
        </p:nvSpPr>
        <p:spPr bwMode="auto">
          <a:xfrm>
            <a:off x="1593110" y="4811396"/>
            <a:ext cx="4256087"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mn-ea"/>
                <a:cs typeface="Arial"/>
              </a:rPr>
              <a:t>→ </a:t>
            </a:r>
            <a:r>
              <a:rPr kumimoji="0" lang="en-US" sz="1800" b="1" i="0" u="none" strike="noStrike" kern="1200" cap="none" spc="0" normalizeH="0" baseline="0" noProof="0">
                <a:ln>
                  <a:noFill/>
                </a:ln>
                <a:solidFill>
                  <a:srgbClr val="000000"/>
                </a:solidFill>
                <a:effectLst/>
                <a:uLnTx/>
                <a:uFillTx/>
                <a:latin typeface="Verdana"/>
                <a:ea typeface="+mn-ea"/>
                <a:cs typeface="Arial"/>
              </a:rPr>
              <a:t>Time of day of MI</a:t>
            </a:r>
          </a:p>
        </p:txBody>
      </p:sp>
      <p:sp>
        <p:nvSpPr>
          <p:cNvPr id="55" name="Rechthoek 54"/>
          <p:cNvSpPr/>
          <p:nvPr/>
        </p:nvSpPr>
        <p:spPr>
          <a:xfrm>
            <a:off x="1952625" y="1743788"/>
            <a:ext cx="431800" cy="576263"/>
          </a:xfrm>
          <a:prstGeom prst="rect">
            <a:avLst/>
          </a:prstGeom>
          <a:solidFill>
            <a:srgbClr val="FFFFFF"/>
          </a:solidFill>
          <a:ln w="25400" cap="flat" cmpd="sng" algn="ctr">
            <a:solidFill>
              <a:srgbClr val="FFFFFF"/>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56" name="Groep 49"/>
          <p:cNvGrpSpPr>
            <a:grpSpLocks/>
          </p:cNvGrpSpPr>
          <p:nvPr/>
        </p:nvGrpSpPr>
        <p:grpSpPr bwMode="auto">
          <a:xfrm>
            <a:off x="6240475" y="2637548"/>
            <a:ext cx="4319587" cy="1584325"/>
            <a:chOff x="5148064" y="1772816"/>
            <a:chExt cx="3816424" cy="1368152"/>
          </a:xfrm>
        </p:grpSpPr>
        <p:grpSp>
          <p:nvGrpSpPr>
            <p:cNvPr id="57" name="Groep 106"/>
            <p:cNvGrpSpPr>
              <a:grpSpLocks/>
            </p:cNvGrpSpPr>
            <p:nvPr/>
          </p:nvGrpSpPr>
          <p:grpSpPr bwMode="auto">
            <a:xfrm rot="-5400000">
              <a:off x="6372200" y="548680"/>
              <a:ext cx="1368152" cy="3816424"/>
              <a:chOff x="5868144" y="2204864"/>
              <a:chExt cx="1368152" cy="3816424"/>
            </a:xfrm>
          </p:grpSpPr>
          <p:sp>
            <p:nvSpPr>
              <p:cNvPr id="59" name="Gelijkbenige driehoek 58"/>
              <p:cNvSpPr/>
              <p:nvPr/>
            </p:nvSpPr>
            <p:spPr>
              <a:xfrm>
                <a:off x="5940801" y="2204864"/>
                <a:ext cx="934950" cy="1008456"/>
              </a:xfrm>
              <a:prstGeom prst="triangl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60" name="Ovaal 59"/>
              <p:cNvSpPr/>
              <p:nvPr/>
            </p:nvSpPr>
            <p:spPr>
              <a:xfrm>
                <a:off x="5868144" y="2750468"/>
                <a:ext cx="1080264" cy="1727980"/>
              </a:xfrm>
              <a:prstGeom prst="ellips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cxnSp>
            <p:nvCxnSpPr>
              <p:cNvPr id="61" name="Gekromde verbindingslijn 60"/>
              <p:cNvCxnSpPr>
                <a:stCxn id="60" idx="4"/>
              </p:cNvCxnSpPr>
              <p:nvPr/>
            </p:nvCxnSpPr>
            <p:spPr>
              <a:xfrm rot="16200000" flipH="1">
                <a:off x="6050866" y="4835858"/>
                <a:ext cx="1542840" cy="828020"/>
              </a:xfrm>
              <a:prstGeom prst="curvedConnector3">
                <a:avLst>
                  <a:gd name="adj1" fmla="val 50000"/>
                </a:avLst>
              </a:prstGeom>
              <a:noFill/>
              <a:ln w="57150" cap="flat" cmpd="sng" algn="ctr">
                <a:solidFill>
                  <a:srgbClr val="969696">
                    <a:lumMod val="40000"/>
                    <a:lumOff val="60000"/>
                  </a:srgbClr>
                </a:solidFill>
                <a:prstDash val="solid"/>
              </a:ln>
              <a:effectLst/>
            </p:spPr>
          </p:cxnSp>
        </p:grpSp>
        <p:sp>
          <p:nvSpPr>
            <p:cNvPr id="58" name="Ovaal 57"/>
            <p:cNvSpPr/>
            <p:nvPr/>
          </p:nvSpPr>
          <p:spPr>
            <a:xfrm>
              <a:off x="5796057" y="2348591"/>
              <a:ext cx="144465" cy="143943"/>
            </a:xfrm>
            <a:prstGeom prst="ellipse">
              <a:avLst/>
            </a:prstGeom>
            <a:solidFill>
              <a:srgbClr val="000000"/>
            </a:solidFill>
            <a:ln w="25400" cap="flat" cmpd="sng" algn="ctr">
              <a:solidFill>
                <a:srgbClr val="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sp>
        <p:nvSpPr>
          <p:cNvPr id="67" name="Text Box 28"/>
          <p:cNvSpPr txBox="1">
            <a:spLocks noChangeArrowheads="1"/>
          </p:cNvSpPr>
          <p:nvPr/>
        </p:nvSpPr>
        <p:spPr bwMode="auto">
          <a:xfrm>
            <a:off x="3962400" y="6553766"/>
            <a:ext cx="5562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D.J. </a:t>
            </a:r>
            <a:r>
              <a:rPr kumimoji="0" lang="en-US" sz="1400" b="0" i="0" u="none" strike="noStrike" kern="1200" cap="none" spc="0" normalizeH="0" baseline="0" noProof="0" dirty="0" err="1">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Durgan</a:t>
            </a:r>
            <a:r>
              <a:rPr kumimoji="0" lang="en-US" sz="1400" b="0" i="0"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 et al. </a:t>
            </a:r>
            <a:r>
              <a:rPr kumimoji="0" lang="en-US" sz="1400" b="0" i="1"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Circ Res.</a:t>
            </a:r>
            <a:r>
              <a:rPr kumimoji="0" lang="en-US" sz="1400" b="0" i="0"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 2010</a:t>
            </a:r>
          </a:p>
        </p:txBody>
      </p:sp>
      <p:sp>
        <p:nvSpPr>
          <p:cNvPr id="68" name="Text Box 235"/>
          <p:cNvSpPr txBox="1">
            <a:spLocks noChangeArrowheads="1"/>
          </p:cNvSpPr>
          <p:nvPr/>
        </p:nvSpPr>
        <p:spPr bwMode="auto">
          <a:xfrm>
            <a:off x="-25400" y="1740357"/>
            <a:ext cx="5705475" cy="369332"/>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Verdana"/>
                <a:ea typeface="+mn-ea"/>
                <a:cs typeface="Arial"/>
                <a:sym typeface="Symbol" pitchFamily="18" charset="2"/>
              </a:rPr>
              <a:t> I</a:t>
            </a:r>
            <a:r>
              <a:rPr kumimoji="0" lang="en-US" sz="1800" b="1" i="0" u="none" strike="noStrike" kern="1200" cap="none" spc="0" normalizeH="0" baseline="0" noProof="0">
                <a:ln>
                  <a:noFill/>
                </a:ln>
                <a:solidFill>
                  <a:srgbClr val="000000"/>
                </a:solidFill>
                <a:effectLst/>
                <a:uLnTx/>
                <a:uFillTx/>
                <a:latin typeface="Verdana"/>
                <a:ea typeface="+mn-ea"/>
                <a:cs typeface="Arial"/>
              </a:rPr>
              <a:t>nfarct size</a:t>
            </a:r>
          </a:p>
        </p:txBody>
      </p:sp>
    </p:spTree>
    <p:extLst>
      <p:ext uri="{BB962C8B-B14F-4D97-AF65-F5344CB8AC3E}">
        <p14:creationId xmlns:p14="http://schemas.microsoft.com/office/powerpoint/2010/main" val="17993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Intacte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circadiane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klok in de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cardiomyocyt</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71" name="Rectangle 3">
            <a:extLst>
              <a:ext uri="{FF2B5EF4-FFF2-40B4-BE49-F238E27FC236}">
                <a16:creationId xmlns:a16="http://schemas.microsoft.com/office/drawing/2014/main" id="{DE61D47E-F342-4D16-B7DB-9F64E40786C0}"/>
              </a:ext>
            </a:extLst>
          </p:cNvPr>
          <p:cNvSpPr txBox="1">
            <a:spLocks noChangeArrowheads="1"/>
          </p:cNvSpPr>
          <p:nvPr/>
        </p:nvSpPr>
        <p:spPr bwMode="auto">
          <a:xfrm>
            <a:off x="1905000" y="1295404"/>
            <a:ext cx="7646988" cy="4848225"/>
          </a:xfrm>
          <a:prstGeom prst="rect">
            <a:avLst/>
          </a:prstGeom>
          <a:noFill/>
          <a:ln w="9525">
            <a:noFill/>
            <a:miter lim="800000"/>
            <a:headEnd/>
            <a:tailEnd/>
          </a:ln>
        </p:spPr>
        <p:txBody>
          <a:bodyPr lIns="92060" tIns="46031" rIns="92060" bIns="46031"/>
          <a:lstStyle/>
          <a:p>
            <a:pPr marL="342848" indent="-342848" defTabSz="914259" fontAlgn="base">
              <a:spcBef>
                <a:spcPct val="20000"/>
              </a:spcBef>
              <a:spcAft>
                <a:spcPct val="0"/>
              </a:spcAft>
              <a:buFontTx/>
              <a:buChar char="•"/>
              <a:defRPr/>
            </a:pPr>
            <a:endParaRPr lang="nl-NL" sz="2400">
              <a:solidFill>
                <a:srgbClr val="FFFF66"/>
              </a:solidFill>
              <a:latin typeface="Verdana"/>
              <a:cs typeface="Arial"/>
              <a:sym typeface="Symbol" pitchFamily="18" charset="2"/>
            </a:endParaRPr>
          </a:p>
        </p:txBody>
      </p:sp>
      <p:sp>
        <p:nvSpPr>
          <p:cNvPr id="72" name="Ovaal 71">
            <a:extLst>
              <a:ext uri="{FF2B5EF4-FFF2-40B4-BE49-F238E27FC236}">
                <a16:creationId xmlns:a16="http://schemas.microsoft.com/office/drawing/2014/main" id="{5F90E0B2-D454-1D03-9EA8-87FBA52460DA}"/>
              </a:ext>
            </a:extLst>
          </p:cNvPr>
          <p:cNvSpPr/>
          <p:nvPr/>
        </p:nvSpPr>
        <p:spPr>
          <a:xfrm>
            <a:off x="2783632" y="1124744"/>
            <a:ext cx="6984776" cy="5040560"/>
          </a:xfrm>
          <a:prstGeom prst="ellipse">
            <a:avLst/>
          </a:prstGeom>
          <a:solidFill>
            <a:srgbClr val="969696">
              <a:lumMod val="40000"/>
              <a:lumOff val="60000"/>
            </a:srgbClr>
          </a:solidFill>
          <a:ln w="25400" cap="flat" cmpd="sng" algn="ctr">
            <a:solidFill>
              <a:srgbClr val="FFFFFF">
                <a:lumMod val="65000"/>
              </a:srgbClr>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3" name="Ovaal 72">
            <a:extLst>
              <a:ext uri="{FF2B5EF4-FFF2-40B4-BE49-F238E27FC236}">
                <a16:creationId xmlns:a16="http://schemas.microsoft.com/office/drawing/2014/main" id="{D1049163-AE20-282F-CEA5-B07822649907}"/>
              </a:ext>
            </a:extLst>
          </p:cNvPr>
          <p:cNvSpPr/>
          <p:nvPr/>
        </p:nvSpPr>
        <p:spPr>
          <a:xfrm>
            <a:off x="3143673" y="2996952"/>
            <a:ext cx="4248472" cy="2520280"/>
          </a:xfrm>
          <a:prstGeom prst="ellipse">
            <a:avLst/>
          </a:prstGeom>
          <a:solidFill>
            <a:srgbClr val="2D2DB9">
              <a:lumMod val="40000"/>
              <a:lumOff val="60000"/>
            </a:srgbClr>
          </a:solidFill>
          <a:ln w="25400" cap="flat" cmpd="sng" algn="ctr">
            <a:solidFill>
              <a:srgbClr val="3333CC">
                <a:lumMod val="60000"/>
                <a:lumOff val="40000"/>
              </a:srgbClr>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74" name="Groep 18">
            <a:extLst>
              <a:ext uri="{FF2B5EF4-FFF2-40B4-BE49-F238E27FC236}">
                <a16:creationId xmlns:a16="http://schemas.microsoft.com/office/drawing/2014/main" id="{56B57189-03DA-7007-8AD8-3F60A4796562}"/>
              </a:ext>
            </a:extLst>
          </p:cNvPr>
          <p:cNvGrpSpPr/>
          <p:nvPr/>
        </p:nvGrpSpPr>
        <p:grpSpPr>
          <a:xfrm>
            <a:off x="3706484" y="4509120"/>
            <a:ext cx="1152128" cy="504056"/>
            <a:chOff x="7433320" y="2276872"/>
            <a:chExt cx="1152128" cy="504056"/>
          </a:xfrm>
        </p:grpSpPr>
        <p:sp>
          <p:nvSpPr>
            <p:cNvPr id="75" name="Ovaal 74">
              <a:extLst>
                <a:ext uri="{FF2B5EF4-FFF2-40B4-BE49-F238E27FC236}">
                  <a16:creationId xmlns:a16="http://schemas.microsoft.com/office/drawing/2014/main" id="{018FFB1F-0853-31DE-0AF2-B0C8766517D8}"/>
                </a:ext>
              </a:extLst>
            </p:cNvPr>
            <p:cNvSpPr/>
            <p:nvPr/>
          </p:nvSpPr>
          <p:spPr>
            <a:xfrm>
              <a:off x="7452320" y="2276872"/>
              <a:ext cx="1008112" cy="504056"/>
            </a:xfrm>
            <a:prstGeom prst="ellipse">
              <a:avLst/>
            </a:prstGeom>
            <a:solidFill>
              <a:srgbClr val="00CC99">
                <a:lumMod val="60000"/>
                <a:lumOff val="40000"/>
              </a:srgbClr>
            </a:solidFill>
            <a:ln w="25400" cap="flat" cmpd="sng" algn="ctr">
              <a:solidFill>
                <a:srgbClr val="00CC99">
                  <a:shade val="50000"/>
                </a:srgbClr>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6" name="Tekstvak 75">
              <a:extLst>
                <a:ext uri="{FF2B5EF4-FFF2-40B4-BE49-F238E27FC236}">
                  <a16:creationId xmlns:a16="http://schemas.microsoft.com/office/drawing/2014/main" id="{D720E9DD-65C1-2D6F-D4D5-FE22A329DFE1}"/>
                </a:ext>
              </a:extLst>
            </p:cNvPr>
            <p:cNvSpPr txBox="1"/>
            <p:nvPr/>
          </p:nvSpPr>
          <p:spPr>
            <a:xfrm>
              <a:off x="7433320" y="2326336"/>
              <a:ext cx="1152128" cy="369332"/>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Verdana"/>
                  <a:cs typeface="Arial"/>
                </a:rPr>
                <a:t>CLOCK</a:t>
              </a:r>
            </a:p>
          </p:txBody>
        </p:sp>
      </p:grpSp>
      <p:grpSp>
        <p:nvGrpSpPr>
          <p:cNvPr id="77" name="Groep 19">
            <a:extLst>
              <a:ext uri="{FF2B5EF4-FFF2-40B4-BE49-F238E27FC236}">
                <a16:creationId xmlns:a16="http://schemas.microsoft.com/office/drawing/2014/main" id="{14F290E3-933C-DF91-639E-D31DC5864230}"/>
              </a:ext>
            </a:extLst>
          </p:cNvPr>
          <p:cNvGrpSpPr/>
          <p:nvPr/>
        </p:nvGrpSpPr>
        <p:grpSpPr>
          <a:xfrm>
            <a:off x="4746848" y="4509120"/>
            <a:ext cx="1205136" cy="504056"/>
            <a:chOff x="7380312" y="3933056"/>
            <a:chExt cx="1205136" cy="504056"/>
          </a:xfrm>
        </p:grpSpPr>
        <p:sp>
          <p:nvSpPr>
            <p:cNvPr id="78" name="Ovaal 77">
              <a:extLst>
                <a:ext uri="{FF2B5EF4-FFF2-40B4-BE49-F238E27FC236}">
                  <a16:creationId xmlns:a16="http://schemas.microsoft.com/office/drawing/2014/main" id="{61822131-291B-CBCD-F4C9-4F8E87E62AA2}"/>
                </a:ext>
              </a:extLst>
            </p:cNvPr>
            <p:cNvSpPr/>
            <p:nvPr/>
          </p:nvSpPr>
          <p:spPr>
            <a:xfrm>
              <a:off x="7380312" y="3933056"/>
              <a:ext cx="1008112" cy="504056"/>
            </a:xfrm>
            <a:prstGeom prst="ellipse">
              <a:avLst/>
            </a:prstGeom>
            <a:solidFill>
              <a:srgbClr val="00B050"/>
            </a:solidFill>
            <a:ln w="25400" cap="flat" cmpd="sng" algn="ctr">
              <a:solidFill>
                <a:srgbClr val="00CC99">
                  <a:lumMod val="50000"/>
                </a:srgbClr>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9" name="Tekstvak 78">
              <a:extLst>
                <a:ext uri="{FF2B5EF4-FFF2-40B4-BE49-F238E27FC236}">
                  <a16:creationId xmlns:a16="http://schemas.microsoft.com/office/drawing/2014/main" id="{04AE61D8-DC3E-6E2D-285C-D04110E68E11}"/>
                </a:ext>
              </a:extLst>
            </p:cNvPr>
            <p:cNvSpPr txBox="1"/>
            <p:nvPr/>
          </p:nvSpPr>
          <p:spPr>
            <a:xfrm>
              <a:off x="7433320" y="3982520"/>
              <a:ext cx="1152128" cy="369332"/>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Verdana"/>
                  <a:cs typeface="Arial"/>
                </a:rPr>
                <a:t>BMAL</a:t>
              </a:r>
            </a:p>
          </p:txBody>
        </p:sp>
      </p:grpSp>
      <p:cxnSp>
        <p:nvCxnSpPr>
          <p:cNvPr id="80" name="Rechte verbindingslijn 79">
            <a:extLst>
              <a:ext uri="{FF2B5EF4-FFF2-40B4-BE49-F238E27FC236}">
                <a16:creationId xmlns:a16="http://schemas.microsoft.com/office/drawing/2014/main" id="{2D744B59-FFA2-BE5E-D747-5E43B96CCDBC}"/>
              </a:ext>
            </a:extLst>
          </p:cNvPr>
          <p:cNvCxnSpPr/>
          <p:nvPr/>
        </p:nvCxnSpPr>
        <p:spPr>
          <a:xfrm>
            <a:off x="3647728" y="5013176"/>
            <a:ext cx="3240360" cy="0"/>
          </a:xfrm>
          <a:prstGeom prst="line">
            <a:avLst/>
          </a:prstGeom>
          <a:noFill/>
          <a:ln w="38100" cap="flat" cmpd="sng" algn="ctr">
            <a:solidFill>
              <a:srgbClr val="000000"/>
            </a:solidFill>
            <a:prstDash val="solid"/>
          </a:ln>
          <a:effectLst/>
        </p:spPr>
      </p:cxnSp>
      <p:cxnSp>
        <p:nvCxnSpPr>
          <p:cNvPr id="81" name="Rechte verbindingslijn 80">
            <a:extLst>
              <a:ext uri="{FF2B5EF4-FFF2-40B4-BE49-F238E27FC236}">
                <a16:creationId xmlns:a16="http://schemas.microsoft.com/office/drawing/2014/main" id="{72AEB239-1F26-2B0A-32F9-2661DE09CD0F}"/>
              </a:ext>
            </a:extLst>
          </p:cNvPr>
          <p:cNvCxnSpPr/>
          <p:nvPr/>
        </p:nvCxnSpPr>
        <p:spPr>
          <a:xfrm flipV="1">
            <a:off x="6023992" y="4581128"/>
            <a:ext cx="0" cy="432048"/>
          </a:xfrm>
          <a:prstGeom prst="line">
            <a:avLst/>
          </a:prstGeom>
          <a:noFill/>
          <a:ln w="38100" cap="flat" cmpd="sng" algn="ctr">
            <a:solidFill>
              <a:srgbClr val="000000"/>
            </a:solidFill>
            <a:prstDash val="solid"/>
          </a:ln>
          <a:effectLst/>
        </p:spPr>
      </p:cxnSp>
      <p:cxnSp>
        <p:nvCxnSpPr>
          <p:cNvPr id="82" name="Rechte verbindingslijn 81">
            <a:extLst>
              <a:ext uri="{FF2B5EF4-FFF2-40B4-BE49-F238E27FC236}">
                <a16:creationId xmlns:a16="http://schemas.microsoft.com/office/drawing/2014/main" id="{E72871B5-EF9E-F848-0195-B3A502F7D459}"/>
              </a:ext>
            </a:extLst>
          </p:cNvPr>
          <p:cNvCxnSpPr/>
          <p:nvPr/>
        </p:nvCxnSpPr>
        <p:spPr>
          <a:xfrm>
            <a:off x="6010740" y="4581128"/>
            <a:ext cx="864096" cy="0"/>
          </a:xfrm>
          <a:prstGeom prst="line">
            <a:avLst/>
          </a:prstGeom>
          <a:noFill/>
          <a:ln w="38100" cap="flat" cmpd="sng" algn="ctr">
            <a:solidFill>
              <a:srgbClr val="000000"/>
            </a:solidFill>
            <a:prstDash val="solid"/>
          </a:ln>
          <a:effectLst/>
        </p:spPr>
      </p:cxnSp>
      <p:sp>
        <p:nvSpPr>
          <p:cNvPr id="83" name="Tekstvak 82">
            <a:extLst>
              <a:ext uri="{FF2B5EF4-FFF2-40B4-BE49-F238E27FC236}">
                <a16:creationId xmlns:a16="http://schemas.microsoft.com/office/drawing/2014/main" id="{1A29E535-B153-54F8-7BC1-841F49412FA8}"/>
              </a:ext>
            </a:extLst>
          </p:cNvPr>
          <p:cNvSpPr txBox="1"/>
          <p:nvPr/>
        </p:nvSpPr>
        <p:spPr>
          <a:xfrm>
            <a:off x="6240016" y="4242574"/>
            <a:ext cx="1440160" cy="338554"/>
          </a:xfrm>
          <a:prstGeom prst="rect">
            <a:avLst/>
          </a:prstGeom>
          <a:noFill/>
        </p:spPr>
        <p:txBody>
          <a:bodyPr wrap="square" lIns="91425" tIns="45713" rIns="91425" bIns="45713" rtlCol="0">
            <a:spAutoFit/>
          </a:bodyPr>
          <a:lstStyle/>
          <a:p>
            <a:pPr defTabSz="914259">
              <a:defRPr/>
            </a:pPr>
            <a:r>
              <a:rPr lang="nl-NL" sz="1600" b="1" i="1" dirty="0">
                <a:solidFill>
                  <a:srgbClr val="000000"/>
                </a:solidFill>
                <a:latin typeface="Verdana"/>
                <a:cs typeface="Arial"/>
              </a:rPr>
              <a:t>Per, </a:t>
            </a:r>
            <a:r>
              <a:rPr lang="nl-NL" sz="1600" b="1" i="1" dirty="0" err="1">
                <a:solidFill>
                  <a:srgbClr val="000000"/>
                </a:solidFill>
                <a:latin typeface="Verdana"/>
                <a:cs typeface="Arial"/>
              </a:rPr>
              <a:t>Cry</a:t>
            </a:r>
            <a:endParaRPr lang="nl-NL" sz="1600" b="1" i="1" dirty="0">
              <a:solidFill>
                <a:srgbClr val="000000"/>
              </a:solidFill>
              <a:latin typeface="Verdana"/>
              <a:cs typeface="Arial"/>
            </a:endParaRPr>
          </a:p>
        </p:txBody>
      </p:sp>
      <p:sp>
        <p:nvSpPr>
          <p:cNvPr id="84" name="Ovaal 83">
            <a:extLst>
              <a:ext uri="{FF2B5EF4-FFF2-40B4-BE49-F238E27FC236}">
                <a16:creationId xmlns:a16="http://schemas.microsoft.com/office/drawing/2014/main" id="{C77B17AE-895A-41ED-A6C0-268D16BD9051}"/>
              </a:ext>
            </a:extLst>
          </p:cNvPr>
          <p:cNvSpPr/>
          <p:nvPr/>
        </p:nvSpPr>
        <p:spPr>
          <a:xfrm>
            <a:off x="4314800" y="3356992"/>
            <a:ext cx="1008112" cy="504056"/>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5" name="Tekstvak 84">
            <a:extLst>
              <a:ext uri="{FF2B5EF4-FFF2-40B4-BE49-F238E27FC236}">
                <a16:creationId xmlns:a16="http://schemas.microsoft.com/office/drawing/2014/main" id="{CAE48281-E6E3-B9CA-A2B1-A5A7689D7082}"/>
              </a:ext>
            </a:extLst>
          </p:cNvPr>
          <p:cNvSpPr txBox="1"/>
          <p:nvPr/>
        </p:nvSpPr>
        <p:spPr>
          <a:xfrm>
            <a:off x="4439816" y="340645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PER</a:t>
            </a:r>
          </a:p>
        </p:txBody>
      </p:sp>
      <p:sp>
        <p:nvSpPr>
          <p:cNvPr id="86" name="Ovaal 85">
            <a:extLst>
              <a:ext uri="{FF2B5EF4-FFF2-40B4-BE49-F238E27FC236}">
                <a16:creationId xmlns:a16="http://schemas.microsoft.com/office/drawing/2014/main" id="{86DAD8E3-8C86-E992-8A30-82BC8D87079A}"/>
              </a:ext>
            </a:extLst>
          </p:cNvPr>
          <p:cNvSpPr/>
          <p:nvPr/>
        </p:nvSpPr>
        <p:spPr>
          <a:xfrm>
            <a:off x="5336165" y="3356992"/>
            <a:ext cx="1008112" cy="504056"/>
          </a:xfrm>
          <a:prstGeom prst="ellipse">
            <a:avLst/>
          </a:prstGeom>
          <a:solidFill>
            <a:srgbClr val="FF6600"/>
          </a:solidFill>
          <a:ln w="25400" cap="flat" cmpd="sng" algn="ctr">
            <a:solidFill>
              <a:srgbClr val="FF33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7" name="Tekstvak 86">
            <a:extLst>
              <a:ext uri="{FF2B5EF4-FFF2-40B4-BE49-F238E27FC236}">
                <a16:creationId xmlns:a16="http://schemas.microsoft.com/office/drawing/2014/main" id="{CC8DC6D5-D4AB-275B-AA36-FFC17D51BDC4}"/>
              </a:ext>
            </a:extLst>
          </p:cNvPr>
          <p:cNvSpPr txBox="1"/>
          <p:nvPr/>
        </p:nvSpPr>
        <p:spPr>
          <a:xfrm>
            <a:off x="5519936" y="340645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CRY</a:t>
            </a:r>
          </a:p>
        </p:txBody>
      </p:sp>
      <p:sp>
        <p:nvSpPr>
          <p:cNvPr id="88" name="Ovaal 87">
            <a:extLst>
              <a:ext uri="{FF2B5EF4-FFF2-40B4-BE49-F238E27FC236}">
                <a16:creationId xmlns:a16="http://schemas.microsoft.com/office/drawing/2014/main" id="{B092A283-742B-4C09-8DD1-C3FD076015CB}"/>
              </a:ext>
            </a:extLst>
          </p:cNvPr>
          <p:cNvSpPr/>
          <p:nvPr/>
        </p:nvSpPr>
        <p:spPr>
          <a:xfrm>
            <a:off x="6907089" y="2636912"/>
            <a:ext cx="1008112" cy="504056"/>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9" name="Tekstvak 88">
            <a:extLst>
              <a:ext uri="{FF2B5EF4-FFF2-40B4-BE49-F238E27FC236}">
                <a16:creationId xmlns:a16="http://schemas.microsoft.com/office/drawing/2014/main" id="{0512B1EB-DC33-71E8-8C91-91D48CC37571}"/>
              </a:ext>
            </a:extLst>
          </p:cNvPr>
          <p:cNvSpPr txBox="1"/>
          <p:nvPr/>
        </p:nvSpPr>
        <p:spPr>
          <a:xfrm>
            <a:off x="7032104" y="268637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PER</a:t>
            </a:r>
          </a:p>
        </p:txBody>
      </p:sp>
      <p:sp>
        <p:nvSpPr>
          <p:cNvPr id="90" name="Ovaal 89">
            <a:extLst>
              <a:ext uri="{FF2B5EF4-FFF2-40B4-BE49-F238E27FC236}">
                <a16:creationId xmlns:a16="http://schemas.microsoft.com/office/drawing/2014/main" id="{0796B828-DA31-204E-5736-F0A1CF743D5A}"/>
              </a:ext>
            </a:extLst>
          </p:cNvPr>
          <p:cNvSpPr/>
          <p:nvPr/>
        </p:nvSpPr>
        <p:spPr>
          <a:xfrm>
            <a:off x="8040216" y="2636912"/>
            <a:ext cx="1008112" cy="504056"/>
          </a:xfrm>
          <a:prstGeom prst="ellipse">
            <a:avLst/>
          </a:prstGeom>
          <a:solidFill>
            <a:srgbClr val="FF6600"/>
          </a:solidFill>
          <a:ln w="25400" cap="flat" cmpd="sng" algn="ctr">
            <a:solidFill>
              <a:srgbClr val="FF33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91" name="Tekstvak 90">
            <a:extLst>
              <a:ext uri="{FF2B5EF4-FFF2-40B4-BE49-F238E27FC236}">
                <a16:creationId xmlns:a16="http://schemas.microsoft.com/office/drawing/2014/main" id="{1254A397-9FC8-E5E3-F5DA-81FF4142A9C1}"/>
              </a:ext>
            </a:extLst>
          </p:cNvPr>
          <p:cNvSpPr txBox="1"/>
          <p:nvPr/>
        </p:nvSpPr>
        <p:spPr>
          <a:xfrm>
            <a:off x="8223988" y="268637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CRY</a:t>
            </a:r>
          </a:p>
        </p:txBody>
      </p:sp>
      <p:sp>
        <p:nvSpPr>
          <p:cNvPr id="92" name="Vrije vorm 45">
            <a:extLst>
              <a:ext uri="{FF2B5EF4-FFF2-40B4-BE49-F238E27FC236}">
                <a16:creationId xmlns:a16="http://schemas.microsoft.com/office/drawing/2014/main" id="{24883870-F7A4-DB84-7B7E-F7B7589A7B39}"/>
              </a:ext>
            </a:extLst>
          </p:cNvPr>
          <p:cNvSpPr/>
          <p:nvPr/>
        </p:nvSpPr>
        <p:spPr>
          <a:xfrm rot="21124636">
            <a:off x="7165300" y="3137603"/>
            <a:ext cx="1082261" cy="1245704"/>
          </a:xfrm>
          <a:custGeom>
            <a:avLst/>
            <a:gdLst>
              <a:gd name="connsiteX0" fmla="*/ 0 w 1082261"/>
              <a:gd name="connsiteY0" fmla="*/ 1245704 h 1245704"/>
              <a:gd name="connsiteX1" fmla="*/ 927652 w 1082261"/>
              <a:gd name="connsiteY1" fmla="*/ 1007165 h 1245704"/>
              <a:gd name="connsiteX2" fmla="*/ 927652 w 1082261"/>
              <a:gd name="connsiteY2" fmla="*/ 0 h 1245704"/>
              <a:gd name="connsiteX3" fmla="*/ 927652 w 1082261"/>
              <a:gd name="connsiteY3" fmla="*/ 0 h 1245704"/>
            </a:gdLst>
            <a:ahLst/>
            <a:cxnLst>
              <a:cxn ang="0">
                <a:pos x="connsiteX0" y="connsiteY0"/>
              </a:cxn>
              <a:cxn ang="0">
                <a:pos x="connsiteX1" y="connsiteY1"/>
              </a:cxn>
              <a:cxn ang="0">
                <a:pos x="connsiteX2" y="connsiteY2"/>
              </a:cxn>
              <a:cxn ang="0">
                <a:pos x="connsiteX3" y="connsiteY3"/>
              </a:cxn>
            </a:cxnLst>
            <a:rect l="l" t="t" r="r" b="b"/>
            <a:pathLst>
              <a:path w="1082261" h="1245704">
                <a:moveTo>
                  <a:pt x="0" y="1245704"/>
                </a:moveTo>
                <a:cubicBezTo>
                  <a:pt x="386521" y="1230243"/>
                  <a:pt x="773043" y="1214782"/>
                  <a:pt x="927652" y="1007165"/>
                </a:cubicBezTo>
                <a:cubicBezTo>
                  <a:pt x="1082261" y="799548"/>
                  <a:pt x="927652" y="0"/>
                  <a:pt x="927652" y="0"/>
                </a:cubicBezTo>
                <a:lnTo>
                  <a:pt x="927652" y="0"/>
                </a:lnTo>
              </a:path>
            </a:pathLst>
          </a:custGeom>
          <a:noFill/>
          <a:ln w="38100" cap="flat" cmpd="sng" algn="ctr">
            <a:solidFill>
              <a:srgbClr val="000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sp>
        <p:nvSpPr>
          <p:cNvPr id="93" name="Vrije vorm 47">
            <a:extLst>
              <a:ext uri="{FF2B5EF4-FFF2-40B4-BE49-F238E27FC236}">
                <a16:creationId xmlns:a16="http://schemas.microsoft.com/office/drawing/2014/main" id="{BFF3CEC2-075C-F2C4-A22D-FBB27AF16F5F}"/>
              </a:ext>
            </a:extLst>
          </p:cNvPr>
          <p:cNvSpPr/>
          <p:nvPr/>
        </p:nvSpPr>
        <p:spPr>
          <a:xfrm>
            <a:off x="5318314" y="2811670"/>
            <a:ext cx="1431235" cy="567634"/>
          </a:xfrm>
          <a:custGeom>
            <a:avLst/>
            <a:gdLst>
              <a:gd name="connsiteX0" fmla="*/ 1431235 w 1431235"/>
              <a:gd name="connsiteY0" fmla="*/ 103808 h 567634"/>
              <a:gd name="connsiteX1" fmla="*/ 424070 w 1431235"/>
              <a:gd name="connsiteY1" fmla="*/ 77304 h 567634"/>
              <a:gd name="connsiteX2" fmla="*/ 0 w 1431235"/>
              <a:gd name="connsiteY2" fmla="*/ 567634 h 567634"/>
            </a:gdLst>
            <a:ahLst/>
            <a:cxnLst>
              <a:cxn ang="0">
                <a:pos x="connsiteX0" y="connsiteY0"/>
              </a:cxn>
              <a:cxn ang="0">
                <a:pos x="connsiteX1" y="connsiteY1"/>
              </a:cxn>
              <a:cxn ang="0">
                <a:pos x="connsiteX2" y="connsiteY2"/>
              </a:cxn>
            </a:cxnLst>
            <a:rect l="l" t="t" r="r" b="b"/>
            <a:pathLst>
              <a:path w="1431235" h="567634">
                <a:moveTo>
                  <a:pt x="1431235" y="103808"/>
                </a:moveTo>
                <a:cubicBezTo>
                  <a:pt x="1046922" y="51904"/>
                  <a:pt x="662609" y="0"/>
                  <a:pt x="424070" y="77304"/>
                </a:cubicBezTo>
                <a:cubicBezTo>
                  <a:pt x="185531" y="154608"/>
                  <a:pt x="92765" y="361121"/>
                  <a:pt x="0" y="567634"/>
                </a:cubicBezTo>
              </a:path>
            </a:pathLst>
          </a:custGeom>
          <a:noFill/>
          <a:ln w="38100" cap="flat" cmpd="sng" algn="ctr">
            <a:solidFill>
              <a:srgbClr val="000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grpSp>
        <p:nvGrpSpPr>
          <p:cNvPr id="94" name="Groep 56">
            <a:extLst>
              <a:ext uri="{FF2B5EF4-FFF2-40B4-BE49-F238E27FC236}">
                <a16:creationId xmlns:a16="http://schemas.microsoft.com/office/drawing/2014/main" id="{219F6CD0-791F-307B-7C89-902BC680306E}"/>
              </a:ext>
            </a:extLst>
          </p:cNvPr>
          <p:cNvGrpSpPr/>
          <p:nvPr/>
        </p:nvGrpSpPr>
        <p:grpSpPr>
          <a:xfrm>
            <a:off x="5015880" y="3861048"/>
            <a:ext cx="288032" cy="536308"/>
            <a:chOff x="7092280" y="3861048"/>
            <a:chExt cx="288032" cy="536308"/>
          </a:xfrm>
        </p:grpSpPr>
        <p:cxnSp>
          <p:nvCxnSpPr>
            <p:cNvPr id="95" name="Rechte verbindingslijn 94">
              <a:extLst>
                <a:ext uri="{FF2B5EF4-FFF2-40B4-BE49-F238E27FC236}">
                  <a16:creationId xmlns:a16="http://schemas.microsoft.com/office/drawing/2014/main" id="{76DA316E-F0D2-7BBE-0606-8334A285059F}"/>
                </a:ext>
              </a:extLst>
            </p:cNvPr>
            <p:cNvCxnSpPr/>
            <p:nvPr/>
          </p:nvCxnSpPr>
          <p:spPr>
            <a:xfrm flipH="1">
              <a:off x="7236296" y="3861048"/>
              <a:ext cx="144016" cy="504056"/>
            </a:xfrm>
            <a:prstGeom prst="line">
              <a:avLst/>
            </a:prstGeom>
            <a:noFill/>
            <a:ln w="38100" cap="flat" cmpd="sng" algn="ctr">
              <a:solidFill>
                <a:srgbClr val="000000"/>
              </a:solidFill>
              <a:prstDash val="solid"/>
            </a:ln>
            <a:effectLst/>
          </p:spPr>
        </p:cxnSp>
        <p:cxnSp>
          <p:nvCxnSpPr>
            <p:cNvPr id="96" name="Rechte verbindingslijn 95">
              <a:extLst>
                <a:ext uri="{FF2B5EF4-FFF2-40B4-BE49-F238E27FC236}">
                  <a16:creationId xmlns:a16="http://schemas.microsoft.com/office/drawing/2014/main" id="{CE6423EF-71CD-75FA-1D9A-5E9C83CF72DA}"/>
                </a:ext>
              </a:extLst>
            </p:cNvPr>
            <p:cNvCxnSpPr/>
            <p:nvPr/>
          </p:nvCxnSpPr>
          <p:spPr>
            <a:xfrm>
              <a:off x="7092280" y="4325348"/>
              <a:ext cx="288032" cy="72008"/>
            </a:xfrm>
            <a:prstGeom prst="line">
              <a:avLst/>
            </a:prstGeom>
            <a:noFill/>
            <a:ln w="38100" cap="flat" cmpd="sng" algn="ctr">
              <a:solidFill>
                <a:srgbClr val="000000"/>
              </a:solidFill>
              <a:prstDash val="solid"/>
            </a:ln>
            <a:effectLst/>
          </p:spPr>
        </p:cxnSp>
      </p:grpSp>
      <p:grpSp>
        <p:nvGrpSpPr>
          <p:cNvPr id="97" name="Groep 59">
            <a:extLst>
              <a:ext uri="{FF2B5EF4-FFF2-40B4-BE49-F238E27FC236}">
                <a16:creationId xmlns:a16="http://schemas.microsoft.com/office/drawing/2014/main" id="{6B9A53AE-F6F8-E689-F783-6FC55E8FD0A3}"/>
              </a:ext>
            </a:extLst>
          </p:cNvPr>
          <p:cNvGrpSpPr/>
          <p:nvPr/>
        </p:nvGrpSpPr>
        <p:grpSpPr>
          <a:xfrm>
            <a:off x="5271660" y="3933057"/>
            <a:ext cx="307032" cy="461665"/>
            <a:chOff x="6641232" y="1746312"/>
            <a:chExt cx="307032" cy="461665"/>
          </a:xfrm>
        </p:grpSpPr>
        <p:sp>
          <p:nvSpPr>
            <p:cNvPr id="98" name="Ovaal 97">
              <a:extLst>
                <a:ext uri="{FF2B5EF4-FFF2-40B4-BE49-F238E27FC236}">
                  <a16:creationId xmlns:a16="http://schemas.microsoft.com/office/drawing/2014/main" id="{9F17E956-1F12-BE24-8BB8-32C68E5D453E}"/>
                </a:ext>
              </a:extLst>
            </p:cNvPr>
            <p:cNvSpPr/>
            <p:nvPr/>
          </p:nvSpPr>
          <p:spPr>
            <a:xfrm>
              <a:off x="6660232" y="1844824"/>
              <a:ext cx="288032" cy="288032"/>
            </a:xfrm>
            <a:prstGeom prst="ellipse">
              <a:avLst/>
            </a:prstGeom>
            <a:noFill/>
            <a:ln w="25400" cap="flat" cmpd="sng" algn="ctr">
              <a:solidFill>
                <a:srgbClr val="000000"/>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99" name="Tekstvak 98">
              <a:extLst>
                <a:ext uri="{FF2B5EF4-FFF2-40B4-BE49-F238E27FC236}">
                  <a16:creationId xmlns:a16="http://schemas.microsoft.com/office/drawing/2014/main" id="{1606919F-7A28-0CB0-0932-DD0205413D49}"/>
                </a:ext>
              </a:extLst>
            </p:cNvPr>
            <p:cNvSpPr txBox="1"/>
            <p:nvPr/>
          </p:nvSpPr>
          <p:spPr>
            <a:xfrm>
              <a:off x="6641232" y="1746312"/>
              <a:ext cx="288032" cy="461665"/>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Verdana"/>
                  <a:cs typeface="Arial"/>
                </a:rPr>
                <a:t>-</a:t>
              </a:r>
            </a:p>
          </p:txBody>
        </p:sp>
      </p:grpSp>
      <p:sp>
        <p:nvSpPr>
          <p:cNvPr id="100" name="Tekstvak 99">
            <a:extLst>
              <a:ext uri="{FF2B5EF4-FFF2-40B4-BE49-F238E27FC236}">
                <a16:creationId xmlns:a16="http://schemas.microsoft.com/office/drawing/2014/main" id="{65EFD9DC-248B-CB0C-5324-2455D025DBA2}"/>
              </a:ext>
            </a:extLst>
          </p:cNvPr>
          <p:cNvSpPr txBox="1"/>
          <p:nvPr/>
        </p:nvSpPr>
        <p:spPr>
          <a:xfrm>
            <a:off x="4871864" y="5178678"/>
            <a:ext cx="1440160" cy="338554"/>
          </a:xfrm>
          <a:prstGeom prst="rect">
            <a:avLst/>
          </a:prstGeom>
          <a:noFill/>
        </p:spPr>
        <p:txBody>
          <a:bodyPr wrap="square" lIns="91425" tIns="45713" rIns="91425" bIns="45713" rtlCol="0">
            <a:spAutoFit/>
          </a:bodyPr>
          <a:lstStyle/>
          <a:p>
            <a:pPr defTabSz="914259">
              <a:defRPr/>
            </a:pPr>
            <a:r>
              <a:rPr lang="nl-NL" sz="1600" dirty="0">
                <a:solidFill>
                  <a:srgbClr val="000000"/>
                </a:solidFill>
                <a:latin typeface="Verdana"/>
                <a:cs typeface="Arial"/>
              </a:rPr>
              <a:t>Nucleus</a:t>
            </a:r>
          </a:p>
        </p:txBody>
      </p:sp>
      <p:sp>
        <p:nvSpPr>
          <p:cNvPr id="101" name="Tekstvak 100">
            <a:extLst>
              <a:ext uri="{FF2B5EF4-FFF2-40B4-BE49-F238E27FC236}">
                <a16:creationId xmlns:a16="http://schemas.microsoft.com/office/drawing/2014/main" id="{B12580C4-4EB6-55CF-1B7D-DFA290571745}"/>
              </a:ext>
            </a:extLst>
          </p:cNvPr>
          <p:cNvSpPr txBox="1"/>
          <p:nvPr/>
        </p:nvSpPr>
        <p:spPr>
          <a:xfrm>
            <a:off x="8544272" y="4386591"/>
            <a:ext cx="1440160" cy="338554"/>
          </a:xfrm>
          <a:prstGeom prst="rect">
            <a:avLst/>
          </a:prstGeom>
          <a:noFill/>
        </p:spPr>
        <p:txBody>
          <a:bodyPr wrap="square" lIns="91425" tIns="45713" rIns="91425" bIns="45713" rtlCol="0">
            <a:spAutoFit/>
          </a:bodyPr>
          <a:lstStyle/>
          <a:p>
            <a:pPr defTabSz="914259">
              <a:defRPr/>
            </a:pPr>
            <a:r>
              <a:rPr lang="nl-NL" sz="1600" dirty="0" err="1">
                <a:solidFill>
                  <a:srgbClr val="000000"/>
                </a:solidFill>
                <a:latin typeface="Verdana"/>
                <a:cs typeface="Arial"/>
              </a:rPr>
              <a:t>Cytosol</a:t>
            </a:r>
            <a:endParaRPr lang="nl-NL" sz="1600" dirty="0">
              <a:solidFill>
                <a:srgbClr val="000000"/>
              </a:solidFill>
              <a:latin typeface="Verdana"/>
              <a:cs typeface="Arial"/>
            </a:endParaRPr>
          </a:p>
        </p:txBody>
      </p:sp>
      <p:cxnSp>
        <p:nvCxnSpPr>
          <p:cNvPr id="102" name="Rechte verbindingslijn met pijl 101">
            <a:extLst>
              <a:ext uri="{FF2B5EF4-FFF2-40B4-BE49-F238E27FC236}">
                <a16:creationId xmlns:a16="http://schemas.microsoft.com/office/drawing/2014/main" id="{2899BB77-DF42-B6CB-9FFA-9D86D86B6AF1}"/>
              </a:ext>
            </a:extLst>
          </p:cNvPr>
          <p:cNvCxnSpPr/>
          <p:nvPr/>
        </p:nvCxnSpPr>
        <p:spPr>
          <a:xfrm flipH="1" flipV="1">
            <a:off x="7221624" y="2034344"/>
            <a:ext cx="648072" cy="576064"/>
          </a:xfrm>
          <a:prstGeom prst="straightConnector1">
            <a:avLst/>
          </a:prstGeom>
          <a:noFill/>
          <a:ln w="38100" cap="flat" cmpd="sng" algn="ctr">
            <a:solidFill>
              <a:srgbClr val="000000"/>
            </a:solidFill>
            <a:prstDash val="solid"/>
            <a:tailEnd type="arrow"/>
          </a:ln>
          <a:effectLst/>
        </p:spPr>
      </p:cxnSp>
      <p:sp>
        <p:nvSpPr>
          <p:cNvPr id="103" name="Tekstvak 102">
            <a:extLst>
              <a:ext uri="{FF2B5EF4-FFF2-40B4-BE49-F238E27FC236}">
                <a16:creationId xmlns:a16="http://schemas.microsoft.com/office/drawing/2014/main" id="{608D7DDA-5592-4620-E5E2-C8FC985484CB}"/>
              </a:ext>
            </a:extLst>
          </p:cNvPr>
          <p:cNvSpPr txBox="1"/>
          <p:nvPr/>
        </p:nvSpPr>
        <p:spPr>
          <a:xfrm>
            <a:off x="4079776" y="1713586"/>
            <a:ext cx="1720688" cy="936313"/>
          </a:xfrm>
          <a:prstGeom prst="rect">
            <a:avLst/>
          </a:prstGeom>
          <a:noFill/>
          <a:ln>
            <a:solidFill>
              <a:srgbClr val="000000"/>
            </a:solidFill>
          </a:ln>
        </p:spPr>
        <p:txBody>
          <a:bodyPr wrap="square" lIns="91425" tIns="45713" rIns="91425" bIns="45713"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err="1">
                <a:ln>
                  <a:noFill/>
                </a:ln>
                <a:solidFill>
                  <a:srgbClr val="000000"/>
                </a:solidFill>
                <a:effectLst/>
                <a:uLnTx/>
                <a:uFillTx/>
                <a:latin typeface="Verdana"/>
                <a:cs typeface="Arial"/>
              </a:rPr>
              <a:t>Clock</a:t>
            </a:r>
            <a:r>
              <a:rPr kumimoji="0" lang="nl-NL" sz="1800" b="1" i="0" u="none" strike="noStrike" kern="0" cap="none" spc="0" normalizeH="0" baseline="0" noProof="0" dirty="0">
                <a:ln>
                  <a:noFill/>
                </a:ln>
                <a:solidFill>
                  <a:srgbClr val="000000"/>
                </a:solidFill>
                <a:effectLst/>
                <a:uLnTx/>
                <a:uFillTx/>
                <a:latin typeface="Verdana"/>
                <a:cs typeface="Arial"/>
              </a:rPr>
              <a:t> </a:t>
            </a:r>
            <a:r>
              <a:rPr kumimoji="0" lang="nl-NL" sz="1800" b="1" i="0" u="none" strike="noStrike" kern="0" cap="none" spc="0" normalizeH="0" baseline="0" noProof="0" dirty="0" err="1">
                <a:ln>
                  <a:noFill/>
                </a:ln>
                <a:solidFill>
                  <a:srgbClr val="000000"/>
                </a:solidFill>
                <a:effectLst/>
                <a:uLnTx/>
                <a:uFillTx/>
                <a:latin typeface="Verdana"/>
                <a:cs typeface="Arial"/>
              </a:rPr>
              <a:t>Controlled</a:t>
            </a:r>
            <a:r>
              <a:rPr kumimoji="0" lang="nl-NL" sz="1800" b="1" i="0" u="none" strike="noStrike" kern="0" cap="none" spc="0" normalizeH="0" baseline="0" noProof="0" dirty="0">
                <a:ln>
                  <a:noFill/>
                </a:ln>
                <a:solidFill>
                  <a:srgbClr val="000000"/>
                </a:solidFill>
                <a:effectLst/>
                <a:uLnTx/>
                <a:uFillTx/>
                <a:latin typeface="Verdana"/>
                <a:cs typeface="Arial"/>
              </a:rPr>
              <a:t> </a:t>
            </a:r>
            <a:r>
              <a:rPr kumimoji="0" lang="nl-NL" sz="1800" b="1" i="0" u="none" strike="noStrike" kern="0" cap="none" spc="0" normalizeH="0" baseline="0" noProof="0" dirty="0" err="1">
                <a:ln>
                  <a:noFill/>
                </a:ln>
                <a:solidFill>
                  <a:srgbClr val="000000"/>
                </a:solidFill>
                <a:effectLst/>
                <a:uLnTx/>
                <a:uFillTx/>
                <a:latin typeface="Verdana"/>
                <a:cs typeface="Arial"/>
              </a:rPr>
              <a:t>Genes</a:t>
            </a:r>
            <a:endParaRPr kumimoji="0" lang="nl-NL" sz="1800" b="1" i="0" u="none" strike="noStrike" kern="0" cap="none" spc="0" normalizeH="0" baseline="0" noProof="0" dirty="0">
              <a:ln>
                <a:noFill/>
              </a:ln>
              <a:solidFill>
                <a:srgbClr val="000000"/>
              </a:solidFill>
              <a:effectLst/>
              <a:uLnTx/>
              <a:uFillTx/>
              <a:latin typeface="Verdana"/>
              <a:cs typeface="Arial"/>
            </a:endParaRPr>
          </a:p>
        </p:txBody>
      </p:sp>
      <p:sp>
        <p:nvSpPr>
          <p:cNvPr id="104" name="Vrije vorm 75">
            <a:extLst>
              <a:ext uri="{FF2B5EF4-FFF2-40B4-BE49-F238E27FC236}">
                <a16:creationId xmlns:a16="http://schemas.microsoft.com/office/drawing/2014/main" id="{94F680F6-25DC-497B-80BF-C13C6C324CA2}"/>
              </a:ext>
            </a:extLst>
          </p:cNvPr>
          <p:cNvSpPr/>
          <p:nvPr/>
        </p:nvSpPr>
        <p:spPr>
          <a:xfrm>
            <a:off x="3320607" y="2215170"/>
            <a:ext cx="676141" cy="2408349"/>
          </a:xfrm>
          <a:custGeom>
            <a:avLst/>
            <a:gdLst>
              <a:gd name="connsiteX0" fmla="*/ 328411 w 676141"/>
              <a:gd name="connsiteY0" fmla="*/ 2408349 h 2408349"/>
              <a:gd name="connsiteX1" fmla="*/ 57955 w 676141"/>
              <a:gd name="connsiteY1" fmla="*/ 1043189 h 2408349"/>
              <a:gd name="connsiteX2" fmla="*/ 676141 w 676141"/>
              <a:gd name="connsiteY2" fmla="*/ 0 h 2408349"/>
              <a:gd name="connsiteX3" fmla="*/ 676141 w 676141"/>
              <a:gd name="connsiteY3" fmla="*/ 0 h 2408349"/>
            </a:gdLst>
            <a:ahLst/>
            <a:cxnLst>
              <a:cxn ang="0">
                <a:pos x="connsiteX0" y="connsiteY0"/>
              </a:cxn>
              <a:cxn ang="0">
                <a:pos x="connsiteX1" y="connsiteY1"/>
              </a:cxn>
              <a:cxn ang="0">
                <a:pos x="connsiteX2" y="connsiteY2"/>
              </a:cxn>
              <a:cxn ang="0">
                <a:pos x="connsiteX3" y="connsiteY3"/>
              </a:cxn>
            </a:cxnLst>
            <a:rect l="l" t="t" r="r" b="b"/>
            <a:pathLst>
              <a:path w="676141" h="2408349">
                <a:moveTo>
                  <a:pt x="328411" y="2408349"/>
                </a:moveTo>
                <a:cubicBezTo>
                  <a:pt x="164205" y="1926464"/>
                  <a:pt x="0" y="1444580"/>
                  <a:pt x="57955" y="1043189"/>
                </a:cubicBezTo>
                <a:cubicBezTo>
                  <a:pt x="115910" y="641798"/>
                  <a:pt x="676141" y="0"/>
                  <a:pt x="676141" y="0"/>
                </a:cubicBezTo>
                <a:lnTo>
                  <a:pt x="676141" y="0"/>
                </a:lnTo>
              </a:path>
            </a:pathLst>
          </a:custGeom>
          <a:noFill/>
          <a:ln w="38100" cap="flat" cmpd="sng" algn="ctr">
            <a:solidFill>
              <a:srgbClr val="000000"/>
            </a:solidFill>
            <a:prstDash val="solid"/>
            <a:headEnd type="none" w="med" len="med"/>
            <a:tailEnd type="arrow" w="med" len="me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sp>
        <p:nvSpPr>
          <p:cNvPr id="105" name="Tekstvak 104">
            <a:extLst>
              <a:ext uri="{FF2B5EF4-FFF2-40B4-BE49-F238E27FC236}">
                <a16:creationId xmlns:a16="http://schemas.microsoft.com/office/drawing/2014/main" id="{270649E8-E54F-5C03-D559-68E565281D4D}"/>
              </a:ext>
            </a:extLst>
          </p:cNvPr>
          <p:cNvSpPr txBox="1"/>
          <p:nvPr/>
        </p:nvSpPr>
        <p:spPr>
          <a:xfrm>
            <a:off x="6384032" y="2298358"/>
            <a:ext cx="1440160" cy="338554"/>
          </a:xfrm>
          <a:prstGeom prst="rect">
            <a:avLst/>
          </a:prstGeom>
          <a:noFill/>
        </p:spPr>
        <p:txBody>
          <a:bodyPr wrap="square" lIns="91425" tIns="45713" rIns="91425" bIns="45713" rtlCol="0">
            <a:spAutoFit/>
          </a:bodyPr>
          <a:lstStyle/>
          <a:p>
            <a:pPr defTabSz="914259">
              <a:defRPr/>
            </a:pPr>
            <a:r>
              <a:rPr lang="nl-NL" sz="1600" b="1" dirty="0" err="1">
                <a:solidFill>
                  <a:srgbClr val="000000"/>
                </a:solidFill>
                <a:latin typeface="Verdana"/>
                <a:cs typeface="Arial"/>
              </a:rPr>
              <a:t>Kinases</a:t>
            </a:r>
            <a:r>
              <a:rPr lang="nl-NL" sz="1600" b="1" dirty="0">
                <a:solidFill>
                  <a:srgbClr val="000000"/>
                </a:solidFill>
                <a:latin typeface="Verdana"/>
                <a:cs typeface="Arial"/>
              </a:rPr>
              <a:t> </a:t>
            </a:r>
          </a:p>
        </p:txBody>
      </p:sp>
      <p:sp>
        <p:nvSpPr>
          <p:cNvPr id="106" name="Ovaal 105">
            <a:extLst>
              <a:ext uri="{FF2B5EF4-FFF2-40B4-BE49-F238E27FC236}">
                <a16:creationId xmlns:a16="http://schemas.microsoft.com/office/drawing/2014/main" id="{7A951CC8-D52F-F4E2-BF48-B07377390A15}"/>
              </a:ext>
            </a:extLst>
          </p:cNvPr>
          <p:cNvSpPr/>
          <p:nvPr/>
        </p:nvSpPr>
        <p:spPr>
          <a:xfrm>
            <a:off x="7104112" y="1484784"/>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7" name="Ovaal 106">
            <a:extLst>
              <a:ext uri="{FF2B5EF4-FFF2-40B4-BE49-F238E27FC236}">
                <a16:creationId xmlns:a16="http://schemas.microsoft.com/office/drawing/2014/main" id="{371F283D-1B7E-D917-F86A-BB029C57EB8F}"/>
              </a:ext>
            </a:extLst>
          </p:cNvPr>
          <p:cNvSpPr/>
          <p:nvPr/>
        </p:nvSpPr>
        <p:spPr>
          <a:xfrm>
            <a:off x="7392144" y="1700808"/>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8" name="Ovaal 107">
            <a:extLst>
              <a:ext uri="{FF2B5EF4-FFF2-40B4-BE49-F238E27FC236}">
                <a16:creationId xmlns:a16="http://schemas.microsoft.com/office/drawing/2014/main" id="{51516627-94B3-EDE0-E213-426ED73F1B5E}"/>
              </a:ext>
            </a:extLst>
          </p:cNvPr>
          <p:cNvSpPr/>
          <p:nvPr/>
        </p:nvSpPr>
        <p:spPr>
          <a:xfrm>
            <a:off x="6888088" y="1700808"/>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9" name="Tekstvak 108">
            <a:extLst>
              <a:ext uri="{FF2B5EF4-FFF2-40B4-BE49-F238E27FC236}">
                <a16:creationId xmlns:a16="http://schemas.microsoft.com/office/drawing/2014/main" id="{87F3F4AC-1A4C-AEE8-6516-33D896E1C7C5}"/>
              </a:ext>
            </a:extLst>
          </p:cNvPr>
          <p:cNvSpPr txBox="1"/>
          <p:nvPr/>
        </p:nvSpPr>
        <p:spPr>
          <a:xfrm>
            <a:off x="6862330" y="1641680"/>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a:t>
            </a:r>
          </a:p>
        </p:txBody>
      </p:sp>
      <p:sp>
        <p:nvSpPr>
          <p:cNvPr id="110" name="Tekstvak 109">
            <a:extLst>
              <a:ext uri="{FF2B5EF4-FFF2-40B4-BE49-F238E27FC236}">
                <a16:creationId xmlns:a16="http://schemas.microsoft.com/office/drawing/2014/main" id="{9DB7B3C6-9A51-4211-FAA1-222817B804D2}"/>
              </a:ext>
            </a:extLst>
          </p:cNvPr>
          <p:cNvSpPr txBox="1"/>
          <p:nvPr/>
        </p:nvSpPr>
        <p:spPr>
          <a:xfrm>
            <a:off x="7091233" y="1438536"/>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E</a:t>
            </a:r>
          </a:p>
        </p:txBody>
      </p:sp>
      <p:sp>
        <p:nvSpPr>
          <p:cNvPr id="111" name="Tekstvak 110">
            <a:extLst>
              <a:ext uri="{FF2B5EF4-FFF2-40B4-BE49-F238E27FC236}">
                <a16:creationId xmlns:a16="http://schemas.microsoft.com/office/drawing/2014/main" id="{712D5A96-00B6-1189-67AA-B2B8FC74DF8F}"/>
              </a:ext>
            </a:extLst>
          </p:cNvPr>
          <p:cNvSpPr txBox="1"/>
          <p:nvPr/>
        </p:nvSpPr>
        <p:spPr>
          <a:xfrm>
            <a:off x="7371652" y="1629573"/>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R</a:t>
            </a:r>
          </a:p>
        </p:txBody>
      </p:sp>
      <p:sp>
        <p:nvSpPr>
          <p:cNvPr id="112" name="Text Box 627">
            <a:extLst>
              <a:ext uri="{FF2B5EF4-FFF2-40B4-BE49-F238E27FC236}">
                <a16:creationId xmlns:a16="http://schemas.microsoft.com/office/drawing/2014/main" id="{F7120B71-CE36-89ED-E585-934762185B85}"/>
              </a:ext>
            </a:extLst>
          </p:cNvPr>
          <p:cNvSpPr txBox="1">
            <a:spLocks noChangeArrowheads="1"/>
          </p:cNvSpPr>
          <p:nvPr/>
        </p:nvSpPr>
        <p:spPr bwMode="auto">
          <a:xfrm>
            <a:off x="2652896" y="6553210"/>
            <a:ext cx="7187527" cy="307777"/>
          </a:xfrm>
          <a:prstGeom prst="rect">
            <a:avLst/>
          </a:prstGeom>
          <a:noFill/>
          <a:ln w="9525">
            <a:noFill/>
            <a:miter lim="800000"/>
            <a:headEnd/>
            <a:tailEnd/>
          </a:ln>
        </p:spPr>
        <p:txBody>
          <a:bodyPr wrap="square" lIns="91407" tIns="45704" rIns="91407" bIns="45704">
            <a:spAutoFit/>
          </a:bodyPr>
          <a:lstStyle/>
          <a:p>
            <a:pPr defTabSz="914071" eaLnBrk="0" fontAlgn="base" hangingPunct="0">
              <a:spcBef>
                <a:spcPct val="50000"/>
              </a:spcBef>
              <a:spcAft>
                <a:spcPct val="0"/>
              </a:spcAft>
              <a:defRPr/>
            </a:pPr>
            <a:r>
              <a:rPr lang="en-US" sz="1400" dirty="0">
                <a:solidFill>
                  <a:srgbClr val="FF5D72"/>
                </a:solidFill>
                <a:latin typeface="Verdana"/>
                <a:ea typeface="MS PGothic" pitchFamily="34" charset="-128"/>
                <a:cs typeface="Arial"/>
              </a:rPr>
              <a:t>Bray et al, </a:t>
            </a:r>
            <a:r>
              <a:rPr lang="en-US" sz="1400" i="1" dirty="0">
                <a:solidFill>
                  <a:srgbClr val="FF5D72"/>
                </a:solidFill>
                <a:latin typeface="Verdana"/>
                <a:ea typeface="MS PGothic" pitchFamily="34" charset="-128"/>
                <a:cs typeface="Arial"/>
              </a:rPr>
              <a:t>Am J </a:t>
            </a:r>
            <a:r>
              <a:rPr lang="en-US" sz="1400" i="1" dirty="0" err="1">
                <a:solidFill>
                  <a:srgbClr val="FF5D72"/>
                </a:solidFill>
                <a:latin typeface="Verdana"/>
                <a:ea typeface="MS PGothic" pitchFamily="34" charset="-128"/>
                <a:cs typeface="Arial"/>
              </a:rPr>
              <a:t>Physiol</a:t>
            </a:r>
            <a:r>
              <a:rPr lang="en-US" sz="1400" i="1" dirty="0">
                <a:solidFill>
                  <a:srgbClr val="FF5D72"/>
                </a:solidFill>
                <a:latin typeface="Verdana"/>
                <a:ea typeface="MS PGothic" pitchFamily="34" charset="-128"/>
                <a:cs typeface="Arial"/>
              </a:rPr>
              <a:t> Heart Circ </a:t>
            </a:r>
            <a:r>
              <a:rPr lang="en-US" sz="1400" i="1" dirty="0" err="1">
                <a:solidFill>
                  <a:srgbClr val="FF5D72"/>
                </a:solidFill>
                <a:latin typeface="Verdana"/>
                <a:ea typeface="MS PGothic" pitchFamily="34" charset="-128"/>
                <a:cs typeface="Arial"/>
              </a:rPr>
              <a:t>Physiol</a:t>
            </a:r>
            <a:r>
              <a:rPr lang="en-US" sz="1400" i="1" dirty="0">
                <a:solidFill>
                  <a:srgbClr val="FF5D72"/>
                </a:solidFill>
                <a:latin typeface="Verdana"/>
                <a:ea typeface="MS PGothic" pitchFamily="34" charset="-128"/>
                <a:cs typeface="Arial"/>
              </a:rPr>
              <a:t> </a:t>
            </a:r>
            <a:r>
              <a:rPr lang="en-US" sz="1400" dirty="0">
                <a:solidFill>
                  <a:srgbClr val="FF5D72"/>
                </a:solidFill>
                <a:latin typeface="Verdana"/>
                <a:ea typeface="MS PGothic" pitchFamily="34" charset="-128"/>
                <a:cs typeface="Arial"/>
              </a:rPr>
              <a:t>2008</a:t>
            </a:r>
          </a:p>
        </p:txBody>
      </p:sp>
      <p:sp>
        <p:nvSpPr>
          <p:cNvPr id="113" name="Tekstvak 112">
            <a:extLst>
              <a:ext uri="{FF2B5EF4-FFF2-40B4-BE49-F238E27FC236}">
                <a16:creationId xmlns:a16="http://schemas.microsoft.com/office/drawing/2014/main" id="{10048F9E-78D0-08DE-C79C-98CD620C97E7}"/>
              </a:ext>
            </a:extLst>
          </p:cNvPr>
          <p:cNvSpPr txBox="1"/>
          <p:nvPr/>
        </p:nvSpPr>
        <p:spPr>
          <a:xfrm>
            <a:off x="2495600" y="1340768"/>
            <a:ext cx="1445908" cy="523220"/>
          </a:xfrm>
          <a:prstGeom prst="rect">
            <a:avLst/>
          </a:prstGeom>
          <a:noFill/>
        </p:spPr>
        <p:txBody>
          <a:bodyPr wrap="square" rtlCol="0">
            <a:spAutoFit/>
          </a:bodyPr>
          <a:lstStyle/>
          <a:p>
            <a:pPr defTabSz="914071">
              <a:defRPr/>
            </a:pPr>
            <a:r>
              <a:rPr lang="nl-NL" sz="2800" b="1" dirty="0">
                <a:latin typeface="Verdana"/>
                <a:cs typeface="Arial"/>
                <a:sym typeface="Symbol"/>
              </a:rPr>
              <a:t>10%</a:t>
            </a:r>
            <a:endParaRPr lang="nl-NL" sz="2800" b="1" dirty="0">
              <a:latin typeface="Verdana"/>
              <a:cs typeface="Arial"/>
            </a:endParaRPr>
          </a:p>
        </p:txBody>
      </p:sp>
    </p:spTree>
    <p:extLst>
      <p:ext uri="{BB962C8B-B14F-4D97-AF65-F5344CB8AC3E}">
        <p14:creationId xmlns:p14="http://schemas.microsoft.com/office/powerpoint/2010/main" val="117519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nl-NL" dirty="0">
                <a:solidFill>
                  <a:srgbClr val="1C1C1C"/>
                </a:solidFill>
              </a:rPr>
              <a:t>Gemuteerde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circadiane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klok in de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cardiomyocyt</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71" name="Rectangle 3">
            <a:extLst>
              <a:ext uri="{FF2B5EF4-FFF2-40B4-BE49-F238E27FC236}">
                <a16:creationId xmlns:a16="http://schemas.microsoft.com/office/drawing/2014/main" id="{DE61D47E-F342-4D16-B7DB-9F64E40786C0}"/>
              </a:ext>
            </a:extLst>
          </p:cNvPr>
          <p:cNvSpPr txBox="1">
            <a:spLocks noChangeArrowheads="1"/>
          </p:cNvSpPr>
          <p:nvPr/>
        </p:nvSpPr>
        <p:spPr bwMode="auto">
          <a:xfrm>
            <a:off x="1905000" y="1295404"/>
            <a:ext cx="7646988" cy="4848225"/>
          </a:xfrm>
          <a:prstGeom prst="rect">
            <a:avLst/>
          </a:prstGeom>
          <a:noFill/>
          <a:ln w="9525">
            <a:noFill/>
            <a:miter lim="800000"/>
            <a:headEnd/>
            <a:tailEnd/>
          </a:ln>
        </p:spPr>
        <p:txBody>
          <a:bodyPr lIns="92060" tIns="46031" rIns="92060" bIns="46031"/>
          <a:lstStyle/>
          <a:p>
            <a:pPr marL="342848" indent="-342848" defTabSz="914259" fontAlgn="base">
              <a:spcBef>
                <a:spcPct val="20000"/>
              </a:spcBef>
              <a:spcAft>
                <a:spcPct val="0"/>
              </a:spcAft>
              <a:buFontTx/>
              <a:buChar char="•"/>
              <a:defRPr/>
            </a:pPr>
            <a:endParaRPr lang="nl-NL" sz="2400">
              <a:solidFill>
                <a:srgbClr val="FFFF66"/>
              </a:solidFill>
              <a:latin typeface="Verdana"/>
              <a:cs typeface="Arial"/>
              <a:sym typeface="Symbol" pitchFamily="18" charset="2"/>
            </a:endParaRPr>
          </a:p>
        </p:txBody>
      </p:sp>
      <p:sp>
        <p:nvSpPr>
          <p:cNvPr id="72" name="Ovaal 71">
            <a:extLst>
              <a:ext uri="{FF2B5EF4-FFF2-40B4-BE49-F238E27FC236}">
                <a16:creationId xmlns:a16="http://schemas.microsoft.com/office/drawing/2014/main" id="{5F90E0B2-D454-1D03-9EA8-87FBA52460DA}"/>
              </a:ext>
            </a:extLst>
          </p:cNvPr>
          <p:cNvSpPr/>
          <p:nvPr/>
        </p:nvSpPr>
        <p:spPr>
          <a:xfrm>
            <a:off x="2783632" y="1124744"/>
            <a:ext cx="6984776" cy="5040560"/>
          </a:xfrm>
          <a:prstGeom prst="ellipse">
            <a:avLst/>
          </a:prstGeom>
          <a:solidFill>
            <a:srgbClr val="969696">
              <a:lumMod val="40000"/>
              <a:lumOff val="60000"/>
            </a:srgbClr>
          </a:solidFill>
          <a:ln w="25400" cap="flat" cmpd="sng" algn="ctr">
            <a:solidFill>
              <a:srgbClr val="FFFFFF">
                <a:lumMod val="65000"/>
              </a:srgbClr>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3" name="Ovaal 72">
            <a:extLst>
              <a:ext uri="{FF2B5EF4-FFF2-40B4-BE49-F238E27FC236}">
                <a16:creationId xmlns:a16="http://schemas.microsoft.com/office/drawing/2014/main" id="{D1049163-AE20-282F-CEA5-B07822649907}"/>
              </a:ext>
            </a:extLst>
          </p:cNvPr>
          <p:cNvSpPr/>
          <p:nvPr/>
        </p:nvSpPr>
        <p:spPr>
          <a:xfrm>
            <a:off x="3143673" y="2996952"/>
            <a:ext cx="4248472" cy="2520280"/>
          </a:xfrm>
          <a:prstGeom prst="ellipse">
            <a:avLst/>
          </a:prstGeom>
          <a:solidFill>
            <a:srgbClr val="2D2DB9">
              <a:lumMod val="40000"/>
              <a:lumOff val="60000"/>
            </a:srgbClr>
          </a:solidFill>
          <a:ln w="25400" cap="flat" cmpd="sng" algn="ctr">
            <a:solidFill>
              <a:srgbClr val="3333CC">
                <a:lumMod val="60000"/>
                <a:lumOff val="40000"/>
              </a:srgbClr>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74" name="Groep 18">
            <a:extLst>
              <a:ext uri="{FF2B5EF4-FFF2-40B4-BE49-F238E27FC236}">
                <a16:creationId xmlns:a16="http://schemas.microsoft.com/office/drawing/2014/main" id="{56B57189-03DA-7007-8AD8-3F60A4796562}"/>
              </a:ext>
            </a:extLst>
          </p:cNvPr>
          <p:cNvGrpSpPr/>
          <p:nvPr/>
        </p:nvGrpSpPr>
        <p:grpSpPr>
          <a:xfrm>
            <a:off x="3706484" y="4509120"/>
            <a:ext cx="1152128" cy="504056"/>
            <a:chOff x="7433320" y="2276872"/>
            <a:chExt cx="1152128" cy="504056"/>
          </a:xfrm>
        </p:grpSpPr>
        <p:sp>
          <p:nvSpPr>
            <p:cNvPr id="75" name="Ovaal 74">
              <a:extLst>
                <a:ext uri="{FF2B5EF4-FFF2-40B4-BE49-F238E27FC236}">
                  <a16:creationId xmlns:a16="http://schemas.microsoft.com/office/drawing/2014/main" id="{018FFB1F-0853-31DE-0AF2-B0C8766517D8}"/>
                </a:ext>
              </a:extLst>
            </p:cNvPr>
            <p:cNvSpPr/>
            <p:nvPr/>
          </p:nvSpPr>
          <p:spPr>
            <a:xfrm>
              <a:off x="7452320" y="2276872"/>
              <a:ext cx="1008112" cy="504056"/>
            </a:xfrm>
            <a:prstGeom prst="ellipse">
              <a:avLst/>
            </a:prstGeom>
            <a:solidFill>
              <a:srgbClr val="00CC99">
                <a:lumMod val="60000"/>
                <a:lumOff val="40000"/>
              </a:srgbClr>
            </a:solidFill>
            <a:ln w="25400" cap="flat" cmpd="sng" algn="ctr">
              <a:solidFill>
                <a:srgbClr val="00CC99">
                  <a:shade val="50000"/>
                </a:srgbClr>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6" name="Tekstvak 75">
              <a:extLst>
                <a:ext uri="{FF2B5EF4-FFF2-40B4-BE49-F238E27FC236}">
                  <a16:creationId xmlns:a16="http://schemas.microsoft.com/office/drawing/2014/main" id="{D720E9DD-65C1-2D6F-D4D5-FE22A329DFE1}"/>
                </a:ext>
              </a:extLst>
            </p:cNvPr>
            <p:cNvSpPr txBox="1"/>
            <p:nvPr/>
          </p:nvSpPr>
          <p:spPr>
            <a:xfrm>
              <a:off x="7433320" y="2326336"/>
              <a:ext cx="1152128" cy="369332"/>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Verdana"/>
                  <a:cs typeface="Arial"/>
                </a:rPr>
                <a:t>CLOCK</a:t>
              </a:r>
            </a:p>
          </p:txBody>
        </p:sp>
      </p:grpSp>
      <p:grpSp>
        <p:nvGrpSpPr>
          <p:cNvPr id="77" name="Groep 19">
            <a:extLst>
              <a:ext uri="{FF2B5EF4-FFF2-40B4-BE49-F238E27FC236}">
                <a16:creationId xmlns:a16="http://schemas.microsoft.com/office/drawing/2014/main" id="{14F290E3-933C-DF91-639E-D31DC5864230}"/>
              </a:ext>
            </a:extLst>
          </p:cNvPr>
          <p:cNvGrpSpPr/>
          <p:nvPr/>
        </p:nvGrpSpPr>
        <p:grpSpPr>
          <a:xfrm>
            <a:off x="4746848" y="4509120"/>
            <a:ext cx="1205136" cy="504056"/>
            <a:chOff x="7380312" y="3933056"/>
            <a:chExt cx="1205136" cy="504056"/>
          </a:xfrm>
        </p:grpSpPr>
        <p:sp>
          <p:nvSpPr>
            <p:cNvPr id="78" name="Ovaal 77">
              <a:extLst>
                <a:ext uri="{FF2B5EF4-FFF2-40B4-BE49-F238E27FC236}">
                  <a16:creationId xmlns:a16="http://schemas.microsoft.com/office/drawing/2014/main" id="{61822131-291B-CBCD-F4C9-4F8E87E62AA2}"/>
                </a:ext>
              </a:extLst>
            </p:cNvPr>
            <p:cNvSpPr/>
            <p:nvPr/>
          </p:nvSpPr>
          <p:spPr>
            <a:xfrm>
              <a:off x="7380312" y="3933056"/>
              <a:ext cx="1008112" cy="504056"/>
            </a:xfrm>
            <a:prstGeom prst="ellipse">
              <a:avLst/>
            </a:prstGeom>
            <a:solidFill>
              <a:srgbClr val="00B050"/>
            </a:solidFill>
            <a:ln w="25400" cap="flat" cmpd="sng" algn="ctr">
              <a:solidFill>
                <a:srgbClr val="00CC99">
                  <a:lumMod val="50000"/>
                </a:srgbClr>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79" name="Tekstvak 78">
              <a:extLst>
                <a:ext uri="{FF2B5EF4-FFF2-40B4-BE49-F238E27FC236}">
                  <a16:creationId xmlns:a16="http://schemas.microsoft.com/office/drawing/2014/main" id="{04AE61D8-DC3E-6E2D-285C-D04110E68E11}"/>
                </a:ext>
              </a:extLst>
            </p:cNvPr>
            <p:cNvSpPr txBox="1"/>
            <p:nvPr/>
          </p:nvSpPr>
          <p:spPr>
            <a:xfrm>
              <a:off x="7433320" y="3982520"/>
              <a:ext cx="1152128" cy="369332"/>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Verdana"/>
                  <a:cs typeface="Arial"/>
                </a:rPr>
                <a:t>BMAL</a:t>
              </a:r>
            </a:p>
          </p:txBody>
        </p:sp>
      </p:grpSp>
      <p:cxnSp>
        <p:nvCxnSpPr>
          <p:cNvPr id="80" name="Rechte verbindingslijn 79">
            <a:extLst>
              <a:ext uri="{FF2B5EF4-FFF2-40B4-BE49-F238E27FC236}">
                <a16:creationId xmlns:a16="http://schemas.microsoft.com/office/drawing/2014/main" id="{2D744B59-FFA2-BE5E-D747-5E43B96CCDBC}"/>
              </a:ext>
            </a:extLst>
          </p:cNvPr>
          <p:cNvCxnSpPr/>
          <p:nvPr/>
        </p:nvCxnSpPr>
        <p:spPr>
          <a:xfrm>
            <a:off x="3647728" y="5013176"/>
            <a:ext cx="3240360" cy="0"/>
          </a:xfrm>
          <a:prstGeom prst="line">
            <a:avLst/>
          </a:prstGeom>
          <a:noFill/>
          <a:ln w="38100" cap="flat" cmpd="sng" algn="ctr">
            <a:solidFill>
              <a:srgbClr val="000000"/>
            </a:solidFill>
            <a:prstDash val="solid"/>
          </a:ln>
          <a:effectLst/>
        </p:spPr>
      </p:cxnSp>
      <p:cxnSp>
        <p:nvCxnSpPr>
          <p:cNvPr id="81" name="Rechte verbindingslijn 80">
            <a:extLst>
              <a:ext uri="{FF2B5EF4-FFF2-40B4-BE49-F238E27FC236}">
                <a16:creationId xmlns:a16="http://schemas.microsoft.com/office/drawing/2014/main" id="{72AEB239-1F26-2B0A-32F9-2661DE09CD0F}"/>
              </a:ext>
            </a:extLst>
          </p:cNvPr>
          <p:cNvCxnSpPr/>
          <p:nvPr/>
        </p:nvCxnSpPr>
        <p:spPr>
          <a:xfrm flipV="1">
            <a:off x="6023992" y="4581128"/>
            <a:ext cx="0" cy="432048"/>
          </a:xfrm>
          <a:prstGeom prst="line">
            <a:avLst/>
          </a:prstGeom>
          <a:noFill/>
          <a:ln w="38100" cap="flat" cmpd="sng" algn="ctr">
            <a:solidFill>
              <a:srgbClr val="000000"/>
            </a:solidFill>
            <a:prstDash val="solid"/>
          </a:ln>
          <a:effectLst/>
        </p:spPr>
      </p:cxnSp>
      <p:cxnSp>
        <p:nvCxnSpPr>
          <p:cNvPr id="82" name="Rechte verbindingslijn 81">
            <a:extLst>
              <a:ext uri="{FF2B5EF4-FFF2-40B4-BE49-F238E27FC236}">
                <a16:creationId xmlns:a16="http://schemas.microsoft.com/office/drawing/2014/main" id="{E72871B5-EF9E-F848-0195-B3A502F7D459}"/>
              </a:ext>
            </a:extLst>
          </p:cNvPr>
          <p:cNvCxnSpPr/>
          <p:nvPr/>
        </p:nvCxnSpPr>
        <p:spPr>
          <a:xfrm>
            <a:off x="6010740" y="4581128"/>
            <a:ext cx="864096" cy="0"/>
          </a:xfrm>
          <a:prstGeom prst="line">
            <a:avLst/>
          </a:prstGeom>
          <a:noFill/>
          <a:ln w="38100" cap="flat" cmpd="sng" algn="ctr">
            <a:solidFill>
              <a:srgbClr val="000000"/>
            </a:solidFill>
            <a:prstDash val="solid"/>
          </a:ln>
          <a:effectLst/>
        </p:spPr>
      </p:cxnSp>
      <p:sp>
        <p:nvSpPr>
          <p:cNvPr id="83" name="Tekstvak 82">
            <a:extLst>
              <a:ext uri="{FF2B5EF4-FFF2-40B4-BE49-F238E27FC236}">
                <a16:creationId xmlns:a16="http://schemas.microsoft.com/office/drawing/2014/main" id="{1A29E535-B153-54F8-7BC1-841F49412FA8}"/>
              </a:ext>
            </a:extLst>
          </p:cNvPr>
          <p:cNvSpPr txBox="1"/>
          <p:nvPr/>
        </p:nvSpPr>
        <p:spPr>
          <a:xfrm>
            <a:off x="6240016" y="4242574"/>
            <a:ext cx="1440160" cy="338554"/>
          </a:xfrm>
          <a:prstGeom prst="rect">
            <a:avLst/>
          </a:prstGeom>
          <a:noFill/>
        </p:spPr>
        <p:txBody>
          <a:bodyPr wrap="square" lIns="91425" tIns="45713" rIns="91425" bIns="45713" rtlCol="0">
            <a:spAutoFit/>
          </a:bodyPr>
          <a:lstStyle/>
          <a:p>
            <a:pPr defTabSz="914259">
              <a:defRPr/>
            </a:pPr>
            <a:r>
              <a:rPr lang="nl-NL" sz="1600" b="1" i="1" dirty="0">
                <a:solidFill>
                  <a:srgbClr val="000000"/>
                </a:solidFill>
                <a:latin typeface="Verdana"/>
                <a:cs typeface="Arial"/>
              </a:rPr>
              <a:t>Per, </a:t>
            </a:r>
            <a:r>
              <a:rPr lang="nl-NL" sz="1600" b="1" i="1" dirty="0" err="1">
                <a:solidFill>
                  <a:srgbClr val="000000"/>
                </a:solidFill>
                <a:latin typeface="Verdana"/>
                <a:cs typeface="Arial"/>
              </a:rPr>
              <a:t>Cry</a:t>
            </a:r>
            <a:endParaRPr lang="nl-NL" sz="1600" b="1" i="1" dirty="0">
              <a:solidFill>
                <a:srgbClr val="000000"/>
              </a:solidFill>
              <a:latin typeface="Verdana"/>
              <a:cs typeface="Arial"/>
            </a:endParaRPr>
          </a:p>
        </p:txBody>
      </p:sp>
      <p:sp>
        <p:nvSpPr>
          <p:cNvPr id="84" name="Ovaal 83">
            <a:extLst>
              <a:ext uri="{FF2B5EF4-FFF2-40B4-BE49-F238E27FC236}">
                <a16:creationId xmlns:a16="http://schemas.microsoft.com/office/drawing/2014/main" id="{C77B17AE-895A-41ED-A6C0-268D16BD9051}"/>
              </a:ext>
            </a:extLst>
          </p:cNvPr>
          <p:cNvSpPr/>
          <p:nvPr/>
        </p:nvSpPr>
        <p:spPr>
          <a:xfrm>
            <a:off x="4314800" y="3356992"/>
            <a:ext cx="1008112" cy="504056"/>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5" name="Tekstvak 84">
            <a:extLst>
              <a:ext uri="{FF2B5EF4-FFF2-40B4-BE49-F238E27FC236}">
                <a16:creationId xmlns:a16="http://schemas.microsoft.com/office/drawing/2014/main" id="{CAE48281-E6E3-B9CA-A2B1-A5A7689D7082}"/>
              </a:ext>
            </a:extLst>
          </p:cNvPr>
          <p:cNvSpPr txBox="1"/>
          <p:nvPr/>
        </p:nvSpPr>
        <p:spPr>
          <a:xfrm>
            <a:off x="4439816" y="340645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PER</a:t>
            </a:r>
          </a:p>
        </p:txBody>
      </p:sp>
      <p:sp>
        <p:nvSpPr>
          <p:cNvPr id="86" name="Ovaal 85">
            <a:extLst>
              <a:ext uri="{FF2B5EF4-FFF2-40B4-BE49-F238E27FC236}">
                <a16:creationId xmlns:a16="http://schemas.microsoft.com/office/drawing/2014/main" id="{86DAD8E3-8C86-E992-8A30-82BC8D87079A}"/>
              </a:ext>
            </a:extLst>
          </p:cNvPr>
          <p:cNvSpPr/>
          <p:nvPr/>
        </p:nvSpPr>
        <p:spPr>
          <a:xfrm>
            <a:off x="5336165" y="3356992"/>
            <a:ext cx="1008112" cy="504056"/>
          </a:xfrm>
          <a:prstGeom prst="ellipse">
            <a:avLst/>
          </a:prstGeom>
          <a:solidFill>
            <a:srgbClr val="FF6600"/>
          </a:solidFill>
          <a:ln w="25400" cap="flat" cmpd="sng" algn="ctr">
            <a:solidFill>
              <a:srgbClr val="FF33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7" name="Tekstvak 86">
            <a:extLst>
              <a:ext uri="{FF2B5EF4-FFF2-40B4-BE49-F238E27FC236}">
                <a16:creationId xmlns:a16="http://schemas.microsoft.com/office/drawing/2014/main" id="{CC8DC6D5-D4AB-275B-AA36-FFC17D51BDC4}"/>
              </a:ext>
            </a:extLst>
          </p:cNvPr>
          <p:cNvSpPr txBox="1"/>
          <p:nvPr/>
        </p:nvSpPr>
        <p:spPr>
          <a:xfrm>
            <a:off x="5519936" y="340645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CRY</a:t>
            </a:r>
          </a:p>
        </p:txBody>
      </p:sp>
      <p:sp>
        <p:nvSpPr>
          <p:cNvPr id="88" name="Ovaal 87">
            <a:extLst>
              <a:ext uri="{FF2B5EF4-FFF2-40B4-BE49-F238E27FC236}">
                <a16:creationId xmlns:a16="http://schemas.microsoft.com/office/drawing/2014/main" id="{B092A283-742B-4C09-8DD1-C3FD076015CB}"/>
              </a:ext>
            </a:extLst>
          </p:cNvPr>
          <p:cNvSpPr/>
          <p:nvPr/>
        </p:nvSpPr>
        <p:spPr>
          <a:xfrm>
            <a:off x="6907089" y="2636912"/>
            <a:ext cx="1008112" cy="504056"/>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89" name="Tekstvak 88">
            <a:extLst>
              <a:ext uri="{FF2B5EF4-FFF2-40B4-BE49-F238E27FC236}">
                <a16:creationId xmlns:a16="http://schemas.microsoft.com/office/drawing/2014/main" id="{0512B1EB-DC33-71E8-8C91-91D48CC37571}"/>
              </a:ext>
            </a:extLst>
          </p:cNvPr>
          <p:cNvSpPr txBox="1"/>
          <p:nvPr/>
        </p:nvSpPr>
        <p:spPr>
          <a:xfrm>
            <a:off x="7032104" y="268637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PER</a:t>
            </a:r>
          </a:p>
        </p:txBody>
      </p:sp>
      <p:sp>
        <p:nvSpPr>
          <p:cNvPr id="90" name="Ovaal 89">
            <a:extLst>
              <a:ext uri="{FF2B5EF4-FFF2-40B4-BE49-F238E27FC236}">
                <a16:creationId xmlns:a16="http://schemas.microsoft.com/office/drawing/2014/main" id="{0796B828-DA31-204E-5736-F0A1CF743D5A}"/>
              </a:ext>
            </a:extLst>
          </p:cNvPr>
          <p:cNvSpPr/>
          <p:nvPr/>
        </p:nvSpPr>
        <p:spPr>
          <a:xfrm>
            <a:off x="8040216" y="2636912"/>
            <a:ext cx="1008112" cy="504056"/>
          </a:xfrm>
          <a:prstGeom prst="ellipse">
            <a:avLst/>
          </a:prstGeom>
          <a:solidFill>
            <a:srgbClr val="FF6600"/>
          </a:solidFill>
          <a:ln w="25400" cap="flat" cmpd="sng" algn="ctr">
            <a:solidFill>
              <a:srgbClr val="FF33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91" name="Tekstvak 90">
            <a:extLst>
              <a:ext uri="{FF2B5EF4-FFF2-40B4-BE49-F238E27FC236}">
                <a16:creationId xmlns:a16="http://schemas.microsoft.com/office/drawing/2014/main" id="{1254A397-9FC8-E5E3-F5DA-81FF4142A9C1}"/>
              </a:ext>
            </a:extLst>
          </p:cNvPr>
          <p:cNvSpPr txBox="1"/>
          <p:nvPr/>
        </p:nvSpPr>
        <p:spPr>
          <a:xfrm>
            <a:off x="8223988" y="2686377"/>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CRY</a:t>
            </a:r>
          </a:p>
        </p:txBody>
      </p:sp>
      <p:sp>
        <p:nvSpPr>
          <p:cNvPr id="92" name="Vrije vorm 45">
            <a:extLst>
              <a:ext uri="{FF2B5EF4-FFF2-40B4-BE49-F238E27FC236}">
                <a16:creationId xmlns:a16="http://schemas.microsoft.com/office/drawing/2014/main" id="{24883870-F7A4-DB84-7B7E-F7B7589A7B39}"/>
              </a:ext>
            </a:extLst>
          </p:cNvPr>
          <p:cNvSpPr/>
          <p:nvPr/>
        </p:nvSpPr>
        <p:spPr>
          <a:xfrm rot="21124636">
            <a:off x="7165300" y="3137603"/>
            <a:ext cx="1082261" cy="1245704"/>
          </a:xfrm>
          <a:custGeom>
            <a:avLst/>
            <a:gdLst>
              <a:gd name="connsiteX0" fmla="*/ 0 w 1082261"/>
              <a:gd name="connsiteY0" fmla="*/ 1245704 h 1245704"/>
              <a:gd name="connsiteX1" fmla="*/ 927652 w 1082261"/>
              <a:gd name="connsiteY1" fmla="*/ 1007165 h 1245704"/>
              <a:gd name="connsiteX2" fmla="*/ 927652 w 1082261"/>
              <a:gd name="connsiteY2" fmla="*/ 0 h 1245704"/>
              <a:gd name="connsiteX3" fmla="*/ 927652 w 1082261"/>
              <a:gd name="connsiteY3" fmla="*/ 0 h 1245704"/>
            </a:gdLst>
            <a:ahLst/>
            <a:cxnLst>
              <a:cxn ang="0">
                <a:pos x="connsiteX0" y="connsiteY0"/>
              </a:cxn>
              <a:cxn ang="0">
                <a:pos x="connsiteX1" y="connsiteY1"/>
              </a:cxn>
              <a:cxn ang="0">
                <a:pos x="connsiteX2" y="connsiteY2"/>
              </a:cxn>
              <a:cxn ang="0">
                <a:pos x="connsiteX3" y="connsiteY3"/>
              </a:cxn>
            </a:cxnLst>
            <a:rect l="l" t="t" r="r" b="b"/>
            <a:pathLst>
              <a:path w="1082261" h="1245704">
                <a:moveTo>
                  <a:pt x="0" y="1245704"/>
                </a:moveTo>
                <a:cubicBezTo>
                  <a:pt x="386521" y="1230243"/>
                  <a:pt x="773043" y="1214782"/>
                  <a:pt x="927652" y="1007165"/>
                </a:cubicBezTo>
                <a:cubicBezTo>
                  <a:pt x="1082261" y="799548"/>
                  <a:pt x="927652" y="0"/>
                  <a:pt x="927652" y="0"/>
                </a:cubicBezTo>
                <a:lnTo>
                  <a:pt x="927652" y="0"/>
                </a:lnTo>
              </a:path>
            </a:pathLst>
          </a:custGeom>
          <a:noFill/>
          <a:ln w="38100" cap="flat" cmpd="sng" algn="ctr">
            <a:solidFill>
              <a:srgbClr val="000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sp>
        <p:nvSpPr>
          <p:cNvPr id="93" name="Vrije vorm 47">
            <a:extLst>
              <a:ext uri="{FF2B5EF4-FFF2-40B4-BE49-F238E27FC236}">
                <a16:creationId xmlns:a16="http://schemas.microsoft.com/office/drawing/2014/main" id="{BFF3CEC2-075C-F2C4-A22D-FBB27AF16F5F}"/>
              </a:ext>
            </a:extLst>
          </p:cNvPr>
          <p:cNvSpPr/>
          <p:nvPr/>
        </p:nvSpPr>
        <p:spPr>
          <a:xfrm>
            <a:off x="5318314" y="2811670"/>
            <a:ext cx="1431235" cy="567634"/>
          </a:xfrm>
          <a:custGeom>
            <a:avLst/>
            <a:gdLst>
              <a:gd name="connsiteX0" fmla="*/ 1431235 w 1431235"/>
              <a:gd name="connsiteY0" fmla="*/ 103808 h 567634"/>
              <a:gd name="connsiteX1" fmla="*/ 424070 w 1431235"/>
              <a:gd name="connsiteY1" fmla="*/ 77304 h 567634"/>
              <a:gd name="connsiteX2" fmla="*/ 0 w 1431235"/>
              <a:gd name="connsiteY2" fmla="*/ 567634 h 567634"/>
            </a:gdLst>
            <a:ahLst/>
            <a:cxnLst>
              <a:cxn ang="0">
                <a:pos x="connsiteX0" y="connsiteY0"/>
              </a:cxn>
              <a:cxn ang="0">
                <a:pos x="connsiteX1" y="connsiteY1"/>
              </a:cxn>
              <a:cxn ang="0">
                <a:pos x="connsiteX2" y="connsiteY2"/>
              </a:cxn>
            </a:cxnLst>
            <a:rect l="l" t="t" r="r" b="b"/>
            <a:pathLst>
              <a:path w="1431235" h="567634">
                <a:moveTo>
                  <a:pt x="1431235" y="103808"/>
                </a:moveTo>
                <a:cubicBezTo>
                  <a:pt x="1046922" y="51904"/>
                  <a:pt x="662609" y="0"/>
                  <a:pt x="424070" y="77304"/>
                </a:cubicBezTo>
                <a:cubicBezTo>
                  <a:pt x="185531" y="154608"/>
                  <a:pt x="92765" y="361121"/>
                  <a:pt x="0" y="567634"/>
                </a:cubicBezTo>
              </a:path>
            </a:pathLst>
          </a:custGeom>
          <a:noFill/>
          <a:ln w="38100" cap="flat" cmpd="sng" algn="ctr">
            <a:solidFill>
              <a:srgbClr val="000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grpSp>
        <p:nvGrpSpPr>
          <p:cNvPr id="94" name="Groep 56">
            <a:extLst>
              <a:ext uri="{FF2B5EF4-FFF2-40B4-BE49-F238E27FC236}">
                <a16:creationId xmlns:a16="http://schemas.microsoft.com/office/drawing/2014/main" id="{219F6CD0-791F-307B-7C89-902BC680306E}"/>
              </a:ext>
            </a:extLst>
          </p:cNvPr>
          <p:cNvGrpSpPr/>
          <p:nvPr/>
        </p:nvGrpSpPr>
        <p:grpSpPr>
          <a:xfrm>
            <a:off x="5015880" y="3861048"/>
            <a:ext cx="288032" cy="536308"/>
            <a:chOff x="7092280" y="3861048"/>
            <a:chExt cx="288032" cy="536308"/>
          </a:xfrm>
        </p:grpSpPr>
        <p:cxnSp>
          <p:nvCxnSpPr>
            <p:cNvPr id="95" name="Rechte verbindingslijn 94">
              <a:extLst>
                <a:ext uri="{FF2B5EF4-FFF2-40B4-BE49-F238E27FC236}">
                  <a16:creationId xmlns:a16="http://schemas.microsoft.com/office/drawing/2014/main" id="{76DA316E-F0D2-7BBE-0606-8334A285059F}"/>
                </a:ext>
              </a:extLst>
            </p:cNvPr>
            <p:cNvCxnSpPr/>
            <p:nvPr/>
          </p:nvCxnSpPr>
          <p:spPr>
            <a:xfrm flipH="1">
              <a:off x="7236296" y="3861048"/>
              <a:ext cx="144016" cy="504056"/>
            </a:xfrm>
            <a:prstGeom prst="line">
              <a:avLst/>
            </a:prstGeom>
            <a:noFill/>
            <a:ln w="38100" cap="flat" cmpd="sng" algn="ctr">
              <a:solidFill>
                <a:srgbClr val="000000"/>
              </a:solidFill>
              <a:prstDash val="solid"/>
            </a:ln>
            <a:effectLst/>
          </p:spPr>
        </p:cxnSp>
        <p:cxnSp>
          <p:nvCxnSpPr>
            <p:cNvPr id="96" name="Rechte verbindingslijn 95">
              <a:extLst>
                <a:ext uri="{FF2B5EF4-FFF2-40B4-BE49-F238E27FC236}">
                  <a16:creationId xmlns:a16="http://schemas.microsoft.com/office/drawing/2014/main" id="{CE6423EF-71CD-75FA-1D9A-5E9C83CF72DA}"/>
                </a:ext>
              </a:extLst>
            </p:cNvPr>
            <p:cNvCxnSpPr/>
            <p:nvPr/>
          </p:nvCxnSpPr>
          <p:spPr>
            <a:xfrm>
              <a:off x="7092280" y="4325348"/>
              <a:ext cx="288032" cy="72008"/>
            </a:xfrm>
            <a:prstGeom prst="line">
              <a:avLst/>
            </a:prstGeom>
            <a:noFill/>
            <a:ln w="38100" cap="flat" cmpd="sng" algn="ctr">
              <a:solidFill>
                <a:srgbClr val="000000"/>
              </a:solidFill>
              <a:prstDash val="solid"/>
            </a:ln>
            <a:effectLst/>
          </p:spPr>
        </p:cxnSp>
      </p:grpSp>
      <p:grpSp>
        <p:nvGrpSpPr>
          <p:cNvPr id="97" name="Groep 59">
            <a:extLst>
              <a:ext uri="{FF2B5EF4-FFF2-40B4-BE49-F238E27FC236}">
                <a16:creationId xmlns:a16="http://schemas.microsoft.com/office/drawing/2014/main" id="{6B9A53AE-F6F8-E689-F783-6FC55E8FD0A3}"/>
              </a:ext>
            </a:extLst>
          </p:cNvPr>
          <p:cNvGrpSpPr/>
          <p:nvPr/>
        </p:nvGrpSpPr>
        <p:grpSpPr>
          <a:xfrm>
            <a:off x="5271660" y="3933057"/>
            <a:ext cx="307032" cy="461665"/>
            <a:chOff x="6641232" y="1746312"/>
            <a:chExt cx="307032" cy="461665"/>
          </a:xfrm>
        </p:grpSpPr>
        <p:sp>
          <p:nvSpPr>
            <p:cNvPr id="98" name="Ovaal 97">
              <a:extLst>
                <a:ext uri="{FF2B5EF4-FFF2-40B4-BE49-F238E27FC236}">
                  <a16:creationId xmlns:a16="http://schemas.microsoft.com/office/drawing/2014/main" id="{9F17E956-1F12-BE24-8BB8-32C68E5D453E}"/>
                </a:ext>
              </a:extLst>
            </p:cNvPr>
            <p:cNvSpPr/>
            <p:nvPr/>
          </p:nvSpPr>
          <p:spPr>
            <a:xfrm>
              <a:off x="6660232" y="1844824"/>
              <a:ext cx="288032" cy="288032"/>
            </a:xfrm>
            <a:prstGeom prst="ellipse">
              <a:avLst/>
            </a:prstGeom>
            <a:noFill/>
            <a:ln w="25400" cap="flat" cmpd="sng" algn="ctr">
              <a:solidFill>
                <a:srgbClr val="000000"/>
              </a:solidFill>
              <a:prstDash val="solid"/>
            </a:ln>
            <a:effectLst/>
          </p:spPr>
          <p:txBody>
            <a:bodyPr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99" name="Tekstvak 98">
              <a:extLst>
                <a:ext uri="{FF2B5EF4-FFF2-40B4-BE49-F238E27FC236}">
                  <a16:creationId xmlns:a16="http://schemas.microsoft.com/office/drawing/2014/main" id="{1606919F-7A28-0CB0-0932-DD0205413D49}"/>
                </a:ext>
              </a:extLst>
            </p:cNvPr>
            <p:cNvSpPr txBox="1"/>
            <p:nvPr/>
          </p:nvSpPr>
          <p:spPr>
            <a:xfrm>
              <a:off x="6641232" y="1746312"/>
              <a:ext cx="288032" cy="461665"/>
            </a:xfrm>
            <a:prstGeom prst="rect">
              <a:avLst/>
            </a:prstGeom>
            <a:noFill/>
          </p:spPr>
          <p:txBody>
            <a:bodyPr wrap="square"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2400" b="1" i="0" u="none" strike="noStrike" kern="0" cap="none" spc="0" normalizeH="0" baseline="0" noProof="0" dirty="0">
                  <a:ln>
                    <a:noFill/>
                  </a:ln>
                  <a:solidFill>
                    <a:srgbClr val="000000"/>
                  </a:solidFill>
                  <a:effectLst/>
                  <a:uLnTx/>
                  <a:uFillTx/>
                  <a:latin typeface="Verdana"/>
                  <a:cs typeface="Arial"/>
                </a:rPr>
                <a:t>-</a:t>
              </a:r>
            </a:p>
          </p:txBody>
        </p:sp>
      </p:grpSp>
      <p:sp>
        <p:nvSpPr>
          <p:cNvPr id="100" name="Tekstvak 99">
            <a:extLst>
              <a:ext uri="{FF2B5EF4-FFF2-40B4-BE49-F238E27FC236}">
                <a16:creationId xmlns:a16="http://schemas.microsoft.com/office/drawing/2014/main" id="{65EFD9DC-248B-CB0C-5324-2455D025DBA2}"/>
              </a:ext>
            </a:extLst>
          </p:cNvPr>
          <p:cNvSpPr txBox="1"/>
          <p:nvPr/>
        </p:nvSpPr>
        <p:spPr>
          <a:xfrm>
            <a:off x="4871864" y="5178678"/>
            <a:ext cx="1440160" cy="338554"/>
          </a:xfrm>
          <a:prstGeom prst="rect">
            <a:avLst/>
          </a:prstGeom>
          <a:noFill/>
        </p:spPr>
        <p:txBody>
          <a:bodyPr wrap="square" lIns="91425" tIns="45713" rIns="91425" bIns="45713" rtlCol="0">
            <a:spAutoFit/>
          </a:bodyPr>
          <a:lstStyle/>
          <a:p>
            <a:pPr defTabSz="914259">
              <a:defRPr/>
            </a:pPr>
            <a:r>
              <a:rPr lang="nl-NL" sz="1600" dirty="0">
                <a:solidFill>
                  <a:srgbClr val="000000"/>
                </a:solidFill>
                <a:latin typeface="Verdana"/>
                <a:cs typeface="Arial"/>
              </a:rPr>
              <a:t>Nucleus</a:t>
            </a:r>
          </a:p>
        </p:txBody>
      </p:sp>
      <p:sp>
        <p:nvSpPr>
          <p:cNvPr id="101" name="Tekstvak 100">
            <a:extLst>
              <a:ext uri="{FF2B5EF4-FFF2-40B4-BE49-F238E27FC236}">
                <a16:creationId xmlns:a16="http://schemas.microsoft.com/office/drawing/2014/main" id="{B12580C4-4EB6-55CF-1B7D-DFA290571745}"/>
              </a:ext>
            </a:extLst>
          </p:cNvPr>
          <p:cNvSpPr txBox="1"/>
          <p:nvPr/>
        </p:nvSpPr>
        <p:spPr>
          <a:xfrm>
            <a:off x="8544272" y="4386591"/>
            <a:ext cx="1440160" cy="338554"/>
          </a:xfrm>
          <a:prstGeom prst="rect">
            <a:avLst/>
          </a:prstGeom>
          <a:noFill/>
        </p:spPr>
        <p:txBody>
          <a:bodyPr wrap="square" lIns="91425" tIns="45713" rIns="91425" bIns="45713" rtlCol="0">
            <a:spAutoFit/>
          </a:bodyPr>
          <a:lstStyle/>
          <a:p>
            <a:pPr defTabSz="914259">
              <a:defRPr/>
            </a:pPr>
            <a:r>
              <a:rPr lang="nl-NL" sz="1600" dirty="0" err="1">
                <a:solidFill>
                  <a:srgbClr val="000000"/>
                </a:solidFill>
                <a:latin typeface="Verdana"/>
                <a:cs typeface="Arial"/>
              </a:rPr>
              <a:t>Cytosol</a:t>
            </a:r>
            <a:endParaRPr lang="nl-NL" sz="1600" dirty="0">
              <a:solidFill>
                <a:srgbClr val="000000"/>
              </a:solidFill>
              <a:latin typeface="Verdana"/>
              <a:cs typeface="Arial"/>
            </a:endParaRPr>
          </a:p>
        </p:txBody>
      </p:sp>
      <p:cxnSp>
        <p:nvCxnSpPr>
          <p:cNvPr id="102" name="Rechte verbindingslijn met pijl 101">
            <a:extLst>
              <a:ext uri="{FF2B5EF4-FFF2-40B4-BE49-F238E27FC236}">
                <a16:creationId xmlns:a16="http://schemas.microsoft.com/office/drawing/2014/main" id="{2899BB77-DF42-B6CB-9FFA-9D86D86B6AF1}"/>
              </a:ext>
            </a:extLst>
          </p:cNvPr>
          <p:cNvCxnSpPr/>
          <p:nvPr/>
        </p:nvCxnSpPr>
        <p:spPr>
          <a:xfrm flipH="1" flipV="1">
            <a:off x="7221624" y="2034344"/>
            <a:ext cx="648072" cy="576064"/>
          </a:xfrm>
          <a:prstGeom prst="straightConnector1">
            <a:avLst/>
          </a:prstGeom>
          <a:noFill/>
          <a:ln w="38100" cap="flat" cmpd="sng" algn="ctr">
            <a:solidFill>
              <a:srgbClr val="000000"/>
            </a:solidFill>
            <a:prstDash val="solid"/>
            <a:tailEnd type="arrow"/>
          </a:ln>
          <a:effectLst/>
        </p:spPr>
      </p:cxnSp>
      <p:sp>
        <p:nvSpPr>
          <p:cNvPr id="103" name="Tekstvak 102">
            <a:extLst>
              <a:ext uri="{FF2B5EF4-FFF2-40B4-BE49-F238E27FC236}">
                <a16:creationId xmlns:a16="http://schemas.microsoft.com/office/drawing/2014/main" id="{608D7DDA-5592-4620-E5E2-C8FC985484CB}"/>
              </a:ext>
            </a:extLst>
          </p:cNvPr>
          <p:cNvSpPr txBox="1"/>
          <p:nvPr/>
        </p:nvSpPr>
        <p:spPr>
          <a:xfrm>
            <a:off x="4079776" y="1713586"/>
            <a:ext cx="1720688" cy="936313"/>
          </a:xfrm>
          <a:prstGeom prst="rect">
            <a:avLst/>
          </a:prstGeom>
          <a:noFill/>
          <a:ln>
            <a:solidFill>
              <a:srgbClr val="000000"/>
            </a:solidFill>
          </a:ln>
        </p:spPr>
        <p:txBody>
          <a:bodyPr wrap="square" lIns="91425" tIns="45713" rIns="91425" bIns="45713" rtlCol="0">
            <a:spAutoFit/>
          </a:bodyPr>
          <a:lstStyle/>
          <a:p>
            <a:pPr marL="0" marR="0" lvl="0" indent="0" defTabSz="914259"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err="1">
                <a:ln>
                  <a:noFill/>
                </a:ln>
                <a:solidFill>
                  <a:srgbClr val="000000"/>
                </a:solidFill>
                <a:effectLst/>
                <a:uLnTx/>
                <a:uFillTx/>
                <a:latin typeface="Verdana"/>
                <a:cs typeface="Arial"/>
              </a:rPr>
              <a:t>Clock</a:t>
            </a:r>
            <a:r>
              <a:rPr kumimoji="0" lang="nl-NL" sz="1800" b="1" i="0" u="none" strike="noStrike" kern="0" cap="none" spc="0" normalizeH="0" baseline="0" noProof="0" dirty="0">
                <a:ln>
                  <a:noFill/>
                </a:ln>
                <a:solidFill>
                  <a:srgbClr val="000000"/>
                </a:solidFill>
                <a:effectLst/>
                <a:uLnTx/>
                <a:uFillTx/>
                <a:latin typeface="Verdana"/>
                <a:cs typeface="Arial"/>
              </a:rPr>
              <a:t> </a:t>
            </a:r>
            <a:r>
              <a:rPr kumimoji="0" lang="nl-NL" sz="1800" b="1" i="0" u="none" strike="noStrike" kern="0" cap="none" spc="0" normalizeH="0" baseline="0" noProof="0" dirty="0" err="1">
                <a:ln>
                  <a:noFill/>
                </a:ln>
                <a:solidFill>
                  <a:srgbClr val="000000"/>
                </a:solidFill>
                <a:effectLst/>
                <a:uLnTx/>
                <a:uFillTx/>
                <a:latin typeface="Verdana"/>
                <a:cs typeface="Arial"/>
              </a:rPr>
              <a:t>Controlled</a:t>
            </a:r>
            <a:r>
              <a:rPr kumimoji="0" lang="nl-NL" sz="1800" b="1" i="0" u="none" strike="noStrike" kern="0" cap="none" spc="0" normalizeH="0" baseline="0" noProof="0" dirty="0">
                <a:ln>
                  <a:noFill/>
                </a:ln>
                <a:solidFill>
                  <a:srgbClr val="000000"/>
                </a:solidFill>
                <a:effectLst/>
                <a:uLnTx/>
                <a:uFillTx/>
                <a:latin typeface="Verdana"/>
                <a:cs typeface="Arial"/>
              </a:rPr>
              <a:t> </a:t>
            </a:r>
            <a:r>
              <a:rPr kumimoji="0" lang="nl-NL" sz="1800" b="1" i="0" u="none" strike="noStrike" kern="0" cap="none" spc="0" normalizeH="0" baseline="0" noProof="0" dirty="0" err="1">
                <a:ln>
                  <a:noFill/>
                </a:ln>
                <a:solidFill>
                  <a:srgbClr val="000000"/>
                </a:solidFill>
                <a:effectLst/>
                <a:uLnTx/>
                <a:uFillTx/>
                <a:latin typeface="Verdana"/>
                <a:cs typeface="Arial"/>
              </a:rPr>
              <a:t>Genes</a:t>
            </a:r>
            <a:endParaRPr kumimoji="0" lang="nl-NL" sz="1800" b="1" i="0" u="none" strike="noStrike" kern="0" cap="none" spc="0" normalizeH="0" baseline="0" noProof="0" dirty="0">
              <a:ln>
                <a:noFill/>
              </a:ln>
              <a:solidFill>
                <a:srgbClr val="000000"/>
              </a:solidFill>
              <a:effectLst/>
              <a:uLnTx/>
              <a:uFillTx/>
              <a:latin typeface="Verdana"/>
              <a:cs typeface="Arial"/>
            </a:endParaRPr>
          </a:p>
        </p:txBody>
      </p:sp>
      <p:sp>
        <p:nvSpPr>
          <p:cNvPr id="104" name="Vrije vorm 75">
            <a:extLst>
              <a:ext uri="{FF2B5EF4-FFF2-40B4-BE49-F238E27FC236}">
                <a16:creationId xmlns:a16="http://schemas.microsoft.com/office/drawing/2014/main" id="{94F680F6-25DC-497B-80BF-C13C6C324CA2}"/>
              </a:ext>
            </a:extLst>
          </p:cNvPr>
          <p:cNvSpPr/>
          <p:nvPr/>
        </p:nvSpPr>
        <p:spPr>
          <a:xfrm>
            <a:off x="3320607" y="2215170"/>
            <a:ext cx="676141" cy="2408349"/>
          </a:xfrm>
          <a:custGeom>
            <a:avLst/>
            <a:gdLst>
              <a:gd name="connsiteX0" fmla="*/ 328411 w 676141"/>
              <a:gd name="connsiteY0" fmla="*/ 2408349 h 2408349"/>
              <a:gd name="connsiteX1" fmla="*/ 57955 w 676141"/>
              <a:gd name="connsiteY1" fmla="*/ 1043189 h 2408349"/>
              <a:gd name="connsiteX2" fmla="*/ 676141 w 676141"/>
              <a:gd name="connsiteY2" fmla="*/ 0 h 2408349"/>
              <a:gd name="connsiteX3" fmla="*/ 676141 w 676141"/>
              <a:gd name="connsiteY3" fmla="*/ 0 h 2408349"/>
            </a:gdLst>
            <a:ahLst/>
            <a:cxnLst>
              <a:cxn ang="0">
                <a:pos x="connsiteX0" y="connsiteY0"/>
              </a:cxn>
              <a:cxn ang="0">
                <a:pos x="connsiteX1" y="connsiteY1"/>
              </a:cxn>
              <a:cxn ang="0">
                <a:pos x="connsiteX2" y="connsiteY2"/>
              </a:cxn>
              <a:cxn ang="0">
                <a:pos x="connsiteX3" y="connsiteY3"/>
              </a:cxn>
            </a:cxnLst>
            <a:rect l="l" t="t" r="r" b="b"/>
            <a:pathLst>
              <a:path w="676141" h="2408349">
                <a:moveTo>
                  <a:pt x="328411" y="2408349"/>
                </a:moveTo>
                <a:cubicBezTo>
                  <a:pt x="164205" y="1926464"/>
                  <a:pt x="0" y="1444580"/>
                  <a:pt x="57955" y="1043189"/>
                </a:cubicBezTo>
                <a:cubicBezTo>
                  <a:pt x="115910" y="641798"/>
                  <a:pt x="676141" y="0"/>
                  <a:pt x="676141" y="0"/>
                </a:cubicBezTo>
                <a:lnTo>
                  <a:pt x="676141" y="0"/>
                </a:lnTo>
              </a:path>
            </a:pathLst>
          </a:custGeom>
          <a:noFill/>
          <a:ln w="38100" cap="flat" cmpd="sng" algn="ctr">
            <a:solidFill>
              <a:srgbClr val="000000"/>
            </a:solidFill>
            <a:prstDash val="solid"/>
            <a:headEnd type="none" w="med" len="med"/>
            <a:tailEnd type="arrow" w="med" len="me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000000"/>
              </a:solidFill>
              <a:effectLst/>
              <a:uLnTx/>
              <a:uFillTx/>
              <a:latin typeface="Verdana"/>
              <a:ea typeface="+mn-ea"/>
              <a:cs typeface="Arial"/>
            </a:endParaRPr>
          </a:p>
        </p:txBody>
      </p:sp>
      <p:sp>
        <p:nvSpPr>
          <p:cNvPr id="105" name="Tekstvak 104">
            <a:extLst>
              <a:ext uri="{FF2B5EF4-FFF2-40B4-BE49-F238E27FC236}">
                <a16:creationId xmlns:a16="http://schemas.microsoft.com/office/drawing/2014/main" id="{270649E8-E54F-5C03-D559-68E565281D4D}"/>
              </a:ext>
            </a:extLst>
          </p:cNvPr>
          <p:cNvSpPr txBox="1"/>
          <p:nvPr/>
        </p:nvSpPr>
        <p:spPr>
          <a:xfrm>
            <a:off x="6384032" y="2298358"/>
            <a:ext cx="1440160" cy="338554"/>
          </a:xfrm>
          <a:prstGeom prst="rect">
            <a:avLst/>
          </a:prstGeom>
          <a:noFill/>
        </p:spPr>
        <p:txBody>
          <a:bodyPr wrap="square" lIns="91425" tIns="45713" rIns="91425" bIns="45713" rtlCol="0">
            <a:spAutoFit/>
          </a:bodyPr>
          <a:lstStyle/>
          <a:p>
            <a:pPr defTabSz="914259">
              <a:defRPr/>
            </a:pPr>
            <a:r>
              <a:rPr lang="nl-NL" sz="1600" b="1" dirty="0" err="1">
                <a:solidFill>
                  <a:srgbClr val="000000"/>
                </a:solidFill>
                <a:latin typeface="Verdana"/>
                <a:cs typeface="Arial"/>
              </a:rPr>
              <a:t>Kinases</a:t>
            </a:r>
            <a:r>
              <a:rPr lang="nl-NL" sz="1600" b="1" dirty="0">
                <a:solidFill>
                  <a:srgbClr val="000000"/>
                </a:solidFill>
                <a:latin typeface="Verdana"/>
                <a:cs typeface="Arial"/>
              </a:rPr>
              <a:t> </a:t>
            </a:r>
          </a:p>
        </p:txBody>
      </p:sp>
      <p:sp>
        <p:nvSpPr>
          <p:cNvPr id="106" name="Ovaal 105">
            <a:extLst>
              <a:ext uri="{FF2B5EF4-FFF2-40B4-BE49-F238E27FC236}">
                <a16:creationId xmlns:a16="http://schemas.microsoft.com/office/drawing/2014/main" id="{7A951CC8-D52F-F4E2-BF48-B07377390A15}"/>
              </a:ext>
            </a:extLst>
          </p:cNvPr>
          <p:cNvSpPr/>
          <p:nvPr/>
        </p:nvSpPr>
        <p:spPr>
          <a:xfrm>
            <a:off x="7104112" y="1484784"/>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7" name="Ovaal 106">
            <a:extLst>
              <a:ext uri="{FF2B5EF4-FFF2-40B4-BE49-F238E27FC236}">
                <a16:creationId xmlns:a16="http://schemas.microsoft.com/office/drawing/2014/main" id="{371F283D-1B7E-D917-F86A-BB029C57EB8F}"/>
              </a:ext>
            </a:extLst>
          </p:cNvPr>
          <p:cNvSpPr/>
          <p:nvPr/>
        </p:nvSpPr>
        <p:spPr>
          <a:xfrm>
            <a:off x="7392144" y="1700808"/>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8" name="Ovaal 107">
            <a:extLst>
              <a:ext uri="{FF2B5EF4-FFF2-40B4-BE49-F238E27FC236}">
                <a16:creationId xmlns:a16="http://schemas.microsoft.com/office/drawing/2014/main" id="{51516627-94B3-EDE0-E213-426ED73F1B5E}"/>
              </a:ext>
            </a:extLst>
          </p:cNvPr>
          <p:cNvSpPr/>
          <p:nvPr/>
        </p:nvSpPr>
        <p:spPr>
          <a:xfrm>
            <a:off x="6888088" y="1700808"/>
            <a:ext cx="288032" cy="288032"/>
          </a:xfrm>
          <a:prstGeom prst="ellipse">
            <a:avLst/>
          </a:prstGeom>
          <a:solidFill>
            <a:srgbClr val="FFFF00"/>
          </a:solidFill>
          <a:ln w="25400" cap="flat" cmpd="sng" algn="ctr">
            <a:solidFill>
              <a:srgbClr val="FFC000"/>
            </a:solidFill>
            <a:prstDash val="solid"/>
          </a:ln>
          <a:effectLst/>
        </p:spPr>
        <p:txBody>
          <a:bodyPr lIns="91425" tIns="45713" rIns="91425" bIns="45713" rtlCol="0" anchor="ctr"/>
          <a:lstStyle/>
          <a:p>
            <a:pPr marL="0" marR="0" lvl="0" indent="0" algn="ctr" defTabSz="914259"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109" name="Tekstvak 108">
            <a:extLst>
              <a:ext uri="{FF2B5EF4-FFF2-40B4-BE49-F238E27FC236}">
                <a16:creationId xmlns:a16="http://schemas.microsoft.com/office/drawing/2014/main" id="{87F3F4AC-1A4C-AEE8-6516-33D896E1C7C5}"/>
              </a:ext>
            </a:extLst>
          </p:cNvPr>
          <p:cNvSpPr txBox="1"/>
          <p:nvPr/>
        </p:nvSpPr>
        <p:spPr>
          <a:xfrm>
            <a:off x="6862330" y="1641680"/>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P</a:t>
            </a:r>
          </a:p>
        </p:txBody>
      </p:sp>
      <p:sp>
        <p:nvSpPr>
          <p:cNvPr id="110" name="Tekstvak 109">
            <a:extLst>
              <a:ext uri="{FF2B5EF4-FFF2-40B4-BE49-F238E27FC236}">
                <a16:creationId xmlns:a16="http://schemas.microsoft.com/office/drawing/2014/main" id="{9DB7B3C6-9A51-4211-FAA1-222817B804D2}"/>
              </a:ext>
            </a:extLst>
          </p:cNvPr>
          <p:cNvSpPr txBox="1"/>
          <p:nvPr/>
        </p:nvSpPr>
        <p:spPr>
          <a:xfrm>
            <a:off x="7091233" y="1438536"/>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E</a:t>
            </a:r>
          </a:p>
        </p:txBody>
      </p:sp>
      <p:sp>
        <p:nvSpPr>
          <p:cNvPr id="111" name="Tekstvak 110">
            <a:extLst>
              <a:ext uri="{FF2B5EF4-FFF2-40B4-BE49-F238E27FC236}">
                <a16:creationId xmlns:a16="http://schemas.microsoft.com/office/drawing/2014/main" id="{712D5A96-00B6-1189-67AA-B2B8FC74DF8F}"/>
              </a:ext>
            </a:extLst>
          </p:cNvPr>
          <p:cNvSpPr txBox="1"/>
          <p:nvPr/>
        </p:nvSpPr>
        <p:spPr>
          <a:xfrm>
            <a:off x="7371652" y="1629573"/>
            <a:ext cx="1152128" cy="373659"/>
          </a:xfrm>
          <a:prstGeom prst="rect">
            <a:avLst/>
          </a:prstGeom>
          <a:noFill/>
        </p:spPr>
        <p:txBody>
          <a:bodyPr wrap="square" lIns="91425" tIns="45713" rIns="91425" bIns="45713" rtlCol="0">
            <a:spAutoFit/>
          </a:bodyPr>
          <a:lstStyle/>
          <a:p>
            <a:pPr defTabSz="914259">
              <a:defRPr/>
            </a:pPr>
            <a:r>
              <a:rPr lang="nl-NL" b="1" dirty="0">
                <a:solidFill>
                  <a:srgbClr val="000000"/>
                </a:solidFill>
                <a:latin typeface="Verdana"/>
                <a:cs typeface="Arial"/>
              </a:rPr>
              <a:t>R</a:t>
            </a:r>
          </a:p>
        </p:txBody>
      </p:sp>
      <p:sp>
        <p:nvSpPr>
          <p:cNvPr id="112" name="Text Box 627">
            <a:extLst>
              <a:ext uri="{FF2B5EF4-FFF2-40B4-BE49-F238E27FC236}">
                <a16:creationId xmlns:a16="http://schemas.microsoft.com/office/drawing/2014/main" id="{F7120B71-CE36-89ED-E585-934762185B85}"/>
              </a:ext>
            </a:extLst>
          </p:cNvPr>
          <p:cNvSpPr txBox="1">
            <a:spLocks noChangeArrowheads="1"/>
          </p:cNvSpPr>
          <p:nvPr/>
        </p:nvSpPr>
        <p:spPr bwMode="auto">
          <a:xfrm>
            <a:off x="2652896" y="6553210"/>
            <a:ext cx="7187527" cy="307777"/>
          </a:xfrm>
          <a:prstGeom prst="rect">
            <a:avLst/>
          </a:prstGeom>
          <a:noFill/>
          <a:ln w="9525">
            <a:noFill/>
            <a:miter lim="800000"/>
            <a:headEnd/>
            <a:tailEnd/>
          </a:ln>
        </p:spPr>
        <p:txBody>
          <a:bodyPr wrap="square" lIns="91407" tIns="45704" rIns="91407" bIns="45704">
            <a:spAutoFit/>
          </a:bodyPr>
          <a:lstStyle/>
          <a:p>
            <a:pPr defTabSz="914071" eaLnBrk="0" fontAlgn="base" hangingPunct="0">
              <a:spcBef>
                <a:spcPct val="50000"/>
              </a:spcBef>
              <a:spcAft>
                <a:spcPct val="0"/>
              </a:spcAft>
              <a:defRPr/>
            </a:pPr>
            <a:r>
              <a:rPr lang="en-US" sz="1400" dirty="0">
                <a:solidFill>
                  <a:srgbClr val="FF5D72"/>
                </a:solidFill>
                <a:latin typeface="Verdana"/>
                <a:ea typeface="MS PGothic" pitchFamily="34" charset="-128"/>
                <a:cs typeface="Arial"/>
              </a:rPr>
              <a:t>Bray et al, </a:t>
            </a:r>
            <a:r>
              <a:rPr lang="en-US" sz="1400" i="1" dirty="0">
                <a:solidFill>
                  <a:srgbClr val="FF5D72"/>
                </a:solidFill>
                <a:latin typeface="Verdana"/>
                <a:ea typeface="MS PGothic" pitchFamily="34" charset="-128"/>
                <a:cs typeface="Arial"/>
              </a:rPr>
              <a:t>Am J </a:t>
            </a:r>
            <a:r>
              <a:rPr lang="en-US" sz="1400" i="1" dirty="0" err="1">
                <a:solidFill>
                  <a:srgbClr val="FF5D72"/>
                </a:solidFill>
                <a:latin typeface="Verdana"/>
                <a:ea typeface="MS PGothic" pitchFamily="34" charset="-128"/>
                <a:cs typeface="Arial"/>
              </a:rPr>
              <a:t>Physiol</a:t>
            </a:r>
            <a:r>
              <a:rPr lang="en-US" sz="1400" i="1" dirty="0">
                <a:solidFill>
                  <a:srgbClr val="FF5D72"/>
                </a:solidFill>
                <a:latin typeface="Verdana"/>
                <a:ea typeface="MS PGothic" pitchFamily="34" charset="-128"/>
                <a:cs typeface="Arial"/>
              </a:rPr>
              <a:t> Heart Circ </a:t>
            </a:r>
            <a:r>
              <a:rPr lang="en-US" sz="1400" i="1" dirty="0" err="1">
                <a:solidFill>
                  <a:srgbClr val="FF5D72"/>
                </a:solidFill>
                <a:latin typeface="Verdana"/>
                <a:ea typeface="MS PGothic" pitchFamily="34" charset="-128"/>
                <a:cs typeface="Arial"/>
              </a:rPr>
              <a:t>Physiol</a:t>
            </a:r>
            <a:r>
              <a:rPr lang="en-US" sz="1400" i="1" dirty="0">
                <a:solidFill>
                  <a:srgbClr val="FF5D72"/>
                </a:solidFill>
                <a:latin typeface="Verdana"/>
                <a:ea typeface="MS PGothic" pitchFamily="34" charset="-128"/>
                <a:cs typeface="Arial"/>
              </a:rPr>
              <a:t> </a:t>
            </a:r>
            <a:r>
              <a:rPr lang="en-US" sz="1400" dirty="0">
                <a:solidFill>
                  <a:srgbClr val="FF5D72"/>
                </a:solidFill>
                <a:latin typeface="Verdana"/>
                <a:ea typeface="MS PGothic" pitchFamily="34" charset="-128"/>
                <a:cs typeface="Arial"/>
              </a:rPr>
              <a:t>2008</a:t>
            </a:r>
          </a:p>
        </p:txBody>
      </p:sp>
      <p:sp>
        <p:nvSpPr>
          <p:cNvPr id="113" name="Tekstvak 112">
            <a:extLst>
              <a:ext uri="{FF2B5EF4-FFF2-40B4-BE49-F238E27FC236}">
                <a16:creationId xmlns:a16="http://schemas.microsoft.com/office/drawing/2014/main" id="{10048F9E-78D0-08DE-C79C-98CD620C97E7}"/>
              </a:ext>
            </a:extLst>
          </p:cNvPr>
          <p:cNvSpPr txBox="1"/>
          <p:nvPr/>
        </p:nvSpPr>
        <p:spPr>
          <a:xfrm>
            <a:off x="2495600" y="1340768"/>
            <a:ext cx="1445908" cy="523220"/>
          </a:xfrm>
          <a:prstGeom prst="rect">
            <a:avLst/>
          </a:prstGeom>
          <a:noFill/>
        </p:spPr>
        <p:txBody>
          <a:bodyPr wrap="square" rtlCol="0">
            <a:spAutoFit/>
          </a:bodyPr>
          <a:lstStyle/>
          <a:p>
            <a:pPr defTabSz="914071">
              <a:defRPr/>
            </a:pPr>
            <a:r>
              <a:rPr lang="nl-NL" sz="2800" b="1" dirty="0">
                <a:latin typeface="Verdana"/>
                <a:cs typeface="Arial"/>
                <a:sym typeface="Symbol"/>
              </a:rPr>
              <a:t>10%</a:t>
            </a:r>
            <a:endParaRPr lang="nl-NL" sz="2800" b="1" dirty="0">
              <a:latin typeface="Verdana"/>
              <a:cs typeface="Arial"/>
            </a:endParaRPr>
          </a:p>
        </p:txBody>
      </p:sp>
      <p:sp>
        <p:nvSpPr>
          <p:cNvPr id="2" name="Tekstvak 58">
            <a:extLst>
              <a:ext uri="{FF2B5EF4-FFF2-40B4-BE49-F238E27FC236}">
                <a16:creationId xmlns:a16="http://schemas.microsoft.com/office/drawing/2014/main" id="{616D9690-E6E2-2CB7-EFFB-4C156238FF92}"/>
              </a:ext>
            </a:extLst>
          </p:cNvPr>
          <p:cNvSpPr txBox="1">
            <a:spLocks noChangeArrowheads="1"/>
          </p:cNvSpPr>
          <p:nvPr/>
        </p:nvSpPr>
        <p:spPr bwMode="auto">
          <a:xfrm>
            <a:off x="4367808" y="4213200"/>
            <a:ext cx="1008062" cy="1016000"/>
          </a:xfrm>
          <a:prstGeom prst="rect">
            <a:avLst/>
          </a:prstGeom>
          <a:noFill/>
          <a:ln w="9525">
            <a:noFill/>
            <a:miter lim="800000"/>
            <a:headEnd/>
            <a:tailEnd/>
          </a:ln>
        </p:spPr>
        <p:txBody>
          <a:bodyPr lIns="91425" tIns="45713" rIns="91425" bIns="45713">
            <a:spAutoFit/>
          </a:bodyPr>
          <a:lstStyle/>
          <a:p>
            <a:pPr marL="0" marR="0" lvl="0" indent="0" algn="l" defTabSz="914259" rtl="0" eaLnBrk="1" fontAlgn="base" latinLnBrk="0" hangingPunct="1">
              <a:lnSpc>
                <a:spcPct val="100000"/>
              </a:lnSpc>
              <a:spcBef>
                <a:spcPct val="0"/>
              </a:spcBef>
              <a:spcAft>
                <a:spcPct val="0"/>
              </a:spcAft>
              <a:buClrTx/>
              <a:buSzTx/>
              <a:buFontTx/>
              <a:buNone/>
              <a:tabLst/>
              <a:defRPr/>
            </a:pPr>
            <a:r>
              <a:rPr kumimoji="0" lang="nl-NL" sz="6000" b="0" i="0" u="none" strike="noStrike" kern="1200" cap="none" spc="0" normalizeH="0" baseline="0" noProof="0" dirty="0">
                <a:ln>
                  <a:noFill/>
                </a:ln>
                <a:solidFill>
                  <a:srgbClr val="FF0000"/>
                </a:solidFill>
                <a:effectLst/>
                <a:uLnTx/>
                <a:uFillTx/>
                <a:latin typeface="Verdana"/>
                <a:ea typeface="+mn-ea"/>
                <a:cs typeface="Arial"/>
              </a:rPr>
              <a:t>X</a:t>
            </a:r>
          </a:p>
        </p:txBody>
      </p:sp>
    </p:spTree>
    <p:extLst>
      <p:ext uri="{BB962C8B-B14F-4D97-AF65-F5344CB8AC3E}">
        <p14:creationId xmlns:p14="http://schemas.microsoft.com/office/powerpoint/2010/main" val="3695910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055441" y="371691"/>
            <a:ext cx="9865096"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Myocardial</a:t>
            </a:r>
            <a:r>
              <a:rPr lang="nl-NL" dirty="0">
                <a:solidFill>
                  <a:schemeClr val="tx1"/>
                </a:solidFill>
              </a:rPr>
              <a:t> </a:t>
            </a:r>
            <a:r>
              <a:rPr lang="nl-NL" dirty="0" err="1">
                <a:solidFill>
                  <a:schemeClr val="tx1"/>
                </a:solidFill>
              </a:rPr>
              <a:t>Damage</a:t>
            </a:r>
            <a:r>
              <a:rPr lang="nl-NL" dirty="0">
                <a:solidFill>
                  <a:schemeClr val="tx1"/>
                </a:solidFill>
              </a:rPr>
              <a:t> is </a:t>
            </a:r>
            <a:r>
              <a:rPr lang="nl-NL" dirty="0" err="1">
                <a:solidFill>
                  <a:schemeClr val="tx1"/>
                </a:solidFill>
              </a:rPr>
              <a:t>Cardiomyocyte</a:t>
            </a:r>
            <a:r>
              <a:rPr lang="nl-NL" dirty="0">
                <a:solidFill>
                  <a:schemeClr val="tx1"/>
                </a:solidFill>
              </a:rPr>
              <a:t> </a:t>
            </a:r>
            <a:r>
              <a:rPr lang="nl-NL" dirty="0" err="1">
                <a:solidFill>
                  <a:schemeClr val="tx1"/>
                </a:solidFill>
              </a:rPr>
              <a:t>Clock</a:t>
            </a:r>
            <a:r>
              <a:rPr lang="nl-NL" dirty="0">
                <a:solidFill>
                  <a:schemeClr val="tx1"/>
                </a:solidFill>
              </a:rPr>
              <a:t> </a:t>
            </a:r>
            <a:r>
              <a:rPr lang="nl-NL" dirty="0" err="1">
                <a:solidFill>
                  <a:schemeClr val="tx1"/>
                </a:solidFill>
              </a:rPr>
              <a:t>Dependent</a:t>
            </a:r>
            <a:endParaRPr lang="nl-NL" dirty="0">
              <a:solidFill>
                <a:schemeClr val="tx1"/>
              </a:solidFill>
            </a:endParaRPr>
          </a:p>
        </p:txBody>
      </p:sp>
      <p:sp>
        <p:nvSpPr>
          <p:cNvPr id="9" name="Rectangle 3"/>
          <p:cNvSpPr txBox="1">
            <a:spLocks noChangeArrowheads="1"/>
          </p:cNvSpPr>
          <p:nvPr/>
        </p:nvSpPr>
        <p:spPr bwMode="auto">
          <a:xfrm>
            <a:off x="1905000" y="1512087"/>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39" name="Rechthoek 38"/>
          <p:cNvSpPr/>
          <p:nvPr/>
        </p:nvSpPr>
        <p:spPr>
          <a:xfrm>
            <a:off x="1647825" y="1672345"/>
            <a:ext cx="4337050" cy="3560763"/>
          </a:xfrm>
          <a:prstGeom prst="rect">
            <a:avLst/>
          </a:prstGeom>
          <a:solidFill>
            <a:srgbClr val="FFFFFF"/>
          </a:solidFill>
          <a:ln w="25400" cap="flat" cmpd="sng" algn="ctr">
            <a:noFill/>
            <a:prstDash val="solid"/>
          </a:ln>
          <a:effectLst/>
        </p:spPr>
        <p:txBody>
          <a:bodyPr anchor="ctr"/>
          <a:lstStyle/>
          <a:p>
            <a:pPr algn="ctr">
              <a:defRPr/>
            </a:pPr>
            <a:endParaRPr lang="nl-NL" kern="0">
              <a:solidFill>
                <a:srgbClr val="FFFFFF"/>
              </a:solidFill>
              <a:latin typeface="Verdana"/>
              <a:cs typeface="Arial"/>
            </a:endParaRPr>
          </a:p>
        </p:txBody>
      </p:sp>
      <p:sp>
        <p:nvSpPr>
          <p:cNvPr id="40" name="Line 27"/>
          <p:cNvSpPr>
            <a:spLocks noChangeShapeType="1"/>
          </p:cNvSpPr>
          <p:nvPr/>
        </p:nvSpPr>
        <p:spPr bwMode="auto">
          <a:xfrm>
            <a:off x="2068513" y="1816807"/>
            <a:ext cx="0" cy="2565400"/>
          </a:xfrm>
          <a:prstGeom prst="line">
            <a:avLst/>
          </a:prstGeom>
          <a:noFill/>
          <a:ln w="19050">
            <a:solidFill>
              <a:srgbClr val="000000"/>
            </a:solidFill>
            <a:round/>
            <a:headEnd type="arrow" w="med" len="sm"/>
            <a:tailEnd/>
          </a:ln>
        </p:spPr>
        <p:txBody>
          <a:bodyPr wrap="none" anchor="ctr"/>
          <a:lstStyle/>
          <a:p>
            <a:pPr>
              <a:defRPr/>
            </a:pPr>
            <a:endParaRPr lang="nl-NL" kern="0">
              <a:solidFill>
                <a:sysClr val="windowText" lastClr="000000"/>
              </a:solidFill>
              <a:latin typeface="Verdana"/>
              <a:cs typeface="Arial"/>
            </a:endParaRPr>
          </a:p>
        </p:txBody>
      </p:sp>
      <p:sp>
        <p:nvSpPr>
          <p:cNvPr id="41" name="Line 28"/>
          <p:cNvSpPr>
            <a:spLocks noChangeShapeType="1"/>
          </p:cNvSpPr>
          <p:nvPr/>
        </p:nvSpPr>
        <p:spPr bwMode="auto">
          <a:xfrm flipV="1">
            <a:off x="2068536" y="4382207"/>
            <a:ext cx="3773487" cy="0"/>
          </a:xfrm>
          <a:prstGeom prst="line">
            <a:avLst/>
          </a:prstGeom>
          <a:noFill/>
          <a:ln w="19050">
            <a:solidFill>
              <a:srgbClr val="000000"/>
            </a:solidFill>
            <a:round/>
            <a:headEnd/>
            <a:tailEnd type="arrow" w="med" len="sm"/>
          </a:ln>
        </p:spPr>
        <p:txBody>
          <a:bodyPr wrap="none" anchor="ctr"/>
          <a:lstStyle/>
          <a:p>
            <a:pPr>
              <a:defRPr/>
            </a:pPr>
            <a:endParaRPr lang="nl-NL" kern="0">
              <a:solidFill>
                <a:sysClr val="windowText" lastClr="000000"/>
              </a:solidFill>
              <a:latin typeface="Verdana"/>
              <a:cs typeface="Arial"/>
            </a:endParaRPr>
          </a:p>
        </p:txBody>
      </p:sp>
      <p:sp>
        <p:nvSpPr>
          <p:cNvPr id="42" name="Rectangle 37"/>
          <p:cNvSpPr>
            <a:spLocks noChangeArrowheads="1"/>
          </p:cNvSpPr>
          <p:nvPr/>
        </p:nvSpPr>
        <p:spPr bwMode="auto">
          <a:xfrm>
            <a:off x="2379663" y="4388560"/>
            <a:ext cx="1566862" cy="277813"/>
          </a:xfrm>
          <a:prstGeom prst="rect">
            <a:avLst/>
          </a:prstGeom>
          <a:solidFill>
            <a:srgbClr val="FFFFFF"/>
          </a:solidFill>
          <a:ln w="9525">
            <a:solidFill>
              <a:srgbClr val="000000"/>
            </a:solidFill>
            <a:miter lim="800000"/>
            <a:headEnd/>
            <a:tailEnd/>
          </a:ln>
        </p:spPr>
        <p:txBody>
          <a:bodyPr wrap="none" anchor="ctr"/>
          <a:lstStyle/>
          <a:p>
            <a:pPr>
              <a:defRPr/>
            </a:pPr>
            <a:endParaRPr lang="nl-NL" kern="0">
              <a:solidFill>
                <a:sysClr val="windowText" lastClr="000000"/>
              </a:solidFill>
              <a:latin typeface="Verdana"/>
              <a:cs typeface="Arial"/>
            </a:endParaRPr>
          </a:p>
        </p:txBody>
      </p:sp>
      <p:sp>
        <p:nvSpPr>
          <p:cNvPr id="43" name="Rectangle 38"/>
          <p:cNvSpPr>
            <a:spLocks noChangeArrowheads="1"/>
          </p:cNvSpPr>
          <p:nvPr/>
        </p:nvSpPr>
        <p:spPr bwMode="auto">
          <a:xfrm>
            <a:off x="3943350" y="4388560"/>
            <a:ext cx="1570038" cy="277813"/>
          </a:xfrm>
          <a:prstGeom prst="rect">
            <a:avLst/>
          </a:prstGeom>
          <a:solidFill>
            <a:srgbClr val="808080"/>
          </a:solidFill>
          <a:ln w="9525">
            <a:solidFill>
              <a:srgbClr val="000000"/>
            </a:solidFill>
            <a:miter lim="800000"/>
            <a:headEnd/>
            <a:tailEnd/>
          </a:ln>
        </p:spPr>
        <p:txBody>
          <a:bodyPr wrap="none" anchor="ctr"/>
          <a:lstStyle/>
          <a:p>
            <a:pPr>
              <a:defRPr/>
            </a:pPr>
            <a:endParaRPr lang="nl-NL" kern="0">
              <a:solidFill>
                <a:sysClr val="windowText" lastClr="000000"/>
              </a:solidFill>
              <a:latin typeface="Verdana"/>
              <a:cs typeface="Arial"/>
            </a:endParaRPr>
          </a:p>
        </p:txBody>
      </p:sp>
      <p:sp>
        <p:nvSpPr>
          <p:cNvPr id="45" name="Text Box 34"/>
          <p:cNvSpPr txBox="1">
            <a:spLocks noChangeArrowheads="1"/>
          </p:cNvSpPr>
          <p:nvPr/>
        </p:nvSpPr>
        <p:spPr bwMode="auto">
          <a:xfrm>
            <a:off x="4166385" y="2342833"/>
            <a:ext cx="1446230" cy="369332"/>
          </a:xfrm>
          <a:prstGeom prst="rect">
            <a:avLst/>
          </a:prstGeom>
          <a:noFill/>
          <a:ln w="9525">
            <a:noFill/>
            <a:miter lim="800000"/>
            <a:headEnd/>
            <a:tailEnd/>
          </a:ln>
        </p:spPr>
        <p:txBody>
          <a:bodyPr wrap="none">
            <a:spAutoFit/>
          </a:bodyPr>
          <a:lstStyle/>
          <a:p>
            <a:pPr algn="ctr">
              <a:defRPr/>
            </a:pPr>
            <a:r>
              <a:rPr lang="en-US" b="1" kern="0" dirty="0">
                <a:solidFill>
                  <a:sysClr val="windowText" lastClr="000000"/>
                </a:solidFill>
                <a:latin typeface="Verdana"/>
                <a:cs typeface="Arial"/>
              </a:rPr>
              <a:t>Wild-type</a:t>
            </a:r>
          </a:p>
        </p:txBody>
      </p:sp>
      <p:cxnSp>
        <p:nvCxnSpPr>
          <p:cNvPr id="48" name="Rechte verbindingslijn 47"/>
          <p:cNvCxnSpPr/>
          <p:nvPr/>
        </p:nvCxnSpPr>
        <p:spPr>
          <a:xfrm flipV="1">
            <a:off x="2393950" y="2689933"/>
            <a:ext cx="1506538" cy="1133475"/>
          </a:xfrm>
          <a:prstGeom prst="line">
            <a:avLst/>
          </a:prstGeom>
          <a:noFill/>
          <a:ln w="57150" cap="flat" cmpd="sng" algn="ctr">
            <a:solidFill>
              <a:srgbClr val="000000"/>
            </a:solidFill>
            <a:prstDash val="solid"/>
          </a:ln>
          <a:effectLst/>
        </p:spPr>
      </p:cxnSp>
      <p:cxnSp>
        <p:nvCxnSpPr>
          <p:cNvPr id="49" name="Rechte verbindingslijn 48"/>
          <p:cNvCxnSpPr/>
          <p:nvPr/>
        </p:nvCxnSpPr>
        <p:spPr>
          <a:xfrm rot="16200000" flipH="1">
            <a:off x="3731442" y="2834166"/>
            <a:ext cx="1008063" cy="695325"/>
          </a:xfrm>
          <a:prstGeom prst="line">
            <a:avLst/>
          </a:prstGeom>
          <a:noFill/>
          <a:ln w="57150" cap="flat" cmpd="sng" algn="ctr">
            <a:solidFill>
              <a:srgbClr val="000000"/>
            </a:solidFill>
            <a:prstDash val="solid"/>
          </a:ln>
          <a:effectLst/>
        </p:spPr>
      </p:cxnSp>
      <p:cxnSp>
        <p:nvCxnSpPr>
          <p:cNvPr id="50" name="Rechte verbindingslijn 49"/>
          <p:cNvCxnSpPr/>
          <p:nvPr/>
        </p:nvCxnSpPr>
        <p:spPr>
          <a:xfrm>
            <a:off x="4570413" y="3672598"/>
            <a:ext cx="927100" cy="125412"/>
          </a:xfrm>
          <a:prstGeom prst="line">
            <a:avLst/>
          </a:prstGeom>
          <a:noFill/>
          <a:ln w="57150" cap="flat" cmpd="sng" algn="ctr">
            <a:solidFill>
              <a:srgbClr val="000000"/>
            </a:solidFill>
            <a:prstDash val="solid"/>
          </a:ln>
          <a:effectLst/>
        </p:spPr>
      </p:cxnSp>
      <p:sp>
        <p:nvSpPr>
          <p:cNvPr id="52" name="Rechthoek 272"/>
          <p:cNvSpPr>
            <a:spLocks noChangeArrowheads="1"/>
          </p:cNvSpPr>
          <p:nvPr/>
        </p:nvSpPr>
        <p:spPr bwMode="auto">
          <a:xfrm>
            <a:off x="4727577" y="4998722"/>
            <a:ext cx="512763" cy="144463"/>
          </a:xfrm>
          <a:prstGeom prst="rect">
            <a:avLst/>
          </a:prstGeom>
          <a:solidFill>
            <a:srgbClr val="FFFFFF"/>
          </a:solidFill>
          <a:ln w="12700" algn="ctr">
            <a:noFill/>
            <a:round/>
            <a:headEnd/>
            <a:tailEnd/>
          </a:ln>
        </p:spPr>
        <p:txBody>
          <a:bodyPr/>
          <a:lstStyle/>
          <a:p>
            <a:pPr>
              <a:defRPr/>
            </a:pPr>
            <a:endParaRPr lang="nl-NL" kern="0">
              <a:solidFill>
                <a:srgbClr val="000000"/>
              </a:solidFill>
              <a:latin typeface="Verdana"/>
              <a:cs typeface="Arial"/>
            </a:endParaRPr>
          </a:p>
        </p:txBody>
      </p:sp>
      <p:sp>
        <p:nvSpPr>
          <p:cNvPr id="53" name="Rechthoek 52"/>
          <p:cNvSpPr/>
          <p:nvPr/>
        </p:nvSpPr>
        <p:spPr>
          <a:xfrm>
            <a:off x="3609975" y="4894972"/>
            <a:ext cx="503238" cy="288925"/>
          </a:xfrm>
          <a:prstGeom prst="rect">
            <a:avLst/>
          </a:prstGeom>
          <a:solidFill>
            <a:srgbClr val="FFFFFF"/>
          </a:solidFill>
          <a:ln w="25400" cap="flat" cmpd="sng" algn="ctr">
            <a:solidFill>
              <a:srgbClr val="FFFFFF"/>
            </a:solidFill>
            <a:prstDash val="solid"/>
          </a:ln>
          <a:effectLst/>
        </p:spPr>
        <p:txBody>
          <a:bodyPr anchor="ctr"/>
          <a:lstStyle/>
          <a:p>
            <a:pPr algn="ctr">
              <a:defRPr/>
            </a:pPr>
            <a:endParaRPr lang="nl-NL" kern="0">
              <a:solidFill>
                <a:srgbClr val="FFFFFF"/>
              </a:solidFill>
              <a:latin typeface="Verdana"/>
              <a:cs typeface="Arial"/>
            </a:endParaRPr>
          </a:p>
        </p:txBody>
      </p:sp>
      <p:sp>
        <p:nvSpPr>
          <p:cNvPr id="54" name="Text Box 235"/>
          <p:cNvSpPr txBox="1">
            <a:spLocks noChangeArrowheads="1"/>
          </p:cNvSpPr>
          <p:nvPr/>
        </p:nvSpPr>
        <p:spPr bwMode="auto">
          <a:xfrm>
            <a:off x="1593110" y="4811396"/>
            <a:ext cx="4256087" cy="369332"/>
          </a:xfrm>
          <a:prstGeom prst="rect">
            <a:avLst/>
          </a:prstGeom>
          <a:noFill/>
          <a:ln w="9525">
            <a:noFill/>
            <a:miter lim="800000"/>
            <a:headEnd/>
            <a:tailEnd/>
          </a:ln>
        </p:spPr>
        <p:txBody>
          <a:bodyPr>
            <a:spAutoFit/>
          </a:bodyPr>
          <a:lstStyle/>
          <a:p>
            <a:pPr algn="ctr">
              <a:spcBef>
                <a:spcPct val="50000"/>
              </a:spcBef>
            </a:pPr>
            <a:r>
              <a:rPr lang="en-US" b="1">
                <a:solidFill>
                  <a:srgbClr val="000000"/>
                </a:solidFill>
                <a:latin typeface="Arial" charset="0"/>
                <a:cs typeface="Arial"/>
              </a:rPr>
              <a:t>→ </a:t>
            </a:r>
            <a:r>
              <a:rPr lang="en-US" b="1">
                <a:solidFill>
                  <a:srgbClr val="000000"/>
                </a:solidFill>
                <a:latin typeface="Verdana"/>
                <a:cs typeface="Arial"/>
              </a:rPr>
              <a:t>Time of day of MI</a:t>
            </a:r>
          </a:p>
        </p:txBody>
      </p:sp>
      <p:sp>
        <p:nvSpPr>
          <p:cNvPr id="55" name="Rechthoek 54"/>
          <p:cNvSpPr/>
          <p:nvPr/>
        </p:nvSpPr>
        <p:spPr>
          <a:xfrm>
            <a:off x="1952625" y="1743788"/>
            <a:ext cx="431800" cy="576263"/>
          </a:xfrm>
          <a:prstGeom prst="rect">
            <a:avLst/>
          </a:prstGeom>
          <a:solidFill>
            <a:srgbClr val="FFFFFF"/>
          </a:solidFill>
          <a:ln w="25400" cap="flat" cmpd="sng" algn="ctr">
            <a:solidFill>
              <a:srgbClr val="FFFFFF"/>
            </a:solidFill>
            <a:prstDash val="solid"/>
          </a:ln>
          <a:effectLst/>
        </p:spPr>
        <p:txBody>
          <a:bodyPr anchor="ctr"/>
          <a:lstStyle/>
          <a:p>
            <a:pPr algn="ctr">
              <a:defRPr/>
            </a:pPr>
            <a:endParaRPr lang="nl-NL" kern="0">
              <a:solidFill>
                <a:srgbClr val="FFFFFF"/>
              </a:solidFill>
              <a:latin typeface="Verdana"/>
              <a:cs typeface="Arial"/>
            </a:endParaRPr>
          </a:p>
        </p:txBody>
      </p:sp>
      <p:grpSp>
        <p:nvGrpSpPr>
          <p:cNvPr id="56" name="Groep 49"/>
          <p:cNvGrpSpPr>
            <a:grpSpLocks/>
          </p:cNvGrpSpPr>
          <p:nvPr/>
        </p:nvGrpSpPr>
        <p:grpSpPr bwMode="auto">
          <a:xfrm>
            <a:off x="6240475" y="2637548"/>
            <a:ext cx="4319587" cy="1584325"/>
            <a:chOff x="5148064" y="1772816"/>
            <a:chExt cx="3816424" cy="1368152"/>
          </a:xfrm>
        </p:grpSpPr>
        <p:grpSp>
          <p:nvGrpSpPr>
            <p:cNvPr id="57" name="Groep 106"/>
            <p:cNvGrpSpPr>
              <a:grpSpLocks/>
            </p:cNvGrpSpPr>
            <p:nvPr/>
          </p:nvGrpSpPr>
          <p:grpSpPr bwMode="auto">
            <a:xfrm rot="-5400000">
              <a:off x="6372200" y="548680"/>
              <a:ext cx="1368152" cy="3816424"/>
              <a:chOff x="5868144" y="2204864"/>
              <a:chExt cx="1368152" cy="3816424"/>
            </a:xfrm>
          </p:grpSpPr>
          <p:sp>
            <p:nvSpPr>
              <p:cNvPr id="59" name="Gelijkbenige driehoek 58"/>
              <p:cNvSpPr/>
              <p:nvPr/>
            </p:nvSpPr>
            <p:spPr>
              <a:xfrm>
                <a:off x="5940801" y="2204864"/>
                <a:ext cx="934950" cy="1008456"/>
              </a:xfrm>
              <a:prstGeom prst="triangl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algn="ctr">
                  <a:defRPr/>
                </a:pPr>
                <a:endParaRPr lang="nl-NL" kern="0">
                  <a:solidFill>
                    <a:srgbClr val="FFFFFF"/>
                  </a:solidFill>
                  <a:latin typeface="Verdana"/>
                  <a:cs typeface="Arial"/>
                </a:endParaRPr>
              </a:p>
            </p:txBody>
          </p:sp>
          <p:sp>
            <p:nvSpPr>
              <p:cNvPr id="60" name="Ovaal 59"/>
              <p:cNvSpPr/>
              <p:nvPr/>
            </p:nvSpPr>
            <p:spPr>
              <a:xfrm>
                <a:off x="5868144" y="2750468"/>
                <a:ext cx="1080264" cy="1727980"/>
              </a:xfrm>
              <a:prstGeom prst="ellipse">
                <a:avLst/>
              </a:prstGeom>
              <a:solidFill>
                <a:srgbClr val="FFFFFF">
                  <a:lumMod val="85000"/>
                </a:srgbClr>
              </a:solidFill>
              <a:ln w="25400" cap="flat" cmpd="sng" algn="ctr">
                <a:solidFill>
                  <a:srgbClr val="969696">
                    <a:lumMod val="40000"/>
                    <a:lumOff val="60000"/>
                  </a:srgbClr>
                </a:solidFill>
                <a:prstDash val="solid"/>
              </a:ln>
              <a:effectLst/>
            </p:spPr>
            <p:txBody>
              <a:bodyPr anchor="ctr"/>
              <a:lstStyle/>
              <a:p>
                <a:pPr algn="ctr">
                  <a:defRPr/>
                </a:pPr>
                <a:endParaRPr lang="nl-NL" kern="0">
                  <a:solidFill>
                    <a:srgbClr val="FFFFFF"/>
                  </a:solidFill>
                  <a:latin typeface="Verdana"/>
                  <a:cs typeface="Arial"/>
                </a:endParaRPr>
              </a:p>
            </p:txBody>
          </p:sp>
          <p:cxnSp>
            <p:nvCxnSpPr>
              <p:cNvPr id="61" name="Gekromde verbindingslijn 60"/>
              <p:cNvCxnSpPr>
                <a:stCxn id="60" idx="4"/>
              </p:cNvCxnSpPr>
              <p:nvPr/>
            </p:nvCxnSpPr>
            <p:spPr>
              <a:xfrm rot="16200000" flipH="1">
                <a:off x="6050866" y="4835858"/>
                <a:ext cx="1542840" cy="828020"/>
              </a:xfrm>
              <a:prstGeom prst="curvedConnector3">
                <a:avLst>
                  <a:gd name="adj1" fmla="val 50000"/>
                </a:avLst>
              </a:prstGeom>
              <a:noFill/>
              <a:ln w="57150" cap="flat" cmpd="sng" algn="ctr">
                <a:solidFill>
                  <a:srgbClr val="969696">
                    <a:lumMod val="40000"/>
                    <a:lumOff val="60000"/>
                  </a:srgbClr>
                </a:solidFill>
                <a:prstDash val="solid"/>
              </a:ln>
              <a:effectLst/>
            </p:spPr>
          </p:cxnSp>
        </p:grpSp>
        <p:sp>
          <p:nvSpPr>
            <p:cNvPr id="58" name="Ovaal 57"/>
            <p:cNvSpPr/>
            <p:nvPr/>
          </p:nvSpPr>
          <p:spPr>
            <a:xfrm>
              <a:off x="5796057" y="2348591"/>
              <a:ext cx="144465" cy="143943"/>
            </a:xfrm>
            <a:prstGeom prst="ellipse">
              <a:avLst/>
            </a:prstGeom>
            <a:solidFill>
              <a:srgbClr val="000000"/>
            </a:solidFill>
            <a:ln w="25400" cap="flat" cmpd="sng" algn="ctr">
              <a:solidFill>
                <a:srgbClr val="000000"/>
              </a:solidFill>
              <a:prstDash val="solid"/>
            </a:ln>
            <a:effectLst/>
          </p:spPr>
          <p:txBody>
            <a:bodyPr anchor="ctr"/>
            <a:lstStyle/>
            <a:p>
              <a:pPr algn="ctr">
                <a:defRPr/>
              </a:pPr>
              <a:endParaRPr lang="nl-NL" kern="0">
                <a:solidFill>
                  <a:srgbClr val="FFFFFF"/>
                </a:solidFill>
                <a:latin typeface="Verdana"/>
                <a:cs typeface="Arial"/>
              </a:endParaRPr>
            </a:p>
          </p:txBody>
        </p:sp>
      </p:grpSp>
      <p:sp>
        <p:nvSpPr>
          <p:cNvPr id="67" name="Text Box 28"/>
          <p:cNvSpPr txBox="1">
            <a:spLocks noChangeArrowheads="1"/>
          </p:cNvSpPr>
          <p:nvPr/>
        </p:nvSpPr>
        <p:spPr bwMode="auto">
          <a:xfrm>
            <a:off x="3962400" y="6553766"/>
            <a:ext cx="5562600" cy="307777"/>
          </a:xfrm>
          <a:prstGeom prst="rect">
            <a:avLst/>
          </a:prstGeom>
          <a:noFill/>
          <a:ln w="9525">
            <a:noFill/>
            <a:miter lim="800000"/>
            <a:headEnd/>
            <a:tailEnd/>
          </a:ln>
        </p:spPr>
        <p:txBody>
          <a:bodyPr>
            <a:spAutoFit/>
          </a:bodyPr>
          <a:lstStyle/>
          <a:p>
            <a:pPr>
              <a:spcBef>
                <a:spcPct val="50000"/>
              </a:spcBef>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D.J. </a:t>
            </a:r>
            <a:r>
              <a:rPr lang="en-US" sz="1400" dirty="0" err="1">
                <a:solidFill>
                  <a:srgbClr val="FF3399"/>
                </a:solidFill>
                <a:latin typeface="Verdana" panose="020B0604030504040204" pitchFamily="34" charset="0"/>
                <a:ea typeface="Verdana" panose="020B0604030504040204" pitchFamily="34" charset="0"/>
                <a:cs typeface="Verdana" panose="020B0604030504040204" pitchFamily="34" charset="0"/>
              </a:rPr>
              <a:t>Durgan</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Circ Res.</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2010</a:t>
            </a:r>
          </a:p>
        </p:txBody>
      </p:sp>
      <p:sp>
        <p:nvSpPr>
          <p:cNvPr id="68" name="Text Box 235"/>
          <p:cNvSpPr txBox="1">
            <a:spLocks noChangeArrowheads="1"/>
          </p:cNvSpPr>
          <p:nvPr/>
        </p:nvSpPr>
        <p:spPr bwMode="auto">
          <a:xfrm>
            <a:off x="-25400" y="1740357"/>
            <a:ext cx="5705475" cy="369332"/>
          </a:xfrm>
          <a:prstGeom prst="rect">
            <a:avLst/>
          </a:prstGeom>
          <a:noFill/>
          <a:ln w="9525">
            <a:noFill/>
            <a:miter lim="800000"/>
            <a:headEnd/>
            <a:tailEnd/>
          </a:ln>
        </p:spPr>
        <p:txBody>
          <a:bodyPr>
            <a:spAutoFit/>
          </a:bodyPr>
          <a:lstStyle/>
          <a:p>
            <a:pPr algn="ctr">
              <a:spcBef>
                <a:spcPct val="50000"/>
              </a:spcBef>
            </a:pPr>
            <a:r>
              <a:rPr lang="en-US" b="1">
                <a:solidFill>
                  <a:srgbClr val="000000"/>
                </a:solidFill>
                <a:latin typeface="Verdana"/>
                <a:cs typeface="Arial"/>
                <a:sym typeface="Symbol" pitchFamily="18" charset="2"/>
              </a:rPr>
              <a:t> I</a:t>
            </a:r>
            <a:r>
              <a:rPr lang="en-US" b="1">
                <a:solidFill>
                  <a:srgbClr val="000000"/>
                </a:solidFill>
                <a:latin typeface="Verdana"/>
                <a:cs typeface="Arial"/>
              </a:rPr>
              <a:t>nfarct size</a:t>
            </a:r>
          </a:p>
        </p:txBody>
      </p:sp>
      <p:sp>
        <p:nvSpPr>
          <p:cNvPr id="26" name="Line 28">
            <a:extLst>
              <a:ext uri="{FF2B5EF4-FFF2-40B4-BE49-F238E27FC236}">
                <a16:creationId xmlns:a16="http://schemas.microsoft.com/office/drawing/2014/main" id="{433B6AD0-677C-4D6C-9E5A-38CE998663A0}"/>
              </a:ext>
            </a:extLst>
          </p:cNvPr>
          <p:cNvSpPr>
            <a:spLocks noChangeShapeType="1"/>
          </p:cNvSpPr>
          <p:nvPr/>
        </p:nvSpPr>
        <p:spPr bwMode="auto">
          <a:xfrm flipV="1">
            <a:off x="2068521" y="4385018"/>
            <a:ext cx="3773487" cy="0"/>
          </a:xfrm>
          <a:prstGeom prst="line">
            <a:avLst/>
          </a:prstGeom>
          <a:noFill/>
          <a:ln w="19050">
            <a:solidFill>
              <a:srgbClr val="000000"/>
            </a:solidFill>
            <a:round/>
            <a:headEnd/>
            <a:tailEnd type="arrow" w="med" len="sm"/>
          </a:ln>
        </p:spPr>
        <p:txBody>
          <a:bodyPr wrap="none" lIns="91407" tIns="45704" rIns="91407" bIns="45704" anchor="ctr"/>
          <a:lstStyle/>
          <a:p>
            <a:pPr defTabSz="914071">
              <a:defRPr/>
            </a:pPr>
            <a:endParaRPr lang="nl-NL" kern="0">
              <a:solidFill>
                <a:sysClr val="windowText" lastClr="000000"/>
              </a:solidFill>
              <a:latin typeface="Verdana"/>
              <a:cs typeface="Arial"/>
            </a:endParaRPr>
          </a:p>
        </p:txBody>
      </p:sp>
      <p:sp>
        <p:nvSpPr>
          <p:cNvPr id="27" name="Text Box 34">
            <a:extLst>
              <a:ext uri="{FF2B5EF4-FFF2-40B4-BE49-F238E27FC236}">
                <a16:creationId xmlns:a16="http://schemas.microsoft.com/office/drawing/2014/main" id="{4F0A08BA-BA8C-4CDA-A750-47EF58974F5D}"/>
              </a:ext>
            </a:extLst>
          </p:cNvPr>
          <p:cNvSpPr txBox="1">
            <a:spLocks noChangeArrowheads="1"/>
          </p:cNvSpPr>
          <p:nvPr/>
        </p:nvSpPr>
        <p:spPr bwMode="auto">
          <a:xfrm>
            <a:off x="2855921" y="3992906"/>
            <a:ext cx="3095625" cy="461962"/>
          </a:xfrm>
          <a:prstGeom prst="rect">
            <a:avLst/>
          </a:prstGeom>
          <a:noFill/>
          <a:ln w="9525">
            <a:noFill/>
            <a:miter lim="800000"/>
            <a:headEnd/>
            <a:tailEnd/>
          </a:ln>
        </p:spPr>
        <p:txBody>
          <a:bodyPr wrap="none" lIns="91407" tIns="45704" rIns="91407" bIns="45704">
            <a:spAutoFit/>
          </a:bodyPr>
          <a:lstStyle/>
          <a:p>
            <a:pPr algn="ctr" defTabSz="914071">
              <a:defRPr/>
            </a:pPr>
            <a:r>
              <a:rPr lang="en-US" sz="2400" b="1" kern="0" dirty="0">
                <a:solidFill>
                  <a:srgbClr val="FF0000"/>
                </a:solidFill>
                <a:latin typeface="Verdana"/>
                <a:cs typeface="Arial"/>
              </a:rPr>
              <a:t>CM-</a:t>
            </a:r>
            <a:r>
              <a:rPr lang="en-US" sz="2400" b="1" i="1" kern="0" dirty="0">
                <a:solidFill>
                  <a:srgbClr val="FF0000"/>
                </a:solidFill>
                <a:latin typeface="Verdana"/>
                <a:cs typeface="Arial"/>
              </a:rPr>
              <a:t>Clock</a:t>
            </a:r>
            <a:r>
              <a:rPr lang="en-US" sz="2400" b="1" kern="0" dirty="0">
                <a:solidFill>
                  <a:srgbClr val="FF0000"/>
                </a:solidFill>
                <a:latin typeface="Verdana"/>
                <a:cs typeface="Arial"/>
              </a:rPr>
              <a:t> Mutant</a:t>
            </a:r>
            <a:endParaRPr lang="en-US" sz="2800" b="1" kern="0" dirty="0">
              <a:solidFill>
                <a:srgbClr val="FF0000"/>
              </a:solidFill>
              <a:latin typeface="Verdana"/>
              <a:cs typeface="Arial"/>
            </a:endParaRPr>
          </a:p>
        </p:txBody>
      </p:sp>
      <p:cxnSp>
        <p:nvCxnSpPr>
          <p:cNvPr id="28" name="Rechte verbindingslijn 27">
            <a:extLst>
              <a:ext uri="{FF2B5EF4-FFF2-40B4-BE49-F238E27FC236}">
                <a16:creationId xmlns:a16="http://schemas.microsoft.com/office/drawing/2014/main" id="{C9F98FAF-1741-4C44-8B06-C92CC2CE8982}"/>
              </a:ext>
            </a:extLst>
          </p:cNvPr>
          <p:cNvCxnSpPr/>
          <p:nvPr/>
        </p:nvCxnSpPr>
        <p:spPr>
          <a:xfrm flipV="1">
            <a:off x="2393950" y="3702401"/>
            <a:ext cx="1506538" cy="2524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830080E8-4EC4-41C4-8732-13FD1171C588}"/>
              </a:ext>
            </a:extLst>
          </p:cNvPr>
          <p:cNvCxnSpPr/>
          <p:nvPr/>
        </p:nvCxnSpPr>
        <p:spPr>
          <a:xfrm>
            <a:off x="3887796" y="3702401"/>
            <a:ext cx="1622425" cy="2524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Hart 35">
            <a:extLst>
              <a:ext uri="{FF2B5EF4-FFF2-40B4-BE49-F238E27FC236}">
                <a16:creationId xmlns:a16="http://schemas.microsoft.com/office/drawing/2014/main" id="{59579E3C-2EEE-4021-8FE6-F6985FA51F45}"/>
              </a:ext>
            </a:extLst>
          </p:cNvPr>
          <p:cNvSpPr/>
          <p:nvPr/>
        </p:nvSpPr>
        <p:spPr>
          <a:xfrm>
            <a:off x="7319971" y="3068391"/>
            <a:ext cx="1152525" cy="1081087"/>
          </a:xfrm>
          <a:prstGeom prst="heart">
            <a:avLst/>
          </a:prstGeom>
          <a:solidFill>
            <a:srgbClr val="00CC99"/>
          </a:solidFill>
          <a:ln w="25400" cap="flat" cmpd="sng" algn="ctr">
            <a:solidFill>
              <a:srgbClr val="00CC99">
                <a:shade val="50000"/>
              </a:srgbClr>
            </a:solidFill>
            <a:prstDash val="solid"/>
          </a:ln>
          <a:effectLst/>
        </p:spPr>
        <p:txBody>
          <a:bodyPr lIns="91407" tIns="45704" rIns="91407" bIns="45704" anchor="ctr"/>
          <a:lstStyle/>
          <a:p>
            <a:pPr algn="ctr" defTabSz="914071">
              <a:defRPr/>
            </a:pPr>
            <a:endParaRPr lang="nl-NL" kern="0" dirty="0">
              <a:solidFill>
                <a:srgbClr val="FFFFFF"/>
              </a:solidFill>
              <a:latin typeface="Verdana"/>
              <a:cs typeface="Arial"/>
            </a:endParaRPr>
          </a:p>
        </p:txBody>
      </p:sp>
      <p:sp>
        <p:nvSpPr>
          <p:cNvPr id="37" name="Tekstvak 56">
            <a:extLst>
              <a:ext uri="{FF2B5EF4-FFF2-40B4-BE49-F238E27FC236}">
                <a16:creationId xmlns:a16="http://schemas.microsoft.com/office/drawing/2014/main" id="{A9C913B1-F386-4503-BEA4-0BC516FDA9AE}"/>
              </a:ext>
            </a:extLst>
          </p:cNvPr>
          <p:cNvSpPr txBox="1">
            <a:spLocks noChangeArrowheads="1"/>
          </p:cNvSpPr>
          <p:nvPr/>
        </p:nvSpPr>
        <p:spPr bwMode="auto">
          <a:xfrm>
            <a:off x="7391401" y="3255717"/>
            <a:ext cx="1008063" cy="460375"/>
          </a:xfrm>
          <a:prstGeom prst="rect">
            <a:avLst/>
          </a:prstGeom>
          <a:noFill/>
          <a:ln w="9525">
            <a:noFill/>
            <a:miter lim="800000"/>
            <a:headEnd/>
            <a:tailEnd/>
          </a:ln>
        </p:spPr>
        <p:txBody>
          <a:bodyPr lIns="91407" tIns="45704" rIns="91407" bIns="45704">
            <a:spAutoFit/>
          </a:bodyPr>
          <a:lstStyle/>
          <a:p>
            <a:pPr defTabSz="914071" fontAlgn="base">
              <a:spcBef>
                <a:spcPct val="0"/>
              </a:spcBef>
              <a:spcAft>
                <a:spcPct val="0"/>
              </a:spcAft>
              <a:defRPr/>
            </a:pPr>
            <a:r>
              <a:rPr lang="nl-NL" sz="2400">
                <a:solidFill>
                  <a:srgbClr val="000000"/>
                </a:solidFill>
                <a:latin typeface="Verdana"/>
                <a:cs typeface="Arial"/>
              </a:rPr>
              <a:t>Clock</a:t>
            </a:r>
          </a:p>
        </p:txBody>
      </p:sp>
      <p:sp>
        <p:nvSpPr>
          <p:cNvPr id="38" name="Tekstvak 58">
            <a:extLst>
              <a:ext uri="{FF2B5EF4-FFF2-40B4-BE49-F238E27FC236}">
                <a16:creationId xmlns:a16="http://schemas.microsoft.com/office/drawing/2014/main" id="{4D399242-9A78-4495-9B69-F7711117F619}"/>
              </a:ext>
            </a:extLst>
          </p:cNvPr>
          <p:cNvSpPr txBox="1">
            <a:spLocks noChangeArrowheads="1"/>
          </p:cNvSpPr>
          <p:nvPr/>
        </p:nvSpPr>
        <p:spPr bwMode="auto">
          <a:xfrm>
            <a:off x="7535863" y="2996952"/>
            <a:ext cx="1008062" cy="1016000"/>
          </a:xfrm>
          <a:prstGeom prst="rect">
            <a:avLst/>
          </a:prstGeom>
          <a:noFill/>
          <a:ln w="9525">
            <a:noFill/>
            <a:miter lim="800000"/>
            <a:headEnd/>
            <a:tailEnd/>
          </a:ln>
        </p:spPr>
        <p:txBody>
          <a:bodyPr lIns="91407" tIns="45704" rIns="91407" bIns="45704">
            <a:spAutoFit/>
          </a:bodyPr>
          <a:lstStyle/>
          <a:p>
            <a:pPr defTabSz="914071" fontAlgn="base">
              <a:spcBef>
                <a:spcPct val="0"/>
              </a:spcBef>
              <a:spcAft>
                <a:spcPct val="0"/>
              </a:spcAft>
              <a:defRPr/>
            </a:pPr>
            <a:r>
              <a:rPr lang="nl-NL" sz="6000" dirty="0">
                <a:solidFill>
                  <a:srgbClr val="FF0000"/>
                </a:solidFill>
                <a:latin typeface="Verdana"/>
                <a:cs typeface="Arial"/>
              </a:rPr>
              <a:t>X</a:t>
            </a:r>
          </a:p>
        </p:txBody>
      </p:sp>
    </p:spTree>
    <p:extLst>
      <p:ext uri="{BB962C8B-B14F-4D97-AF65-F5344CB8AC3E}">
        <p14:creationId xmlns:p14="http://schemas.microsoft.com/office/powerpoint/2010/main" val="92061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12" name="Rechthoek 11"/>
          <p:cNvSpPr/>
          <p:nvPr/>
        </p:nvSpPr>
        <p:spPr>
          <a:xfrm>
            <a:off x="1922512" y="1196752"/>
            <a:ext cx="8493968" cy="4893647"/>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ea typeface="ＭＳ Ｐゴシック" pitchFamily="34" charset="-128"/>
              </a:rPr>
              <a:t>De </a:t>
            </a:r>
            <a:r>
              <a:rPr lang="en-US" sz="2400" dirty="0" err="1">
                <a:ea typeface="ＭＳ Ｐゴシック" pitchFamily="34" charset="-128"/>
              </a:rPr>
              <a:t>circadiane</a:t>
            </a:r>
            <a:r>
              <a:rPr lang="en-US" sz="2400" dirty="0">
                <a:ea typeface="ＭＳ Ｐゴシック" pitchFamily="34" charset="-128"/>
              </a:rPr>
              <a:t> </a:t>
            </a:r>
            <a:r>
              <a:rPr lang="en-US" sz="2400" dirty="0" err="1">
                <a:ea typeface="ＭＳ Ｐゴシック" pitchFamily="34" charset="-128"/>
              </a:rPr>
              <a:t>klok</a:t>
            </a:r>
            <a:r>
              <a:rPr lang="en-US" sz="2400" dirty="0">
                <a:ea typeface="ＭＳ Ｐゴシック" pitchFamily="34" charset="-128"/>
              </a:rPr>
              <a:t> in </a:t>
            </a:r>
            <a:r>
              <a:rPr lang="en-US" sz="2400" dirty="0" err="1">
                <a:ea typeface="ＭＳ Ｐゴシック" pitchFamily="34" charset="-128"/>
              </a:rPr>
              <a:t>wortels</a:t>
            </a:r>
            <a:r>
              <a:rPr lang="en-US" sz="2400" dirty="0">
                <a:ea typeface="ＭＳ Ｐゴシック" pitchFamily="34" charset="-128"/>
              </a:rPr>
              <a:t>, </a:t>
            </a:r>
            <a:r>
              <a:rPr lang="en-US" sz="2400" dirty="0" err="1">
                <a:ea typeface="ＭＳ Ｐゴシック" pitchFamily="34" charset="-128"/>
              </a:rPr>
              <a:t>muizen</a:t>
            </a:r>
            <a:r>
              <a:rPr lang="en-US" sz="2400" dirty="0">
                <a:ea typeface="ＭＳ Ｐゴシック" pitchFamily="34" charset="-128"/>
              </a:rPr>
              <a:t> en </a:t>
            </a:r>
            <a:r>
              <a:rPr lang="en-US" sz="2400" dirty="0" err="1">
                <a:ea typeface="ＭＳ Ｐゴシック" pitchFamily="34" charset="-128"/>
              </a:rPr>
              <a:t>mensen</a:t>
            </a:r>
            <a:endParaRPr lang="en-US" sz="2400" dirty="0">
              <a:ea typeface="ＭＳ Ｐゴシック" pitchFamily="34" charset="-128"/>
            </a:endParaRP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err="1">
                <a:ea typeface="ＭＳ Ｐゴシック" pitchFamily="34" charset="-128"/>
              </a:rPr>
              <a:t>Relatie</a:t>
            </a:r>
            <a:r>
              <a:rPr lang="en-US" sz="2400" dirty="0">
                <a:ea typeface="ＭＳ Ｐゴシック" pitchFamily="34" charset="-128"/>
              </a:rPr>
              <a:t> </a:t>
            </a:r>
            <a:r>
              <a:rPr lang="en-US" sz="2400" dirty="0" err="1">
                <a:ea typeface="ＭＳ Ｐゴシック" pitchFamily="34" charset="-128"/>
              </a:rPr>
              <a:t>klok</a:t>
            </a:r>
            <a:r>
              <a:rPr lang="en-US" sz="2400" dirty="0">
                <a:ea typeface="ＭＳ Ｐゴシック" pitchFamily="34" charset="-128"/>
              </a:rPr>
              <a:t> en </a:t>
            </a:r>
            <a:r>
              <a:rPr lang="en-US" sz="2400" dirty="0" err="1">
                <a:ea typeface="ＭＳ Ｐゴシック" pitchFamily="34" charset="-128"/>
              </a:rPr>
              <a:t>hartziekten</a:t>
            </a:r>
            <a:endParaRPr lang="en-US" sz="2400" dirty="0">
              <a:ea typeface="ＭＳ Ｐゴシック" pitchFamily="34" charset="-128"/>
            </a:endParaRP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Hartfalen</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err="1">
                <a:ea typeface="ＭＳ Ｐゴシック" pitchFamily="34" charset="-128"/>
              </a:rPr>
              <a:t>Cardiotoxiciteit</a:t>
            </a:r>
            <a:r>
              <a:rPr lang="en-US" sz="2400" dirty="0">
                <a:ea typeface="ＭＳ Ｐゴシック" pitchFamily="34" charset="-128"/>
              </a:rPr>
              <a:t> van </a:t>
            </a:r>
            <a:r>
              <a:rPr lang="en-US" sz="2400" dirty="0" err="1">
                <a:ea typeface="ＭＳ Ｐゴシック" pitchFamily="34" charset="-128"/>
              </a:rPr>
              <a:t>chemotherapie</a:t>
            </a:r>
            <a:endParaRPr lang="en-US" sz="2400" dirty="0">
              <a:ea typeface="ＭＳ Ｐゴシック" pitchFamily="34" charset="-128"/>
            </a:endParaRP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err="1">
                <a:ea typeface="ＭＳ Ｐゴシック" pitchFamily="34" charset="-128"/>
              </a:rPr>
              <a:t>Stamcellen</a:t>
            </a:r>
            <a:r>
              <a:rPr lang="en-US" sz="2400" dirty="0">
                <a:ea typeface="ＭＳ Ｐゴシック" pitchFamily="34" charset="-128"/>
              </a:rPr>
              <a:t> en </a:t>
            </a:r>
            <a:r>
              <a:rPr lang="en-US" sz="2400" dirty="0" err="1">
                <a:ea typeface="ＭＳ Ｐゴシック" pitchFamily="34" charset="-128"/>
              </a:rPr>
              <a:t>hartplakjes</a:t>
            </a:r>
            <a:endParaRPr lang="en-US" sz="2400" dirty="0">
              <a:ea typeface="ＭＳ Ｐゴシック" pitchFamily="34" charset="-128"/>
            </a:endParaRP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err="1">
                <a:ea typeface="ＭＳ Ｐゴシック" pitchFamily="34" charset="-128"/>
              </a:rPr>
              <a:t>Hybride</a:t>
            </a:r>
            <a:r>
              <a:rPr lang="en-US" sz="2400" dirty="0">
                <a:ea typeface="ＭＳ Ｐゴシック" pitchFamily="34" charset="-128"/>
              </a:rPr>
              <a:t> Engels-</a:t>
            </a:r>
            <a:r>
              <a:rPr lang="en-US" sz="2400" dirty="0" err="1">
                <a:ea typeface="ＭＳ Ｐゴシック" pitchFamily="34" charset="-128"/>
              </a:rPr>
              <a:t>Nederlands</a:t>
            </a:r>
            <a:r>
              <a:rPr lang="en-US" sz="2400" dirty="0">
                <a:ea typeface="ＭＳ Ｐゴシック" pitchFamily="34" charset="-128"/>
              </a:rPr>
              <a:t> en per </a:t>
            </a:r>
            <a:r>
              <a:rPr lang="en-US" sz="2400" dirty="0" err="1">
                <a:ea typeface="ＭＳ Ｐゴシック" pitchFamily="34" charset="-128"/>
              </a:rPr>
              <a:t>ongeluk</a:t>
            </a:r>
            <a:r>
              <a:rPr lang="en-US" sz="2400" dirty="0">
                <a:ea typeface="ＭＳ Ｐゴシック" pitchFamily="34" charset="-128"/>
              </a:rPr>
              <a:t> wat jargon?</a:t>
            </a: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Na deze lezing weet u meer over…</a:t>
            </a:r>
          </a:p>
        </p:txBody>
      </p:sp>
    </p:spTree>
    <p:extLst>
      <p:ext uri="{BB962C8B-B14F-4D97-AF65-F5344CB8AC3E}">
        <p14:creationId xmlns:p14="http://schemas.microsoft.com/office/powerpoint/2010/main" val="25310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12" name="Rechthoek 11"/>
          <p:cNvSpPr/>
          <p:nvPr/>
        </p:nvSpPr>
        <p:spPr>
          <a:xfrm>
            <a:off x="1922512" y="1196752"/>
            <a:ext cx="10510192" cy="4376583"/>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ea typeface="ＭＳ Ｐゴシック" pitchFamily="34" charset="-128"/>
              </a:rPr>
              <a:t>Metabolism (e.g. triglyceride and glucose)</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Beta-adrenergic signaling (e.g. heart rate)</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Ischemia-reperfusion tolerance (Rcan1, regulator of calcineurin; Per2 -&gt; metabolic switch, pGSK3</a:t>
            </a:r>
            <a:r>
              <a:rPr lang="el-GR" sz="2400" dirty="0">
                <a:ea typeface="ＭＳ Ｐゴシック" pitchFamily="34" charset="-128"/>
              </a:rPr>
              <a:t>β -&gt; </a:t>
            </a:r>
            <a:r>
              <a:rPr lang="en-US" sz="2400" dirty="0">
                <a:ea typeface="ＭＳ Ｐゴシック" pitchFamily="34" charset="-128"/>
              </a:rPr>
              <a:t>mitochondria) </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Hypertrophy (PI3K-AKT-GSK3</a:t>
            </a:r>
            <a:r>
              <a:rPr lang="el-GR" sz="2400" dirty="0">
                <a:ea typeface="ＭＳ Ｐゴシック" pitchFamily="34" charset="-128"/>
              </a:rPr>
              <a:t>β)</a:t>
            </a:r>
          </a:p>
          <a:p>
            <a:pPr marL="342778" indent="-342778" defTabSz="914071" fontAlgn="base">
              <a:spcBef>
                <a:spcPct val="20000"/>
              </a:spcBef>
              <a:spcAft>
                <a:spcPct val="0"/>
              </a:spcAft>
              <a:buFontTx/>
              <a:buChar char="•"/>
              <a:defRPr/>
            </a:pPr>
            <a:endParaRPr lang="el-GR"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Arrhythmias (Klf15 → KChIP2 → Ito → QT time)</a:t>
            </a: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Is </a:t>
            </a:r>
            <a:r>
              <a:rPr lang="nl-NL" dirty="0" err="1">
                <a:solidFill>
                  <a:srgbClr val="1C1C1C"/>
                </a:solidFill>
              </a:rPr>
              <a:t>the</a:t>
            </a:r>
            <a:r>
              <a:rPr lang="nl-NL" dirty="0">
                <a:solidFill>
                  <a:srgbClr val="1C1C1C"/>
                </a:solidFill>
              </a:rPr>
              <a:t> </a:t>
            </a:r>
            <a:r>
              <a:rPr lang="nl-NL" dirty="0" err="1">
                <a:solidFill>
                  <a:srgbClr val="1C1C1C"/>
                </a:solidFill>
              </a:rPr>
              <a:t>Circadian</a:t>
            </a:r>
            <a:r>
              <a:rPr lang="nl-NL" dirty="0">
                <a:solidFill>
                  <a:srgbClr val="1C1C1C"/>
                </a:solidFill>
              </a:rPr>
              <a:t> </a:t>
            </a:r>
            <a:r>
              <a:rPr lang="nl-NL" dirty="0" err="1">
                <a:solidFill>
                  <a:srgbClr val="1C1C1C"/>
                </a:solidFill>
              </a:rPr>
              <a:t>Clock</a:t>
            </a:r>
            <a:r>
              <a:rPr lang="nl-NL" dirty="0">
                <a:solidFill>
                  <a:srgbClr val="1C1C1C"/>
                </a:solidFill>
              </a:rPr>
              <a:t> Relevant in Heart Failure? </a:t>
            </a:r>
          </a:p>
        </p:txBody>
      </p:sp>
      <p:sp>
        <p:nvSpPr>
          <p:cNvPr id="3" name="Text Box 627">
            <a:extLst>
              <a:ext uri="{FF2B5EF4-FFF2-40B4-BE49-F238E27FC236}">
                <a16:creationId xmlns:a16="http://schemas.microsoft.com/office/drawing/2014/main" id="{065B8CCA-6526-EA5B-1567-637A9F23AE79}"/>
              </a:ext>
            </a:extLst>
          </p:cNvPr>
          <p:cNvSpPr txBox="1">
            <a:spLocks noChangeArrowheads="1"/>
          </p:cNvSpPr>
          <p:nvPr/>
        </p:nvSpPr>
        <p:spPr bwMode="auto">
          <a:xfrm>
            <a:off x="1919536" y="6309320"/>
            <a:ext cx="8568952" cy="307744"/>
          </a:xfrm>
          <a:prstGeom prst="rect">
            <a:avLst/>
          </a:prstGeom>
          <a:noFill/>
          <a:ln w="9525">
            <a:noFill/>
            <a:miter lim="800000"/>
            <a:headEnd/>
            <a:tailEnd/>
          </a:ln>
        </p:spPr>
        <p:txBody>
          <a:bodyPr wrap="square" lIns="91407" tIns="45704" rIns="91407" bIns="45704">
            <a:spAutoFit/>
          </a:bodyPr>
          <a:lstStyle/>
          <a:p>
            <a:pPr marL="0" marR="0" lvl="0" indent="0" algn="l" defTabSz="914071" rtl="0" eaLnBrk="0" fontAlgn="base" latinLnBrk="0" hangingPunct="0">
              <a:lnSpc>
                <a:spcPct val="100000"/>
              </a:lnSpc>
              <a:spcBef>
                <a:spcPct val="50000"/>
              </a:spcBef>
              <a:spcAft>
                <a:spcPct val="0"/>
              </a:spcAft>
              <a:buClrTx/>
              <a:buSzTx/>
              <a:buFontTx/>
              <a:buNone/>
              <a:tabLst/>
              <a:defRPr/>
            </a:pPr>
            <a:r>
              <a:rPr kumimoji="0" lang="en-US" sz="1400" i="0" u="none" strike="noStrike" kern="1200" cap="none" spc="0" normalizeH="0" baseline="0" noProof="0" dirty="0">
                <a:ln>
                  <a:noFill/>
                </a:ln>
                <a:solidFill>
                  <a:srgbClr val="FF5D72"/>
                </a:solidFill>
                <a:effectLst/>
                <a:uLnTx/>
                <a:uFillTx/>
                <a:latin typeface="Verdana"/>
                <a:ea typeface="MS PGothic" pitchFamily="34" charset="-128"/>
                <a:cs typeface="Arial"/>
              </a:rPr>
              <a:t>Bray et al, </a:t>
            </a:r>
            <a:r>
              <a:rPr kumimoji="0" lang="en-US" sz="1400" i="1" u="none" strike="noStrike" kern="1200" cap="none" spc="0" normalizeH="0" baseline="0" noProof="0" dirty="0">
                <a:ln>
                  <a:noFill/>
                </a:ln>
                <a:solidFill>
                  <a:srgbClr val="FF5D72"/>
                </a:solidFill>
                <a:effectLst/>
                <a:uLnTx/>
                <a:uFillTx/>
                <a:latin typeface="Verdana"/>
                <a:ea typeface="MS PGothic" pitchFamily="34" charset="-128"/>
                <a:cs typeface="Arial"/>
              </a:rPr>
              <a:t>Am J </a:t>
            </a:r>
            <a:r>
              <a:rPr kumimoji="0" lang="en-US" sz="1400" i="1" u="none" strike="noStrike" kern="1200" cap="none" spc="0" normalizeH="0" baseline="0" noProof="0" dirty="0" err="1">
                <a:ln>
                  <a:noFill/>
                </a:ln>
                <a:solidFill>
                  <a:srgbClr val="FF5D72"/>
                </a:solidFill>
                <a:effectLst/>
                <a:uLnTx/>
                <a:uFillTx/>
                <a:latin typeface="Verdana"/>
                <a:ea typeface="MS PGothic" pitchFamily="34" charset="-128"/>
                <a:cs typeface="Arial"/>
              </a:rPr>
              <a:t>Physiol</a:t>
            </a:r>
            <a:r>
              <a:rPr kumimoji="0" lang="en-US" sz="1400" i="1" u="none" strike="noStrike" kern="1200" cap="none" spc="0" normalizeH="0" baseline="0" noProof="0" dirty="0">
                <a:ln>
                  <a:noFill/>
                </a:ln>
                <a:solidFill>
                  <a:srgbClr val="FF5D72"/>
                </a:solidFill>
                <a:effectLst/>
                <a:uLnTx/>
                <a:uFillTx/>
                <a:latin typeface="Verdana"/>
                <a:ea typeface="MS PGothic" pitchFamily="34" charset="-128"/>
                <a:cs typeface="Arial"/>
              </a:rPr>
              <a:t> Heart Circ </a:t>
            </a:r>
            <a:r>
              <a:rPr kumimoji="0" lang="en-US" sz="1400" i="1" u="none" strike="noStrike" kern="1200" cap="none" spc="0" normalizeH="0" baseline="0" noProof="0" dirty="0" err="1">
                <a:ln>
                  <a:noFill/>
                </a:ln>
                <a:solidFill>
                  <a:srgbClr val="FF5D72"/>
                </a:solidFill>
                <a:effectLst/>
                <a:uLnTx/>
                <a:uFillTx/>
                <a:latin typeface="Verdana"/>
                <a:ea typeface="MS PGothic" pitchFamily="34" charset="-128"/>
                <a:cs typeface="Arial"/>
              </a:rPr>
              <a:t>Physiol</a:t>
            </a:r>
            <a:r>
              <a:rPr kumimoji="0" lang="en-US" sz="1400" i="1" u="none" strike="noStrike" kern="1200" cap="none" spc="0" normalizeH="0" baseline="0" noProof="0" dirty="0">
                <a:ln>
                  <a:noFill/>
                </a:ln>
                <a:solidFill>
                  <a:srgbClr val="FF5D72"/>
                </a:solidFill>
                <a:effectLst/>
                <a:uLnTx/>
                <a:uFillTx/>
                <a:latin typeface="Verdana"/>
                <a:ea typeface="MS PGothic" pitchFamily="34" charset="-128"/>
                <a:cs typeface="Arial"/>
              </a:rPr>
              <a:t> </a:t>
            </a:r>
            <a:r>
              <a:rPr kumimoji="0" lang="en-US" sz="1400" i="0" u="none" strike="noStrike" kern="1200" cap="none" spc="0" normalizeH="0" baseline="0" noProof="0" dirty="0">
                <a:ln>
                  <a:noFill/>
                </a:ln>
                <a:solidFill>
                  <a:srgbClr val="FF5D72"/>
                </a:solidFill>
                <a:effectLst/>
                <a:uLnTx/>
                <a:uFillTx/>
                <a:latin typeface="Verdana"/>
                <a:ea typeface="MS PGothic" pitchFamily="34" charset="-128"/>
                <a:cs typeface="Arial"/>
              </a:rPr>
              <a:t>2008, Rotter, 2013,  Jeyaraj et al, </a:t>
            </a:r>
            <a:r>
              <a:rPr kumimoji="0" lang="en-US" sz="1400" i="1" u="none" strike="noStrike" kern="1200" cap="none" spc="0" normalizeH="0" baseline="0" noProof="0" dirty="0">
                <a:ln>
                  <a:noFill/>
                </a:ln>
                <a:solidFill>
                  <a:srgbClr val="FF5D72"/>
                </a:solidFill>
                <a:effectLst/>
                <a:uLnTx/>
                <a:uFillTx/>
                <a:latin typeface="Verdana"/>
                <a:ea typeface="MS PGothic" pitchFamily="34" charset="-128"/>
                <a:cs typeface="Arial"/>
              </a:rPr>
              <a:t>Nature</a:t>
            </a:r>
            <a:r>
              <a:rPr kumimoji="0" lang="en-US" sz="1400" i="0" u="none" strike="noStrike" kern="1200" cap="none" spc="0" normalizeH="0" baseline="0" noProof="0" dirty="0">
                <a:ln>
                  <a:noFill/>
                </a:ln>
                <a:solidFill>
                  <a:srgbClr val="FF5D72"/>
                </a:solidFill>
                <a:effectLst/>
                <a:uLnTx/>
                <a:uFillTx/>
                <a:latin typeface="Verdana"/>
                <a:ea typeface="MS PGothic" pitchFamily="34" charset="-128"/>
                <a:cs typeface="Arial"/>
              </a:rPr>
              <a:t> 2012</a:t>
            </a:r>
          </a:p>
        </p:txBody>
      </p:sp>
    </p:spTree>
    <p:extLst>
      <p:ext uri="{BB962C8B-B14F-4D97-AF65-F5344CB8AC3E}">
        <p14:creationId xmlns:p14="http://schemas.microsoft.com/office/powerpoint/2010/main" val="681529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432048" y="371691"/>
            <a:ext cx="111365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nl-NL" dirty="0">
                <a:solidFill>
                  <a:srgbClr val="1C1C1C"/>
                </a:solidFill>
              </a:rPr>
              <a:t> </a:t>
            </a:r>
            <a:r>
              <a:rPr lang="nl-NL" dirty="0" err="1">
                <a:solidFill>
                  <a:srgbClr val="1C1C1C"/>
                </a:solidFill>
              </a:rPr>
              <a:t>Circadian</a:t>
            </a:r>
            <a:r>
              <a:rPr lang="nl-NL" dirty="0">
                <a:solidFill>
                  <a:srgbClr val="1C1C1C"/>
                </a:solidFill>
              </a:rPr>
              <a:t> </a:t>
            </a:r>
            <a:r>
              <a:rPr lang="nl-NL" dirty="0" err="1">
                <a:solidFill>
                  <a:srgbClr val="1C1C1C"/>
                </a:solidFill>
              </a:rPr>
              <a:t>Variation</a:t>
            </a:r>
            <a:r>
              <a:rPr lang="nl-NL" dirty="0">
                <a:solidFill>
                  <a:srgbClr val="1C1C1C"/>
                </a:solidFill>
              </a:rPr>
              <a:t> of Immune Response </a:t>
            </a:r>
            <a:r>
              <a:rPr lang="nl-NL" dirty="0" err="1">
                <a:solidFill>
                  <a:srgbClr val="1C1C1C"/>
                </a:solidFill>
              </a:rPr>
              <a:t>to</a:t>
            </a:r>
            <a:r>
              <a:rPr lang="nl-NL" dirty="0">
                <a:solidFill>
                  <a:srgbClr val="1C1C1C"/>
                </a:solidFill>
              </a:rPr>
              <a:t> acute MI</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pic>
        <p:nvPicPr>
          <p:cNvPr id="4" name="Afbeelding 3">
            <a:extLst>
              <a:ext uri="{FF2B5EF4-FFF2-40B4-BE49-F238E27FC236}">
                <a16:creationId xmlns:a16="http://schemas.microsoft.com/office/drawing/2014/main" id="{342F63DC-F155-407A-991A-27CCA8B875EE}"/>
              </a:ext>
            </a:extLst>
          </p:cNvPr>
          <p:cNvPicPr>
            <a:picLocks noChangeAspect="1"/>
          </p:cNvPicPr>
          <p:nvPr/>
        </p:nvPicPr>
        <p:blipFill rotWithShape="1">
          <a:blip r:embed="rId2"/>
          <a:srcRect l="21125" t="24801" r="25063" b="14301"/>
          <a:stretch/>
        </p:blipFill>
        <p:spPr>
          <a:xfrm>
            <a:off x="1127448" y="918976"/>
            <a:ext cx="7871056" cy="5567333"/>
          </a:xfrm>
          <a:prstGeom prst="rect">
            <a:avLst/>
          </a:prstGeom>
        </p:spPr>
      </p:pic>
      <p:sp>
        <p:nvSpPr>
          <p:cNvPr id="7" name="Text Box 102">
            <a:extLst>
              <a:ext uri="{FF2B5EF4-FFF2-40B4-BE49-F238E27FC236}">
                <a16:creationId xmlns:a16="http://schemas.microsoft.com/office/drawing/2014/main" id="{7FAE148A-3A1D-43C6-978A-145DB5E664D9}"/>
              </a:ext>
            </a:extLst>
          </p:cNvPr>
          <p:cNvSpPr txBox="1">
            <a:spLocks noChangeArrowheads="1"/>
          </p:cNvSpPr>
          <p:nvPr/>
        </p:nvSpPr>
        <p:spPr bwMode="auto">
          <a:xfrm>
            <a:off x="4367808"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a:ea typeface="ＭＳ Ｐゴシック" pitchFamily="34" charset="-128"/>
                <a:cs typeface="Arial"/>
              </a:rPr>
              <a:t>Kilgallen et al. </a:t>
            </a:r>
            <a:r>
              <a:rPr lang="en-US" sz="1400" i="1" dirty="0">
                <a:solidFill>
                  <a:srgbClr val="FF3399"/>
                </a:solidFill>
                <a:latin typeface="Verdana"/>
                <a:ea typeface="ＭＳ Ｐゴシック" pitchFamily="34" charset="-128"/>
                <a:cs typeface="Arial"/>
              </a:rPr>
              <a:t>Front. </a:t>
            </a:r>
            <a:r>
              <a:rPr lang="en-US" sz="1400" i="1" dirty="0" err="1">
                <a:solidFill>
                  <a:srgbClr val="FF3399"/>
                </a:solidFill>
                <a:latin typeface="Verdana"/>
                <a:ea typeface="ＭＳ Ｐゴシック" pitchFamily="34" charset="-128"/>
                <a:cs typeface="Arial"/>
              </a:rPr>
              <a:t>Pharmacol</a:t>
            </a:r>
            <a:r>
              <a:rPr lang="en-US" sz="1400" i="1" dirty="0">
                <a:solidFill>
                  <a:srgbClr val="FF3399"/>
                </a:solidFill>
                <a:latin typeface="Verdana"/>
                <a:ea typeface="ＭＳ Ｐゴシック" pitchFamily="34" charset="-128"/>
                <a:cs typeface="Arial"/>
              </a:rPr>
              <a:t>. </a:t>
            </a:r>
            <a:r>
              <a:rPr lang="en-US" sz="1400" dirty="0">
                <a:solidFill>
                  <a:srgbClr val="FF3399"/>
                </a:solidFill>
                <a:latin typeface="Verdana"/>
                <a:ea typeface="ＭＳ Ｐゴシック" pitchFamily="34" charset="-128"/>
                <a:cs typeface="Arial"/>
              </a:rPr>
              <a:t>2022</a:t>
            </a:r>
          </a:p>
        </p:txBody>
      </p:sp>
    </p:spTree>
    <p:extLst>
      <p:ext uri="{BB962C8B-B14F-4D97-AF65-F5344CB8AC3E}">
        <p14:creationId xmlns:p14="http://schemas.microsoft.com/office/powerpoint/2010/main" val="3103438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75432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C1C1C"/>
                </a:solidFill>
                <a:effectLst/>
                <a:uLnTx/>
                <a:uFillTx/>
                <a:latin typeface="Segoe UI"/>
                <a:ea typeface="ＭＳ Ｐゴシック" charset="0"/>
              </a:rPr>
              <a:t>Timing Matters in Cardiovascular Disease!</a:t>
            </a:r>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nl-NL" sz="2400" b="0" i="0" u="none" strike="noStrike" kern="1200" cap="none" spc="0" normalizeH="0" baseline="0" noProof="0">
              <a:ln>
                <a:noFill/>
              </a:ln>
              <a:solidFill>
                <a:srgbClr val="FFFF66"/>
              </a:solidFill>
              <a:effectLst/>
              <a:uLnTx/>
              <a:uFillTx/>
              <a:latin typeface="Verdana"/>
              <a:ea typeface="ＭＳ Ｐゴシック" charset="-128"/>
              <a:cs typeface="Arial"/>
              <a:sym typeface="Symbol" pitchFamily="18" charset="2"/>
            </a:endParaRPr>
          </a:p>
        </p:txBody>
      </p:sp>
      <p:pic>
        <p:nvPicPr>
          <p:cNvPr id="7"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56" y="980728"/>
            <a:ext cx="7564842" cy="547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2"/>
          <p:cNvSpPr txBox="1">
            <a:spLocks noChangeArrowheads="1"/>
          </p:cNvSpPr>
          <p:nvPr/>
        </p:nvSpPr>
        <p:spPr bwMode="auto">
          <a:xfrm>
            <a:off x="1703512" y="6505632"/>
            <a:ext cx="5181600" cy="307744"/>
          </a:xfrm>
          <a:prstGeom prst="rect">
            <a:avLst/>
          </a:prstGeom>
          <a:noFill/>
          <a:ln w="9525">
            <a:noFill/>
            <a:miter lim="800000"/>
            <a:headEnd/>
            <a:tailEnd/>
          </a:ln>
        </p:spPr>
        <p:txBody>
          <a:bodyPr lIns="91407" tIns="45704" rIns="91407" bIns="45704">
            <a:spAutoFit/>
          </a:bodyPr>
          <a:lstStyle/>
          <a:p>
            <a:pPr marL="0" marR="0" lvl="0" indent="0" algn="l" defTabSz="914071"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Van Laake et al, </a:t>
            </a:r>
            <a:r>
              <a:rPr kumimoji="0" lang="en-US" sz="1400" b="0" i="1"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European Heart Journal </a:t>
            </a:r>
            <a:r>
              <a:rPr kumimoji="0" lang="en-US" sz="1400" b="0" i="0" u="none" strike="noStrike" kern="1200" cap="none" spc="0" normalizeH="0" baseline="0" noProof="0" dirty="0">
                <a:ln>
                  <a:noFill/>
                </a:ln>
                <a:solidFill>
                  <a:srgbClr val="FF3399"/>
                </a:solidFill>
                <a:effectLst/>
                <a:uLnTx/>
                <a:uFillTx/>
                <a:latin typeface="Verdana" panose="020B0604030504040204" pitchFamily="34" charset="0"/>
                <a:ea typeface="Verdana" panose="020B0604030504040204" pitchFamily="34" charset="0"/>
                <a:cs typeface="Verdana" panose="020B0604030504040204" pitchFamily="34" charset="0"/>
              </a:rPr>
              <a:t>2018</a:t>
            </a:r>
          </a:p>
        </p:txBody>
      </p:sp>
    </p:spTree>
    <p:extLst>
      <p:ext uri="{BB962C8B-B14F-4D97-AF65-F5344CB8AC3E}">
        <p14:creationId xmlns:p14="http://schemas.microsoft.com/office/powerpoint/2010/main" val="172914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12" name="Rechthoek 11"/>
          <p:cNvSpPr/>
          <p:nvPr/>
        </p:nvSpPr>
        <p:spPr>
          <a:xfrm>
            <a:off x="1922512" y="1196752"/>
            <a:ext cx="10510192" cy="3490186"/>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ea typeface="ＭＳ Ｐゴシック" pitchFamily="34" charset="-128"/>
              </a:rPr>
              <a:t>Circadian rhythms are important for cardiac health and disease</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Circadian rhythms play a role in regeneration/repair</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Link between ‘clock’ gene and global gene expression and function in adult cardiomyocytes in the normal heart</a:t>
            </a:r>
          </a:p>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Is there a clock in non-adult cardiomyocytes and in the failing heart?</a:t>
            </a: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err="1">
                <a:solidFill>
                  <a:srgbClr val="1C1C1C"/>
                </a:solidFill>
              </a:rPr>
              <a:t>Circadian</a:t>
            </a:r>
            <a:r>
              <a:rPr lang="nl-NL" dirty="0">
                <a:solidFill>
                  <a:srgbClr val="1C1C1C"/>
                </a:solidFill>
              </a:rPr>
              <a:t> </a:t>
            </a:r>
            <a:r>
              <a:rPr lang="nl-NL" dirty="0" err="1">
                <a:solidFill>
                  <a:srgbClr val="1C1C1C"/>
                </a:solidFill>
              </a:rPr>
              <a:t>Rhythms</a:t>
            </a:r>
            <a:r>
              <a:rPr lang="nl-NL" dirty="0">
                <a:solidFill>
                  <a:srgbClr val="1C1C1C"/>
                </a:solidFill>
              </a:rPr>
              <a:t> in Heart </a:t>
            </a:r>
            <a:r>
              <a:rPr lang="nl-NL" dirty="0" err="1">
                <a:solidFill>
                  <a:srgbClr val="1C1C1C"/>
                </a:solidFill>
              </a:rPr>
              <a:t>and</a:t>
            </a:r>
            <a:r>
              <a:rPr lang="nl-NL" dirty="0">
                <a:solidFill>
                  <a:srgbClr val="1C1C1C"/>
                </a:solidFill>
              </a:rPr>
              <a:t> </a:t>
            </a:r>
            <a:r>
              <a:rPr lang="nl-NL" dirty="0" err="1">
                <a:solidFill>
                  <a:srgbClr val="1C1C1C"/>
                </a:solidFill>
              </a:rPr>
              <a:t>Repair</a:t>
            </a:r>
            <a:endParaRPr lang="nl-NL" dirty="0">
              <a:solidFill>
                <a:srgbClr val="1C1C1C"/>
              </a:solidFill>
            </a:endParaRPr>
          </a:p>
        </p:txBody>
      </p:sp>
    </p:spTree>
    <p:extLst>
      <p:ext uri="{BB962C8B-B14F-4D97-AF65-F5344CB8AC3E}">
        <p14:creationId xmlns:p14="http://schemas.microsoft.com/office/powerpoint/2010/main" val="274724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1012997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Stamceltherapie voor regeneratie: relevantie van ritmes?</a:t>
            </a:r>
          </a:p>
        </p:txBody>
      </p:sp>
      <p:sp>
        <p:nvSpPr>
          <p:cNvPr id="21" name="Rectangle 3">
            <a:extLst>
              <a:ext uri="{FF2B5EF4-FFF2-40B4-BE49-F238E27FC236}">
                <a16:creationId xmlns:a16="http://schemas.microsoft.com/office/drawing/2014/main" id="{7FD44C5E-0B48-5FA2-28D3-150815223465}"/>
              </a:ext>
            </a:extLst>
          </p:cNvPr>
          <p:cNvSpPr txBox="1">
            <a:spLocks noChangeArrowheads="1"/>
          </p:cNvSpPr>
          <p:nvPr/>
        </p:nvSpPr>
        <p:spPr bwMode="auto">
          <a:xfrm>
            <a:off x="1905000" y="1295408"/>
            <a:ext cx="7646988" cy="4848225"/>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nl-NL" sz="2400">
              <a:solidFill>
                <a:srgbClr val="FFFF66"/>
              </a:solidFill>
              <a:latin typeface="Verdana"/>
              <a:cs typeface="Arial"/>
              <a:sym typeface="Symbol" pitchFamily="18" charset="2"/>
            </a:endParaRPr>
          </a:p>
        </p:txBody>
      </p:sp>
      <p:pic>
        <p:nvPicPr>
          <p:cNvPr id="22" name="Picture 4" descr="Heart-injection-Singapore">
            <a:extLst>
              <a:ext uri="{FF2B5EF4-FFF2-40B4-BE49-F238E27FC236}">
                <a16:creationId xmlns:a16="http://schemas.microsoft.com/office/drawing/2014/main" id="{E1D65E21-7794-A315-ABA4-271D0D8B5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95404"/>
            <a:ext cx="4536504" cy="510280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3" name="Picture 9">
            <a:extLst>
              <a:ext uri="{FF2B5EF4-FFF2-40B4-BE49-F238E27FC236}">
                <a16:creationId xmlns:a16="http://schemas.microsoft.com/office/drawing/2014/main" id="{32912BDC-9924-382A-1FD0-8625A916D1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3" y="1110501"/>
            <a:ext cx="3509467" cy="5472608"/>
          </a:xfrm>
          <a:prstGeom prst="rect">
            <a:avLst/>
          </a:prstGeom>
          <a:noFill/>
          <a:ln>
            <a:noFill/>
          </a:ln>
        </p:spPr>
      </p:pic>
      <p:sp>
        <p:nvSpPr>
          <p:cNvPr id="24" name="Ovaal 23">
            <a:extLst>
              <a:ext uri="{FF2B5EF4-FFF2-40B4-BE49-F238E27FC236}">
                <a16:creationId xmlns:a16="http://schemas.microsoft.com/office/drawing/2014/main" id="{D3E84243-9889-8BFD-EA05-97E5F9ACD6E3}"/>
              </a:ext>
            </a:extLst>
          </p:cNvPr>
          <p:cNvSpPr/>
          <p:nvPr/>
        </p:nvSpPr>
        <p:spPr>
          <a:xfrm>
            <a:off x="6600056" y="3789040"/>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5" name="Ovaal 24">
            <a:extLst>
              <a:ext uri="{FF2B5EF4-FFF2-40B4-BE49-F238E27FC236}">
                <a16:creationId xmlns:a16="http://schemas.microsoft.com/office/drawing/2014/main" id="{58F3C974-3D6F-22FA-750E-681ADC1906E5}"/>
              </a:ext>
            </a:extLst>
          </p:cNvPr>
          <p:cNvSpPr/>
          <p:nvPr/>
        </p:nvSpPr>
        <p:spPr>
          <a:xfrm>
            <a:off x="8616280" y="3645024"/>
            <a:ext cx="1368152" cy="1014012"/>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6" name="Ovaal 25">
            <a:extLst>
              <a:ext uri="{FF2B5EF4-FFF2-40B4-BE49-F238E27FC236}">
                <a16:creationId xmlns:a16="http://schemas.microsoft.com/office/drawing/2014/main" id="{770D6C67-845D-9C04-28F4-481FC6BE76F8}"/>
              </a:ext>
            </a:extLst>
          </p:cNvPr>
          <p:cNvSpPr/>
          <p:nvPr/>
        </p:nvSpPr>
        <p:spPr>
          <a:xfrm>
            <a:off x="2999656" y="4085456"/>
            <a:ext cx="1800200" cy="164780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7" name="Ovaal 26">
            <a:extLst>
              <a:ext uri="{FF2B5EF4-FFF2-40B4-BE49-F238E27FC236}">
                <a16:creationId xmlns:a16="http://schemas.microsoft.com/office/drawing/2014/main" id="{57D3ACA3-DFC3-2F95-77DB-F63F388D7E59}"/>
              </a:ext>
            </a:extLst>
          </p:cNvPr>
          <p:cNvSpPr/>
          <p:nvPr/>
        </p:nvSpPr>
        <p:spPr>
          <a:xfrm>
            <a:off x="7131876" y="5373216"/>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28" name="Groep 27">
            <a:extLst>
              <a:ext uri="{FF2B5EF4-FFF2-40B4-BE49-F238E27FC236}">
                <a16:creationId xmlns:a16="http://schemas.microsoft.com/office/drawing/2014/main" id="{D9AC7FCE-77BD-B08A-3E80-EF434BEAB595}"/>
              </a:ext>
            </a:extLst>
          </p:cNvPr>
          <p:cNvGrpSpPr/>
          <p:nvPr/>
        </p:nvGrpSpPr>
        <p:grpSpPr>
          <a:xfrm>
            <a:off x="3287688" y="1857598"/>
            <a:ext cx="6840760" cy="4883770"/>
            <a:chOff x="1763688" y="1857598"/>
            <a:chExt cx="6840760" cy="4883770"/>
          </a:xfrm>
        </p:grpSpPr>
        <p:sp>
          <p:nvSpPr>
            <p:cNvPr id="29" name="Ovaal 28">
              <a:extLst>
                <a:ext uri="{FF2B5EF4-FFF2-40B4-BE49-F238E27FC236}">
                  <a16:creationId xmlns:a16="http://schemas.microsoft.com/office/drawing/2014/main" id="{5678EA12-0157-835A-B43A-F022B1C7CADC}"/>
                </a:ext>
              </a:extLst>
            </p:cNvPr>
            <p:cNvSpPr/>
            <p:nvPr/>
          </p:nvSpPr>
          <p:spPr>
            <a:xfrm>
              <a:off x="1763688" y="2213248"/>
              <a:ext cx="1800200" cy="164780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0" name="Ovaal 29">
              <a:extLst>
                <a:ext uri="{FF2B5EF4-FFF2-40B4-BE49-F238E27FC236}">
                  <a16:creationId xmlns:a16="http://schemas.microsoft.com/office/drawing/2014/main" id="{3674F7AA-8564-2FA8-29A7-D5E9431ED66A}"/>
                </a:ext>
              </a:extLst>
            </p:cNvPr>
            <p:cNvSpPr/>
            <p:nvPr/>
          </p:nvSpPr>
          <p:spPr>
            <a:xfrm>
              <a:off x="7236296" y="3639124"/>
              <a:ext cx="1368152" cy="1014012"/>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1" name="Ovaal 30">
              <a:extLst>
                <a:ext uri="{FF2B5EF4-FFF2-40B4-BE49-F238E27FC236}">
                  <a16:creationId xmlns:a16="http://schemas.microsoft.com/office/drawing/2014/main" id="{DC7BF45F-E45F-F849-A46B-D8F53949082B}"/>
                </a:ext>
              </a:extLst>
            </p:cNvPr>
            <p:cNvSpPr/>
            <p:nvPr/>
          </p:nvSpPr>
          <p:spPr>
            <a:xfrm>
              <a:off x="5751892" y="5301208"/>
              <a:ext cx="1368152" cy="144016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2" name="Tekstvak 31">
              <a:extLst>
                <a:ext uri="{FF2B5EF4-FFF2-40B4-BE49-F238E27FC236}">
                  <a16:creationId xmlns:a16="http://schemas.microsoft.com/office/drawing/2014/main" id="{011B667B-8881-8788-A667-979DE2FD2616}"/>
                </a:ext>
              </a:extLst>
            </p:cNvPr>
            <p:cNvSpPr txBox="1"/>
            <p:nvPr/>
          </p:nvSpPr>
          <p:spPr>
            <a:xfrm>
              <a:off x="3419872" y="1857598"/>
              <a:ext cx="648072" cy="923330"/>
            </a:xfrm>
            <a:prstGeom prst="rect">
              <a:avLst/>
            </a:prstGeom>
            <a:noFill/>
          </p:spPr>
          <p:txBody>
            <a:bodyPr wrap="square" rtlCol="0">
              <a:spAutoFit/>
            </a:bodyPr>
            <a:lstStyle/>
            <a:p>
              <a:pPr marL="0" marR="0" lvl="0" indent="0" defTabSz="914071"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FFC000"/>
                  </a:solidFill>
                  <a:effectLst/>
                  <a:uLnTx/>
                  <a:uFillTx/>
                  <a:latin typeface="Verdana"/>
                  <a:cs typeface="Arial"/>
                </a:rPr>
                <a:t>?</a:t>
              </a:r>
              <a:endParaRPr kumimoji="0" lang="nl-NL" sz="1800" b="1" i="0" u="none" strike="noStrike" kern="0" cap="none" spc="0" normalizeH="0" baseline="0" noProof="0" dirty="0">
                <a:ln>
                  <a:noFill/>
                </a:ln>
                <a:solidFill>
                  <a:srgbClr val="FFC000"/>
                </a:solidFill>
                <a:effectLst/>
                <a:uLnTx/>
                <a:uFillTx/>
                <a:latin typeface="Verdana"/>
                <a:cs typeface="Arial"/>
              </a:endParaRPr>
            </a:p>
          </p:txBody>
        </p:sp>
      </p:grpSp>
      <p:sp>
        <p:nvSpPr>
          <p:cNvPr id="33" name="Tekstvak 32">
            <a:extLst>
              <a:ext uri="{FF2B5EF4-FFF2-40B4-BE49-F238E27FC236}">
                <a16:creationId xmlns:a16="http://schemas.microsoft.com/office/drawing/2014/main" id="{D3862D1D-1B0A-0CE3-BF64-6BCFFE09F2E6}"/>
              </a:ext>
            </a:extLst>
          </p:cNvPr>
          <p:cNvSpPr txBox="1"/>
          <p:nvPr/>
        </p:nvSpPr>
        <p:spPr>
          <a:xfrm>
            <a:off x="4799856" y="3945830"/>
            <a:ext cx="648072" cy="923330"/>
          </a:xfrm>
          <a:prstGeom prst="rect">
            <a:avLst/>
          </a:prstGeom>
          <a:noFill/>
        </p:spPr>
        <p:txBody>
          <a:bodyPr wrap="square" rtlCol="0">
            <a:spAutoFit/>
          </a:bodyPr>
          <a:lstStyle/>
          <a:p>
            <a:pPr defTabSz="914071">
              <a:defRPr/>
            </a:pPr>
            <a:r>
              <a:rPr lang="nl-NL" sz="5400" b="1" dirty="0">
                <a:solidFill>
                  <a:srgbClr val="00CC99">
                    <a:lumMod val="60000"/>
                    <a:lumOff val="40000"/>
                  </a:srgbClr>
                </a:solidFill>
                <a:latin typeface="Verdana"/>
                <a:cs typeface="Arial"/>
              </a:rPr>
              <a:t>?</a:t>
            </a:r>
            <a:endParaRPr lang="nl-NL" b="1" dirty="0">
              <a:solidFill>
                <a:srgbClr val="00CC99">
                  <a:lumMod val="60000"/>
                  <a:lumOff val="40000"/>
                </a:srgbClr>
              </a:solidFill>
              <a:latin typeface="Verdana"/>
              <a:cs typeface="Arial"/>
            </a:endParaRPr>
          </a:p>
        </p:txBody>
      </p:sp>
      <p:sp>
        <p:nvSpPr>
          <p:cNvPr id="34" name="Text Box 102">
            <a:extLst>
              <a:ext uri="{FF2B5EF4-FFF2-40B4-BE49-F238E27FC236}">
                <a16:creationId xmlns:a16="http://schemas.microsoft.com/office/drawing/2014/main" id="{EBDB78B9-61DE-3D6D-03E1-73C577677387}"/>
              </a:ext>
            </a:extLst>
          </p:cNvPr>
          <p:cNvSpPr txBox="1">
            <a:spLocks noChangeArrowheads="1"/>
          </p:cNvSpPr>
          <p:nvPr/>
        </p:nvSpPr>
        <p:spPr bwMode="auto">
          <a:xfrm>
            <a:off x="3503712" y="6453189"/>
            <a:ext cx="5181600" cy="307975"/>
          </a:xfrm>
          <a:prstGeom prst="rect">
            <a:avLst/>
          </a:prstGeom>
          <a:noFill/>
          <a:ln w="9525">
            <a:noFill/>
            <a:miter lim="800000"/>
            <a:headEnd/>
            <a:tailEnd/>
          </a:ln>
        </p:spPr>
        <p:txBody>
          <a:bodyPr lIns="91407" tIns="45704" rIns="91407" bIns="45704">
            <a:spAutoFit/>
          </a:bodyPr>
          <a:lstStyle/>
          <a:p>
            <a:pPr defTabSz="914071">
              <a:spcBef>
                <a:spcPct val="50000"/>
              </a:spcBef>
              <a:defRPr/>
            </a:pPr>
            <a:r>
              <a:rPr lang="en-US" sz="1400" dirty="0" err="1">
                <a:solidFill>
                  <a:srgbClr val="FF3399"/>
                </a:solidFill>
                <a:latin typeface="Verdana"/>
                <a:cs typeface="Arial"/>
              </a:rPr>
              <a:t>DuPre</a:t>
            </a:r>
            <a:r>
              <a:rPr lang="en-US" sz="1400" dirty="0">
                <a:solidFill>
                  <a:srgbClr val="FF3399"/>
                </a:solidFill>
                <a:latin typeface="Verdana"/>
                <a:cs typeface="Arial"/>
              </a:rPr>
              <a:t> et al, </a:t>
            </a:r>
            <a:r>
              <a:rPr lang="en-US" sz="1400" i="1" dirty="0">
                <a:solidFill>
                  <a:srgbClr val="FF3399"/>
                </a:solidFill>
                <a:latin typeface="Verdana"/>
                <a:cs typeface="Arial"/>
              </a:rPr>
              <a:t>Physiology</a:t>
            </a:r>
            <a:r>
              <a:rPr lang="en-US" sz="1400" dirty="0">
                <a:solidFill>
                  <a:srgbClr val="FF3399"/>
                </a:solidFill>
                <a:latin typeface="Verdana"/>
                <a:cs typeface="Arial"/>
              </a:rPr>
              <a:t> 2014</a:t>
            </a:r>
          </a:p>
        </p:txBody>
      </p:sp>
    </p:spTree>
    <p:extLst>
      <p:ext uri="{BB962C8B-B14F-4D97-AF65-F5344CB8AC3E}">
        <p14:creationId xmlns:p14="http://schemas.microsoft.com/office/powerpoint/2010/main" val="29446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bwMode="auto">
          <a:xfrm>
            <a:off x="1981200" y="1600201"/>
            <a:ext cx="836295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br>
              <a:rPr lang="nl-NL" altLang="nl-NL" sz="4400" dirty="0">
                <a:ea typeface="ＭＳ Ｐゴシック" pitchFamily="34" charset="-128"/>
              </a:rPr>
            </a:br>
            <a:r>
              <a:rPr lang="nl-NL" altLang="nl-NL" i="1" dirty="0">
                <a:ea typeface="ＭＳ Ｐゴシック" pitchFamily="34" charset="-128"/>
              </a:rPr>
              <a:t>A complex </a:t>
            </a:r>
            <a:r>
              <a:rPr lang="nl-NL" altLang="nl-NL" b="1" i="1" dirty="0" err="1">
                <a:ea typeface="ＭＳ Ｐゴシック" pitchFamily="34" charset="-128"/>
              </a:rPr>
              <a:t>clinical</a:t>
            </a:r>
            <a:r>
              <a:rPr lang="nl-NL" altLang="nl-NL" b="1" i="1" dirty="0">
                <a:ea typeface="ＭＳ Ｐゴシック" pitchFamily="34" charset="-128"/>
              </a:rPr>
              <a:t> </a:t>
            </a:r>
            <a:r>
              <a:rPr lang="nl-NL" altLang="nl-NL" b="1" i="1" dirty="0" err="1">
                <a:ea typeface="ＭＳ Ｐゴシック" pitchFamily="34" charset="-128"/>
              </a:rPr>
              <a:t>syndrome</a:t>
            </a:r>
            <a:r>
              <a:rPr lang="nl-NL" altLang="nl-NL" b="1" i="1" dirty="0">
                <a:ea typeface="ＭＳ Ｐゴシック" pitchFamily="34" charset="-128"/>
              </a:rPr>
              <a:t> </a:t>
            </a:r>
            <a:r>
              <a:rPr lang="nl-NL" altLang="nl-NL" i="1" dirty="0" err="1">
                <a:ea typeface="ＭＳ Ｐゴシック" pitchFamily="34" charset="-128"/>
              </a:rPr>
              <a:t>that</a:t>
            </a:r>
            <a:r>
              <a:rPr lang="nl-NL" altLang="nl-NL" i="1" dirty="0">
                <a:ea typeface="ＭＳ Ｐゴシック" pitchFamily="34" charset="-128"/>
              </a:rPr>
              <a:t> </a:t>
            </a:r>
            <a:r>
              <a:rPr lang="nl-NL" altLang="nl-NL" i="1" dirty="0" err="1">
                <a:ea typeface="ＭＳ Ｐゴシック" pitchFamily="34" charset="-128"/>
              </a:rPr>
              <a:t>can</a:t>
            </a:r>
            <a:r>
              <a:rPr lang="nl-NL" altLang="nl-NL" i="1" dirty="0">
                <a:ea typeface="ＭＳ Ｐゴシック" pitchFamily="34" charset="-128"/>
              </a:rPr>
              <a:t> </a:t>
            </a:r>
            <a:r>
              <a:rPr lang="nl-NL" altLang="nl-NL" i="1" dirty="0" err="1">
                <a:ea typeface="ＭＳ Ｐゴシック" pitchFamily="34" charset="-128"/>
              </a:rPr>
              <a:t>result</a:t>
            </a:r>
            <a:r>
              <a:rPr lang="nl-NL" altLang="nl-NL" i="1" dirty="0">
                <a:ea typeface="ＭＳ Ｐゴシック" pitchFamily="34" charset="-128"/>
              </a:rPr>
              <a:t> </a:t>
            </a:r>
            <a:r>
              <a:rPr lang="nl-NL" altLang="nl-NL" i="1" dirty="0" err="1">
                <a:ea typeface="ＭＳ Ｐゴシック" pitchFamily="34" charset="-128"/>
              </a:rPr>
              <a:t>from</a:t>
            </a:r>
            <a:r>
              <a:rPr lang="nl-NL" altLang="nl-NL" i="1" dirty="0">
                <a:ea typeface="ＭＳ Ｐゴシック" pitchFamily="34" charset="-128"/>
              </a:rPr>
              <a:t> </a:t>
            </a:r>
            <a:r>
              <a:rPr lang="nl-NL" altLang="nl-NL" i="1" dirty="0" err="1">
                <a:ea typeface="ＭＳ Ｐゴシック" pitchFamily="34" charset="-128"/>
              </a:rPr>
              <a:t>any</a:t>
            </a:r>
            <a:r>
              <a:rPr lang="nl-NL" altLang="nl-NL" i="1" dirty="0">
                <a:ea typeface="ＭＳ Ｐゴシック" pitchFamily="34" charset="-128"/>
              </a:rPr>
              <a:t> </a:t>
            </a:r>
            <a:r>
              <a:rPr lang="nl-NL" altLang="nl-NL" b="1" i="1" dirty="0" err="1">
                <a:ea typeface="ＭＳ Ｐゴシック" pitchFamily="34" charset="-128"/>
              </a:rPr>
              <a:t>structural</a:t>
            </a:r>
            <a:r>
              <a:rPr lang="nl-NL" altLang="nl-NL" b="1" i="1" dirty="0">
                <a:ea typeface="ＭＳ Ｐゴシック" pitchFamily="34" charset="-128"/>
              </a:rPr>
              <a:t> or </a:t>
            </a:r>
            <a:r>
              <a:rPr lang="nl-NL" altLang="nl-NL" b="1" i="1" dirty="0" err="1">
                <a:ea typeface="ＭＳ Ｐゴシック" pitchFamily="34" charset="-128"/>
              </a:rPr>
              <a:t>functional</a:t>
            </a:r>
            <a:r>
              <a:rPr lang="nl-NL" altLang="nl-NL" b="1" i="1" dirty="0">
                <a:ea typeface="ＭＳ Ｐゴシック" pitchFamily="34" charset="-128"/>
              </a:rPr>
              <a:t> </a:t>
            </a:r>
            <a:r>
              <a:rPr lang="nl-NL" altLang="nl-NL" b="1" i="1" dirty="0" err="1">
                <a:ea typeface="ＭＳ Ｐゴシック" pitchFamily="34" charset="-128"/>
              </a:rPr>
              <a:t>cardiac</a:t>
            </a:r>
            <a:r>
              <a:rPr lang="nl-NL" altLang="nl-NL" b="1" i="1" dirty="0">
                <a:ea typeface="ＭＳ Ｐゴシック" pitchFamily="34" charset="-128"/>
              </a:rPr>
              <a:t> disorder</a:t>
            </a:r>
            <a:r>
              <a:rPr lang="nl-NL" altLang="nl-NL" i="1" dirty="0">
                <a:ea typeface="ＭＳ Ｐゴシック" pitchFamily="34" charset="-128"/>
              </a:rPr>
              <a:t> </a:t>
            </a:r>
            <a:r>
              <a:rPr lang="nl-NL" altLang="nl-NL" i="1" dirty="0" err="1">
                <a:ea typeface="ＭＳ Ｐゴシック" pitchFamily="34" charset="-128"/>
              </a:rPr>
              <a:t>that</a:t>
            </a:r>
            <a:r>
              <a:rPr lang="nl-NL" altLang="nl-NL" i="1" dirty="0">
                <a:ea typeface="ＭＳ Ｐゴシック" pitchFamily="34" charset="-128"/>
              </a:rPr>
              <a:t> </a:t>
            </a:r>
            <a:r>
              <a:rPr lang="nl-NL" altLang="nl-NL" b="1" i="1" dirty="0" err="1">
                <a:ea typeface="ＭＳ Ｐゴシック" pitchFamily="34" charset="-128"/>
              </a:rPr>
              <a:t>impairs</a:t>
            </a:r>
            <a:r>
              <a:rPr lang="nl-NL" altLang="nl-NL" b="1" i="1" dirty="0">
                <a:ea typeface="ＭＳ Ｐゴシック" pitchFamily="34" charset="-128"/>
              </a:rPr>
              <a:t> </a:t>
            </a:r>
            <a:r>
              <a:rPr lang="nl-NL" altLang="nl-NL" b="1" i="1" dirty="0" err="1">
                <a:ea typeface="ＭＳ Ｐゴシック" pitchFamily="34" charset="-128"/>
              </a:rPr>
              <a:t>the</a:t>
            </a:r>
            <a:r>
              <a:rPr lang="nl-NL" altLang="nl-NL" b="1" i="1" dirty="0">
                <a:ea typeface="ＭＳ Ｐゴシック" pitchFamily="34" charset="-128"/>
              </a:rPr>
              <a:t> </a:t>
            </a:r>
            <a:r>
              <a:rPr lang="nl-NL" altLang="nl-NL" b="1" i="1" dirty="0" err="1">
                <a:ea typeface="ＭＳ Ｐゴシック" pitchFamily="34" charset="-128"/>
              </a:rPr>
              <a:t>ability</a:t>
            </a:r>
            <a:r>
              <a:rPr lang="nl-NL" altLang="nl-NL" b="1" i="1" dirty="0">
                <a:ea typeface="ＭＳ Ｐゴシック" pitchFamily="34" charset="-128"/>
              </a:rPr>
              <a:t> of </a:t>
            </a:r>
            <a:r>
              <a:rPr lang="nl-NL" altLang="nl-NL" b="1" i="1" dirty="0" err="1">
                <a:ea typeface="ＭＳ Ｐゴシック" pitchFamily="34" charset="-128"/>
              </a:rPr>
              <a:t>the</a:t>
            </a:r>
            <a:r>
              <a:rPr lang="nl-NL" altLang="nl-NL" b="1" i="1" dirty="0">
                <a:ea typeface="ＭＳ Ｐゴシック" pitchFamily="34" charset="-128"/>
              </a:rPr>
              <a:t> </a:t>
            </a:r>
            <a:r>
              <a:rPr lang="nl-NL" altLang="nl-NL" b="1" i="1" dirty="0" err="1">
                <a:ea typeface="ＭＳ Ｐゴシック" pitchFamily="34" charset="-128"/>
              </a:rPr>
              <a:t>ventricle</a:t>
            </a:r>
            <a:r>
              <a:rPr lang="nl-NL" altLang="nl-NL" b="1" i="1" dirty="0">
                <a:ea typeface="ＭＳ Ｐゴシック" pitchFamily="34" charset="-128"/>
              </a:rPr>
              <a:t> </a:t>
            </a:r>
            <a:r>
              <a:rPr lang="nl-NL" altLang="nl-NL" b="1" i="1" dirty="0" err="1">
                <a:ea typeface="ＭＳ Ｐゴシック" pitchFamily="34" charset="-128"/>
              </a:rPr>
              <a:t>to</a:t>
            </a:r>
            <a:r>
              <a:rPr lang="nl-NL" altLang="nl-NL" b="1" i="1" dirty="0">
                <a:ea typeface="ＭＳ Ｐゴシック" pitchFamily="34" charset="-128"/>
              </a:rPr>
              <a:t> </a:t>
            </a:r>
            <a:r>
              <a:rPr lang="nl-NL" altLang="nl-NL" b="1" i="1" dirty="0" err="1">
                <a:ea typeface="ＭＳ Ｐゴシック" pitchFamily="34" charset="-128"/>
              </a:rPr>
              <a:t>fill</a:t>
            </a:r>
            <a:r>
              <a:rPr lang="nl-NL" altLang="nl-NL" b="1" i="1" dirty="0">
                <a:ea typeface="ＭＳ Ｐゴシック" pitchFamily="34" charset="-128"/>
              </a:rPr>
              <a:t> </a:t>
            </a:r>
            <a:r>
              <a:rPr lang="nl-NL" altLang="nl-NL" b="1" i="1" dirty="0" err="1">
                <a:ea typeface="ＭＳ Ｐゴシック" pitchFamily="34" charset="-128"/>
              </a:rPr>
              <a:t>with</a:t>
            </a:r>
            <a:r>
              <a:rPr lang="nl-NL" altLang="nl-NL" b="1" i="1" dirty="0">
                <a:ea typeface="ＭＳ Ｐゴシック" pitchFamily="34" charset="-128"/>
              </a:rPr>
              <a:t> or </a:t>
            </a:r>
            <a:r>
              <a:rPr lang="nl-NL" altLang="nl-NL" b="1" i="1" dirty="0" err="1">
                <a:ea typeface="ＭＳ Ｐゴシック" pitchFamily="34" charset="-128"/>
              </a:rPr>
              <a:t>eject</a:t>
            </a:r>
            <a:r>
              <a:rPr lang="nl-NL" altLang="nl-NL" b="1" i="1" dirty="0">
                <a:ea typeface="ＭＳ Ｐゴシック" pitchFamily="34" charset="-128"/>
              </a:rPr>
              <a:t> </a:t>
            </a:r>
            <a:r>
              <a:rPr lang="nl-NL" altLang="nl-NL" b="1" i="1" dirty="0" err="1">
                <a:ea typeface="ＭＳ Ｐゴシック" pitchFamily="34" charset="-128"/>
              </a:rPr>
              <a:t>blood</a:t>
            </a:r>
            <a:r>
              <a:rPr lang="nl-NL" altLang="nl-NL" b="1" i="1" dirty="0">
                <a:ea typeface="ＭＳ Ｐゴシック" pitchFamily="34" charset="-128"/>
              </a:rPr>
              <a:t> </a:t>
            </a:r>
            <a:r>
              <a:rPr lang="nl-NL" altLang="nl-NL" i="1" dirty="0" err="1">
                <a:solidFill>
                  <a:schemeClr val="accent6"/>
                </a:solidFill>
                <a:ea typeface="ＭＳ Ｐゴシック" pitchFamily="34" charset="-128"/>
              </a:rPr>
              <a:t>and</a:t>
            </a:r>
            <a:r>
              <a:rPr lang="nl-NL" altLang="nl-NL" i="1" dirty="0">
                <a:solidFill>
                  <a:schemeClr val="accent6"/>
                </a:solidFill>
                <a:ea typeface="ＭＳ Ｐゴシック" pitchFamily="34" charset="-128"/>
              </a:rPr>
              <a:t> </a:t>
            </a:r>
            <a:r>
              <a:rPr lang="nl-NL" altLang="nl-NL" i="1" dirty="0" err="1">
                <a:solidFill>
                  <a:schemeClr val="accent6"/>
                </a:solidFill>
                <a:ea typeface="ＭＳ Ｐゴシック" pitchFamily="34" charset="-128"/>
              </a:rPr>
              <a:t>identified</a:t>
            </a:r>
            <a:r>
              <a:rPr lang="nl-NL" altLang="nl-NL" i="1" dirty="0">
                <a:solidFill>
                  <a:schemeClr val="accent6"/>
                </a:solidFill>
                <a:ea typeface="ＭＳ Ｐゴシック" pitchFamily="34" charset="-128"/>
              </a:rPr>
              <a:t> </a:t>
            </a:r>
            <a:r>
              <a:rPr lang="nl-NL" altLang="nl-NL" i="1" dirty="0" err="1">
                <a:solidFill>
                  <a:schemeClr val="accent6"/>
                </a:solidFill>
                <a:ea typeface="ＭＳ Ｐゴシック" pitchFamily="34" charset="-128"/>
              </a:rPr>
              <a:t>by</a:t>
            </a:r>
            <a:r>
              <a:rPr lang="nl-NL" altLang="nl-NL" i="1" dirty="0">
                <a:solidFill>
                  <a:schemeClr val="accent6"/>
                </a:solidFill>
                <a:ea typeface="ＭＳ Ｐゴシック" pitchFamily="34" charset="-128"/>
              </a:rPr>
              <a:t> a </a:t>
            </a:r>
            <a:r>
              <a:rPr lang="nl-NL" altLang="nl-NL" i="1" dirty="0" err="1">
                <a:solidFill>
                  <a:schemeClr val="accent6"/>
                </a:solidFill>
                <a:ea typeface="ＭＳ Ｐゴシック" pitchFamily="34" charset="-128"/>
              </a:rPr>
              <a:t>characteristic</a:t>
            </a:r>
            <a:r>
              <a:rPr lang="nl-NL" altLang="nl-NL" i="1" dirty="0">
                <a:solidFill>
                  <a:schemeClr val="accent6"/>
                </a:solidFill>
                <a:ea typeface="ＭＳ Ｐゴシック" pitchFamily="34" charset="-128"/>
              </a:rPr>
              <a:t> </a:t>
            </a:r>
            <a:r>
              <a:rPr lang="nl-NL" altLang="nl-NL" i="1" dirty="0" err="1">
                <a:solidFill>
                  <a:schemeClr val="accent6"/>
                </a:solidFill>
                <a:ea typeface="ＭＳ Ｐゴシック" pitchFamily="34" charset="-128"/>
              </a:rPr>
              <a:t>pattern</a:t>
            </a:r>
            <a:r>
              <a:rPr lang="nl-NL" altLang="nl-NL" i="1" dirty="0">
                <a:solidFill>
                  <a:schemeClr val="accent6"/>
                </a:solidFill>
                <a:ea typeface="ＭＳ Ｐゴシック" pitchFamily="34" charset="-128"/>
              </a:rPr>
              <a:t> of </a:t>
            </a:r>
            <a:r>
              <a:rPr lang="nl-NL" altLang="nl-NL" b="1" i="1" dirty="0" err="1">
                <a:solidFill>
                  <a:schemeClr val="accent6"/>
                </a:solidFill>
                <a:ea typeface="ＭＳ Ｐゴシック" pitchFamily="34" charset="-128"/>
              </a:rPr>
              <a:t>hemodynamic</a:t>
            </a:r>
            <a:r>
              <a:rPr lang="nl-NL" altLang="nl-NL" b="1" i="1" dirty="0">
                <a:solidFill>
                  <a:schemeClr val="accent6"/>
                </a:solidFill>
                <a:ea typeface="ＭＳ Ｐゴシック" pitchFamily="34" charset="-128"/>
              </a:rPr>
              <a:t>, </a:t>
            </a:r>
            <a:r>
              <a:rPr lang="nl-NL" altLang="nl-NL" b="1" i="1" dirty="0" err="1">
                <a:solidFill>
                  <a:schemeClr val="accent6"/>
                </a:solidFill>
                <a:ea typeface="ＭＳ Ｐゴシック" pitchFamily="34" charset="-128"/>
              </a:rPr>
              <a:t>renal</a:t>
            </a:r>
            <a:r>
              <a:rPr lang="nl-NL" altLang="nl-NL" b="1" i="1" dirty="0">
                <a:solidFill>
                  <a:schemeClr val="accent6"/>
                </a:solidFill>
                <a:ea typeface="ＭＳ Ｐゴシック" pitchFamily="34" charset="-128"/>
              </a:rPr>
              <a:t>, </a:t>
            </a:r>
            <a:r>
              <a:rPr lang="nl-NL" altLang="nl-NL" b="1" i="1" dirty="0" err="1">
                <a:solidFill>
                  <a:schemeClr val="accent6"/>
                </a:solidFill>
                <a:ea typeface="ＭＳ Ｐゴシック" pitchFamily="34" charset="-128"/>
              </a:rPr>
              <a:t>neural</a:t>
            </a:r>
            <a:r>
              <a:rPr lang="nl-NL" altLang="nl-NL" b="1" i="1" dirty="0">
                <a:solidFill>
                  <a:schemeClr val="accent6"/>
                </a:solidFill>
                <a:ea typeface="ＭＳ Ｐゴシック" pitchFamily="34" charset="-128"/>
              </a:rPr>
              <a:t> </a:t>
            </a:r>
            <a:r>
              <a:rPr lang="nl-NL" altLang="nl-NL" b="1" i="1" dirty="0" err="1">
                <a:solidFill>
                  <a:schemeClr val="accent6"/>
                </a:solidFill>
                <a:ea typeface="ＭＳ Ｐゴシック" pitchFamily="34" charset="-128"/>
              </a:rPr>
              <a:t>and</a:t>
            </a:r>
            <a:r>
              <a:rPr lang="nl-NL" altLang="nl-NL" b="1" i="1" dirty="0">
                <a:solidFill>
                  <a:schemeClr val="accent6"/>
                </a:solidFill>
                <a:ea typeface="ＭＳ Ｐゴシック" pitchFamily="34" charset="-128"/>
              </a:rPr>
              <a:t> </a:t>
            </a:r>
            <a:r>
              <a:rPr lang="nl-NL" altLang="nl-NL" b="1" i="1" dirty="0" err="1">
                <a:solidFill>
                  <a:schemeClr val="accent6"/>
                </a:solidFill>
                <a:ea typeface="ＭＳ Ｐゴシック" pitchFamily="34" charset="-128"/>
              </a:rPr>
              <a:t>hormonal</a:t>
            </a:r>
            <a:r>
              <a:rPr lang="nl-NL" altLang="nl-NL" i="1" dirty="0">
                <a:solidFill>
                  <a:schemeClr val="accent6"/>
                </a:solidFill>
                <a:ea typeface="ＭＳ Ｐゴシック" pitchFamily="34" charset="-128"/>
              </a:rPr>
              <a:t> responses.</a:t>
            </a:r>
          </a:p>
        </p:txBody>
      </p:sp>
      <p:sp>
        <p:nvSpPr>
          <p:cNvPr id="21507" name="Rectangle 4"/>
          <p:cNvSpPr>
            <a:spLocks noChangeArrowheads="1"/>
          </p:cNvSpPr>
          <p:nvPr/>
        </p:nvSpPr>
        <p:spPr bwMode="auto">
          <a:xfrm>
            <a:off x="1981200" y="4857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0"/>
              </a:spcBef>
              <a:spcAft>
                <a:spcPct val="0"/>
              </a:spcAft>
            </a:pPr>
            <a:r>
              <a:rPr lang="nl-NL" altLang="nl-NL" sz="3200" b="1" dirty="0">
                <a:solidFill>
                  <a:srgbClr val="1961AB"/>
                </a:solidFill>
                <a:latin typeface="Myriad Pro" pitchFamily="34" charset="0"/>
              </a:rPr>
              <a:t>Definition </a:t>
            </a:r>
            <a:r>
              <a:rPr lang="nl-NL" altLang="nl-NL" sz="3200" b="1" dirty="0" err="1">
                <a:solidFill>
                  <a:srgbClr val="1961AB"/>
                </a:solidFill>
                <a:latin typeface="Myriad Pro" pitchFamily="34" charset="0"/>
              </a:rPr>
              <a:t>heart</a:t>
            </a:r>
            <a:r>
              <a:rPr lang="nl-NL" altLang="nl-NL" sz="3200" b="1" dirty="0">
                <a:solidFill>
                  <a:srgbClr val="1961AB"/>
                </a:solidFill>
                <a:latin typeface="Myriad Pro" pitchFamily="34" charset="0"/>
              </a:rPr>
              <a:t> failure</a:t>
            </a:r>
          </a:p>
        </p:txBody>
      </p:sp>
    </p:spTree>
    <p:extLst>
      <p:ext uri="{BB962C8B-B14F-4D97-AF65-F5344CB8AC3E}">
        <p14:creationId xmlns:p14="http://schemas.microsoft.com/office/powerpoint/2010/main" val="2398585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bwMode="auto">
          <a:xfrm>
            <a:off x="1992313" y="5492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b="1" dirty="0" err="1">
                <a:solidFill>
                  <a:srgbClr val="1961AB"/>
                </a:solidFill>
                <a:latin typeface="Myriad Pro" pitchFamily="34" charset="0"/>
              </a:rPr>
              <a:t>Pathophysiology</a:t>
            </a:r>
            <a:r>
              <a:rPr lang="nl-NL" altLang="nl-NL" b="1" dirty="0">
                <a:solidFill>
                  <a:srgbClr val="1961AB"/>
                </a:solidFill>
                <a:latin typeface="Myriad Pro" pitchFamily="34" charset="0"/>
              </a:rPr>
              <a:t>: </a:t>
            </a:r>
            <a:r>
              <a:rPr lang="nl-NL" altLang="nl-NL" b="1" dirty="0" err="1">
                <a:solidFill>
                  <a:srgbClr val="1961AB"/>
                </a:solidFill>
                <a:latin typeface="Myriad Pro" pitchFamily="34" charset="0"/>
              </a:rPr>
              <a:t>the</a:t>
            </a:r>
            <a:r>
              <a:rPr lang="nl-NL" altLang="nl-NL" b="1" dirty="0">
                <a:solidFill>
                  <a:srgbClr val="1961AB"/>
                </a:solidFill>
                <a:latin typeface="Myriad Pro" pitchFamily="34" charset="0"/>
              </a:rPr>
              <a:t> pump</a:t>
            </a:r>
            <a:br>
              <a:rPr lang="nl-NL" altLang="nl-NL" b="1" dirty="0">
                <a:latin typeface="Myriad Pro" pitchFamily="34" charset="0"/>
                <a:ea typeface="ＭＳ Ｐゴシック" pitchFamily="34" charset="-128"/>
              </a:rPr>
            </a:br>
            <a:endParaRPr lang="nl-NL" altLang="nl-NL" b="1" dirty="0">
              <a:latin typeface="Myriad Pro" pitchFamily="34" charset="0"/>
              <a:ea typeface="ＭＳ Ｐゴシック" pitchFamily="34" charset="-128"/>
            </a:endParaRPr>
          </a:p>
        </p:txBody>
      </p:sp>
      <p:sp>
        <p:nvSpPr>
          <p:cNvPr id="38915" name="Rectangle 3"/>
          <p:cNvSpPr>
            <a:spLocks noGrp="1" noChangeArrowheads="1"/>
          </p:cNvSpPr>
          <p:nvPr>
            <p:ph type="body" idx="4294967295"/>
          </p:nvPr>
        </p:nvSpPr>
        <p:spPr bwMode="auto">
          <a:xfrm>
            <a:off x="1981200" y="1600201"/>
            <a:ext cx="8229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ea typeface="ＭＳ Ｐゴシック" pitchFamily="34" charset="-128"/>
            </a:endParaRPr>
          </a:p>
        </p:txBody>
      </p:sp>
      <p:pic>
        <p:nvPicPr>
          <p:cNvPr id="38916" name="Picture 3" descr="kat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540" y="1203159"/>
            <a:ext cx="9493493" cy="4764504"/>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369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bwMode="auto">
          <a:xfrm>
            <a:off x="1703388" y="4857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3000" b="1">
                <a:latin typeface="Myriad Pro" pitchFamily="34" charset="0"/>
                <a:ea typeface="ＭＳ Ｐゴシック" pitchFamily="34" charset="-128"/>
              </a:rPr>
              <a:t>Kliniek – klachten en symptomen</a:t>
            </a:r>
            <a:br>
              <a:rPr lang="nl-NL" altLang="nl-NL" sz="3000" b="1">
                <a:latin typeface="Myriad Pro" pitchFamily="34" charset="0"/>
                <a:ea typeface="ＭＳ Ｐゴシック" pitchFamily="34" charset="-128"/>
              </a:rPr>
            </a:br>
            <a:endParaRPr lang="nl-NL" altLang="nl-NL" sz="3000" b="1">
              <a:latin typeface="Myriad Pro" pitchFamily="34" charset="0"/>
              <a:ea typeface="ＭＳ Ｐゴシック" pitchFamily="34" charset="-128"/>
            </a:endParaRPr>
          </a:p>
        </p:txBody>
      </p:sp>
      <p:sp>
        <p:nvSpPr>
          <p:cNvPr id="2" name="Rechthoek 1"/>
          <p:cNvSpPr>
            <a:spLocks noChangeArrowheads="1"/>
          </p:cNvSpPr>
          <p:nvPr/>
        </p:nvSpPr>
        <p:spPr bwMode="auto">
          <a:xfrm>
            <a:off x="1524001" y="1093788"/>
            <a:ext cx="9166225" cy="5791200"/>
          </a:xfrm>
          <a:prstGeom prst="rect">
            <a:avLst/>
          </a:prstGeom>
          <a:solidFill>
            <a:schemeClr val="bg1"/>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457200" fontAlgn="base">
              <a:spcBef>
                <a:spcPct val="0"/>
              </a:spcBef>
              <a:spcAft>
                <a:spcPct val="0"/>
              </a:spcAft>
              <a:defRPr/>
            </a:pPr>
            <a:endParaRPr lang="nl-NL">
              <a:solidFill>
                <a:prstClr val="white"/>
              </a:solidFill>
              <a:latin typeface="Calibri"/>
              <a:ea typeface="ＭＳ Ｐゴシック" pitchFamily="34" charset="-128"/>
            </a:endParaRPr>
          </a:p>
        </p:txBody>
      </p:sp>
      <p:sp>
        <p:nvSpPr>
          <p:cNvPr id="40964" name="Text Box 3"/>
          <p:cNvSpPr txBox="1">
            <a:spLocks noChangeArrowheads="1"/>
          </p:cNvSpPr>
          <p:nvPr/>
        </p:nvSpPr>
        <p:spPr bwMode="auto">
          <a:xfrm>
            <a:off x="9828213" y="6310313"/>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nl-NL" altLang="nl-NL" sz="2400">
                <a:solidFill>
                  <a:srgbClr val="1C1C1C"/>
                </a:solidFill>
                <a:latin typeface="UMC Frutiger" pitchFamily="2" charset="0"/>
              </a:rPr>
              <a:t>  </a:t>
            </a:r>
          </a:p>
        </p:txBody>
      </p:sp>
      <p:sp>
        <p:nvSpPr>
          <p:cNvPr id="40965" name="AutoShape 4"/>
          <p:cNvSpPr>
            <a:spLocks noChangeArrowheads="1"/>
          </p:cNvSpPr>
          <p:nvPr/>
        </p:nvSpPr>
        <p:spPr bwMode="auto">
          <a:xfrm>
            <a:off x="1928813" y="1235075"/>
            <a:ext cx="2209800" cy="685800"/>
          </a:xfrm>
          <a:prstGeom prst="flowChartProcess">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3600">
                <a:solidFill>
                  <a:srgbClr val="1C1C1C"/>
                </a:solidFill>
              </a:rPr>
              <a:t>Linkszijdig</a:t>
            </a:r>
          </a:p>
        </p:txBody>
      </p:sp>
      <p:sp>
        <p:nvSpPr>
          <p:cNvPr id="40966" name="AutoShape 5"/>
          <p:cNvSpPr>
            <a:spLocks noChangeArrowheads="1"/>
          </p:cNvSpPr>
          <p:nvPr/>
        </p:nvSpPr>
        <p:spPr bwMode="auto">
          <a:xfrm>
            <a:off x="7339013" y="1235075"/>
            <a:ext cx="2590800" cy="685800"/>
          </a:xfrm>
          <a:prstGeom prst="flowChartProcess">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3600">
                <a:solidFill>
                  <a:srgbClr val="1C1C1C"/>
                </a:solidFill>
              </a:rPr>
              <a:t>Rechtszijdig</a:t>
            </a:r>
          </a:p>
        </p:txBody>
      </p:sp>
      <p:sp>
        <p:nvSpPr>
          <p:cNvPr id="38920" name="Text Box 6"/>
          <p:cNvSpPr txBox="1">
            <a:spLocks noChangeArrowheads="1"/>
          </p:cNvSpPr>
          <p:nvPr/>
        </p:nvSpPr>
        <p:spPr bwMode="auto">
          <a:xfrm>
            <a:off x="1530351" y="2454275"/>
            <a:ext cx="1920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nl-NL" altLang="nl-NL" sz="3200" u="sng" dirty="0">
                <a:solidFill>
                  <a:prstClr val="white">
                    <a:lumMod val="50000"/>
                  </a:prstClr>
                </a:solidFill>
                <a:ea typeface="ＭＳ Ｐゴシック" pitchFamily="1" charset="-128"/>
              </a:rPr>
              <a:t>backward</a:t>
            </a:r>
            <a:endParaRPr lang="nl-NL" altLang="nl-NL" sz="3200" dirty="0">
              <a:solidFill>
                <a:prstClr val="white">
                  <a:lumMod val="50000"/>
                </a:prstClr>
              </a:solidFill>
              <a:ea typeface="ＭＳ Ｐゴシック" pitchFamily="1" charset="-128"/>
            </a:endParaRPr>
          </a:p>
        </p:txBody>
      </p:sp>
      <p:sp>
        <p:nvSpPr>
          <p:cNvPr id="38921" name="Text Box 7"/>
          <p:cNvSpPr txBox="1">
            <a:spLocks noChangeArrowheads="1"/>
          </p:cNvSpPr>
          <p:nvPr/>
        </p:nvSpPr>
        <p:spPr bwMode="auto">
          <a:xfrm>
            <a:off x="8358189" y="2454275"/>
            <a:ext cx="1920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nl-NL" altLang="nl-NL" sz="3200" u="sng" dirty="0">
                <a:solidFill>
                  <a:prstClr val="white">
                    <a:lumMod val="50000"/>
                  </a:prstClr>
                </a:solidFill>
                <a:ea typeface="ＭＳ Ｐゴシック" pitchFamily="1" charset="-128"/>
              </a:rPr>
              <a:t>backward</a:t>
            </a:r>
            <a:endParaRPr lang="nl-NL" altLang="nl-NL" sz="3200" dirty="0">
              <a:solidFill>
                <a:prstClr val="white">
                  <a:lumMod val="50000"/>
                </a:prstClr>
              </a:solidFill>
              <a:ea typeface="ＭＳ Ｐゴシック" pitchFamily="1" charset="-128"/>
            </a:endParaRPr>
          </a:p>
        </p:txBody>
      </p:sp>
      <p:sp>
        <p:nvSpPr>
          <p:cNvPr id="38922" name="Text Box 8"/>
          <p:cNvSpPr txBox="1">
            <a:spLocks noChangeArrowheads="1"/>
          </p:cNvSpPr>
          <p:nvPr/>
        </p:nvSpPr>
        <p:spPr bwMode="auto">
          <a:xfrm>
            <a:off x="5054600" y="2454275"/>
            <a:ext cx="1536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nl-NL" altLang="nl-NL" sz="3200" u="sng" dirty="0">
                <a:solidFill>
                  <a:prstClr val="white">
                    <a:lumMod val="50000"/>
                  </a:prstClr>
                </a:solidFill>
                <a:ea typeface="ＭＳ Ｐゴシック" pitchFamily="1" charset="-128"/>
              </a:rPr>
              <a:t>forward</a:t>
            </a:r>
            <a:endParaRPr lang="nl-NL" altLang="nl-NL" sz="3200" dirty="0">
              <a:solidFill>
                <a:prstClr val="white">
                  <a:lumMod val="50000"/>
                </a:prstClr>
              </a:solidFill>
              <a:ea typeface="ＭＳ Ｐゴシック" pitchFamily="1" charset="-128"/>
            </a:endParaRPr>
          </a:p>
        </p:txBody>
      </p:sp>
      <p:cxnSp>
        <p:nvCxnSpPr>
          <p:cNvPr id="40970" name="AutoShape 9"/>
          <p:cNvCxnSpPr>
            <a:cxnSpLocks noChangeShapeType="1"/>
          </p:cNvCxnSpPr>
          <p:nvPr/>
        </p:nvCxnSpPr>
        <p:spPr bwMode="auto">
          <a:xfrm flipH="1">
            <a:off x="2767013" y="1997075"/>
            <a:ext cx="220662" cy="533400"/>
          </a:xfrm>
          <a:prstGeom prst="straightConnector1">
            <a:avLst/>
          </a:prstGeom>
          <a:noFill/>
          <a:ln w="63500">
            <a:solidFill>
              <a:schemeClr val="tx1"/>
            </a:solidFill>
            <a:round/>
            <a:headEnd type="none" w="sm" len="sm"/>
            <a:tailEnd type="triangle" w="lg" len="med"/>
          </a:ln>
          <a:extLst>
            <a:ext uri="{909E8E84-426E-40DD-AFC4-6F175D3DCCD1}">
              <a14:hiddenFill xmlns:a14="http://schemas.microsoft.com/office/drawing/2010/main">
                <a:noFill/>
              </a14:hiddenFill>
            </a:ext>
          </a:extLst>
        </p:spPr>
      </p:cxnSp>
      <p:cxnSp>
        <p:nvCxnSpPr>
          <p:cNvPr id="40971" name="AutoShape 10"/>
          <p:cNvCxnSpPr>
            <a:cxnSpLocks noChangeShapeType="1"/>
          </p:cNvCxnSpPr>
          <p:nvPr/>
        </p:nvCxnSpPr>
        <p:spPr bwMode="auto">
          <a:xfrm>
            <a:off x="8710614" y="1920875"/>
            <a:ext cx="198437" cy="533400"/>
          </a:xfrm>
          <a:prstGeom prst="straightConnector1">
            <a:avLst/>
          </a:prstGeom>
          <a:noFill/>
          <a:ln w="63500">
            <a:solidFill>
              <a:schemeClr val="tx1"/>
            </a:solidFill>
            <a:round/>
            <a:headEnd type="none" w="sm" len="sm"/>
            <a:tailEnd type="triangle" w="lg" len="med"/>
          </a:ln>
          <a:extLst>
            <a:ext uri="{909E8E84-426E-40DD-AFC4-6F175D3DCCD1}">
              <a14:hiddenFill xmlns:a14="http://schemas.microsoft.com/office/drawing/2010/main">
                <a:noFill/>
              </a14:hiddenFill>
            </a:ext>
          </a:extLst>
        </p:spPr>
      </p:cxnSp>
      <p:cxnSp>
        <p:nvCxnSpPr>
          <p:cNvPr id="40972" name="AutoShape 11"/>
          <p:cNvCxnSpPr>
            <a:cxnSpLocks noChangeShapeType="1"/>
            <a:stCxn id="40965" idx="2"/>
            <a:endCxn id="38922" idx="0"/>
          </p:cNvCxnSpPr>
          <p:nvPr/>
        </p:nvCxnSpPr>
        <p:spPr bwMode="auto">
          <a:xfrm>
            <a:off x="3033714" y="1920875"/>
            <a:ext cx="2789237" cy="533400"/>
          </a:xfrm>
          <a:prstGeom prst="straightConnector1">
            <a:avLst/>
          </a:prstGeom>
          <a:noFill/>
          <a:ln w="63500">
            <a:solidFill>
              <a:schemeClr val="tx1"/>
            </a:solidFill>
            <a:round/>
            <a:headEnd type="none" w="sm" len="sm"/>
            <a:tailEnd type="triangle" w="lg" len="med"/>
          </a:ln>
          <a:extLst>
            <a:ext uri="{909E8E84-426E-40DD-AFC4-6F175D3DCCD1}">
              <a14:hiddenFill xmlns:a14="http://schemas.microsoft.com/office/drawing/2010/main">
                <a:noFill/>
              </a14:hiddenFill>
            </a:ext>
          </a:extLst>
        </p:spPr>
      </p:cxnSp>
      <p:cxnSp>
        <p:nvCxnSpPr>
          <p:cNvPr id="40973" name="AutoShape 12"/>
          <p:cNvCxnSpPr>
            <a:cxnSpLocks noChangeShapeType="1"/>
            <a:stCxn id="40966" idx="2"/>
            <a:endCxn id="38922" idx="0"/>
          </p:cNvCxnSpPr>
          <p:nvPr/>
        </p:nvCxnSpPr>
        <p:spPr bwMode="auto">
          <a:xfrm flipH="1">
            <a:off x="5822951" y="1920875"/>
            <a:ext cx="2811463" cy="533400"/>
          </a:xfrm>
          <a:prstGeom prst="straightConnector1">
            <a:avLst/>
          </a:prstGeom>
          <a:noFill/>
          <a:ln w="63500">
            <a:solidFill>
              <a:schemeClr val="tx1"/>
            </a:solidFill>
            <a:round/>
            <a:headEnd type="none" w="sm" len="sm"/>
            <a:tailEnd type="triangle" w="lg" len="med"/>
          </a:ln>
          <a:extLst>
            <a:ext uri="{909E8E84-426E-40DD-AFC4-6F175D3DCCD1}">
              <a14:hiddenFill xmlns:a14="http://schemas.microsoft.com/office/drawing/2010/main">
                <a:noFill/>
              </a14:hiddenFill>
            </a:ext>
          </a:extLst>
        </p:spPr>
      </p:cxnSp>
      <p:sp>
        <p:nvSpPr>
          <p:cNvPr id="40974" name="Text Box 13"/>
          <p:cNvSpPr txBox="1">
            <a:spLocks noChangeArrowheads="1"/>
          </p:cNvSpPr>
          <p:nvPr/>
        </p:nvSpPr>
        <p:spPr bwMode="auto">
          <a:xfrm>
            <a:off x="1271587" y="3052763"/>
            <a:ext cx="226377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FF00FF"/>
                </a:solidFill>
              </a:rPr>
              <a:t>  longstuwing</a:t>
            </a:r>
            <a:endParaRPr lang="nl-NL" altLang="nl-NL" sz="2800">
              <a:solidFill>
                <a:srgbClr val="FFFF00"/>
              </a:solidFill>
            </a:endParaRPr>
          </a:p>
        </p:txBody>
      </p:sp>
      <p:sp>
        <p:nvSpPr>
          <p:cNvPr id="40975" name="Text Box 14"/>
          <p:cNvSpPr txBox="1">
            <a:spLocks noChangeArrowheads="1"/>
          </p:cNvSpPr>
          <p:nvPr/>
        </p:nvSpPr>
        <p:spPr bwMode="auto">
          <a:xfrm>
            <a:off x="1458913" y="3617913"/>
            <a:ext cx="16303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 dyspneu</a:t>
            </a:r>
            <a:endParaRPr lang="nl-NL" altLang="nl-NL" sz="2400">
              <a:solidFill>
                <a:srgbClr val="0070C0"/>
              </a:solidFill>
              <a:latin typeface="UMC Frutiger" pitchFamily="2" charset="0"/>
            </a:endParaRPr>
          </a:p>
        </p:txBody>
      </p:sp>
      <p:sp>
        <p:nvSpPr>
          <p:cNvPr id="40976" name="Text Box 15"/>
          <p:cNvSpPr txBox="1">
            <a:spLocks noChangeArrowheads="1"/>
          </p:cNvSpPr>
          <p:nvPr/>
        </p:nvSpPr>
        <p:spPr bwMode="auto">
          <a:xfrm>
            <a:off x="1508125" y="4202113"/>
            <a:ext cx="1790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orthopneu</a:t>
            </a:r>
            <a:endParaRPr lang="nl-NL" altLang="nl-NL" sz="2400">
              <a:solidFill>
                <a:srgbClr val="0070C0"/>
              </a:solidFill>
              <a:latin typeface="UMC Frutiger" pitchFamily="2" charset="0"/>
            </a:endParaRPr>
          </a:p>
        </p:txBody>
      </p:sp>
      <p:sp>
        <p:nvSpPr>
          <p:cNvPr id="40977" name="Text Box 16"/>
          <p:cNvSpPr txBox="1">
            <a:spLocks noChangeArrowheads="1"/>
          </p:cNvSpPr>
          <p:nvPr/>
        </p:nvSpPr>
        <p:spPr bwMode="auto">
          <a:xfrm>
            <a:off x="1370012" y="4745038"/>
            <a:ext cx="21923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2526A9"/>
                </a:solidFill>
              </a:rPr>
              <a:t>    </a:t>
            </a:r>
            <a:r>
              <a:rPr lang="nl-NL" altLang="nl-NL" sz="2800">
                <a:solidFill>
                  <a:srgbClr val="00B050"/>
                </a:solidFill>
              </a:rPr>
              <a:t>crepitaties</a:t>
            </a:r>
            <a:endParaRPr lang="nl-NL" altLang="nl-NL" sz="2400">
              <a:solidFill>
                <a:srgbClr val="00B050"/>
              </a:solidFill>
              <a:latin typeface="UMC Frutiger" pitchFamily="2" charset="0"/>
            </a:endParaRPr>
          </a:p>
        </p:txBody>
      </p:sp>
      <p:sp>
        <p:nvSpPr>
          <p:cNvPr id="40978" name="Text Box 17"/>
          <p:cNvSpPr txBox="1">
            <a:spLocks noChangeArrowheads="1"/>
          </p:cNvSpPr>
          <p:nvPr/>
        </p:nvSpPr>
        <p:spPr bwMode="auto">
          <a:xfrm>
            <a:off x="7696200" y="3032125"/>
            <a:ext cx="2998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FF00FF"/>
                </a:solidFill>
              </a:rPr>
              <a:t>veneuze stuwing</a:t>
            </a:r>
            <a:endParaRPr lang="nl-NL" altLang="nl-NL" sz="2800">
              <a:solidFill>
                <a:srgbClr val="FFFF00"/>
              </a:solidFill>
            </a:endParaRPr>
          </a:p>
        </p:txBody>
      </p:sp>
      <p:sp>
        <p:nvSpPr>
          <p:cNvPr id="40979" name="Text Box 18"/>
          <p:cNvSpPr txBox="1">
            <a:spLocks noChangeArrowheads="1"/>
          </p:cNvSpPr>
          <p:nvPr/>
        </p:nvSpPr>
        <p:spPr bwMode="auto">
          <a:xfrm>
            <a:off x="8153400" y="3608388"/>
            <a:ext cx="223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oedeem</a:t>
            </a:r>
            <a:endParaRPr lang="nl-NL" altLang="nl-NL" sz="2400">
              <a:solidFill>
                <a:srgbClr val="0070C0"/>
              </a:solidFill>
              <a:latin typeface="UMC Frutiger" pitchFamily="2" charset="0"/>
            </a:endParaRPr>
          </a:p>
        </p:txBody>
      </p:sp>
      <p:sp>
        <p:nvSpPr>
          <p:cNvPr id="40980" name="Text Box 19"/>
          <p:cNvSpPr txBox="1">
            <a:spLocks noChangeArrowheads="1"/>
          </p:cNvSpPr>
          <p:nvPr/>
        </p:nvSpPr>
        <p:spPr bwMode="auto">
          <a:xfrm>
            <a:off x="4808538" y="3033713"/>
            <a:ext cx="1947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FF00FF"/>
                </a:solidFill>
              </a:rPr>
              <a:t>lage output</a:t>
            </a:r>
            <a:endParaRPr lang="nl-NL" altLang="nl-NL" sz="2800">
              <a:solidFill>
                <a:srgbClr val="FFFF00"/>
              </a:solidFill>
            </a:endParaRPr>
          </a:p>
        </p:txBody>
      </p:sp>
      <p:sp>
        <p:nvSpPr>
          <p:cNvPr id="40981" name="Text Box 20"/>
          <p:cNvSpPr txBox="1">
            <a:spLocks noChangeArrowheads="1"/>
          </p:cNvSpPr>
          <p:nvPr/>
        </p:nvSpPr>
        <p:spPr bwMode="auto">
          <a:xfrm>
            <a:off x="4899026" y="3617913"/>
            <a:ext cx="1768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moe,dorst</a:t>
            </a:r>
          </a:p>
        </p:txBody>
      </p:sp>
      <p:sp>
        <p:nvSpPr>
          <p:cNvPr id="40982" name="Text Box 21"/>
          <p:cNvSpPr txBox="1">
            <a:spLocks noChangeArrowheads="1"/>
          </p:cNvSpPr>
          <p:nvPr/>
        </p:nvSpPr>
        <p:spPr bwMode="auto">
          <a:xfrm>
            <a:off x="4549775" y="4202113"/>
            <a:ext cx="2459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   spierzwakte </a:t>
            </a:r>
          </a:p>
        </p:txBody>
      </p:sp>
      <p:sp>
        <p:nvSpPr>
          <p:cNvPr id="40983" name="Text Box 22"/>
          <p:cNvSpPr txBox="1">
            <a:spLocks noChangeArrowheads="1"/>
          </p:cNvSpPr>
          <p:nvPr/>
        </p:nvSpPr>
        <p:spPr bwMode="auto">
          <a:xfrm>
            <a:off x="7696201" y="4183063"/>
            <a:ext cx="3108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slechte</a:t>
            </a:r>
            <a:r>
              <a:rPr lang="nl-NL" altLang="nl-NL" sz="2800">
                <a:solidFill>
                  <a:srgbClr val="FFFF00"/>
                </a:solidFill>
              </a:rPr>
              <a:t> </a:t>
            </a:r>
            <a:r>
              <a:rPr lang="nl-NL" altLang="nl-NL" sz="2800">
                <a:solidFill>
                  <a:srgbClr val="0070C0"/>
                </a:solidFill>
              </a:rPr>
              <a:t>eetlust</a:t>
            </a:r>
            <a:endParaRPr lang="nl-NL" altLang="nl-NL" sz="2400">
              <a:solidFill>
                <a:srgbClr val="0070C0"/>
              </a:solidFill>
              <a:latin typeface="UMC Frutiger" pitchFamily="2" charset="0"/>
            </a:endParaRPr>
          </a:p>
        </p:txBody>
      </p:sp>
      <p:sp>
        <p:nvSpPr>
          <p:cNvPr id="40984" name="Text Box 23"/>
          <p:cNvSpPr txBox="1">
            <a:spLocks noChangeArrowheads="1"/>
          </p:cNvSpPr>
          <p:nvPr/>
        </p:nvSpPr>
        <p:spPr bwMode="auto">
          <a:xfrm>
            <a:off x="4749801" y="4721226"/>
            <a:ext cx="20685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70C0"/>
                </a:solidFill>
              </a:rPr>
              <a:t>duizeligheid</a:t>
            </a:r>
            <a:endParaRPr lang="nl-NL" altLang="nl-NL" sz="2400">
              <a:solidFill>
                <a:srgbClr val="0070C0"/>
              </a:solidFill>
              <a:latin typeface="UMC Frutiger" pitchFamily="2" charset="0"/>
            </a:endParaRPr>
          </a:p>
        </p:txBody>
      </p:sp>
      <p:sp>
        <p:nvSpPr>
          <p:cNvPr id="40985" name="Text Box 24"/>
          <p:cNvSpPr txBox="1">
            <a:spLocks noChangeArrowheads="1"/>
          </p:cNvSpPr>
          <p:nvPr/>
        </p:nvSpPr>
        <p:spPr bwMode="auto">
          <a:xfrm>
            <a:off x="4926014" y="5213351"/>
            <a:ext cx="1709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B050"/>
                </a:solidFill>
              </a:rPr>
              <a:t>(lage RR)</a:t>
            </a:r>
            <a:endParaRPr lang="nl-NL" altLang="nl-NL" sz="2400">
              <a:solidFill>
                <a:srgbClr val="00B050"/>
              </a:solidFill>
              <a:latin typeface="UMC Frutiger" pitchFamily="2" charset="0"/>
            </a:endParaRPr>
          </a:p>
        </p:txBody>
      </p:sp>
      <p:sp>
        <p:nvSpPr>
          <p:cNvPr id="40986" name="Text Box 25"/>
          <p:cNvSpPr txBox="1">
            <a:spLocks noChangeArrowheads="1"/>
          </p:cNvSpPr>
          <p:nvPr/>
        </p:nvSpPr>
        <p:spPr bwMode="auto">
          <a:xfrm>
            <a:off x="4283075" y="5645240"/>
            <a:ext cx="29972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B050"/>
                </a:solidFill>
              </a:rPr>
              <a:t>orgaan disfunctie</a:t>
            </a:r>
          </a:p>
          <a:p>
            <a:pPr algn="ctr" eaLnBrk="1" fontAlgn="base" hangingPunct="1">
              <a:spcBef>
                <a:spcPct val="0"/>
              </a:spcBef>
              <a:spcAft>
                <a:spcPct val="0"/>
              </a:spcAft>
            </a:pPr>
            <a:r>
              <a:rPr lang="nl-NL" altLang="nl-NL" sz="2400" b="1">
                <a:solidFill>
                  <a:srgbClr val="00B050"/>
                </a:solidFill>
                <a:latin typeface="UMC Frutiger" pitchFamily="2" charset="0"/>
              </a:rPr>
              <a:t>(lever, nier)</a:t>
            </a:r>
          </a:p>
          <a:p>
            <a:pPr algn="ctr" eaLnBrk="1" fontAlgn="base" hangingPunct="1">
              <a:spcBef>
                <a:spcPct val="0"/>
              </a:spcBef>
              <a:spcAft>
                <a:spcPct val="0"/>
              </a:spcAft>
            </a:pPr>
            <a:r>
              <a:rPr lang="nl-NL" altLang="nl-NL" sz="2400" b="1">
                <a:solidFill>
                  <a:srgbClr val="00B050"/>
                </a:solidFill>
                <a:latin typeface="UMC Frutiger" pitchFamily="2" charset="0"/>
              </a:rPr>
              <a:t>cachexie</a:t>
            </a:r>
          </a:p>
        </p:txBody>
      </p:sp>
      <p:sp>
        <p:nvSpPr>
          <p:cNvPr id="40987" name="Text Box 26"/>
          <p:cNvSpPr txBox="1">
            <a:spLocks noChangeArrowheads="1"/>
          </p:cNvSpPr>
          <p:nvPr/>
        </p:nvSpPr>
        <p:spPr bwMode="auto">
          <a:xfrm>
            <a:off x="7491414" y="5226051"/>
            <a:ext cx="33480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B050"/>
                </a:solidFill>
              </a:rPr>
              <a:t>verhoogde CVD</a:t>
            </a:r>
            <a:endParaRPr lang="nl-NL" altLang="nl-NL" sz="2400">
              <a:solidFill>
                <a:srgbClr val="00B050"/>
              </a:solidFill>
              <a:latin typeface="UMC Frutiger" pitchFamily="2" charset="0"/>
            </a:endParaRPr>
          </a:p>
        </p:txBody>
      </p:sp>
      <p:sp>
        <p:nvSpPr>
          <p:cNvPr id="40988" name="Text Box 27"/>
          <p:cNvSpPr txBox="1">
            <a:spLocks noChangeArrowheads="1"/>
          </p:cNvSpPr>
          <p:nvPr/>
        </p:nvSpPr>
        <p:spPr bwMode="auto">
          <a:xfrm>
            <a:off x="7918451" y="5753101"/>
            <a:ext cx="2524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B050"/>
                </a:solidFill>
              </a:rPr>
              <a:t>hepatomegalie</a:t>
            </a:r>
            <a:endParaRPr lang="nl-NL" altLang="nl-NL" sz="2400">
              <a:solidFill>
                <a:srgbClr val="00B050"/>
              </a:solidFill>
              <a:latin typeface="UMC Frutiger" pitchFamily="2" charset="0"/>
            </a:endParaRPr>
          </a:p>
        </p:txBody>
      </p:sp>
      <p:sp>
        <p:nvSpPr>
          <p:cNvPr id="40989" name="Text Box 28"/>
          <p:cNvSpPr txBox="1">
            <a:spLocks noChangeArrowheads="1"/>
          </p:cNvSpPr>
          <p:nvPr/>
        </p:nvSpPr>
        <p:spPr bwMode="auto">
          <a:xfrm>
            <a:off x="6821489" y="6269038"/>
            <a:ext cx="4759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charset="0"/>
                <a:ea typeface="ＭＳ Ｐゴシック" pitchFamily="34" charset="-128"/>
              </a:defRPr>
            </a:lvl1pPr>
            <a:lvl2pPr marL="742950" indent="-285750"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fontAlgn="base" hangingPunct="1">
              <a:spcBef>
                <a:spcPct val="0"/>
              </a:spcBef>
              <a:spcAft>
                <a:spcPct val="0"/>
              </a:spcAft>
            </a:pPr>
            <a:r>
              <a:rPr lang="nl-NL" altLang="nl-NL" sz="2800">
                <a:solidFill>
                  <a:srgbClr val="00B050"/>
                </a:solidFill>
              </a:rPr>
              <a:t>oedeem/ascites</a:t>
            </a:r>
            <a:endParaRPr lang="nl-NL" altLang="nl-NL" sz="2400">
              <a:solidFill>
                <a:srgbClr val="00B050"/>
              </a:solidFill>
              <a:latin typeface="UMC Frutiger" pitchFamily="2" charset="0"/>
            </a:endParaRPr>
          </a:p>
        </p:txBody>
      </p:sp>
    </p:spTree>
    <p:extLst>
      <p:ext uri="{BB962C8B-B14F-4D97-AF65-F5344CB8AC3E}">
        <p14:creationId xmlns:p14="http://schemas.microsoft.com/office/powerpoint/2010/main" val="925473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bwMode="auto">
          <a:xfrm>
            <a:off x="1981200" y="4857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3000" b="1">
                <a:latin typeface="Myriad Pro" pitchFamily="34" charset="0"/>
                <a:ea typeface="ＭＳ Ｐゴシック" pitchFamily="34" charset="-128"/>
              </a:rPr>
              <a:t>Kliniek - natuurlijk beloop</a:t>
            </a:r>
          </a:p>
        </p:txBody>
      </p:sp>
      <p:sp>
        <p:nvSpPr>
          <p:cNvPr id="59395" name="Rectangle 5"/>
          <p:cNvSpPr>
            <a:spLocks noChangeArrowheads="1"/>
          </p:cNvSpPr>
          <p:nvPr/>
        </p:nvSpPr>
        <p:spPr bwMode="auto">
          <a:xfrm>
            <a:off x="2559050" y="6461126"/>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50000"/>
              </a:spcBef>
              <a:spcAft>
                <a:spcPct val="0"/>
              </a:spcAft>
            </a:pPr>
            <a:endParaRPr lang="en-GB" altLang="nl-NL" sz="2000" i="1">
              <a:solidFill>
                <a:srgbClr val="1961AB"/>
              </a:solidFill>
              <a:latin typeface="UMC Frutiger" pitchFamily="2" charset="0"/>
            </a:endParaRPr>
          </a:p>
        </p:txBody>
      </p:sp>
      <p:pic>
        <p:nvPicPr>
          <p:cNvPr id="59396" name="Picture 3" descr="progressie H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84314"/>
            <a:ext cx="68770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92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bwMode="auto">
          <a:xfrm>
            <a:off x="1981200" y="485775"/>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3000" b="1">
                <a:latin typeface="Myriad Pro" pitchFamily="34" charset="0"/>
                <a:ea typeface="ＭＳ Ｐゴシック" pitchFamily="34" charset="-128"/>
              </a:rPr>
              <a:t>Kliniek - natuurlijk beloop</a:t>
            </a:r>
          </a:p>
        </p:txBody>
      </p:sp>
      <p:sp>
        <p:nvSpPr>
          <p:cNvPr id="58371" name="Rectangle 5"/>
          <p:cNvSpPr>
            <a:spLocks noChangeArrowheads="1"/>
          </p:cNvSpPr>
          <p:nvPr/>
        </p:nvSpPr>
        <p:spPr bwMode="auto">
          <a:xfrm>
            <a:off x="2559050" y="6461126"/>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fontAlgn="base">
              <a:spcBef>
                <a:spcPct val="50000"/>
              </a:spcBef>
              <a:spcAft>
                <a:spcPct val="0"/>
              </a:spcAft>
            </a:pPr>
            <a:endParaRPr lang="en-GB" altLang="nl-NL" sz="2000" i="1">
              <a:solidFill>
                <a:srgbClr val="1961AB"/>
              </a:solidFill>
              <a:latin typeface="UMC Frutiger" pitchFamily="2" charset="0"/>
            </a:endParaRP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t="11476"/>
          <a:stretch>
            <a:fillRect/>
          </a:stretch>
        </p:blipFill>
        <p:spPr bwMode="auto">
          <a:xfrm>
            <a:off x="2351088" y="981075"/>
            <a:ext cx="6985000"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55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7" name="Titel 3">
            <a:extLst>
              <a:ext uri="{FF2B5EF4-FFF2-40B4-BE49-F238E27FC236}">
                <a16:creationId xmlns:a16="http://schemas.microsoft.com/office/drawing/2014/main" id="{098A1379-45F6-4831-1742-F277381AC7C2}"/>
              </a:ext>
            </a:extLst>
          </p:cNvPr>
          <p:cNvSpPr txBox="1">
            <a:spLocks/>
          </p:cNvSpPr>
          <p:nvPr/>
        </p:nvSpPr>
        <p:spPr>
          <a:xfrm>
            <a:off x="3927200" y="241268"/>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Het weer in Egmond/t</a:t>
            </a:r>
          </a:p>
        </p:txBody>
      </p:sp>
      <p:pic>
        <p:nvPicPr>
          <p:cNvPr id="5" name="Afbeelding 4">
            <a:extLst>
              <a:ext uri="{FF2B5EF4-FFF2-40B4-BE49-F238E27FC236}">
                <a16:creationId xmlns:a16="http://schemas.microsoft.com/office/drawing/2014/main" id="{BAB40DBB-A3D1-FA9D-F047-3170CF1B0C3F}"/>
              </a:ext>
            </a:extLst>
          </p:cNvPr>
          <p:cNvPicPr>
            <a:picLocks noChangeAspect="1"/>
          </p:cNvPicPr>
          <p:nvPr/>
        </p:nvPicPr>
        <p:blipFill>
          <a:blip r:embed="rId2"/>
          <a:stretch>
            <a:fillRect/>
          </a:stretch>
        </p:blipFill>
        <p:spPr>
          <a:xfrm>
            <a:off x="0" y="1262908"/>
            <a:ext cx="12192000" cy="5595091"/>
          </a:xfrm>
          <a:prstGeom prst="rect">
            <a:avLst/>
          </a:prstGeom>
        </p:spPr>
      </p:pic>
    </p:spTree>
    <p:extLst>
      <p:ext uri="{BB962C8B-B14F-4D97-AF65-F5344CB8AC3E}">
        <p14:creationId xmlns:p14="http://schemas.microsoft.com/office/powerpoint/2010/main" val="3952603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12" name="Rechthoek 11"/>
          <p:cNvSpPr/>
          <p:nvPr/>
        </p:nvSpPr>
        <p:spPr>
          <a:xfrm>
            <a:off x="1922512" y="1196752"/>
            <a:ext cx="10510192" cy="5262979"/>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ea typeface="ＭＳ Ｐゴシック" pitchFamily="34" charset="-128"/>
              </a:rPr>
              <a:t>Circadian clock highly conserved between species</a:t>
            </a:r>
          </a:p>
          <a:p>
            <a:pPr marL="342778" indent="-342778" defTabSz="914071" fontAlgn="base">
              <a:spcBef>
                <a:spcPct val="20000"/>
              </a:spcBef>
              <a:spcAft>
                <a:spcPct val="0"/>
              </a:spcAft>
              <a:buFontTx/>
              <a:buChar char="•"/>
              <a:defRPr/>
            </a:pPr>
            <a:r>
              <a:rPr lang="en-US" sz="2400" dirty="0">
                <a:ea typeface="ＭＳ Ｐゴシック" pitchFamily="34" charset="-128"/>
              </a:rPr>
              <a:t>Studied mostly in healthy subjects or with less severe disease</a:t>
            </a:r>
          </a:p>
          <a:p>
            <a:pPr marL="342778" indent="-342778" defTabSz="914071" fontAlgn="base">
              <a:spcBef>
                <a:spcPct val="20000"/>
              </a:spcBef>
              <a:spcAft>
                <a:spcPct val="0"/>
              </a:spcAft>
              <a:buFontTx/>
              <a:buChar char="•"/>
              <a:defRPr/>
            </a:pPr>
            <a:r>
              <a:rPr lang="en-US" sz="2400" b="1" dirty="0">
                <a:ea typeface="ＭＳ Ｐゴシック" pitchFamily="34" charset="-128"/>
              </a:rPr>
              <a:t>Clinical study</a:t>
            </a:r>
          </a:p>
          <a:p>
            <a:pPr marL="799978" lvl="1" indent="-342778" defTabSz="914071" fontAlgn="base">
              <a:spcBef>
                <a:spcPct val="20000"/>
              </a:spcBef>
              <a:spcAft>
                <a:spcPct val="0"/>
              </a:spcAft>
              <a:buFontTx/>
              <a:buChar char="•"/>
              <a:defRPr/>
            </a:pPr>
            <a:r>
              <a:rPr lang="en-US" sz="2400" dirty="0">
                <a:ea typeface="ＭＳ Ｐゴシック" pitchFamily="34" charset="-128"/>
              </a:rPr>
              <a:t>46 HF patients (72% male, median 60 years, NYHA class II (33%) or III (67%), ischemic cardiomyopathy 44%, diabetes 22%, atrial fibrillation 30%</a:t>
            </a:r>
          </a:p>
          <a:p>
            <a:pPr marL="799978" lvl="1" indent="-342778" defTabSz="914071" fontAlgn="base">
              <a:spcBef>
                <a:spcPct val="20000"/>
              </a:spcBef>
              <a:spcAft>
                <a:spcPct val="0"/>
              </a:spcAft>
              <a:buFontTx/>
              <a:buChar char="•"/>
              <a:defRPr/>
            </a:pPr>
            <a:r>
              <a:rPr lang="en-US" sz="2400" dirty="0">
                <a:ea typeface="ＭＳ Ｐゴシック" pitchFamily="34" charset="-128"/>
              </a:rPr>
              <a:t>24 matched controls</a:t>
            </a:r>
          </a:p>
          <a:p>
            <a:pPr marL="799978" lvl="1" indent="-342778" defTabSz="914071" fontAlgn="base">
              <a:spcBef>
                <a:spcPct val="20000"/>
              </a:spcBef>
              <a:spcAft>
                <a:spcPct val="0"/>
              </a:spcAft>
              <a:buFontTx/>
              <a:buChar char="•"/>
              <a:defRPr/>
            </a:pPr>
            <a:r>
              <a:rPr lang="en-US" sz="2400" dirty="0">
                <a:ea typeface="ＭＳ Ｐゴシック" pitchFamily="34" charset="-128"/>
              </a:rPr>
              <a:t>7 blood samples in 24 hour</a:t>
            </a:r>
          </a:p>
          <a:p>
            <a:pPr marL="799978" lvl="1" indent="-342778" defTabSz="914071" fontAlgn="base">
              <a:spcBef>
                <a:spcPct val="20000"/>
              </a:spcBef>
              <a:spcAft>
                <a:spcPct val="0"/>
              </a:spcAft>
              <a:buFontTx/>
              <a:buChar char="•"/>
              <a:defRPr/>
            </a:pPr>
            <a:r>
              <a:rPr lang="en-US" sz="2400" dirty="0">
                <a:ea typeface="ＭＳ Ｐゴシック" pitchFamily="34" charset="-128"/>
              </a:rPr>
              <a:t>24 hour blood pressure, Holter</a:t>
            </a:r>
          </a:p>
          <a:p>
            <a:pPr marL="799978" lvl="1" indent="-342778" defTabSz="914071" fontAlgn="base">
              <a:spcBef>
                <a:spcPct val="20000"/>
              </a:spcBef>
              <a:spcAft>
                <a:spcPct val="0"/>
              </a:spcAft>
              <a:buFontTx/>
              <a:buChar char="•"/>
              <a:defRPr/>
            </a:pPr>
            <a:r>
              <a:rPr lang="en-US" sz="2400" dirty="0">
                <a:ea typeface="ＭＳ Ｐゴシック" pitchFamily="34" charset="-128"/>
              </a:rPr>
              <a:t>Activity watch, sleep/chrono questionnaires</a:t>
            </a:r>
          </a:p>
          <a:p>
            <a:pPr marL="342778" indent="-342778" defTabSz="914071" fontAlgn="base">
              <a:spcBef>
                <a:spcPct val="20000"/>
              </a:spcBef>
              <a:spcAft>
                <a:spcPct val="0"/>
              </a:spcAft>
              <a:buFontTx/>
              <a:buChar char="•"/>
              <a:defRPr/>
            </a:pPr>
            <a:r>
              <a:rPr lang="en-US" sz="2400" b="1" dirty="0">
                <a:ea typeface="ＭＳ Ｐゴシック" pitchFamily="34" charset="-128"/>
              </a:rPr>
              <a:t>Translational HF models</a:t>
            </a:r>
          </a:p>
          <a:p>
            <a:pPr marL="799978" lvl="1" indent="-342778" defTabSz="914071" fontAlgn="base">
              <a:spcBef>
                <a:spcPct val="20000"/>
              </a:spcBef>
              <a:spcAft>
                <a:spcPct val="0"/>
              </a:spcAft>
              <a:buFontTx/>
              <a:buChar char="•"/>
              <a:defRPr/>
            </a:pPr>
            <a:r>
              <a:rPr lang="en-US" sz="2400" dirty="0">
                <a:ea typeface="ＭＳ Ｐゴシック" pitchFamily="34" charset="-128"/>
              </a:rPr>
              <a:t>Mouse (nocturnal)</a:t>
            </a:r>
          </a:p>
          <a:p>
            <a:pPr marL="799978" lvl="1" indent="-342778" defTabSz="914071" fontAlgn="base">
              <a:spcBef>
                <a:spcPct val="20000"/>
              </a:spcBef>
              <a:spcAft>
                <a:spcPct val="0"/>
              </a:spcAft>
              <a:buFontTx/>
              <a:buChar char="•"/>
              <a:defRPr/>
            </a:pPr>
            <a:r>
              <a:rPr lang="en-US" sz="2400" dirty="0">
                <a:ea typeface="ＭＳ Ｐゴシック" pitchFamily="34" charset="-128"/>
              </a:rPr>
              <a:t>Zebrafish (diurnal)</a:t>
            </a: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Is </a:t>
            </a:r>
            <a:r>
              <a:rPr lang="nl-NL" dirty="0" err="1">
                <a:solidFill>
                  <a:srgbClr val="1C1C1C"/>
                </a:solidFill>
              </a:rPr>
              <a:t>the</a:t>
            </a:r>
            <a:r>
              <a:rPr lang="nl-NL" dirty="0">
                <a:solidFill>
                  <a:srgbClr val="1C1C1C"/>
                </a:solidFill>
              </a:rPr>
              <a:t> </a:t>
            </a:r>
            <a:r>
              <a:rPr lang="nl-NL" dirty="0" err="1">
                <a:solidFill>
                  <a:srgbClr val="1C1C1C"/>
                </a:solidFill>
              </a:rPr>
              <a:t>Circadian</a:t>
            </a:r>
            <a:r>
              <a:rPr lang="nl-NL" dirty="0">
                <a:solidFill>
                  <a:srgbClr val="1C1C1C"/>
                </a:solidFill>
              </a:rPr>
              <a:t> </a:t>
            </a:r>
            <a:r>
              <a:rPr lang="nl-NL" dirty="0" err="1">
                <a:solidFill>
                  <a:srgbClr val="1C1C1C"/>
                </a:solidFill>
              </a:rPr>
              <a:t>Clock</a:t>
            </a:r>
            <a:r>
              <a:rPr lang="nl-NL" dirty="0">
                <a:solidFill>
                  <a:srgbClr val="1C1C1C"/>
                </a:solidFill>
              </a:rPr>
              <a:t> Relevant in Heart Failure? </a:t>
            </a:r>
          </a:p>
        </p:txBody>
      </p:sp>
      <p:pic>
        <p:nvPicPr>
          <p:cNvPr id="11" name="Afbeelding 10">
            <a:extLst>
              <a:ext uri="{FF2B5EF4-FFF2-40B4-BE49-F238E27FC236}">
                <a16:creationId xmlns:a16="http://schemas.microsoft.com/office/drawing/2014/main" id="{6A4072DF-8645-8EB0-7A40-F87FD6031EDA}"/>
              </a:ext>
            </a:extLst>
          </p:cNvPr>
          <p:cNvPicPr>
            <a:picLocks noChangeAspect="1"/>
          </p:cNvPicPr>
          <p:nvPr/>
        </p:nvPicPr>
        <p:blipFill rotWithShape="1">
          <a:blip r:embed="rId2"/>
          <a:srcRect l="7799"/>
          <a:stretch/>
        </p:blipFill>
        <p:spPr>
          <a:xfrm>
            <a:off x="8442113" y="3429000"/>
            <a:ext cx="3654749" cy="2225878"/>
          </a:xfrm>
          <a:prstGeom prst="rect">
            <a:avLst/>
          </a:prstGeom>
        </p:spPr>
      </p:pic>
    </p:spTree>
    <p:extLst>
      <p:ext uri="{BB962C8B-B14F-4D97-AF65-F5344CB8AC3E}">
        <p14:creationId xmlns:p14="http://schemas.microsoft.com/office/powerpoint/2010/main" val="2372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5" y="371693"/>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pic>
        <p:nvPicPr>
          <p:cNvPr id="5" name="image12.png">
            <a:extLst>
              <a:ext uri="{FF2B5EF4-FFF2-40B4-BE49-F238E27FC236}">
                <a16:creationId xmlns:a16="http://schemas.microsoft.com/office/drawing/2014/main" id="{DAE908E1-2C24-4CE4-B1CE-5EED8652276C}"/>
              </a:ext>
            </a:extLst>
          </p:cNvPr>
          <p:cNvPicPr/>
          <p:nvPr/>
        </p:nvPicPr>
        <p:blipFill>
          <a:blip r:embed="rId2"/>
          <a:srcRect/>
          <a:stretch>
            <a:fillRect/>
          </a:stretch>
        </p:blipFill>
        <p:spPr>
          <a:xfrm>
            <a:off x="2423592" y="1175329"/>
            <a:ext cx="6624736" cy="5145541"/>
          </a:xfrm>
          <a:prstGeom prst="rect">
            <a:avLst/>
          </a:prstGeom>
          <a:ln/>
        </p:spPr>
      </p:pic>
      <p:sp>
        <p:nvSpPr>
          <p:cNvPr id="10" name="Titel 3">
            <a:extLst>
              <a:ext uri="{FF2B5EF4-FFF2-40B4-BE49-F238E27FC236}">
                <a16:creationId xmlns:a16="http://schemas.microsoft.com/office/drawing/2014/main" id="{451BC2F0-1BE9-4EE0-BC51-16CC7E9431B7}"/>
              </a:ext>
            </a:extLst>
          </p:cNvPr>
          <p:cNvSpPr txBox="1">
            <a:spLocks/>
          </p:cNvSpPr>
          <p:nvPr/>
        </p:nvSpPr>
        <p:spPr>
          <a:xfrm>
            <a:off x="1917247" y="371693"/>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Is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the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Circadian</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Clock</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Relevant in Heart Failure? </a:t>
            </a:r>
          </a:p>
        </p:txBody>
      </p:sp>
      <p:sp>
        <p:nvSpPr>
          <p:cNvPr id="6" name="Text Box 102">
            <a:extLst>
              <a:ext uri="{FF2B5EF4-FFF2-40B4-BE49-F238E27FC236}">
                <a16:creationId xmlns:a16="http://schemas.microsoft.com/office/drawing/2014/main" id="{C04CF1B5-EDE1-4620-8BA8-98B4123A4116}"/>
              </a:ext>
            </a:extLst>
          </p:cNvPr>
          <p:cNvSpPr txBox="1">
            <a:spLocks noChangeArrowheads="1"/>
          </p:cNvSpPr>
          <p:nvPr/>
        </p:nvSpPr>
        <p:spPr bwMode="auto">
          <a:xfrm>
            <a:off x="4367808" y="6526216"/>
            <a:ext cx="5181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rPr>
              <a:t>Crnko et al. </a:t>
            </a:r>
            <a:r>
              <a:rPr kumimoji="0" lang="en-US" sz="1400" b="0" i="1" u="none" strike="noStrike" kern="1200" cap="none" spc="0" normalizeH="0" baseline="0" noProof="0" dirty="0" err="1">
                <a:ln>
                  <a:noFill/>
                </a:ln>
                <a:solidFill>
                  <a:srgbClr val="FF3399"/>
                </a:solidFill>
                <a:effectLst/>
                <a:uLnTx/>
                <a:uFillTx/>
                <a:latin typeface="Verdana"/>
                <a:ea typeface="ＭＳ Ｐゴシック" pitchFamily="34" charset="-128"/>
                <a:cs typeface="Arial"/>
              </a:rPr>
              <a:t>EBioMedicine</a:t>
            </a:r>
            <a:r>
              <a:rPr kumimoji="0" lang="en-US" sz="1400" b="0" i="1" u="none" strike="noStrike" kern="1200" cap="none" spc="0" normalizeH="0" baseline="0" noProof="0" dirty="0">
                <a:ln>
                  <a:noFill/>
                </a:ln>
                <a:solidFill>
                  <a:srgbClr val="FF3399"/>
                </a:solidFill>
                <a:effectLst/>
                <a:uLnTx/>
                <a:uFillTx/>
                <a:latin typeface="Verdana"/>
                <a:ea typeface="ＭＳ Ｐゴシック" pitchFamily="34" charset="-128"/>
                <a:cs typeface="Arial"/>
              </a:rPr>
              <a:t> 2023</a:t>
            </a:r>
            <a:endPar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endParaRPr>
          </a:p>
        </p:txBody>
      </p:sp>
    </p:spTree>
    <p:extLst>
      <p:ext uri="{BB962C8B-B14F-4D97-AF65-F5344CB8AC3E}">
        <p14:creationId xmlns:p14="http://schemas.microsoft.com/office/powerpoint/2010/main" val="2154967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344" y="371691"/>
            <a:ext cx="1200065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en-US" dirty="0">
                <a:solidFill>
                  <a:srgbClr val="1C1C1C"/>
                </a:solidFill>
              </a:rPr>
              <a:t>The Clock Remains Intact, but with Dampened Hormonal Output in HF</a:t>
            </a:r>
            <a:endParaRPr lang="nl-NL" dirty="0">
              <a:solidFill>
                <a:srgbClr val="1C1C1C"/>
              </a:solidFill>
            </a:endParaRPr>
          </a:p>
        </p:txBody>
      </p:sp>
      <p:pic>
        <p:nvPicPr>
          <p:cNvPr id="6" name="Afbeelding 5">
            <a:extLst>
              <a:ext uri="{FF2B5EF4-FFF2-40B4-BE49-F238E27FC236}">
                <a16:creationId xmlns:a16="http://schemas.microsoft.com/office/drawing/2014/main" id="{D613BAA7-45AF-4140-93F8-F4F498AADFD5}"/>
              </a:ext>
            </a:extLst>
          </p:cNvPr>
          <p:cNvPicPr>
            <a:picLocks noChangeAspect="1"/>
          </p:cNvPicPr>
          <p:nvPr/>
        </p:nvPicPr>
        <p:blipFill rotWithShape="1">
          <a:blip r:embed="rId2"/>
          <a:srcRect l="46547" b="49613"/>
          <a:stretch/>
        </p:blipFill>
        <p:spPr>
          <a:xfrm>
            <a:off x="479376" y="1340768"/>
            <a:ext cx="3871117" cy="2346706"/>
          </a:xfrm>
          <a:prstGeom prst="rect">
            <a:avLst/>
          </a:prstGeom>
        </p:spPr>
      </p:pic>
      <p:pic>
        <p:nvPicPr>
          <p:cNvPr id="7" name="Afbeelding 6">
            <a:extLst>
              <a:ext uri="{FF2B5EF4-FFF2-40B4-BE49-F238E27FC236}">
                <a16:creationId xmlns:a16="http://schemas.microsoft.com/office/drawing/2014/main" id="{19BDD2AA-C53C-4B05-BEF7-60E1C8E1EFF3}"/>
              </a:ext>
            </a:extLst>
          </p:cNvPr>
          <p:cNvPicPr>
            <a:picLocks noChangeAspect="1"/>
          </p:cNvPicPr>
          <p:nvPr/>
        </p:nvPicPr>
        <p:blipFill rotWithShape="1">
          <a:blip r:embed="rId3"/>
          <a:srcRect l="2" r="49576" b="75395"/>
          <a:stretch/>
        </p:blipFill>
        <p:spPr>
          <a:xfrm>
            <a:off x="604425" y="4156169"/>
            <a:ext cx="3257994" cy="2328084"/>
          </a:xfrm>
          <a:prstGeom prst="rect">
            <a:avLst/>
          </a:prstGeom>
        </p:spPr>
      </p:pic>
      <p:pic>
        <p:nvPicPr>
          <p:cNvPr id="4" name="Afbeelding 3" descr="Afbeelding met diagram&#10;&#10;Automatisch gegenereerde beschrijving">
            <a:extLst>
              <a:ext uri="{FF2B5EF4-FFF2-40B4-BE49-F238E27FC236}">
                <a16:creationId xmlns:a16="http://schemas.microsoft.com/office/drawing/2014/main" id="{26B4954A-DB43-4398-B7AB-0BB73F4C1E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7" t="24801" r="50000" b="50000"/>
          <a:stretch/>
        </p:blipFill>
        <p:spPr>
          <a:xfrm>
            <a:off x="5015880" y="4221088"/>
            <a:ext cx="3024336" cy="2340024"/>
          </a:xfrm>
          <a:prstGeom prst="rect">
            <a:avLst/>
          </a:prstGeom>
        </p:spPr>
      </p:pic>
      <p:pic>
        <p:nvPicPr>
          <p:cNvPr id="8" name="Afbeelding 7">
            <a:extLst>
              <a:ext uri="{FF2B5EF4-FFF2-40B4-BE49-F238E27FC236}">
                <a16:creationId xmlns:a16="http://schemas.microsoft.com/office/drawing/2014/main" id="{80561003-26A4-49E4-8E46-1462E9B47D55}"/>
              </a:ext>
            </a:extLst>
          </p:cNvPr>
          <p:cNvPicPr>
            <a:picLocks noChangeAspect="1"/>
          </p:cNvPicPr>
          <p:nvPr/>
        </p:nvPicPr>
        <p:blipFill rotWithShape="1">
          <a:blip r:embed="rId5"/>
          <a:srcRect t="50000" r="53376"/>
          <a:stretch/>
        </p:blipFill>
        <p:spPr>
          <a:xfrm>
            <a:off x="4655840" y="1282902"/>
            <a:ext cx="3486570" cy="2404572"/>
          </a:xfrm>
          <a:prstGeom prst="rect">
            <a:avLst/>
          </a:prstGeom>
        </p:spPr>
      </p:pic>
      <p:sp>
        <p:nvSpPr>
          <p:cNvPr id="3" name="Text Box 102">
            <a:extLst>
              <a:ext uri="{FF2B5EF4-FFF2-40B4-BE49-F238E27FC236}">
                <a16:creationId xmlns:a16="http://schemas.microsoft.com/office/drawing/2014/main" id="{2CE3F963-ECEE-64B3-A3CB-ACBB8B791F06}"/>
              </a:ext>
            </a:extLst>
          </p:cNvPr>
          <p:cNvSpPr txBox="1">
            <a:spLocks noChangeArrowheads="1"/>
          </p:cNvSpPr>
          <p:nvPr/>
        </p:nvSpPr>
        <p:spPr bwMode="auto">
          <a:xfrm>
            <a:off x="4367808" y="6526216"/>
            <a:ext cx="5181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rPr>
              <a:t>Crnko et al. </a:t>
            </a:r>
            <a:r>
              <a:rPr kumimoji="0" lang="en-US" sz="1400" b="0" i="1" u="none" strike="noStrike" kern="1200" cap="none" spc="0" normalizeH="0" baseline="0" noProof="0" dirty="0" err="1">
                <a:ln>
                  <a:noFill/>
                </a:ln>
                <a:solidFill>
                  <a:srgbClr val="FF3399"/>
                </a:solidFill>
                <a:effectLst/>
                <a:uLnTx/>
                <a:uFillTx/>
                <a:latin typeface="Verdana"/>
                <a:ea typeface="ＭＳ Ｐゴシック" pitchFamily="34" charset="-128"/>
                <a:cs typeface="Arial"/>
              </a:rPr>
              <a:t>EBioMedicine</a:t>
            </a:r>
            <a:r>
              <a:rPr kumimoji="0" lang="en-US" sz="1400" b="0" i="1" u="none" strike="noStrike" kern="1200" cap="none" spc="0" normalizeH="0" baseline="0" noProof="0" dirty="0">
                <a:ln>
                  <a:noFill/>
                </a:ln>
                <a:solidFill>
                  <a:srgbClr val="FF3399"/>
                </a:solidFill>
                <a:effectLst/>
                <a:uLnTx/>
                <a:uFillTx/>
                <a:latin typeface="Verdana"/>
                <a:ea typeface="ＭＳ Ｐゴシック" pitchFamily="34" charset="-128"/>
                <a:cs typeface="Arial"/>
              </a:rPr>
              <a:t> 2023</a:t>
            </a:r>
            <a:endPar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endParaRPr>
          </a:p>
        </p:txBody>
      </p:sp>
    </p:spTree>
    <p:extLst>
      <p:ext uri="{BB962C8B-B14F-4D97-AF65-F5344CB8AC3E}">
        <p14:creationId xmlns:p14="http://schemas.microsoft.com/office/powerpoint/2010/main" val="2599416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344" y="371691"/>
            <a:ext cx="1200065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1C1C1C"/>
                </a:solidFill>
                <a:effectLst/>
                <a:uLnTx/>
                <a:uFillTx/>
                <a:latin typeface="Segoe UI"/>
                <a:ea typeface="ＭＳ Ｐゴシック" charset="0"/>
              </a:rPr>
              <a:t>The Clock Remains Intact, but with Dampened Hormonal Output in HF</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pic>
        <p:nvPicPr>
          <p:cNvPr id="9" name="Afbeelding 8">
            <a:extLst>
              <a:ext uri="{FF2B5EF4-FFF2-40B4-BE49-F238E27FC236}">
                <a16:creationId xmlns:a16="http://schemas.microsoft.com/office/drawing/2014/main" id="{2B90BA2F-A54F-463A-AFC8-E1DF6C268832}"/>
              </a:ext>
            </a:extLst>
          </p:cNvPr>
          <p:cNvPicPr>
            <a:picLocks noChangeAspect="1"/>
          </p:cNvPicPr>
          <p:nvPr/>
        </p:nvPicPr>
        <p:blipFill>
          <a:blip r:embed="rId2"/>
          <a:stretch>
            <a:fillRect/>
          </a:stretch>
        </p:blipFill>
        <p:spPr>
          <a:xfrm>
            <a:off x="1172308" y="1278733"/>
            <a:ext cx="8424794" cy="4761840"/>
          </a:xfrm>
          <a:prstGeom prst="rect">
            <a:avLst/>
          </a:prstGeom>
        </p:spPr>
      </p:pic>
      <p:sp>
        <p:nvSpPr>
          <p:cNvPr id="3" name="Text Box 102">
            <a:extLst>
              <a:ext uri="{FF2B5EF4-FFF2-40B4-BE49-F238E27FC236}">
                <a16:creationId xmlns:a16="http://schemas.microsoft.com/office/drawing/2014/main" id="{62947E09-97A1-9298-16E9-2CE8FB814C62}"/>
              </a:ext>
            </a:extLst>
          </p:cNvPr>
          <p:cNvSpPr txBox="1">
            <a:spLocks noChangeArrowheads="1"/>
          </p:cNvSpPr>
          <p:nvPr/>
        </p:nvSpPr>
        <p:spPr bwMode="auto">
          <a:xfrm>
            <a:off x="4367808" y="6526216"/>
            <a:ext cx="5181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rPr>
              <a:t>Crnko et al. </a:t>
            </a:r>
            <a:r>
              <a:rPr kumimoji="0" lang="en-US" sz="1400" b="0" i="1" u="none" strike="noStrike" kern="1200" cap="none" spc="0" normalizeH="0" baseline="0" noProof="0" dirty="0" err="1">
                <a:ln>
                  <a:noFill/>
                </a:ln>
                <a:solidFill>
                  <a:srgbClr val="FF3399"/>
                </a:solidFill>
                <a:effectLst/>
                <a:uLnTx/>
                <a:uFillTx/>
                <a:latin typeface="Verdana"/>
                <a:ea typeface="ＭＳ Ｐゴシック" pitchFamily="34" charset="-128"/>
                <a:cs typeface="Arial"/>
              </a:rPr>
              <a:t>EBioMedicine</a:t>
            </a:r>
            <a:r>
              <a:rPr kumimoji="0" lang="en-US" sz="1400" b="0" i="1" u="none" strike="noStrike" kern="1200" cap="none" spc="0" normalizeH="0" baseline="0" noProof="0" dirty="0">
                <a:ln>
                  <a:noFill/>
                </a:ln>
                <a:solidFill>
                  <a:srgbClr val="FF3399"/>
                </a:solidFill>
                <a:effectLst/>
                <a:uLnTx/>
                <a:uFillTx/>
                <a:latin typeface="Verdana"/>
                <a:ea typeface="ＭＳ Ｐゴシック" pitchFamily="34" charset="-128"/>
                <a:cs typeface="Arial"/>
              </a:rPr>
              <a:t> 2023</a:t>
            </a:r>
            <a:endParaRPr kumimoji="0" lang="en-US" sz="1400" b="0" i="0" u="none" strike="noStrike" kern="1200" cap="none" spc="0" normalizeH="0" baseline="0" noProof="0" dirty="0">
              <a:ln>
                <a:noFill/>
              </a:ln>
              <a:solidFill>
                <a:srgbClr val="FF3399"/>
              </a:solidFill>
              <a:effectLst/>
              <a:uLnTx/>
              <a:uFillTx/>
              <a:latin typeface="Verdana"/>
              <a:ea typeface="ＭＳ Ｐゴシック" pitchFamily="34" charset="-128"/>
              <a:cs typeface="Arial"/>
            </a:endParaRPr>
          </a:p>
        </p:txBody>
      </p:sp>
    </p:spTree>
    <p:extLst>
      <p:ext uri="{BB962C8B-B14F-4D97-AF65-F5344CB8AC3E}">
        <p14:creationId xmlns:p14="http://schemas.microsoft.com/office/powerpoint/2010/main" val="292028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055441" y="371691"/>
            <a:ext cx="9865096"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Heart Failure </a:t>
            </a:r>
            <a:r>
              <a:rPr lang="nl-NL" dirty="0" err="1">
                <a:solidFill>
                  <a:schemeClr val="tx1"/>
                </a:solidFill>
              </a:rPr>
              <a:t>Biomarker</a:t>
            </a:r>
            <a:r>
              <a:rPr lang="nl-NL" dirty="0">
                <a:solidFill>
                  <a:schemeClr val="tx1"/>
                </a:solidFill>
              </a:rPr>
              <a:t> sST2 Displays </a:t>
            </a:r>
            <a:r>
              <a:rPr lang="nl-NL" dirty="0" err="1">
                <a:solidFill>
                  <a:schemeClr val="tx1"/>
                </a:solidFill>
              </a:rPr>
              <a:t>Circadian</a:t>
            </a:r>
            <a:r>
              <a:rPr lang="nl-NL" dirty="0">
                <a:solidFill>
                  <a:schemeClr val="tx1"/>
                </a:solidFill>
              </a:rPr>
              <a:t> </a:t>
            </a:r>
            <a:r>
              <a:rPr lang="nl-NL" dirty="0" err="1">
                <a:solidFill>
                  <a:schemeClr val="tx1"/>
                </a:solidFill>
              </a:rPr>
              <a:t>Rhythm</a:t>
            </a:r>
            <a:endParaRPr lang="nl-NL" dirty="0">
              <a:solidFill>
                <a:schemeClr val="tx1"/>
              </a:solidFill>
            </a:endParaRPr>
          </a:p>
        </p:txBody>
      </p:sp>
      <p:sp>
        <p:nvSpPr>
          <p:cNvPr id="9" name="Rectangle 3"/>
          <p:cNvSpPr txBox="1">
            <a:spLocks noChangeArrowheads="1"/>
          </p:cNvSpPr>
          <p:nvPr/>
        </p:nvSpPr>
        <p:spPr bwMode="auto">
          <a:xfrm>
            <a:off x="1616621" y="1484784"/>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67" name="Text Box 28"/>
          <p:cNvSpPr txBox="1">
            <a:spLocks noChangeArrowheads="1"/>
          </p:cNvSpPr>
          <p:nvPr/>
        </p:nvSpPr>
        <p:spPr bwMode="auto">
          <a:xfrm>
            <a:off x="4223792" y="6553765"/>
            <a:ext cx="9108504" cy="630942"/>
          </a:xfrm>
          <a:prstGeom prst="rect">
            <a:avLst/>
          </a:prstGeom>
          <a:noFill/>
          <a:ln w="9525">
            <a:noFill/>
            <a:miter lim="800000"/>
            <a:headEnd/>
            <a:tailEnd/>
          </a:ln>
        </p:spPr>
        <p:txBody>
          <a:bodyPr wrap="square">
            <a:spAutoFit/>
          </a:bodyPr>
          <a:lstStyle/>
          <a:p>
            <a:pPr>
              <a:spcBef>
                <a:spcPct val="50000"/>
              </a:spcBef>
            </a:pPr>
            <a:r>
              <a:rPr lang="en-US" sz="1400" dirty="0" err="1">
                <a:solidFill>
                  <a:srgbClr val="FF3399"/>
                </a:solidFill>
                <a:latin typeface="Verdana" panose="020B0604030504040204" pitchFamily="34" charset="0"/>
                <a:ea typeface="Verdana" panose="020B0604030504040204" pitchFamily="34" charset="0"/>
                <a:cs typeface="Verdana" panose="020B0604030504040204" pitchFamily="34" charset="0"/>
              </a:rPr>
              <a:t>Crnko</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et al, ESC Heart Failure 2020</a:t>
            </a:r>
          </a:p>
          <a:p>
            <a:pPr>
              <a:spcBef>
                <a:spcPct val="50000"/>
              </a:spcBef>
            </a:pPr>
            <a:endPar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BA8E447E-A46D-43F5-B381-3B7950B5BBBD}"/>
              </a:ext>
            </a:extLst>
          </p:cNvPr>
          <p:cNvPicPr>
            <a:picLocks noChangeAspect="1"/>
          </p:cNvPicPr>
          <p:nvPr/>
        </p:nvPicPr>
        <p:blipFill rotWithShape="1">
          <a:blip r:embed="rId2"/>
          <a:srcRect l="27163" t="44400" r="51575" b="19201"/>
          <a:stretch/>
        </p:blipFill>
        <p:spPr>
          <a:xfrm>
            <a:off x="-24680" y="1052736"/>
            <a:ext cx="5184576" cy="4992556"/>
          </a:xfrm>
          <a:prstGeom prst="rect">
            <a:avLst/>
          </a:prstGeom>
        </p:spPr>
      </p:pic>
      <p:sp>
        <p:nvSpPr>
          <p:cNvPr id="5" name="Rechthoek 4">
            <a:extLst>
              <a:ext uri="{FF2B5EF4-FFF2-40B4-BE49-F238E27FC236}">
                <a16:creationId xmlns:a16="http://schemas.microsoft.com/office/drawing/2014/main" id="{B7BEA8F3-CAD6-46AC-BBF6-DA366FFBD283}"/>
              </a:ext>
            </a:extLst>
          </p:cNvPr>
          <p:cNvSpPr/>
          <p:nvPr/>
        </p:nvSpPr>
        <p:spPr>
          <a:xfrm>
            <a:off x="3431704" y="1124744"/>
            <a:ext cx="360040"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3">
            <a:extLst>
              <a:ext uri="{FF2B5EF4-FFF2-40B4-BE49-F238E27FC236}">
                <a16:creationId xmlns:a16="http://schemas.microsoft.com/office/drawing/2014/main" id="{A8CE4A15-3D0D-43EE-8374-E454D1044E6E}"/>
              </a:ext>
            </a:extLst>
          </p:cNvPr>
          <p:cNvSpPr txBox="1">
            <a:spLocks noChangeArrowheads="1"/>
          </p:cNvSpPr>
          <p:nvPr/>
        </p:nvSpPr>
        <p:spPr bwMode="auto">
          <a:xfrm>
            <a:off x="-24680" y="1604121"/>
            <a:ext cx="4176464" cy="565851"/>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i="1" dirty="0">
              <a:solidFill>
                <a:srgbClr val="1C1C1C"/>
              </a:solidFill>
              <a:latin typeface="Verdana"/>
              <a:cs typeface="Arial"/>
            </a:endParaRPr>
          </a:p>
          <a:p>
            <a:pPr marL="342778" indent="-342778" defTabSz="914071" fontAlgn="base">
              <a:spcBef>
                <a:spcPct val="20000"/>
              </a:spcBef>
              <a:spcAft>
                <a:spcPct val="0"/>
              </a:spcAft>
              <a:defRPr/>
            </a:pPr>
            <a:r>
              <a:rPr lang="en-US" sz="2400" dirty="0">
                <a:solidFill>
                  <a:srgbClr val="1C1C1C"/>
                </a:solidFill>
                <a:latin typeface="Verdana"/>
                <a:cs typeface="Arial"/>
              </a:rPr>
              <a:t>	</a:t>
            </a:r>
            <a:endParaRPr lang="en-US" sz="2400" i="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sym typeface="Symbol" pitchFamily="18" charset="2"/>
            </a:endParaRPr>
          </a:p>
        </p:txBody>
      </p:sp>
      <p:pic>
        <p:nvPicPr>
          <p:cNvPr id="10" name="Picture 2">
            <a:extLst>
              <a:ext uri="{FF2B5EF4-FFF2-40B4-BE49-F238E27FC236}">
                <a16:creationId xmlns:a16="http://schemas.microsoft.com/office/drawing/2014/main" id="{59035706-C617-40F8-8F17-B95DAFC6DC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88" y="1628800"/>
            <a:ext cx="7077936" cy="2625562"/>
          </a:xfrm>
          <a:prstGeom prst="rect">
            <a:avLst/>
          </a:prstGeom>
          <a:solidFill>
            <a:schemeClr val="bg1"/>
          </a:solidFill>
          <a:ln>
            <a:noFill/>
          </a:ln>
          <a:effectLst/>
        </p:spPr>
      </p:pic>
      <p:sp>
        <p:nvSpPr>
          <p:cNvPr id="13" name="Tekstvak 12">
            <a:extLst>
              <a:ext uri="{FF2B5EF4-FFF2-40B4-BE49-F238E27FC236}">
                <a16:creationId xmlns:a16="http://schemas.microsoft.com/office/drawing/2014/main" id="{4E98C4C4-6BF6-4772-805C-156009BA8D1A}"/>
              </a:ext>
            </a:extLst>
          </p:cNvPr>
          <p:cNvSpPr txBox="1"/>
          <p:nvPr/>
        </p:nvSpPr>
        <p:spPr>
          <a:xfrm>
            <a:off x="5087889" y="4935407"/>
            <a:ext cx="5976663" cy="646331"/>
          </a:xfrm>
          <a:prstGeom prst="rect">
            <a:avLst/>
          </a:prstGeom>
          <a:noFill/>
        </p:spPr>
        <p:txBody>
          <a:bodyPr wrap="square">
            <a:spAutoFit/>
          </a:bodyPr>
          <a:lstStyle/>
          <a:p>
            <a:r>
              <a:rPr lang="en-US" dirty="0"/>
              <a:t>Prognostic value may increase with constant sampling time; up to 34% difference</a:t>
            </a:r>
          </a:p>
        </p:txBody>
      </p:sp>
      <p:sp>
        <p:nvSpPr>
          <p:cNvPr id="12" name="Rechthoek 11">
            <a:extLst>
              <a:ext uri="{FF2B5EF4-FFF2-40B4-BE49-F238E27FC236}">
                <a16:creationId xmlns:a16="http://schemas.microsoft.com/office/drawing/2014/main" id="{E3C3802C-ED89-42A3-B7D3-B80E18D2FB95}"/>
              </a:ext>
            </a:extLst>
          </p:cNvPr>
          <p:cNvSpPr/>
          <p:nvPr/>
        </p:nvSpPr>
        <p:spPr>
          <a:xfrm>
            <a:off x="283762" y="1188714"/>
            <a:ext cx="285741" cy="296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00085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7874408" y="1236197"/>
            <a:ext cx="2797565"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Klep interventies</a:t>
            </a:r>
          </a:p>
        </p:txBody>
      </p:sp>
      <p:pic>
        <p:nvPicPr>
          <p:cNvPr id="55302" name="Picture 2" descr="Afbeeldingsresultaat voor heart failure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26" y="1878555"/>
            <a:ext cx="2481263"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12"/>
          <p:cNvSpPr txBox="1"/>
          <p:nvPr/>
        </p:nvSpPr>
        <p:spPr>
          <a:xfrm>
            <a:off x="1675866" y="1225778"/>
            <a:ext cx="2851504"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Medicatie</a:t>
            </a:r>
          </a:p>
        </p:txBody>
      </p:sp>
      <p:sp>
        <p:nvSpPr>
          <p:cNvPr id="17" name="Tekstvak 16"/>
          <p:cNvSpPr txBox="1"/>
          <p:nvPr/>
        </p:nvSpPr>
        <p:spPr>
          <a:xfrm>
            <a:off x="4425579" y="1225778"/>
            <a:ext cx="3337033"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ICD / CRT</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465" y="1735022"/>
            <a:ext cx="2142853" cy="2142853"/>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494" y="1924251"/>
            <a:ext cx="2505637" cy="1810092"/>
          </a:xfrm>
          <a:prstGeom prst="rect">
            <a:avLst/>
          </a:prstGeom>
        </p:spPr>
      </p:pic>
      <p:sp>
        <p:nvSpPr>
          <p:cNvPr id="20" name="Tekstvak 19"/>
          <p:cNvSpPr txBox="1"/>
          <p:nvPr/>
        </p:nvSpPr>
        <p:spPr>
          <a:xfrm>
            <a:off x="58591" y="3738511"/>
            <a:ext cx="3337033"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Short-term MCS</a:t>
            </a:r>
          </a:p>
        </p:txBody>
      </p:sp>
      <p:grpSp>
        <p:nvGrpSpPr>
          <p:cNvPr id="22" name="Groep 21"/>
          <p:cNvGrpSpPr/>
          <p:nvPr/>
        </p:nvGrpSpPr>
        <p:grpSpPr>
          <a:xfrm>
            <a:off x="681654" y="4376143"/>
            <a:ext cx="2232714" cy="1671884"/>
            <a:chOff x="3355723" y="1255800"/>
            <a:chExt cx="5836340" cy="4528850"/>
          </a:xfrm>
        </p:grpSpPr>
        <p:pic>
          <p:nvPicPr>
            <p:cNvPr id="23" name="Content Placeholder 1"/>
            <p:cNvPicPr>
              <a:picLocks noChangeAspect="1"/>
            </p:cNvPicPr>
            <p:nvPr/>
          </p:nvPicPr>
          <p:blipFill rotWithShape="1">
            <a:blip r:embed="rId5"/>
            <a:srcRect l="-5" t="-8629" r="48660" b="-8629"/>
            <a:stretch/>
          </p:blipFill>
          <p:spPr>
            <a:xfrm>
              <a:off x="3355723" y="1255800"/>
              <a:ext cx="4140000" cy="4528850"/>
            </a:xfrm>
            <a:prstGeom prst="rect">
              <a:avLst/>
            </a:prstGeom>
          </p:spPr>
        </p:pic>
        <p:pic>
          <p:nvPicPr>
            <p:cNvPr id="24" name="Afbeelding 23"/>
            <p:cNvPicPr>
              <a:picLocks noChangeAspect="1"/>
            </p:cNvPicPr>
            <p:nvPr/>
          </p:nvPicPr>
          <p:blipFill rotWithShape="1">
            <a:blip r:embed="rId6"/>
            <a:srcRect t="2323" r="2839" b="-1272"/>
            <a:stretch/>
          </p:blipFill>
          <p:spPr>
            <a:xfrm>
              <a:off x="7248063" y="1392650"/>
              <a:ext cx="1944000" cy="4392000"/>
            </a:xfrm>
            <a:prstGeom prst="rect">
              <a:avLst/>
            </a:prstGeom>
          </p:spPr>
        </p:pic>
        <p:pic>
          <p:nvPicPr>
            <p:cNvPr id="25" name="Afbeelding 24"/>
            <p:cNvPicPr>
              <a:picLocks noChangeAspect="1"/>
            </p:cNvPicPr>
            <p:nvPr/>
          </p:nvPicPr>
          <p:blipFill>
            <a:blip r:embed="rId7"/>
            <a:stretch>
              <a:fillRect/>
            </a:stretch>
          </p:blipFill>
          <p:spPr>
            <a:xfrm>
              <a:off x="7743383" y="1593377"/>
              <a:ext cx="339980" cy="324167"/>
            </a:xfrm>
            <a:prstGeom prst="rect">
              <a:avLst/>
            </a:prstGeom>
          </p:spPr>
        </p:pic>
      </p:grpSp>
      <p:sp>
        <p:nvSpPr>
          <p:cNvPr id="16" name="Tekstvak 15"/>
          <p:cNvSpPr txBox="1"/>
          <p:nvPr/>
        </p:nvSpPr>
        <p:spPr>
          <a:xfrm>
            <a:off x="8890408" y="3709615"/>
            <a:ext cx="2797565"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Total </a:t>
            </a:r>
            <a:r>
              <a:rPr kumimoji="0" lang="nl-NL" sz="2200" b="1" i="0" u="none" strike="noStrike" kern="1200" cap="none" spc="0" normalizeH="0" baseline="0" noProof="0" dirty="0" err="1">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artificial</a:t>
            </a: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 </a:t>
            </a:r>
            <a:r>
              <a:rPr kumimoji="0" lang="nl-NL" sz="2200" b="1" i="0" u="none" strike="noStrike" kern="1200" cap="none" spc="0" normalizeH="0" baseline="0" noProof="0" dirty="0" err="1">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heart</a:t>
            </a:r>
            <a:endPar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endParaRPr>
          </a:p>
        </p:txBody>
      </p:sp>
      <p:pic>
        <p:nvPicPr>
          <p:cNvPr id="55298" name="Picture 6" descr="Afbeeldingsresultaat voor CARMA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57963" y="4315442"/>
            <a:ext cx="246245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3302413" y="3709615"/>
            <a:ext cx="2246332"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LV Assist Device</a:t>
            </a:r>
          </a:p>
        </p:txBody>
      </p:sp>
      <p:sp>
        <p:nvSpPr>
          <p:cNvPr id="9" name="Tekstvak 8"/>
          <p:cNvSpPr txBox="1"/>
          <p:nvPr/>
        </p:nvSpPr>
        <p:spPr>
          <a:xfrm>
            <a:off x="5671801" y="3708017"/>
            <a:ext cx="3337033" cy="430885"/>
          </a:xfrm>
          <a:prstGeom prst="rect">
            <a:avLst/>
          </a:prstGeom>
          <a:solidFill>
            <a:schemeClr val="bg1">
              <a:alpha val="8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sym typeface="Calibri"/>
              </a:rPr>
              <a:t>Harttransplantatie</a:t>
            </a:r>
          </a:p>
        </p:txBody>
      </p:sp>
      <p:pic>
        <p:nvPicPr>
          <p:cNvPr id="55308" name="Picture 4" descr="De bronafbeelding bekijk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1916" y="4319588"/>
            <a:ext cx="24796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6" descr="De bronafbeelding bekijk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7511" y="4341534"/>
            <a:ext cx="248126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hoek 20"/>
          <p:cNvSpPr/>
          <p:nvPr/>
        </p:nvSpPr>
        <p:spPr>
          <a:xfrm>
            <a:off x="11751" y="1225778"/>
            <a:ext cx="12192000" cy="2516170"/>
          </a:xfrm>
          <a:prstGeom prst="rect">
            <a:avLst/>
          </a:prstGeom>
          <a:solidFill>
            <a:srgbClr val="FFFFFF">
              <a:alpha val="78039"/>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el 1"/>
          <p:cNvSpPr txBox="1">
            <a:spLocks/>
          </p:cNvSpPr>
          <p:nvPr/>
        </p:nvSpPr>
        <p:spPr bwMode="auto">
          <a:xfrm>
            <a:off x="523876" y="461170"/>
            <a:ext cx="8226425" cy="817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914400" rtl="0" eaLnBrk="1" latinLnBrk="0" hangingPunct="1">
              <a:lnSpc>
                <a:spcPct val="80000"/>
              </a:lnSpc>
              <a:spcBef>
                <a:spcPct val="0"/>
              </a:spcBef>
              <a:buNone/>
              <a:defRPr sz="4000" kern="1200" spc="-60"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altLang="nl-NL" sz="3000" b="1" i="0" u="none" strike="noStrike" kern="1200" cap="none" spc="-60" normalizeH="0" baseline="0" noProof="0" dirty="0">
                <a:ln>
                  <a:noFill/>
                </a:ln>
                <a:solidFill>
                  <a:srgbClr val="004285"/>
                </a:solidFill>
                <a:effectLst/>
                <a:uLnTx/>
                <a:uFillTx/>
                <a:latin typeface="Calibri" panose="020F0502020204030204"/>
                <a:ea typeface="Segoe UI" panose="020B0502040204020203" pitchFamily="34" charset="0"/>
                <a:cs typeface="Segoe UI" panose="020B0502040204020203" pitchFamily="34" charset="0"/>
              </a:rPr>
              <a:t>Treatment at the UMCU</a:t>
            </a:r>
          </a:p>
        </p:txBody>
      </p:sp>
    </p:spTree>
    <p:extLst>
      <p:ext uri="{BB962C8B-B14F-4D97-AF65-F5344CB8AC3E}">
        <p14:creationId xmlns:p14="http://schemas.microsoft.com/office/powerpoint/2010/main" val="190299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4687" y="4536430"/>
            <a:ext cx="2108944" cy="16737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Titel 1"/>
          <p:cNvSpPr>
            <a:spLocks noGrp="1"/>
          </p:cNvSpPr>
          <p:nvPr>
            <p:ph type="title"/>
          </p:nvPr>
        </p:nvSpPr>
        <p:spPr bwMode="auto">
          <a:xfrm>
            <a:off x="523876" y="461170"/>
            <a:ext cx="8226425" cy="81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nl-NL" altLang="nl-NL" sz="3000" dirty="0">
                <a:solidFill>
                  <a:schemeClr val="tx1"/>
                </a:solidFill>
                <a:latin typeface="+mj-lt"/>
                <a:ea typeface="Segoe UI" panose="020B0502040204020203" pitchFamily="34" charset="0"/>
                <a:cs typeface="Segoe UI" panose="020B0502040204020203" pitchFamily="34" charset="0"/>
              </a:rPr>
              <a:t>LVAD </a:t>
            </a:r>
            <a:r>
              <a:rPr lang="nl-NL" altLang="nl-NL" sz="3000" dirty="0" err="1">
                <a:solidFill>
                  <a:schemeClr val="tx1"/>
                </a:solidFill>
                <a:latin typeface="+mj-lt"/>
                <a:ea typeface="Segoe UI" panose="020B0502040204020203" pitchFamily="34" charset="0"/>
                <a:cs typeface="Segoe UI" panose="020B0502040204020203" pitchFamily="34" charset="0"/>
              </a:rPr>
              <a:t>Evolution</a:t>
            </a:r>
            <a:endParaRPr lang="nl-NL" altLang="nl-NL" sz="3000" dirty="0">
              <a:solidFill>
                <a:schemeClr val="tx1"/>
              </a:solidFill>
              <a:latin typeface="+mj-lt"/>
              <a:ea typeface="Segoe UI" panose="020B0502040204020203" pitchFamily="34" charset="0"/>
              <a:cs typeface="Segoe UI" panose="020B0502040204020203" pitchFamily="34" charset="0"/>
            </a:endParaRPr>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870" t="1502" r="21306" b="1876"/>
          <a:stretch/>
        </p:blipFill>
        <p:spPr bwMode="auto">
          <a:xfrm>
            <a:off x="7687110" y="1351885"/>
            <a:ext cx="2833884" cy="355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ijl-rechts 1"/>
          <p:cNvSpPr/>
          <p:nvPr/>
        </p:nvSpPr>
        <p:spPr>
          <a:xfrm>
            <a:off x="5415377" y="3506680"/>
            <a:ext cx="2068497" cy="408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4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055441" y="371691"/>
            <a:ext cx="9865096"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LVAD Pump Parameters Display </a:t>
            </a:r>
            <a:r>
              <a:rPr lang="nl-NL" dirty="0" err="1">
                <a:solidFill>
                  <a:schemeClr val="tx1"/>
                </a:solidFill>
              </a:rPr>
              <a:t>Circadian</a:t>
            </a:r>
            <a:r>
              <a:rPr lang="nl-NL" dirty="0">
                <a:solidFill>
                  <a:schemeClr val="tx1"/>
                </a:solidFill>
              </a:rPr>
              <a:t> </a:t>
            </a:r>
            <a:r>
              <a:rPr lang="nl-NL" dirty="0" err="1">
                <a:solidFill>
                  <a:schemeClr val="tx1"/>
                </a:solidFill>
              </a:rPr>
              <a:t>Rhythm</a:t>
            </a:r>
            <a:endParaRPr lang="nl-NL" dirty="0">
              <a:solidFill>
                <a:schemeClr val="tx1"/>
              </a:solidFill>
            </a:endParaRPr>
          </a:p>
        </p:txBody>
      </p:sp>
      <p:sp>
        <p:nvSpPr>
          <p:cNvPr id="9" name="Rectangle 3"/>
          <p:cNvSpPr txBox="1">
            <a:spLocks noChangeArrowheads="1"/>
          </p:cNvSpPr>
          <p:nvPr/>
        </p:nvSpPr>
        <p:spPr bwMode="auto">
          <a:xfrm>
            <a:off x="1185800" y="1484784"/>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67" name="Text Box 28"/>
          <p:cNvSpPr txBox="1">
            <a:spLocks noChangeArrowheads="1"/>
          </p:cNvSpPr>
          <p:nvPr/>
        </p:nvSpPr>
        <p:spPr bwMode="auto">
          <a:xfrm>
            <a:off x="6569349" y="6558083"/>
            <a:ext cx="9108504" cy="630942"/>
          </a:xfrm>
          <a:prstGeom prst="rect">
            <a:avLst/>
          </a:prstGeom>
          <a:noFill/>
          <a:ln w="9525">
            <a:noFill/>
            <a:miter lim="800000"/>
            <a:headEnd/>
            <a:tailEnd/>
          </a:ln>
        </p:spPr>
        <p:txBody>
          <a:bodyPr wrap="square">
            <a:spAutoFit/>
          </a:bodyPr>
          <a:lstStyle/>
          <a:p>
            <a:pPr>
              <a:spcBef>
                <a:spcPct val="50000"/>
              </a:spcBef>
            </a:pPr>
            <a:r>
              <a:rPr lang="en-US" sz="1400" dirty="0" err="1">
                <a:solidFill>
                  <a:srgbClr val="FF3399"/>
                </a:solidFill>
                <a:latin typeface="Verdana" panose="020B0604030504040204" pitchFamily="34" charset="0"/>
                <a:ea typeface="Verdana" panose="020B0604030504040204" pitchFamily="34" charset="0"/>
                <a:cs typeface="Verdana" panose="020B0604030504040204" pitchFamily="34" charset="0"/>
              </a:rPr>
              <a:t>Consolo</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 et al, JHLT 2019; Numan et al, Artificial Organs 2023</a:t>
            </a:r>
          </a:p>
          <a:p>
            <a:pPr>
              <a:spcBef>
                <a:spcPct val="50000"/>
              </a:spcBef>
            </a:pPr>
            <a:endPar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a:extLst>
              <a:ext uri="{FF2B5EF4-FFF2-40B4-BE49-F238E27FC236}">
                <a16:creationId xmlns:a16="http://schemas.microsoft.com/office/drawing/2014/main" id="{B7BEA8F3-CAD6-46AC-BBF6-DA366FFBD283}"/>
              </a:ext>
            </a:extLst>
          </p:cNvPr>
          <p:cNvSpPr/>
          <p:nvPr/>
        </p:nvSpPr>
        <p:spPr>
          <a:xfrm>
            <a:off x="3000883" y="1124744"/>
            <a:ext cx="360040"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tangle 3">
            <a:extLst>
              <a:ext uri="{FF2B5EF4-FFF2-40B4-BE49-F238E27FC236}">
                <a16:creationId xmlns:a16="http://schemas.microsoft.com/office/drawing/2014/main" id="{A8CE4A15-3D0D-43EE-8374-E454D1044E6E}"/>
              </a:ext>
            </a:extLst>
          </p:cNvPr>
          <p:cNvSpPr txBox="1">
            <a:spLocks noChangeArrowheads="1"/>
          </p:cNvSpPr>
          <p:nvPr/>
        </p:nvSpPr>
        <p:spPr bwMode="auto">
          <a:xfrm>
            <a:off x="-24680" y="1604121"/>
            <a:ext cx="4176464" cy="565851"/>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i="1" dirty="0">
              <a:solidFill>
                <a:srgbClr val="1C1C1C"/>
              </a:solidFill>
              <a:latin typeface="Verdana"/>
              <a:cs typeface="Arial"/>
            </a:endParaRPr>
          </a:p>
          <a:p>
            <a:pPr marL="342778" indent="-342778" defTabSz="914071" fontAlgn="base">
              <a:spcBef>
                <a:spcPct val="20000"/>
              </a:spcBef>
              <a:spcAft>
                <a:spcPct val="0"/>
              </a:spcAft>
              <a:defRPr/>
            </a:pPr>
            <a:r>
              <a:rPr lang="en-US" sz="2400" dirty="0">
                <a:solidFill>
                  <a:srgbClr val="1C1C1C"/>
                </a:solidFill>
                <a:latin typeface="Verdana"/>
                <a:cs typeface="Arial"/>
              </a:rPr>
              <a:t>	</a:t>
            </a:r>
            <a:endParaRPr lang="en-US" sz="2400" i="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sym typeface="Symbol" pitchFamily="18" charset="2"/>
            </a:endParaRPr>
          </a:p>
        </p:txBody>
      </p:sp>
      <p:sp>
        <p:nvSpPr>
          <p:cNvPr id="12" name="Rechthoek 11">
            <a:extLst>
              <a:ext uri="{FF2B5EF4-FFF2-40B4-BE49-F238E27FC236}">
                <a16:creationId xmlns:a16="http://schemas.microsoft.com/office/drawing/2014/main" id="{E3C3802C-ED89-42A3-B7D3-B80E18D2FB95}"/>
              </a:ext>
            </a:extLst>
          </p:cNvPr>
          <p:cNvSpPr/>
          <p:nvPr/>
        </p:nvSpPr>
        <p:spPr>
          <a:xfrm>
            <a:off x="-147059" y="1188714"/>
            <a:ext cx="285741" cy="296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B7B2EDAF-0FB9-BD38-17DD-AA6E8B40553C}"/>
              </a:ext>
            </a:extLst>
          </p:cNvPr>
          <p:cNvPicPr>
            <a:picLocks noChangeAspect="1"/>
          </p:cNvPicPr>
          <p:nvPr/>
        </p:nvPicPr>
        <p:blipFill rotWithShape="1">
          <a:blip r:embed="rId2"/>
          <a:srcRect r="50292" b="48822"/>
          <a:stretch/>
        </p:blipFill>
        <p:spPr>
          <a:xfrm>
            <a:off x="8830406" y="1188714"/>
            <a:ext cx="3202629" cy="2816800"/>
          </a:xfrm>
          <a:prstGeom prst="rect">
            <a:avLst/>
          </a:prstGeom>
        </p:spPr>
      </p:pic>
      <p:pic>
        <p:nvPicPr>
          <p:cNvPr id="31" name="Picture 4" descr="https://ars.els-cdn.com/content/image/1-s2.0-S1053249819314767-gr5_lrg.jpg">
            <a:extLst>
              <a:ext uri="{FF2B5EF4-FFF2-40B4-BE49-F238E27FC236}">
                <a16:creationId xmlns:a16="http://schemas.microsoft.com/office/drawing/2014/main" id="{D4A35DC2-A889-EA56-38AF-24C23F42F0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 t="1117" r="54414" b="84498"/>
          <a:stretch/>
        </p:blipFill>
        <p:spPr bwMode="auto">
          <a:xfrm>
            <a:off x="158965" y="955366"/>
            <a:ext cx="6480720" cy="286989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ep 32">
            <a:extLst>
              <a:ext uri="{FF2B5EF4-FFF2-40B4-BE49-F238E27FC236}">
                <a16:creationId xmlns:a16="http://schemas.microsoft.com/office/drawing/2014/main" id="{8792C49F-0A93-3306-B7DA-B2A6475F162F}"/>
              </a:ext>
            </a:extLst>
          </p:cNvPr>
          <p:cNvGrpSpPr/>
          <p:nvPr/>
        </p:nvGrpSpPr>
        <p:grpSpPr>
          <a:xfrm>
            <a:off x="158327" y="3772166"/>
            <a:ext cx="7201438" cy="2876267"/>
            <a:chOff x="682930" y="3649077"/>
            <a:chExt cx="7201438" cy="2876267"/>
          </a:xfrm>
        </p:grpSpPr>
        <p:pic>
          <p:nvPicPr>
            <p:cNvPr id="34" name="Picture 4" descr="https://ars.els-cdn.com/content/image/1-s2.0-S1053249819314767-gr5_lrg.jpg">
              <a:extLst>
                <a:ext uri="{FF2B5EF4-FFF2-40B4-BE49-F238E27FC236}">
                  <a16:creationId xmlns:a16="http://schemas.microsoft.com/office/drawing/2014/main" id="{CED71654-A1F8-6016-3887-F3328C6B13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30" t="52015" r="3835" b="34610"/>
            <a:stretch/>
          </p:blipFill>
          <p:spPr bwMode="auto">
            <a:xfrm>
              <a:off x="682930" y="3649077"/>
              <a:ext cx="6547661" cy="2876267"/>
            </a:xfrm>
            <a:prstGeom prst="rect">
              <a:avLst/>
            </a:prstGeom>
            <a:noFill/>
            <a:extLst>
              <a:ext uri="{909E8E84-426E-40DD-AFC4-6F175D3DCCD1}">
                <a14:hiddenFill xmlns:a14="http://schemas.microsoft.com/office/drawing/2010/main">
                  <a:solidFill>
                    <a:srgbClr val="FFFFFF"/>
                  </a:solidFill>
                </a14:hiddenFill>
              </a:ext>
            </a:extLst>
          </p:spPr>
        </p:pic>
        <p:sp>
          <p:nvSpPr>
            <p:cNvPr id="35" name="PIJL-OMLAAG 2">
              <a:extLst>
                <a:ext uri="{FF2B5EF4-FFF2-40B4-BE49-F238E27FC236}">
                  <a16:creationId xmlns:a16="http://schemas.microsoft.com/office/drawing/2014/main" id="{C9C8867B-8561-4279-861A-FC4ECAD8113F}"/>
                </a:ext>
              </a:extLst>
            </p:cNvPr>
            <p:cNvSpPr/>
            <p:nvPr/>
          </p:nvSpPr>
          <p:spPr>
            <a:xfrm>
              <a:off x="1763688" y="4725144"/>
              <a:ext cx="2880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
          <p:nvSpPr>
            <p:cNvPr id="36" name="PIJL-OMLAAG 10">
              <a:extLst>
                <a:ext uri="{FF2B5EF4-FFF2-40B4-BE49-F238E27FC236}">
                  <a16:creationId xmlns:a16="http://schemas.microsoft.com/office/drawing/2014/main" id="{A6490CC4-EADD-1069-3D2C-D29E2D036DF7}"/>
                </a:ext>
              </a:extLst>
            </p:cNvPr>
            <p:cNvSpPr/>
            <p:nvPr/>
          </p:nvSpPr>
          <p:spPr>
            <a:xfrm>
              <a:off x="4427984" y="4725144"/>
              <a:ext cx="2880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
          <p:nvSpPr>
            <p:cNvPr id="37" name="PIJL-OMLAAG 11">
              <a:extLst>
                <a:ext uri="{FF2B5EF4-FFF2-40B4-BE49-F238E27FC236}">
                  <a16:creationId xmlns:a16="http://schemas.microsoft.com/office/drawing/2014/main" id="{5FC74072-F9D5-0206-896B-831EE70A3CA1}"/>
                </a:ext>
              </a:extLst>
            </p:cNvPr>
            <p:cNvSpPr/>
            <p:nvPr/>
          </p:nvSpPr>
          <p:spPr>
            <a:xfrm rot="2093922">
              <a:off x="5893831" y="4696683"/>
              <a:ext cx="2880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
          <p:nvSpPr>
            <p:cNvPr id="38" name="Tekstvak 37">
              <a:extLst>
                <a:ext uri="{FF2B5EF4-FFF2-40B4-BE49-F238E27FC236}">
                  <a16:creationId xmlns:a16="http://schemas.microsoft.com/office/drawing/2014/main" id="{C5A3818C-BAE3-52D1-39B3-BBF06591D25E}"/>
                </a:ext>
              </a:extLst>
            </p:cNvPr>
            <p:cNvSpPr txBox="1"/>
            <p:nvPr/>
          </p:nvSpPr>
          <p:spPr>
            <a:xfrm>
              <a:off x="1298808" y="4099743"/>
              <a:ext cx="1905040" cy="584775"/>
            </a:xfrm>
            <a:prstGeom prst="rect">
              <a:avLst/>
            </a:prstGeom>
            <a:solidFill>
              <a:schemeClr val="bg1"/>
            </a:solidFill>
            <a:ln>
              <a:solidFill>
                <a:schemeClr val="tx1"/>
              </a:solidFill>
            </a:ln>
          </p:spPr>
          <p:txBody>
            <a:bodyPr wrap="square" rtlCol="0">
              <a:spAutoFit/>
            </a:bodyPr>
            <a:lstStyle/>
            <a:p>
              <a:r>
                <a:rPr lang="nl-NL" sz="1600" b="1" dirty="0" err="1">
                  <a:solidFill>
                    <a:srgbClr val="1C1C1C"/>
                  </a:solidFill>
                  <a:latin typeface="Calibri"/>
                </a:rPr>
                <a:t>Loss</a:t>
              </a:r>
              <a:r>
                <a:rPr lang="nl-NL" sz="1600" b="1" dirty="0">
                  <a:solidFill>
                    <a:srgbClr val="1C1C1C"/>
                  </a:solidFill>
                  <a:latin typeface="Calibri"/>
                </a:rPr>
                <a:t> of </a:t>
              </a:r>
              <a:r>
                <a:rPr lang="nl-NL" sz="1600" b="1" dirty="0" err="1">
                  <a:solidFill>
                    <a:srgbClr val="1C1C1C"/>
                  </a:solidFill>
                  <a:latin typeface="Calibri"/>
                </a:rPr>
                <a:t>circadian</a:t>
              </a:r>
              <a:r>
                <a:rPr lang="nl-NL" sz="1600" b="1" dirty="0">
                  <a:solidFill>
                    <a:srgbClr val="1C1C1C"/>
                  </a:solidFill>
                  <a:latin typeface="Calibri"/>
                </a:rPr>
                <a:t> </a:t>
              </a:r>
              <a:r>
                <a:rPr lang="nl-NL" sz="1600" b="1" dirty="0" err="1">
                  <a:solidFill>
                    <a:srgbClr val="1C1C1C"/>
                  </a:solidFill>
                  <a:latin typeface="Calibri"/>
                </a:rPr>
                <a:t>rhythm</a:t>
              </a:r>
              <a:endParaRPr lang="nl-NL" sz="1600" b="1" dirty="0">
                <a:solidFill>
                  <a:srgbClr val="1C1C1C"/>
                </a:solidFill>
                <a:latin typeface="Calibri"/>
              </a:endParaRPr>
            </a:p>
          </p:txBody>
        </p:sp>
        <p:sp>
          <p:nvSpPr>
            <p:cNvPr id="39" name="Tekstvak 38">
              <a:extLst>
                <a:ext uri="{FF2B5EF4-FFF2-40B4-BE49-F238E27FC236}">
                  <a16:creationId xmlns:a16="http://schemas.microsoft.com/office/drawing/2014/main" id="{AA3D719F-EF0D-914D-FCCD-16D4457AD8F7}"/>
                </a:ext>
              </a:extLst>
            </p:cNvPr>
            <p:cNvSpPr txBox="1"/>
            <p:nvPr/>
          </p:nvSpPr>
          <p:spPr>
            <a:xfrm>
              <a:off x="3531056" y="4340815"/>
              <a:ext cx="1617008" cy="338554"/>
            </a:xfrm>
            <a:prstGeom prst="rect">
              <a:avLst/>
            </a:prstGeom>
            <a:solidFill>
              <a:schemeClr val="bg1"/>
            </a:solidFill>
            <a:ln>
              <a:solidFill>
                <a:schemeClr val="tx1"/>
              </a:solidFill>
            </a:ln>
          </p:spPr>
          <p:txBody>
            <a:bodyPr wrap="square" rtlCol="0">
              <a:spAutoFit/>
            </a:bodyPr>
            <a:lstStyle/>
            <a:p>
              <a:r>
                <a:rPr lang="nl-NL" sz="1600" b="1" dirty="0" err="1">
                  <a:solidFill>
                    <a:srgbClr val="1C1C1C"/>
                  </a:solidFill>
                  <a:latin typeface="Calibri"/>
                </a:rPr>
                <a:t>Increased</a:t>
              </a:r>
              <a:r>
                <a:rPr lang="nl-NL" sz="1600" b="1" dirty="0">
                  <a:solidFill>
                    <a:srgbClr val="1C1C1C"/>
                  </a:solidFill>
                  <a:latin typeface="Calibri"/>
                </a:rPr>
                <a:t> power</a:t>
              </a:r>
            </a:p>
          </p:txBody>
        </p:sp>
        <p:sp>
          <p:nvSpPr>
            <p:cNvPr id="40" name="Tekstvak 39">
              <a:extLst>
                <a:ext uri="{FF2B5EF4-FFF2-40B4-BE49-F238E27FC236}">
                  <a16:creationId xmlns:a16="http://schemas.microsoft.com/office/drawing/2014/main" id="{BC38C995-F42E-0341-0078-4C0818050D09}"/>
                </a:ext>
              </a:extLst>
            </p:cNvPr>
            <p:cNvSpPr txBox="1"/>
            <p:nvPr/>
          </p:nvSpPr>
          <p:spPr>
            <a:xfrm>
              <a:off x="6267360" y="4110171"/>
              <a:ext cx="1617008" cy="830997"/>
            </a:xfrm>
            <a:prstGeom prst="rect">
              <a:avLst/>
            </a:prstGeom>
            <a:solidFill>
              <a:schemeClr val="bg1"/>
            </a:solidFill>
            <a:ln>
              <a:solidFill>
                <a:schemeClr val="tx1"/>
              </a:solidFill>
            </a:ln>
          </p:spPr>
          <p:txBody>
            <a:bodyPr wrap="square" rtlCol="0">
              <a:spAutoFit/>
            </a:bodyPr>
            <a:lstStyle/>
            <a:p>
              <a:r>
                <a:rPr lang="nl-NL" sz="1600" b="1" dirty="0" err="1">
                  <a:solidFill>
                    <a:srgbClr val="1C1C1C"/>
                  </a:solidFill>
                  <a:latin typeface="Calibri"/>
                </a:rPr>
                <a:t>Clinical</a:t>
              </a:r>
              <a:r>
                <a:rPr lang="nl-NL" sz="1600" b="1" dirty="0">
                  <a:solidFill>
                    <a:srgbClr val="1C1C1C"/>
                  </a:solidFill>
                  <a:latin typeface="Calibri"/>
                </a:rPr>
                <a:t> </a:t>
              </a:r>
              <a:r>
                <a:rPr lang="nl-NL" sz="1600" b="1" dirty="0" err="1">
                  <a:solidFill>
                    <a:srgbClr val="1C1C1C"/>
                  </a:solidFill>
                  <a:latin typeface="Calibri"/>
                </a:rPr>
                <a:t>manifestation</a:t>
              </a:r>
              <a:r>
                <a:rPr lang="nl-NL" sz="1600" b="1" dirty="0">
                  <a:solidFill>
                    <a:srgbClr val="1C1C1C"/>
                  </a:solidFill>
                  <a:latin typeface="Calibri"/>
                </a:rPr>
                <a:t> of pump </a:t>
              </a:r>
              <a:r>
                <a:rPr lang="nl-NL" sz="1600" b="1" dirty="0" err="1">
                  <a:solidFill>
                    <a:srgbClr val="1C1C1C"/>
                  </a:solidFill>
                  <a:latin typeface="Calibri"/>
                </a:rPr>
                <a:t>trombosis</a:t>
              </a:r>
              <a:endParaRPr lang="nl-NL" sz="1600" b="1" dirty="0">
                <a:solidFill>
                  <a:srgbClr val="1C1C1C"/>
                </a:solidFill>
                <a:latin typeface="Calibri"/>
              </a:endParaRPr>
            </a:p>
          </p:txBody>
        </p:sp>
        <p:cxnSp>
          <p:nvCxnSpPr>
            <p:cNvPr id="41" name="Rechte verbindingslijn 40">
              <a:extLst>
                <a:ext uri="{FF2B5EF4-FFF2-40B4-BE49-F238E27FC236}">
                  <a16:creationId xmlns:a16="http://schemas.microsoft.com/office/drawing/2014/main" id="{9CA3255E-3BB2-08D7-383D-6EF38BA63A5B}"/>
                </a:ext>
              </a:extLst>
            </p:cNvPr>
            <p:cNvCxnSpPr/>
            <p:nvPr/>
          </p:nvCxnSpPr>
          <p:spPr>
            <a:xfrm>
              <a:off x="1907704" y="6078182"/>
              <a:ext cx="3888432" cy="0"/>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kstvak 41">
              <a:extLst>
                <a:ext uri="{FF2B5EF4-FFF2-40B4-BE49-F238E27FC236}">
                  <a16:creationId xmlns:a16="http://schemas.microsoft.com/office/drawing/2014/main" id="{24F799F6-F6DE-6823-185A-BF0016B5C825}"/>
                </a:ext>
              </a:extLst>
            </p:cNvPr>
            <p:cNvSpPr txBox="1"/>
            <p:nvPr/>
          </p:nvSpPr>
          <p:spPr>
            <a:xfrm>
              <a:off x="3577658" y="6040397"/>
              <a:ext cx="1032560" cy="276999"/>
            </a:xfrm>
            <a:prstGeom prst="rect">
              <a:avLst/>
            </a:prstGeom>
            <a:noFill/>
            <a:ln>
              <a:noFill/>
            </a:ln>
          </p:spPr>
          <p:txBody>
            <a:bodyPr wrap="square" rtlCol="0">
              <a:spAutoFit/>
            </a:bodyPr>
            <a:lstStyle/>
            <a:p>
              <a:r>
                <a:rPr lang="nl-NL" sz="1200" b="1" dirty="0">
                  <a:solidFill>
                    <a:srgbClr val="1C1C1C"/>
                  </a:solidFill>
                  <a:latin typeface="Calibri"/>
                </a:rPr>
                <a:t>11 </a:t>
              </a:r>
              <a:r>
                <a:rPr lang="nl-NL" sz="1200" b="1" dirty="0" err="1">
                  <a:solidFill>
                    <a:srgbClr val="1C1C1C"/>
                  </a:solidFill>
                  <a:latin typeface="Calibri"/>
                </a:rPr>
                <a:t>days</a:t>
              </a:r>
              <a:endParaRPr lang="nl-NL" sz="1200" b="1" dirty="0">
                <a:solidFill>
                  <a:srgbClr val="1C1C1C"/>
                </a:solidFill>
                <a:latin typeface="Calibri"/>
              </a:endParaRPr>
            </a:p>
          </p:txBody>
        </p:sp>
        <p:cxnSp>
          <p:nvCxnSpPr>
            <p:cNvPr id="43" name="Rechte verbindingslijn 42">
              <a:extLst>
                <a:ext uri="{FF2B5EF4-FFF2-40B4-BE49-F238E27FC236}">
                  <a16:creationId xmlns:a16="http://schemas.microsoft.com/office/drawing/2014/main" id="{9C676CC9-202D-670A-0BF2-709C0C6F215D}"/>
                </a:ext>
              </a:extLst>
            </p:cNvPr>
            <p:cNvCxnSpPr/>
            <p:nvPr/>
          </p:nvCxnSpPr>
          <p:spPr>
            <a:xfrm>
              <a:off x="5796136" y="6035577"/>
              <a:ext cx="0" cy="7200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13A1D204-05EF-2654-CAA9-2FAFCEF6C5D3}"/>
                </a:ext>
              </a:extLst>
            </p:cNvPr>
            <p:cNvCxnSpPr/>
            <p:nvPr/>
          </p:nvCxnSpPr>
          <p:spPr>
            <a:xfrm>
              <a:off x="1907704" y="6035577"/>
              <a:ext cx="0" cy="72008"/>
            </a:xfrm>
            <a:prstGeom prst="line">
              <a:avLst/>
            </a:prstGeom>
          </p:spPr>
          <p:style>
            <a:lnRef idx="2">
              <a:schemeClr val="accent1"/>
            </a:lnRef>
            <a:fillRef idx="0">
              <a:schemeClr val="accent1"/>
            </a:fillRef>
            <a:effectRef idx="1">
              <a:schemeClr val="accent1"/>
            </a:effectRef>
            <a:fontRef idx="minor">
              <a:schemeClr val="tx1"/>
            </a:fontRef>
          </p:style>
        </p:cxnSp>
      </p:grpSp>
      <p:sp>
        <p:nvSpPr>
          <p:cNvPr id="45" name="Tekstvak 44">
            <a:extLst>
              <a:ext uri="{FF2B5EF4-FFF2-40B4-BE49-F238E27FC236}">
                <a16:creationId xmlns:a16="http://schemas.microsoft.com/office/drawing/2014/main" id="{0EEFECC1-B8B8-5EA7-1F85-95A5DBE00BC5}"/>
              </a:ext>
            </a:extLst>
          </p:cNvPr>
          <p:cNvSpPr txBox="1"/>
          <p:nvPr/>
        </p:nvSpPr>
        <p:spPr>
          <a:xfrm>
            <a:off x="302981" y="1485342"/>
            <a:ext cx="6192688" cy="338554"/>
          </a:xfrm>
          <a:prstGeom prst="rect">
            <a:avLst/>
          </a:prstGeom>
          <a:solidFill>
            <a:schemeClr val="bg1"/>
          </a:solidFill>
          <a:ln>
            <a:solidFill>
              <a:schemeClr val="tx1"/>
            </a:solidFill>
          </a:ln>
        </p:spPr>
        <p:txBody>
          <a:bodyPr wrap="square" rtlCol="0">
            <a:spAutoFit/>
          </a:bodyPr>
          <a:lstStyle/>
          <a:p>
            <a:r>
              <a:rPr lang="nl-NL" sz="1600" b="1" dirty="0" err="1">
                <a:solidFill>
                  <a:srgbClr val="1C1C1C"/>
                </a:solidFill>
                <a:latin typeface="Calibri"/>
              </a:rPr>
              <a:t>Circadian</a:t>
            </a:r>
            <a:r>
              <a:rPr lang="nl-NL" sz="1600" b="1" dirty="0">
                <a:solidFill>
                  <a:srgbClr val="1C1C1C"/>
                </a:solidFill>
                <a:latin typeface="Calibri"/>
              </a:rPr>
              <a:t> </a:t>
            </a:r>
            <a:r>
              <a:rPr lang="nl-NL" sz="1600" b="1" dirty="0" err="1">
                <a:solidFill>
                  <a:srgbClr val="1C1C1C"/>
                </a:solidFill>
                <a:latin typeface="Calibri"/>
              </a:rPr>
              <a:t>rhythm</a:t>
            </a:r>
            <a:r>
              <a:rPr lang="nl-NL" sz="1600" b="1" dirty="0">
                <a:solidFill>
                  <a:srgbClr val="1C1C1C"/>
                </a:solidFill>
                <a:latin typeface="Calibri"/>
              </a:rPr>
              <a:t> in power </a:t>
            </a:r>
            <a:r>
              <a:rPr lang="nl-NL" sz="1600" b="1" dirty="0" err="1">
                <a:solidFill>
                  <a:srgbClr val="1C1C1C"/>
                </a:solidFill>
                <a:latin typeface="Calibri"/>
              </a:rPr>
              <a:t>consumption</a:t>
            </a:r>
            <a:r>
              <a:rPr lang="nl-NL" sz="1600" b="1" dirty="0">
                <a:solidFill>
                  <a:srgbClr val="1C1C1C"/>
                </a:solidFill>
                <a:latin typeface="Calibri"/>
              </a:rPr>
              <a:t>, </a:t>
            </a:r>
            <a:r>
              <a:rPr lang="nl-NL" sz="1600" b="1" dirty="0" err="1">
                <a:solidFill>
                  <a:srgbClr val="1C1C1C"/>
                </a:solidFill>
                <a:latin typeface="Calibri"/>
              </a:rPr>
              <a:t>calculated</a:t>
            </a:r>
            <a:r>
              <a:rPr lang="nl-NL" sz="1600" b="1" dirty="0">
                <a:solidFill>
                  <a:srgbClr val="1C1C1C"/>
                </a:solidFill>
                <a:latin typeface="Calibri"/>
              </a:rPr>
              <a:t> flow &amp; </a:t>
            </a:r>
            <a:r>
              <a:rPr lang="nl-NL" sz="1600" b="1" dirty="0" err="1">
                <a:solidFill>
                  <a:srgbClr val="1C1C1C"/>
                </a:solidFill>
                <a:latin typeface="Calibri"/>
              </a:rPr>
              <a:t>pulsatility</a:t>
            </a:r>
            <a:endParaRPr lang="nl-NL" sz="1600" b="1" dirty="0">
              <a:solidFill>
                <a:srgbClr val="1C1C1C"/>
              </a:solidFill>
              <a:latin typeface="Calibri"/>
            </a:endParaRPr>
          </a:p>
        </p:txBody>
      </p:sp>
      <p:sp>
        <p:nvSpPr>
          <p:cNvPr id="46" name="PIJL-OMLAAG 31">
            <a:extLst>
              <a:ext uri="{FF2B5EF4-FFF2-40B4-BE49-F238E27FC236}">
                <a16:creationId xmlns:a16="http://schemas.microsoft.com/office/drawing/2014/main" id="{76606AD1-6F41-0872-D684-A9A58C0A634B}"/>
              </a:ext>
            </a:extLst>
          </p:cNvPr>
          <p:cNvSpPr/>
          <p:nvPr/>
        </p:nvSpPr>
        <p:spPr>
          <a:xfrm rot="5400000">
            <a:off x="6423661" y="1751888"/>
            <a:ext cx="288032"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latin typeface="Calibri"/>
            </a:endParaRPr>
          </a:p>
        </p:txBody>
      </p:sp>
      <p:sp>
        <p:nvSpPr>
          <p:cNvPr id="47" name="Tekstvak 46">
            <a:extLst>
              <a:ext uri="{FF2B5EF4-FFF2-40B4-BE49-F238E27FC236}">
                <a16:creationId xmlns:a16="http://schemas.microsoft.com/office/drawing/2014/main" id="{3E365456-7160-F639-432E-AF2A816C9893}"/>
              </a:ext>
            </a:extLst>
          </p:cNvPr>
          <p:cNvSpPr txBox="1"/>
          <p:nvPr/>
        </p:nvSpPr>
        <p:spPr>
          <a:xfrm>
            <a:off x="6817609" y="1797757"/>
            <a:ext cx="1763688" cy="338554"/>
          </a:xfrm>
          <a:prstGeom prst="rect">
            <a:avLst/>
          </a:prstGeom>
          <a:solidFill>
            <a:schemeClr val="bg1"/>
          </a:solidFill>
          <a:ln>
            <a:solidFill>
              <a:schemeClr val="tx1"/>
            </a:solidFill>
          </a:ln>
        </p:spPr>
        <p:txBody>
          <a:bodyPr wrap="square" rtlCol="0">
            <a:spAutoFit/>
          </a:bodyPr>
          <a:lstStyle/>
          <a:p>
            <a:r>
              <a:rPr lang="nl-NL" sz="1600" b="1" dirty="0" err="1">
                <a:solidFill>
                  <a:srgbClr val="1C1C1C"/>
                </a:solidFill>
                <a:latin typeface="Calibri"/>
              </a:rPr>
              <a:t>Fixed</a:t>
            </a:r>
            <a:r>
              <a:rPr lang="nl-NL" sz="1600" b="1" dirty="0">
                <a:solidFill>
                  <a:srgbClr val="1C1C1C"/>
                </a:solidFill>
                <a:latin typeface="Calibri"/>
              </a:rPr>
              <a:t> speed (RPM)</a:t>
            </a:r>
          </a:p>
        </p:txBody>
      </p:sp>
    </p:spTree>
    <p:extLst>
      <p:ext uri="{BB962C8B-B14F-4D97-AF65-F5344CB8AC3E}">
        <p14:creationId xmlns:p14="http://schemas.microsoft.com/office/powerpoint/2010/main" val="28899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1012997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Stamceltherapie voor regeneratie: relevantie van ritmes?</a:t>
            </a:r>
          </a:p>
        </p:txBody>
      </p:sp>
      <p:sp>
        <p:nvSpPr>
          <p:cNvPr id="21" name="Rectangle 3">
            <a:extLst>
              <a:ext uri="{FF2B5EF4-FFF2-40B4-BE49-F238E27FC236}">
                <a16:creationId xmlns:a16="http://schemas.microsoft.com/office/drawing/2014/main" id="{7FD44C5E-0B48-5FA2-28D3-150815223465}"/>
              </a:ext>
            </a:extLst>
          </p:cNvPr>
          <p:cNvSpPr txBox="1">
            <a:spLocks noChangeArrowheads="1"/>
          </p:cNvSpPr>
          <p:nvPr/>
        </p:nvSpPr>
        <p:spPr bwMode="auto">
          <a:xfrm>
            <a:off x="1905000" y="1295408"/>
            <a:ext cx="7646988" cy="4848225"/>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nl-NL" sz="2400">
              <a:solidFill>
                <a:srgbClr val="FFFF66"/>
              </a:solidFill>
              <a:latin typeface="Verdana"/>
              <a:cs typeface="Arial"/>
              <a:sym typeface="Symbol" pitchFamily="18" charset="2"/>
            </a:endParaRPr>
          </a:p>
        </p:txBody>
      </p:sp>
      <p:pic>
        <p:nvPicPr>
          <p:cNvPr id="22" name="Picture 4" descr="Heart-injection-Singapore">
            <a:extLst>
              <a:ext uri="{FF2B5EF4-FFF2-40B4-BE49-F238E27FC236}">
                <a16:creationId xmlns:a16="http://schemas.microsoft.com/office/drawing/2014/main" id="{E1D65E21-7794-A315-ABA4-271D0D8B5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95404"/>
            <a:ext cx="4536504" cy="510280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3" name="Picture 9">
            <a:extLst>
              <a:ext uri="{FF2B5EF4-FFF2-40B4-BE49-F238E27FC236}">
                <a16:creationId xmlns:a16="http://schemas.microsoft.com/office/drawing/2014/main" id="{32912BDC-9924-382A-1FD0-8625A916D1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3" y="1110501"/>
            <a:ext cx="3509467" cy="5472608"/>
          </a:xfrm>
          <a:prstGeom prst="rect">
            <a:avLst/>
          </a:prstGeom>
          <a:noFill/>
          <a:ln>
            <a:noFill/>
          </a:ln>
        </p:spPr>
      </p:pic>
      <p:sp>
        <p:nvSpPr>
          <p:cNvPr id="24" name="Ovaal 23">
            <a:extLst>
              <a:ext uri="{FF2B5EF4-FFF2-40B4-BE49-F238E27FC236}">
                <a16:creationId xmlns:a16="http://schemas.microsoft.com/office/drawing/2014/main" id="{D3E84243-9889-8BFD-EA05-97E5F9ACD6E3}"/>
              </a:ext>
            </a:extLst>
          </p:cNvPr>
          <p:cNvSpPr/>
          <p:nvPr/>
        </p:nvSpPr>
        <p:spPr>
          <a:xfrm>
            <a:off x="6600056" y="3789040"/>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5" name="Ovaal 24">
            <a:extLst>
              <a:ext uri="{FF2B5EF4-FFF2-40B4-BE49-F238E27FC236}">
                <a16:creationId xmlns:a16="http://schemas.microsoft.com/office/drawing/2014/main" id="{58F3C974-3D6F-22FA-750E-681ADC1906E5}"/>
              </a:ext>
            </a:extLst>
          </p:cNvPr>
          <p:cNvSpPr/>
          <p:nvPr/>
        </p:nvSpPr>
        <p:spPr>
          <a:xfrm>
            <a:off x="8616280" y="3645024"/>
            <a:ext cx="1368152" cy="1014012"/>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6" name="Ovaal 25">
            <a:extLst>
              <a:ext uri="{FF2B5EF4-FFF2-40B4-BE49-F238E27FC236}">
                <a16:creationId xmlns:a16="http://schemas.microsoft.com/office/drawing/2014/main" id="{770D6C67-845D-9C04-28F4-481FC6BE76F8}"/>
              </a:ext>
            </a:extLst>
          </p:cNvPr>
          <p:cNvSpPr/>
          <p:nvPr/>
        </p:nvSpPr>
        <p:spPr>
          <a:xfrm>
            <a:off x="2999656" y="4085456"/>
            <a:ext cx="1800200" cy="164780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7" name="Ovaal 26">
            <a:extLst>
              <a:ext uri="{FF2B5EF4-FFF2-40B4-BE49-F238E27FC236}">
                <a16:creationId xmlns:a16="http://schemas.microsoft.com/office/drawing/2014/main" id="{57D3ACA3-DFC3-2F95-77DB-F63F388D7E59}"/>
              </a:ext>
            </a:extLst>
          </p:cNvPr>
          <p:cNvSpPr/>
          <p:nvPr/>
        </p:nvSpPr>
        <p:spPr>
          <a:xfrm>
            <a:off x="7131876" y="5373216"/>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28" name="Groep 27">
            <a:extLst>
              <a:ext uri="{FF2B5EF4-FFF2-40B4-BE49-F238E27FC236}">
                <a16:creationId xmlns:a16="http://schemas.microsoft.com/office/drawing/2014/main" id="{D9AC7FCE-77BD-B08A-3E80-EF434BEAB595}"/>
              </a:ext>
            </a:extLst>
          </p:cNvPr>
          <p:cNvGrpSpPr/>
          <p:nvPr/>
        </p:nvGrpSpPr>
        <p:grpSpPr>
          <a:xfrm>
            <a:off x="3287688" y="1857598"/>
            <a:ext cx="6840760" cy="4883770"/>
            <a:chOff x="1763688" y="1857598"/>
            <a:chExt cx="6840760" cy="4883770"/>
          </a:xfrm>
        </p:grpSpPr>
        <p:sp>
          <p:nvSpPr>
            <p:cNvPr id="29" name="Ovaal 28">
              <a:extLst>
                <a:ext uri="{FF2B5EF4-FFF2-40B4-BE49-F238E27FC236}">
                  <a16:creationId xmlns:a16="http://schemas.microsoft.com/office/drawing/2014/main" id="{5678EA12-0157-835A-B43A-F022B1C7CADC}"/>
                </a:ext>
              </a:extLst>
            </p:cNvPr>
            <p:cNvSpPr/>
            <p:nvPr/>
          </p:nvSpPr>
          <p:spPr>
            <a:xfrm>
              <a:off x="1763688" y="2213248"/>
              <a:ext cx="1800200" cy="164780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0" name="Ovaal 29">
              <a:extLst>
                <a:ext uri="{FF2B5EF4-FFF2-40B4-BE49-F238E27FC236}">
                  <a16:creationId xmlns:a16="http://schemas.microsoft.com/office/drawing/2014/main" id="{3674F7AA-8564-2FA8-29A7-D5E9431ED66A}"/>
                </a:ext>
              </a:extLst>
            </p:cNvPr>
            <p:cNvSpPr/>
            <p:nvPr/>
          </p:nvSpPr>
          <p:spPr>
            <a:xfrm>
              <a:off x="7236296" y="3639124"/>
              <a:ext cx="1368152" cy="1014012"/>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1" name="Ovaal 30">
              <a:extLst>
                <a:ext uri="{FF2B5EF4-FFF2-40B4-BE49-F238E27FC236}">
                  <a16:creationId xmlns:a16="http://schemas.microsoft.com/office/drawing/2014/main" id="{DC7BF45F-E45F-F849-A46B-D8F53949082B}"/>
                </a:ext>
              </a:extLst>
            </p:cNvPr>
            <p:cNvSpPr/>
            <p:nvPr/>
          </p:nvSpPr>
          <p:spPr>
            <a:xfrm>
              <a:off x="5751892" y="5301208"/>
              <a:ext cx="1368152" cy="144016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2" name="Tekstvak 31">
              <a:extLst>
                <a:ext uri="{FF2B5EF4-FFF2-40B4-BE49-F238E27FC236}">
                  <a16:creationId xmlns:a16="http://schemas.microsoft.com/office/drawing/2014/main" id="{011B667B-8881-8788-A667-979DE2FD2616}"/>
                </a:ext>
              </a:extLst>
            </p:cNvPr>
            <p:cNvSpPr txBox="1"/>
            <p:nvPr/>
          </p:nvSpPr>
          <p:spPr>
            <a:xfrm>
              <a:off x="3419872" y="1857598"/>
              <a:ext cx="648072" cy="923330"/>
            </a:xfrm>
            <a:prstGeom prst="rect">
              <a:avLst/>
            </a:prstGeom>
            <a:noFill/>
          </p:spPr>
          <p:txBody>
            <a:bodyPr wrap="square" rtlCol="0">
              <a:spAutoFit/>
            </a:bodyPr>
            <a:lstStyle/>
            <a:p>
              <a:pPr marL="0" marR="0" lvl="0" indent="0" defTabSz="914071"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FFC000"/>
                  </a:solidFill>
                  <a:effectLst/>
                  <a:uLnTx/>
                  <a:uFillTx/>
                  <a:latin typeface="Verdana"/>
                  <a:cs typeface="Arial"/>
                </a:rPr>
                <a:t>?</a:t>
              </a:r>
              <a:endParaRPr kumimoji="0" lang="nl-NL" sz="1800" b="1" i="0" u="none" strike="noStrike" kern="0" cap="none" spc="0" normalizeH="0" baseline="0" noProof="0" dirty="0">
                <a:ln>
                  <a:noFill/>
                </a:ln>
                <a:solidFill>
                  <a:srgbClr val="FFC000"/>
                </a:solidFill>
                <a:effectLst/>
                <a:uLnTx/>
                <a:uFillTx/>
                <a:latin typeface="Verdana"/>
                <a:cs typeface="Arial"/>
              </a:endParaRPr>
            </a:p>
          </p:txBody>
        </p:sp>
      </p:grpSp>
      <p:sp>
        <p:nvSpPr>
          <p:cNvPr id="34" name="Text Box 102">
            <a:extLst>
              <a:ext uri="{FF2B5EF4-FFF2-40B4-BE49-F238E27FC236}">
                <a16:creationId xmlns:a16="http://schemas.microsoft.com/office/drawing/2014/main" id="{EBDB78B9-61DE-3D6D-03E1-73C577677387}"/>
              </a:ext>
            </a:extLst>
          </p:cNvPr>
          <p:cNvSpPr txBox="1">
            <a:spLocks noChangeArrowheads="1"/>
          </p:cNvSpPr>
          <p:nvPr/>
        </p:nvSpPr>
        <p:spPr bwMode="auto">
          <a:xfrm>
            <a:off x="3503712" y="6453189"/>
            <a:ext cx="5181600" cy="307975"/>
          </a:xfrm>
          <a:prstGeom prst="rect">
            <a:avLst/>
          </a:prstGeom>
          <a:noFill/>
          <a:ln w="9525">
            <a:noFill/>
            <a:miter lim="800000"/>
            <a:headEnd/>
            <a:tailEnd/>
          </a:ln>
        </p:spPr>
        <p:txBody>
          <a:bodyPr lIns="91407" tIns="45704" rIns="91407" bIns="45704">
            <a:spAutoFit/>
          </a:bodyPr>
          <a:lstStyle/>
          <a:p>
            <a:pPr defTabSz="914071">
              <a:spcBef>
                <a:spcPct val="50000"/>
              </a:spcBef>
              <a:defRPr/>
            </a:pPr>
            <a:r>
              <a:rPr lang="en-US" sz="1400" dirty="0" err="1">
                <a:solidFill>
                  <a:srgbClr val="FF3399"/>
                </a:solidFill>
                <a:latin typeface="Verdana"/>
                <a:cs typeface="Arial"/>
              </a:rPr>
              <a:t>DuPre</a:t>
            </a:r>
            <a:r>
              <a:rPr lang="en-US" sz="1400" dirty="0">
                <a:solidFill>
                  <a:srgbClr val="FF3399"/>
                </a:solidFill>
                <a:latin typeface="Verdana"/>
                <a:cs typeface="Arial"/>
              </a:rPr>
              <a:t> et al, </a:t>
            </a:r>
            <a:r>
              <a:rPr lang="en-US" sz="1400" i="1" dirty="0">
                <a:solidFill>
                  <a:srgbClr val="FF3399"/>
                </a:solidFill>
                <a:latin typeface="Verdana"/>
                <a:cs typeface="Arial"/>
              </a:rPr>
              <a:t>Physiology</a:t>
            </a:r>
            <a:r>
              <a:rPr lang="en-US" sz="1400" dirty="0">
                <a:solidFill>
                  <a:srgbClr val="FF3399"/>
                </a:solidFill>
                <a:latin typeface="Verdana"/>
                <a:cs typeface="Arial"/>
              </a:rPr>
              <a:t> 2014</a:t>
            </a:r>
          </a:p>
        </p:txBody>
      </p:sp>
    </p:spTree>
    <p:extLst>
      <p:ext uri="{BB962C8B-B14F-4D97-AF65-F5344CB8AC3E}">
        <p14:creationId xmlns:p14="http://schemas.microsoft.com/office/powerpoint/2010/main" val="299151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en-US" dirty="0">
                <a:solidFill>
                  <a:srgbClr val="1C1C1C"/>
                </a:solidFill>
              </a:rPr>
              <a:t>Circadian Rhythms in Human CMs in Vitro ?</a:t>
            </a:r>
          </a:p>
        </p:txBody>
      </p:sp>
      <p:sp>
        <p:nvSpPr>
          <p:cNvPr id="9" name="Rectangle 3"/>
          <p:cNvSpPr txBox="1">
            <a:spLocks noChangeArrowheads="1"/>
          </p:cNvSpPr>
          <p:nvPr/>
        </p:nvSpPr>
        <p:spPr bwMode="auto">
          <a:xfrm>
            <a:off x="1905000" y="1512087"/>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defRPr/>
            </a:pPr>
            <a:endParaRPr lang="nl-NL">
              <a:solidFill>
                <a:srgbClr val="FFFF66"/>
              </a:solidFill>
              <a:latin typeface="Verdana"/>
              <a:cs typeface="Arial"/>
              <a:sym typeface="Symbol" pitchFamily="18" charset="2"/>
            </a:endParaRPr>
          </a:p>
        </p:txBody>
      </p:sp>
      <p:pic>
        <p:nvPicPr>
          <p:cNvPr id="4" name="Picture 2">
            <a:extLst>
              <a:ext uri="{FF2B5EF4-FFF2-40B4-BE49-F238E27FC236}">
                <a16:creationId xmlns:a16="http://schemas.microsoft.com/office/drawing/2014/main" id="{9CDA72B9-27BC-42D0-B27A-485EC2CA9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White">
          <a:xfrm>
            <a:off x="5441950" y="981075"/>
            <a:ext cx="42545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experiment 1.jpg">
            <a:extLst>
              <a:ext uri="{FF2B5EF4-FFF2-40B4-BE49-F238E27FC236}">
                <a16:creationId xmlns:a16="http://schemas.microsoft.com/office/drawing/2014/main" id="{0CA37D16-1F3D-47CB-9D26-73D4AA4D3211}"/>
              </a:ext>
            </a:extLst>
          </p:cNvPr>
          <p:cNvPicPr>
            <a:picLocks noChangeAspect="1"/>
          </p:cNvPicPr>
          <p:nvPr/>
        </p:nvPicPr>
        <p:blipFill>
          <a:blip r:embed="rId3">
            <a:extLst>
              <a:ext uri="{28A0092B-C50C-407E-A947-70E740481C1C}">
                <a14:useLocalDpi xmlns:a14="http://schemas.microsoft.com/office/drawing/2010/main" val="0"/>
              </a:ext>
            </a:extLst>
          </a:blip>
          <a:srcRect t="5194" b="5194"/>
          <a:stretch>
            <a:fillRect/>
          </a:stretch>
        </p:blipFill>
        <p:spPr bwMode="auto">
          <a:xfrm>
            <a:off x="5448301" y="4348164"/>
            <a:ext cx="42465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2">
            <a:extLst>
              <a:ext uri="{FF2B5EF4-FFF2-40B4-BE49-F238E27FC236}">
                <a16:creationId xmlns:a16="http://schemas.microsoft.com/office/drawing/2014/main" id="{B1AC7924-B229-46DF-97CF-B98FA7EDF46B}"/>
              </a:ext>
            </a:extLst>
          </p:cNvPr>
          <p:cNvSpPr txBox="1">
            <a:spLocks noChangeArrowheads="1"/>
          </p:cNvSpPr>
          <p:nvPr/>
        </p:nvSpPr>
        <p:spPr bwMode="auto">
          <a:xfrm>
            <a:off x="6386513" y="3500439"/>
            <a:ext cx="5181600" cy="307975"/>
          </a:xfrm>
          <a:prstGeom prst="rect">
            <a:avLst/>
          </a:prstGeom>
          <a:noFill/>
          <a:ln w="9525">
            <a:noFill/>
            <a:miter lim="800000"/>
            <a:headEnd/>
            <a:tailEnd/>
          </a:ln>
        </p:spPr>
        <p:txBody>
          <a:bodyPr lIns="91407" tIns="45704" rIns="91407" bIns="45704">
            <a:spAutoFit/>
          </a:bodyPr>
          <a:lstStyle/>
          <a:p>
            <a:pPr defTabSz="914071">
              <a:spcBef>
                <a:spcPct val="50000"/>
              </a:spcBef>
              <a:defRPr/>
            </a:pPr>
            <a:r>
              <a:rPr lang="en-US" sz="1400" dirty="0" err="1">
                <a:solidFill>
                  <a:srgbClr val="FF3399"/>
                </a:solidFill>
                <a:latin typeface="Verdana"/>
                <a:ea typeface="ＭＳ Ｐゴシック" pitchFamily="34" charset="-128"/>
                <a:cs typeface="Arial"/>
              </a:rPr>
              <a:t>Balsalobre</a:t>
            </a:r>
            <a:r>
              <a:rPr lang="en-US" sz="1400" dirty="0">
                <a:solidFill>
                  <a:srgbClr val="FF3399"/>
                </a:solidFill>
                <a:latin typeface="Verdana"/>
                <a:ea typeface="ＭＳ Ｐゴシック" pitchFamily="34" charset="-128"/>
                <a:cs typeface="Arial"/>
              </a:rPr>
              <a:t> et al, </a:t>
            </a:r>
            <a:r>
              <a:rPr lang="en-US" sz="1400" i="1" dirty="0">
                <a:solidFill>
                  <a:srgbClr val="FF3399"/>
                </a:solidFill>
                <a:latin typeface="Verdana"/>
                <a:ea typeface="ＭＳ Ｐゴシック" pitchFamily="34" charset="-128"/>
                <a:cs typeface="Arial"/>
              </a:rPr>
              <a:t>Cell </a:t>
            </a:r>
            <a:r>
              <a:rPr lang="en-US" sz="1400" dirty="0">
                <a:solidFill>
                  <a:srgbClr val="FF3399"/>
                </a:solidFill>
                <a:latin typeface="Verdana"/>
                <a:ea typeface="ＭＳ Ｐゴシック" pitchFamily="34" charset="-128"/>
                <a:cs typeface="Arial"/>
              </a:rPr>
              <a:t>1998</a:t>
            </a:r>
          </a:p>
        </p:txBody>
      </p:sp>
      <p:sp>
        <p:nvSpPr>
          <p:cNvPr id="14" name="Rectangle 3">
            <a:extLst>
              <a:ext uri="{FF2B5EF4-FFF2-40B4-BE49-F238E27FC236}">
                <a16:creationId xmlns:a16="http://schemas.microsoft.com/office/drawing/2014/main" id="{A5AB04C5-8820-46FB-863E-234F8A1D5233}"/>
              </a:ext>
            </a:extLst>
          </p:cNvPr>
          <p:cNvSpPr txBox="1">
            <a:spLocks noChangeArrowheads="1"/>
          </p:cNvSpPr>
          <p:nvPr/>
        </p:nvSpPr>
        <p:spPr bwMode="auto">
          <a:xfrm>
            <a:off x="1631951" y="1245072"/>
            <a:ext cx="4754563" cy="565851"/>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r>
              <a:rPr lang="en-US" sz="2400" dirty="0">
                <a:solidFill>
                  <a:srgbClr val="1C1C1C"/>
                </a:solidFill>
                <a:latin typeface="Verdana"/>
                <a:cs typeface="Arial"/>
              </a:rPr>
              <a:t>Synchronization of circadian phase</a:t>
            </a: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i="1" dirty="0">
              <a:solidFill>
                <a:srgbClr val="1C1C1C"/>
              </a:solidFill>
              <a:latin typeface="Verdana"/>
              <a:cs typeface="Arial"/>
            </a:endParaRPr>
          </a:p>
          <a:p>
            <a:pPr marL="342778" indent="-342778" defTabSz="914071" fontAlgn="base">
              <a:spcBef>
                <a:spcPct val="20000"/>
              </a:spcBef>
              <a:spcAft>
                <a:spcPct val="0"/>
              </a:spcAft>
              <a:defRPr/>
            </a:pPr>
            <a:r>
              <a:rPr lang="en-US" sz="2400" dirty="0">
                <a:solidFill>
                  <a:srgbClr val="1C1C1C"/>
                </a:solidFill>
                <a:latin typeface="Verdana"/>
                <a:cs typeface="Arial"/>
              </a:rPr>
              <a:t>	</a:t>
            </a:r>
            <a:endParaRPr lang="en-US" sz="2400" i="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sym typeface="Symbol" pitchFamily="18" charset="2"/>
            </a:endParaRPr>
          </a:p>
        </p:txBody>
      </p:sp>
      <p:sp>
        <p:nvSpPr>
          <p:cNvPr id="17" name="Rectangle 3">
            <a:extLst>
              <a:ext uri="{FF2B5EF4-FFF2-40B4-BE49-F238E27FC236}">
                <a16:creationId xmlns:a16="http://schemas.microsoft.com/office/drawing/2014/main" id="{97979FED-6564-48D9-A1E4-30B583D25EEF}"/>
              </a:ext>
            </a:extLst>
          </p:cNvPr>
          <p:cNvSpPr txBox="1">
            <a:spLocks noChangeArrowheads="1"/>
          </p:cNvSpPr>
          <p:nvPr/>
        </p:nvSpPr>
        <p:spPr bwMode="auto">
          <a:xfrm>
            <a:off x="1631504" y="4437113"/>
            <a:ext cx="4176464" cy="565851"/>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r>
              <a:rPr lang="en-US" sz="2400" dirty="0">
                <a:solidFill>
                  <a:srgbClr val="1C1C1C"/>
                </a:solidFill>
                <a:latin typeface="Verdana"/>
                <a:cs typeface="Arial"/>
              </a:rPr>
              <a:t>Consecutive sampling</a:t>
            </a: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endParaRPr>
          </a:p>
          <a:p>
            <a:pPr marL="342778" indent="-342778" defTabSz="914071" fontAlgn="base">
              <a:spcBef>
                <a:spcPct val="20000"/>
              </a:spcBef>
              <a:spcAft>
                <a:spcPct val="0"/>
              </a:spcAft>
              <a:buFontTx/>
              <a:buChar char="•"/>
              <a:defRPr/>
            </a:pPr>
            <a:r>
              <a:rPr lang="en-US" sz="2400" dirty="0">
                <a:solidFill>
                  <a:srgbClr val="1C1C1C"/>
                </a:solidFill>
                <a:latin typeface="Verdana"/>
                <a:cs typeface="Arial"/>
              </a:rPr>
              <a:t>Per2 and </a:t>
            </a:r>
            <a:r>
              <a:rPr lang="en-US" sz="2400" dirty="0" err="1">
                <a:solidFill>
                  <a:srgbClr val="1C1C1C"/>
                </a:solidFill>
                <a:latin typeface="Verdana"/>
                <a:cs typeface="Arial"/>
              </a:rPr>
              <a:t>Bmal</a:t>
            </a:r>
            <a:r>
              <a:rPr lang="en-US" sz="2400" dirty="0">
                <a:solidFill>
                  <a:srgbClr val="1C1C1C"/>
                </a:solidFill>
                <a:latin typeface="Verdana"/>
                <a:cs typeface="Arial"/>
              </a:rPr>
              <a:t> Luc reporters </a:t>
            </a: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Arial" charset="0"/>
              <a:cs typeface="Arial"/>
            </a:endParaRPr>
          </a:p>
          <a:p>
            <a:pPr marL="342778" indent="-342778" defTabSz="914071" fontAlgn="base">
              <a:spcBef>
                <a:spcPct val="20000"/>
              </a:spcBef>
              <a:spcAft>
                <a:spcPct val="0"/>
              </a:spcAft>
              <a:defRPr/>
            </a:pPr>
            <a:endParaRPr lang="en-US" sz="2400"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i="1" dirty="0">
              <a:solidFill>
                <a:srgbClr val="1C1C1C"/>
              </a:solidFill>
              <a:latin typeface="Verdana"/>
              <a:cs typeface="Arial"/>
            </a:endParaRPr>
          </a:p>
          <a:p>
            <a:pPr marL="342778" indent="-342778" defTabSz="914071" fontAlgn="base">
              <a:spcBef>
                <a:spcPct val="20000"/>
              </a:spcBef>
              <a:spcAft>
                <a:spcPct val="0"/>
              </a:spcAft>
              <a:defRPr/>
            </a:pPr>
            <a:r>
              <a:rPr lang="en-US" sz="2400" dirty="0">
                <a:solidFill>
                  <a:srgbClr val="1C1C1C"/>
                </a:solidFill>
                <a:latin typeface="Verdana"/>
                <a:cs typeface="Arial"/>
              </a:rPr>
              <a:t>	</a:t>
            </a:r>
            <a:endParaRPr lang="en-US" sz="2400" i="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400" dirty="0">
              <a:solidFill>
                <a:srgbClr val="1C1C1C"/>
              </a:solidFill>
              <a:latin typeface="Verdana"/>
              <a:cs typeface="Arial"/>
              <a:sym typeface="Symbol" pitchFamily="18" charset="2"/>
            </a:endParaRPr>
          </a:p>
        </p:txBody>
      </p:sp>
      <p:pic>
        <p:nvPicPr>
          <p:cNvPr id="2" name="Picture 4" descr="Afbeeldingsresultaat voor circadian funny">
            <a:hlinkClick r:id="rId4"/>
            <a:extLst>
              <a:ext uri="{FF2B5EF4-FFF2-40B4-BE49-F238E27FC236}">
                <a16:creationId xmlns:a16="http://schemas.microsoft.com/office/drawing/2014/main" id="{36B8C70B-3D44-9C99-0D91-BF1391A48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2197127"/>
            <a:ext cx="2195512" cy="2195512"/>
          </a:xfrm>
          <a:prstGeom prst="rect">
            <a:avLst/>
          </a:prstGeom>
          <a:noFill/>
          <a:ln w="9525">
            <a:solidFill>
              <a:schemeClr val="accent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7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DD4EC26-ACF7-C531-A6FD-B6473F308FF0}"/>
              </a:ext>
            </a:extLst>
          </p:cNvPr>
          <p:cNvPicPr>
            <a:picLocks noChangeAspect="1"/>
          </p:cNvPicPr>
          <p:nvPr/>
        </p:nvPicPr>
        <p:blipFill rotWithShape="1">
          <a:blip r:embed="rId2"/>
          <a:srcRect l="9916" t="50090" r="62551" b="21155"/>
          <a:stretch/>
        </p:blipFill>
        <p:spPr>
          <a:xfrm>
            <a:off x="5900480" y="4238038"/>
            <a:ext cx="6198081" cy="2022832"/>
          </a:xfrm>
          <a:prstGeom prst="rect">
            <a:avLst/>
          </a:prstGeom>
        </p:spPr>
      </p:pic>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pic>
        <p:nvPicPr>
          <p:cNvPr id="2" name="Afbeelding 1">
            <a:extLst>
              <a:ext uri="{FF2B5EF4-FFF2-40B4-BE49-F238E27FC236}">
                <a16:creationId xmlns:a16="http://schemas.microsoft.com/office/drawing/2014/main" id="{E9777F23-421F-D53F-59E3-7A8359DA8371}"/>
              </a:ext>
            </a:extLst>
          </p:cNvPr>
          <p:cNvPicPr>
            <a:picLocks noChangeAspect="1"/>
          </p:cNvPicPr>
          <p:nvPr/>
        </p:nvPicPr>
        <p:blipFill rotWithShape="1">
          <a:blip r:embed="rId2"/>
          <a:srcRect l="12117" t="20461" r="62994" b="50051"/>
          <a:stretch/>
        </p:blipFill>
        <p:spPr>
          <a:xfrm>
            <a:off x="336433" y="4149302"/>
            <a:ext cx="5633056" cy="2085689"/>
          </a:xfrm>
          <a:prstGeom prst="rect">
            <a:avLst/>
          </a:prstGeom>
        </p:spPr>
      </p:pic>
      <p:pic>
        <p:nvPicPr>
          <p:cNvPr id="7" name="Afbeelding 6">
            <a:extLst>
              <a:ext uri="{FF2B5EF4-FFF2-40B4-BE49-F238E27FC236}">
                <a16:creationId xmlns:a16="http://schemas.microsoft.com/office/drawing/2014/main" id="{B520469A-A9D4-19B1-84BF-624960858D88}"/>
              </a:ext>
            </a:extLst>
          </p:cNvPr>
          <p:cNvPicPr>
            <a:picLocks noChangeAspect="1"/>
          </p:cNvPicPr>
          <p:nvPr/>
        </p:nvPicPr>
        <p:blipFill rotWithShape="1">
          <a:blip r:embed="rId3"/>
          <a:srcRect l="9057" t="6118" r="60307" b="51698"/>
          <a:stretch/>
        </p:blipFill>
        <p:spPr>
          <a:xfrm>
            <a:off x="2151634" y="821103"/>
            <a:ext cx="7343568" cy="3159983"/>
          </a:xfrm>
          <a:prstGeom prst="rect">
            <a:avLst/>
          </a:prstGeom>
        </p:spPr>
      </p:pic>
      <p:sp>
        <p:nvSpPr>
          <p:cNvPr id="14" name="Ovaal 13">
            <a:extLst>
              <a:ext uri="{FF2B5EF4-FFF2-40B4-BE49-F238E27FC236}">
                <a16:creationId xmlns:a16="http://schemas.microsoft.com/office/drawing/2014/main" id="{8E8747E7-7F40-BA17-0904-EE0FF943D6A5}"/>
              </a:ext>
            </a:extLst>
          </p:cNvPr>
          <p:cNvSpPr/>
          <p:nvPr/>
        </p:nvSpPr>
        <p:spPr>
          <a:xfrm>
            <a:off x="8591909" y="2984736"/>
            <a:ext cx="960079" cy="370936"/>
          </a:xfrm>
          <a:prstGeom prst="ellipse">
            <a:avLst/>
          </a:prstGeom>
          <a:noFill/>
          <a:ln w="381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itel 3">
            <a:extLst>
              <a:ext uri="{FF2B5EF4-FFF2-40B4-BE49-F238E27FC236}">
                <a16:creationId xmlns:a16="http://schemas.microsoft.com/office/drawing/2014/main" id="{098A1379-45F6-4831-1742-F277381AC7C2}"/>
              </a:ext>
            </a:extLst>
          </p:cNvPr>
          <p:cNvSpPr txBox="1">
            <a:spLocks/>
          </p:cNvSpPr>
          <p:nvPr/>
        </p:nvSpPr>
        <p:spPr>
          <a:xfrm>
            <a:off x="3927200" y="241268"/>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Cosinor</a:t>
            </a:r>
            <a:r>
              <a:rPr lang="nl-NL" dirty="0">
                <a:solidFill>
                  <a:schemeClr val="tx1"/>
                </a:solidFill>
              </a:rPr>
              <a:t> Curve</a:t>
            </a:r>
          </a:p>
        </p:txBody>
      </p:sp>
      <p:pic>
        <p:nvPicPr>
          <p:cNvPr id="18" name="Picture 2" descr="http://i1185.photobucket.com/albums/z343/guust44/SOSCASTOA.jpg">
            <a:hlinkClick r:id="rId4"/>
            <a:extLst>
              <a:ext uri="{FF2B5EF4-FFF2-40B4-BE49-F238E27FC236}">
                <a16:creationId xmlns:a16="http://schemas.microsoft.com/office/drawing/2014/main" id="{D13B4876-E155-B33D-2F0F-A9C0833B4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671" y="746009"/>
            <a:ext cx="3938957" cy="32869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jybaudot.fr/Analyse/Graphes/cosinus.png">
            <a:hlinkClick r:id="rId6"/>
            <a:extLst>
              <a:ext uri="{FF2B5EF4-FFF2-40B4-BE49-F238E27FC236}">
                <a16:creationId xmlns:a16="http://schemas.microsoft.com/office/drawing/2014/main" id="{A07DF1D6-0BC4-398F-A2D9-FED9158F8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547" y="700249"/>
            <a:ext cx="5002269" cy="336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05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70351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Human Pluripotent Stem </a:t>
            </a:r>
            <a:r>
              <a:rPr lang="nl-NL" dirty="0" err="1">
                <a:solidFill>
                  <a:srgbClr val="1C1C1C"/>
                </a:solidFill>
              </a:rPr>
              <a:t>Cell-Cardiomyocytes</a:t>
            </a:r>
            <a:r>
              <a:rPr lang="nl-NL" dirty="0">
                <a:solidFill>
                  <a:srgbClr val="1C1C1C"/>
                </a:solidFill>
              </a:rPr>
              <a:t> </a:t>
            </a:r>
            <a:r>
              <a:rPr lang="nl-NL" dirty="0" err="1">
                <a:solidFill>
                  <a:srgbClr val="1C1C1C"/>
                </a:solidFill>
              </a:rPr>
              <a:t>Clock</a:t>
            </a:r>
            <a:endParaRPr lang="nl-NL" dirty="0">
              <a:solidFill>
                <a:srgbClr val="1C1C1C"/>
              </a:solidFill>
            </a:endParaRPr>
          </a:p>
        </p:txBody>
      </p:sp>
      <p:sp>
        <p:nvSpPr>
          <p:cNvPr id="9" name="Rectangle 3"/>
          <p:cNvSpPr txBox="1">
            <a:spLocks noChangeArrowheads="1"/>
          </p:cNvSpPr>
          <p:nvPr/>
        </p:nvSpPr>
        <p:spPr bwMode="auto">
          <a:xfrm>
            <a:off x="1905000" y="1512087"/>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defRPr/>
            </a:pPr>
            <a:endParaRPr lang="nl-NL">
              <a:solidFill>
                <a:srgbClr val="FFFF66"/>
              </a:solidFill>
              <a:latin typeface="Verdana"/>
              <a:cs typeface="Arial"/>
              <a:sym typeface="Symbol" pitchFamily="18" charset="2"/>
            </a:endParaRPr>
          </a:p>
        </p:txBody>
      </p:sp>
      <p:sp>
        <p:nvSpPr>
          <p:cNvPr id="5" name="Text Box 102">
            <a:extLst>
              <a:ext uri="{FF2B5EF4-FFF2-40B4-BE49-F238E27FC236}">
                <a16:creationId xmlns:a16="http://schemas.microsoft.com/office/drawing/2014/main" id="{ED8C6448-55B2-4FED-8198-881518C8D570}"/>
              </a:ext>
            </a:extLst>
          </p:cNvPr>
          <p:cNvSpPr txBox="1">
            <a:spLocks noChangeArrowheads="1"/>
          </p:cNvSpPr>
          <p:nvPr/>
        </p:nvSpPr>
        <p:spPr bwMode="auto">
          <a:xfrm>
            <a:off x="4367808"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a:ea typeface="ＭＳ Ｐゴシック" pitchFamily="34" charset="-128"/>
                <a:cs typeface="Arial"/>
              </a:rPr>
              <a:t>Dierickx et al. </a:t>
            </a:r>
            <a:r>
              <a:rPr lang="en-US" sz="1400" i="1" dirty="0">
                <a:solidFill>
                  <a:srgbClr val="FF3399"/>
                </a:solidFill>
                <a:latin typeface="Verdana"/>
                <a:ea typeface="ＭＳ Ｐゴシック" pitchFamily="34" charset="-128"/>
                <a:cs typeface="Arial"/>
              </a:rPr>
              <a:t>EMBO Reports </a:t>
            </a:r>
            <a:r>
              <a:rPr lang="en-US" sz="1400" dirty="0">
                <a:solidFill>
                  <a:srgbClr val="FF3399"/>
                </a:solidFill>
                <a:latin typeface="Verdana"/>
                <a:ea typeface="ＭＳ Ｐゴシック" pitchFamily="34" charset="-128"/>
                <a:cs typeface="Arial"/>
              </a:rPr>
              <a:t>2017</a:t>
            </a:r>
          </a:p>
        </p:txBody>
      </p:sp>
      <p:pic>
        <p:nvPicPr>
          <p:cNvPr id="4" name="Picture 8">
            <a:extLst>
              <a:ext uri="{FF2B5EF4-FFF2-40B4-BE49-F238E27FC236}">
                <a16:creationId xmlns:a16="http://schemas.microsoft.com/office/drawing/2014/main" id="{78D32127-0D46-45FB-A573-E7D866584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249"/>
          <a:stretch>
            <a:fillRect/>
          </a:stretch>
        </p:blipFill>
        <p:spPr bwMode="auto">
          <a:xfrm>
            <a:off x="1558925" y="1027114"/>
            <a:ext cx="31432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DFA28347-EC12-4015-9652-4204D9F7E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455"/>
          <a:stretch>
            <a:fillRect/>
          </a:stretch>
        </p:blipFill>
        <p:spPr bwMode="auto">
          <a:xfrm>
            <a:off x="4800601" y="981076"/>
            <a:ext cx="580866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a:extLst>
              <a:ext uri="{FF2B5EF4-FFF2-40B4-BE49-F238E27FC236}">
                <a16:creationId xmlns:a16="http://schemas.microsoft.com/office/drawing/2014/main" id="{1EDA3904-883A-4103-9DF5-202C9C24BB52}"/>
              </a:ext>
            </a:extLst>
          </p:cNvPr>
          <p:cNvSpPr txBox="1"/>
          <p:nvPr/>
        </p:nvSpPr>
        <p:spPr>
          <a:xfrm>
            <a:off x="3287713" y="981075"/>
            <a:ext cx="863600" cy="368300"/>
          </a:xfrm>
          <a:prstGeom prst="rect">
            <a:avLst/>
          </a:prstGeom>
          <a:noFill/>
        </p:spPr>
        <p:txBody>
          <a:bodyPr>
            <a:spAutoFit/>
          </a:bodyPr>
          <a:lstStyle/>
          <a:p>
            <a:pPr>
              <a:defRPr/>
            </a:pPr>
            <a:r>
              <a:rPr lang="nl-NL" dirty="0">
                <a:solidFill>
                  <a:srgbClr val="000000"/>
                </a:solidFill>
                <a:latin typeface="Verdana"/>
                <a:ea typeface="ＭＳ Ｐゴシック" pitchFamily="34" charset="-128"/>
                <a:cs typeface="Arial"/>
              </a:rPr>
              <a:t>D0</a:t>
            </a:r>
          </a:p>
        </p:txBody>
      </p:sp>
      <p:pic>
        <p:nvPicPr>
          <p:cNvPr id="16" name="Picture 2">
            <a:extLst>
              <a:ext uri="{FF2B5EF4-FFF2-40B4-BE49-F238E27FC236}">
                <a16:creationId xmlns:a16="http://schemas.microsoft.com/office/drawing/2014/main" id="{547A18C8-E075-4D9A-91BE-1818C448E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573016"/>
            <a:ext cx="3887788" cy="291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3">
            <a:extLst>
              <a:ext uri="{FF2B5EF4-FFF2-40B4-BE49-F238E27FC236}">
                <a16:creationId xmlns:a16="http://schemas.microsoft.com/office/drawing/2014/main" id="{4B52F28F-C490-45D6-BCD4-04EA12BB5A23}"/>
              </a:ext>
            </a:extLst>
          </p:cNvPr>
          <p:cNvSpPr txBox="1">
            <a:spLocks noChangeArrowheads="1"/>
          </p:cNvSpPr>
          <p:nvPr/>
        </p:nvSpPr>
        <p:spPr bwMode="auto">
          <a:xfrm>
            <a:off x="6240464" y="3621089"/>
            <a:ext cx="3959225" cy="4848225"/>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en-US" sz="2400" dirty="0">
              <a:latin typeface="Verdana"/>
              <a:ea typeface="ＭＳ Ｐゴシック" pitchFamily="34" charset="-128"/>
              <a:cs typeface="Arial"/>
            </a:endParaRPr>
          </a:p>
          <a:p>
            <a:pPr marL="342778" indent="-342778" defTabSz="914071" fontAlgn="base">
              <a:spcBef>
                <a:spcPct val="20000"/>
              </a:spcBef>
              <a:spcAft>
                <a:spcPct val="0"/>
              </a:spcAft>
              <a:buFontTx/>
              <a:buChar char="•"/>
              <a:defRPr/>
            </a:pPr>
            <a:r>
              <a:rPr lang="en-US" sz="2400" dirty="0" err="1">
                <a:latin typeface="Verdana"/>
                <a:ea typeface="ＭＳ Ｐゴシック" pitchFamily="34" charset="-128"/>
                <a:cs typeface="Arial"/>
              </a:rPr>
              <a:t>hPSC</a:t>
            </a:r>
            <a:r>
              <a:rPr lang="en-US" sz="2400" dirty="0">
                <a:latin typeface="Verdana"/>
                <a:ea typeface="ＭＳ Ｐゴシック" pitchFamily="34" charset="-128"/>
                <a:cs typeface="Arial"/>
              </a:rPr>
              <a:t>-CM develop clock oscillation during differentiation</a:t>
            </a:r>
          </a:p>
          <a:p>
            <a:pPr marL="342778" indent="-342778" defTabSz="914071" fontAlgn="base">
              <a:spcBef>
                <a:spcPct val="20000"/>
              </a:spcBef>
              <a:spcAft>
                <a:spcPct val="0"/>
              </a:spcAft>
              <a:buFontTx/>
              <a:buChar char="•"/>
              <a:defRPr/>
            </a:pPr>
            <a:r>
              <a:rPr lang="en-US" sz="2400" dirty="0">
                <a:latin typeface="Verdana"/>
                <a:ea typeface="ＭＳ Ｐゴシック" pitchFamily="34" charset="-128"/>
                <a:cs typeface="Arial"/>
              </a:rPr>
              <a:t>From day 30, robust clock present</a:t>
            </a:r>
          </a:p>
        </p:txBody>
      </p:sp>
    </p:spTree>
    <p:extLst>
      <p:ext uri="{BB962C8B-B14F-4D97-AF65-F5344CB8AC3E}">
        <p14:creationId xmlns:p14="http://schemas.microsoft.com/office/powerpoint/2010/main" val="4110239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endParaRPr lang="nl-NL" dirty="0">
              <a:solidFill>
                <a:schemeClr val="tx1"/>
              </a:solidFill>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1012997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a:solidFill>
                  <a:srgbClr val="1C1C1C"/>
                </a:solidFill>
              </a:rPr>
              <a:t>Stamceltherapie voor regeneratie: relevantie van ritmes!</a:t>
            </a:r>
          </a:p>
        </p:txBody>
      </p:sp>
      <p:sp>
        <p:nvSpPr>
          <p:cNvPr id="21" name="Rectangle 3">
            <a:extLst>
              <a:ext uri="{FF2B5EF4-FFF2-40B4-BE49-F238E27FC236}">
                <a16:creationId xmlns:a16="http://schemas.microsoft.com/office/drawing/2014/main" id="{7FD44C5E-0B48-5FA2-28D3-150815223465}"/>
              </a:ext>
            </a:extLst>
          </p:cNvPr>
          <p:cNvSpPr txBox="1">
            <a:spLocks noChangeArrowheads="1"/>
          </p:cNvSpPr>
          <p:nvPr/>
        </p:nvSpPr>
        <p:spPr bwMode="auto">
          <a:xfrm>
            <a:off x="1905000" y="1295408"/>
            <a:ext cx="7646988" cy="4848225"/>
          </a:xfrm>
          <a:prstGeom prst="rect">
            <a:avLst/>
          </a:prstGeom>
          <a:noFill/>
          <a:ln w="9525">
            <a:noFill/>
            <a:miter lim="800000"/>
            <a:headEnd/>
            <a:tailEnd/>
          </a:ln>
        </p:spPr>
        <p:txBody>
          <a:bodyPr lIns="92041" tIns="46021" rIns="92041" bIns="46021"/>
          <a:lstStyle/>
          <a:p>
            <a:pPr marL="342778" indent="-342778" defTabSz="914071" fontAlgn="base">
              <a:spcBef>
                <a:spcPct val="20000"/>
              </a:spcBef>
              <a:spcAft>
                <a:spcPct val="0"/>
              </a:spcAft>
              <a:buFontTx/>
              <a:buChar char="•"/>
              <a:defRPr/>
            </a:pPr>
            <a:endParaRPr lang="nl-NL" sz="2400">
              <a:solidFill>
                <a:srgbClr val="FFFF66"/>
              </a:solidFill>
              <a:latin typeface="Verdana"/>
              <a:cs typeface="Arial"/>
              <a:sym typeface="Symbol" pitchFamily="18" charset="2"/>
            </a:endParaRPr>
          </a:p>
        </p:txBody>
      </p:sp>
      <p:pic>
        <p:nvPicPr>
          <p:cNvPr id="22" name="Picture 4" descr="Heart-injection-Singapore">
            <a:extLst>
              <a:ext uri="{FF2B5EF4-FFF2-40B4-BE49-F238E27FC236}">
                <a16:creationId xmlns:a16="http://schemas.microsoft.com/office/drawing/2014/main" id="{E1D65E21-7794-A315-ABA4-271D0D8B5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95404"/>
            <a:ext cx="4536504" cy="5102800"/>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23" name="Picture 9">
            <a:extLst>
              <a:ext uri="{FF2B5EF4-FFF2-40B4-BE49-F238E27FC236}">
                <a16:creationId xmlns:a16="http://schemas.microsoft.com/office/drawing/2014/main" id="{32912BDC-9924-382A-1FD0-8625A916D1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3" y="1110501"/>
            <a:ext cx="3509467" cy="5472608"/>
          </a:xfrm>
          <a:prstGeom prst="rect">
            <a:avLst/>
          </a:prstGeom>
          <a:noFill/>
          <a:ln>
            <a:noFill/>
          </a:ln>
        </p:spPr>
      </p:pic>
      <p:sp>
        <p:nvSpPr>
          <p:cNvPr id="24" name="Ovaal 23">
            <a:extLst>
              <a:ext uri="{FF2B5EF4-FFF2-40B4-BE49-F238E27FC236}">
                <a16:creationId xmlns:a16="http://schemas.microsoft.com/office/drawing/2014/main" id="{D3E84243-9889-8BFD-EA05-97E5F9ACD6E3}"/>
              </a:ext>
            </a:extLst>
          </p:cNvPr>
          <p:cNvSpPr/>
          <p:nvPr/>
        </p:nvSpPr>
        <p:spPr>
          <a:xfrm>
            <a:off x="6600056" y="3789040"/>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5" name="Ovaal 24">
            <a:extLst>
              <a:ext uri="{FF2B5EF4-FFF2-40B4-BE49-F238E27FC236}">
                <a16:creationId xmlns:a16="http://schemas.microsoft.com/office/drawing/2014/main" id="{58F3C974-3D6F-22FA-750E-681ADC1906E5}"/>
              </a:ext>
            </a:extLst>
          </p:cNvPr>
          <p:cNvSpPr/>
          <p:nvPr/>
        </p:nvSpPr>
        <p:spPr>
          <a:xfrm>
            <a:off x="8616280" y="3645024"/>
            <a:ext cx="1368152" cy="1014012"/>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6" name="Ovaal 25">
            <a:extLst>
              <a:ext uri="{FF2B5EF4-FFF2-40B4-BE49-F238E27FC236}">
                <a16:creationId xmlns:a16="http://schemas.microsoft.com/office/drawing/2014/main" id="{770D6C67-845D-9C04-28F4-481FC6BE76F8}"/>
              </a:ext>
            </a:extLst>
          </p:cNvPr>
          <p:cNvSpPr/>
          <p:nvPr/>
        </p:nvSpPr>
        <p:spPr>
          <a:xfrm>
            <a:off x="2999656" y="4085456"/>
            <a:ext cx="1800200" cy="164780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27" name="Ovaal 26">
            <a:extLst>
              <a:ext uri="{FF2B5EF4-FFF2-40B4-BE49-F238E27FC236}">
                <a16:creationId xmlns:a16="http://schemas.microsoft.com/office/drawing/2014/main" id="{57D3ACA3-DFC3-2F95-77DB-F63F388D7E59}"/>
              </a:ext>
            </a:extLst>
          </p:cNvPr>
          <p:cNvSpPr/>
          <p:nvPr/>
        </p:nvSpPr>
        <p:spPr>
          <a:xfrm>
            <a:off x="7131876" y="5373216"/>
            <a:ext cx="1368152" cy="1440160"/>
          </a:xfrm>
          <a:prstGeom prst="ellipse">
            <a:avLst/>
          </a:prstGeom>
          <a:noFill/>
          <a:ln w="57150" cap="flat" cmpd="sng" algn="ctr">
            <a:solidFill>
              <a:srgbClr val="00CC99">
                <a:lumMod val="60000"/>
                <a:lumOff val="40000"/>
              </a:srgbClr>
            </a:solidFill>
            <a:prstDash val="solid"/>
          </a:ln>
          <a:effectLst/>
        </p:spPr>
        <p:txBody>
          <a:bodyPr lIns="91425" tIns="45713" rIns="91425" bIns="45713"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nvGrpSpPr>
          <p:cNvPr id="28" name="Groep 27">
            <a:extLst>
              <a:ext uri="{FF2B5EF4-FFF2-40B4-BE49-F238E27FC236}">
                <a16:creationId xmlns:a16="http://schemas.microsoft.com/office/drawing/2014/main" id="{D9AC7FCE-77BD-B08A-3E80-EF434BEAB595}"/>
              </a:ext>
            </a:extLst>
          </p:cNvPr>
          <p:cNvGrpSpPr/>
          <p:nvPr/>
        </p:nvGrpSpPr>
        <p:grpSpPr>
          <a:xfrm>
            <a:off x="3287688" y="2213248"/>
            <a:ext cx="6840760" cy="4528120"/>
            <a:chOff x="1763688" y="2213248"/>
            <a:chExt cx="6840760" cy="4528120"/>
          </a:xfrm>
        </p:grpSpPr>
        <p:sp>
          <p:nvSpPr>
            <p:cNvPr id="29" name="Ovaal 28">
              <a:extLst>
                <a:ext uri="{FF2B5EF4-FFF2-40B4-BE49-F238E27FC236}">
                  <a16:creationId xmlns:a16="http://schemas.microsoft.com/office/drawing/2014/main" id="{5678EA12-0157-835A-B43A-F022B1C7CADC}"/>
                </a:ext>
              </a:extLst>
            </p:cNvPr>
            <p:cNvSpPr/>
            <p:nvPr/>
          </p:nvSpPr>
          <p:spPr>
            <a:xfrm>
              <a:off x="1763688" y="2213248"/>
              <a:ext cx="1800200" cy="164780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0" name="Ovaal 29">
              <a:extLst>
                <a:ext uri="{FF2B5EF4-FFF2-40B4-BE49-F238E27FC236}">
                  <a16:creationId xmlns:a16="http://schemas.microsoft.com/office/drawing/2014/main" id="{3674F7AA-8564-2FA8-29A7-D5E9431ED66A}"/>
                </a:ext>
              </a:extLst>
            </p:cNvPr>
            <p:cNvSpPr/>
            <p:nvPr/>
          </p:nvSpPr>
          <p:spPr>
            <a:xfrm>
              <a:off x="7236296" y="3639124"/>
              <a:ext cx="1368152" cy="1014012"/>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sp>
          <p:nvSpPr>
            <p:cNvPr id="31" name="Ovaal 30">
              <a:extLst>
                <a:ext uri="{FF2B5EF4-FFF2-40B4-BE49-F238E27FC236}">
                  <a16:creationId xmlns:a16="http://schemas.microsoft.com/office/drawing/2014/main" id="{DC7BF45F-E45F-F849-A46B-D8F53949082B}"/>
                </a:ext>
              </a:extLst>
            </p:cNvPr>
            <p:cNvSpPr/>
            <p:nvPr/>
          </p:nvSpPr>
          <p:spPr>
            <a:xfrm>
              <a:off x="5751892" y="5301208"/>
              <a:ext cx="1368152" cy="1440160"/>
            </a:xfrm>
            <a:prstGeom prst="ellipse">
              <a:avLst/>
            </a:prstGeom>
            <a:noFill/>
            <a:ln w="57150" cap="flat" cmpd="sng" algn="ctr">
              <a:solidFill>
                <a:srgbClr val="FFC000"/>
              </a:solidFill>
              <a:prstDash val="solid"/>
            </a:ln>
            <a:effectLst/>
          </p:spPr>
          <p:txBody>
            <a:bodyPr rtlCol="0" anchor="ctr"/>
            <a:lstStyle/>
            <a:p>
              <a:pPr marL="0" marR="0" lvl="0" indent="0" algn="ctr" defTabSz="914071"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Arial"/>
              </a:endParaRPr>
            </a:p>
          </p:txBody>
        </p:sp>
      </p:grpSp>
      <p:sp>
        <p:nvSpPr>
          <p:cNvPr id="34" name="Text Box 102">
            <a:extLst>
              <a:ext uri="{FF2B5EF4-FFF2-40B4-BE49-F238E27FC236}">
                <a16:creationId xmlns:a16="http://schemas.microsoft.com/office/drawing/2014/main" id="{EBDB78B9-61DE-3D6D-03E1-73C577677387}"/>
              </a:ext>
            </a:extLst>
          </p:cNvPr>
          <p:cNvSpPr txBox="1">
            <a:spLocks noChangeArrowheads="1"/>
          </p:cNvSpPr>
          <p:nvPr/>
        </p:nvSpPr>
        <p:spPr bwMode="auto">
          <a:xfrm>
            <a:off x="3503712" y="6453189"/>
            <a:ext cx="5181600" cy="307975"/>
          </a:xfrm>
          <a:prstGeom prst="rect">
            <a:avLst/>
          </a:prstGeom>
          <a:noFill/>
          <a:ln w="9525">
            <a:noFill/>
            <a:miter lim="800000"/>
            <a:headEnd/>
            <a:tailEnd/>
          </a:ln>
        </p:spPr>
        <p:txBody>
          <a:bodyPr lIns="91407" tIns="45704" rIns="91407" bIns="45704">
            <a:spAutoFit/>
          </a:bodyPr>
          <a:lstStyle/>
          <a:p>
            <a:pPr defTabSz="914071">
              <a:spcBef>
                <a:spcPct val="50000"/>
              </a:spcBef>
              <a:defRPr/>
            </a:pPr>
            <a:r>
              <a:rPr lang="en-US" sz="1400" dirty="0" err="1">
                <a:solidFill>
                  <a:srgbClr val="FF3399"/>
                </a:solidFill>
                <a:latin typeface="Verdana"/>
                <a:cs typeface="Arial"/>
              </a:rPr>
              <a:t>DuPre</a:t>
            </a:r>
            <a:r>
              <a:rPr lang="en-US" sz="1400" dirty="0">
                <a:solidFill>
                  <a:srgbClr val="FF3399"/>
                </a:solidFill>
                <a:latin typeface="Verdana"/>
                <a:cs typeface="Arial"/>
              </a:rPr>
              <a:t> et al, </a:t>
            </a:r>
            <a:r>
              <a:rPr lang="en-US" sz="1400" i="1" dirty="0">
                <a:solidFill>
                  <a:srgbClr val="FF3399"/>
                </a:solidFill>
                <a:latin typeface="Verdana"/>
                <a:cs typeface="Arial"/>
              </a:rPr>
              <a:t>Physiology</a:t>
            </a:r>
            <a:r>
              <a:rPr lang="en-US" sz="1400" dirty="0">
                <a:solidFill>
                  <a:srgbClr val="FF3399"/>
                </a:solidFill>
                <a:latin typeface="Verdana"/>
                <a:cs typeface="Arial"/>
              </a:rPr>
              <a:t> 2014</a:t>
            </a:r>
          </a:p>
        </p:txBody>
      </p:sp>
    </p:spTree>
    <p:extLst>
      <p:ext uri="{BB962C8B-B14F-4D97-AF65-F5344CB8AC3E}">
        <p14:creationId xmlns:p14="http://schemas.microsoft.com/office/powerpoint/2010/main" val="3451352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8863966"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en-US" dirty="0">
                <a:solidFill>
                  <a:srgbClr val="1C1C1C"/>
                </a:solidFill>
              </a:rPr>
              <a:t>Timing Matters in Heart Failure and Prevention? </a:t>
            </a:r>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fontAlgn="base">
              <a:spcBef>
                <a:spcPct val="20000"/>
              </a:spcBef>
              <a:spcAft>
                <a:spcPct val="0"/>
              </a:spcAft>
              <a:buFontTx/>
              <a:buChar char="•"/>
            </a:pPr>
            <a:endParaRPr lang="nl-NL" sz="2400">
              <a:solidFill>
                <a:srgbClr val="FFFF66"/>
              </a:solidFill>
              <a:latin typeface="Verdana"/>
              <a:ea typeface="ＭＳ Ｐゴシック" charset="-128"/>
              <a:cs typeface="Arial"/>
              <a:sym typeface="Symbol" pitchFamily="18" charset="2"/>
            </a:endParaRPr>
          </a:p>
        </p:txBody>
      </p:sp>
      <p:pic>
        <p:nvPicPr>
          <p:cNvPr id="7" name="Picture 6"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56" y="980728"/>
            <a:ext cx="7564842" cy="547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2"/>
          <p:cNvSpPr txBox="1">
            <a:spLocks noChangeArrowheads="1"/>
          </p:cNvSpPr>
          <p:nvPr/>
        </p:nvSpPr>
        <p:spPr bwMode="auto">
          <a:xfrm>
            <a:off x="1703512" y="6505632"/>
            <a:ext cx="5181600" cy="307744"/>
          </a:xfrm>
          <a:prstGeom prst="rect">
            <a:avLst/>
          </a:prstGeom>
          <a:noFill/>
          <a:ln w="9525">
            <a:noFill/>
            <a:miter lim="800000"/>
            <a:headEnd/>
            <a:tailEnd/>
          </a:ln>
        </p:spPr>
        <p:txBody>
          <a:bodyPr lIns="91407" tIns="45704" rIns="91407" bIns="45704">
            <a:spAutoFit/>
          </a:bodyPr>
          <a:lstStyle/>
          <a:p>
            <a:pPr defTabSz="914071">
              <a:spcBef>
                <a:spcPct val="50000"/>
              </a:spcBef>
              <a:defRPr/>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Van Laake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European Heart Journal </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2018</a:t>
            </a:r>
          </a:p>
        </p:txBody>
      </p:sp>
      <p:grpSp>
        <p:nvGrpSpPr>
          <p:cNvPr id="20" name="Groep 19"/>
          <p:cNvGrpSpPr/>
          <p:nvPr/>
        </p:nvGrpSpPr>
        <p:grpSpPr>
          <a:xfrm>
            <a:off x="4830300" y="5229348"/>
            <a:ext cx="2705861" cy="1368004"/>
            <a:chOff x="3306299" y="5229348"/>
            <a:chExt cx="2705861" cy="1368004"/>
          </a:xfrm>
        </p:grpSpPr>
        <p:sp>
          <p:nvSpPr>
            <p:cNvPr id="2" name="Rechthoek 1"/>
            <p:cNvSpPr/>
            <p:nvPr/>
          </p:nvSpPr>
          <p:spPr>
            <a:xfrm>
              <a:off x="3306299" y="5387219"/>
              <a:ext cx="2520280" cy="1079824"/>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PIJL-OMLAAG 14"/>
            <p:cNvSpPr/>
            <p:nvPr/>
          </p:nvSpPr>
          <p:spPr>
            <a:xfrm>
              <a:off x="5292080" y="5229348"/>
              <a:ext cx="720080" cy="1368004"/>
            </a:xfrm>
            <a:prstGeom prst="downArrow">
              <a:avLst/>
            </a:prstGeom>
            <a:solidFill>
              <a:srgbClr val="FF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9" name="Groep 18"/>
          <p:cNvGrpSpPr/>
          <p:nvPr/>
        </p:nvGrpSpPr>
        <p:grpSpPr>
          <a:xfrm>
            <a:off x="7464152" y="5013176"/>
            <a:ext cx="2880320" cy="1440160"/>
            <a:chOff x="5940152" y="5013176"/>
            <a:chExt cx="2880320" cy="1440160"/>
          </a:xfrm>
        </p:grpSpPr>
        <p:sp>
          <p:nvSpPr>
            <p:cNvPr id="11" name="Rechthoek 10"/>
            <p:cNvSpPr/>
            <p:nvPr/>
          </p:nvSpPr>
          <p:spPr>
            <a:xfrm>
              <a:off x="5940152" y="5085184"/>
              <a:ext cx="1996353" cy="913955"/>
            </a:xfrm>
            <a:prstGeom prst="rect">
              <a:avLst/>
            </a:prstGeom>
            <a:noFill/>
            <a:ln w="5715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PIJL-OMLAAG 15"/>
            <p:cNvSpPr/>
            <p:nvPr/>
          </p:nvSpPr>
          <p:spPr>
            <a:xfrm rot="10800000">
              <a:off x="8028384" y="5013176"/>
              <a:ext cx="720080" cy="684002"/>
            </a:xfrm>
            <a:prstGeom prst="downArrow">
              <a:avLst/>
            </a:prstGeom>
            <a:solidFill>
              <a:srgbClr val="FF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Gelijk 17"/>
            <p:cNvSpPr/>
            <p:nvPr/>
          </p:nvSpPr>
          <p:spPr>
            <a:xfrm>
              <a:off x="7953400" y="5733256"/>
              <a:ext cx="867072" cy="720080"/>
            </a:xfrm>
            <a:prstGeom prst="mathEqual">
              <a:avLst/>
            </a:prstGeom>
            <a:solidFill>
              <a:srgbClr val="FF9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grpSp>
      <p:sp>
        <p:nvSpPr>
          <p:cNvPr id="4" name="Rectangle 3">
            <a:extLst>
              <a:ext uri="{FF2B5EF4-FFF2-40B4-BE49-F238E27FC236}">
                <a16:creationId xmlns:a16="http://schemas.microsoft.com/office/drawing/2014/main" id="{B52F0D1B-8151-41F1-B8F7-7D833F6E0759}"/>
              </a:ext>
            </a:extLst>
          </p:cNvPr>
          <p:cNvSpPr txBox="1">
            <a:spLocks noChangeArrowheads="1"/>
          </p:cNvSpPr>
          <p:nvPr/>
        </p:nvSpPr>
        <p:spPr bwMode="auto">
          <a:xfrm>
            <a:off x="7176120" y="6463550"/>
            <a:ext cx="4176464" cy="565851"/>
          </a:xfrm>
          <a:prstGeom prst="rect">
            <a:avLst/>
          </a:prstGeom>
          <a:noFill/>
          <a:ln w="9525">
            <a:noFill/>
            <a:miter lim="800000"/>
            <a:headEnd/>
            <a:tailEnd/>
          </a:ln>
        </p:spPr>
        <p:txBody>
          <a:bodyPr lIns="92041" tIns="46021" rIns="92041" bIns="46021"/>
          <a:lstStyle/>
          <a:p>
            <a:pPr defTabSz="914071" fontAlgn="base">
              <a:spcBef>
                <a:spcPct val="20000"/>
              </a:spcBef>
              <a:spcAft>
                <a:spcPct val="0"/>
              </a:spcAft>
              <a:defRPr/>
            </a:pPr>
            <a:r>
              <a:rPr lang="en-US" sz="2000" b="1" dirty="0">
                <a:solidFill>
                  <a:srgbClr val="1C1C1C"/>
                </a:solidFill>
                <a:latin typeface="Verdana"/>
                <a:cs typeface="Arial"/>
              </a:rPr>
              <a:t>Chemotherapy toxicity?</a:t>
            </a:r>
          </a:p>
          <a:p>
            <a:pPr marL="342778" indent="-342778" defTabSz="914071" fontAlgn="base">
              <a:spcBef>
                <a:spcPct val="20000"/>
              </a:spcBef>
              <a:spcAft>
                <a:spcPct val="0"/>
              </a:spcAft>
              <a:buFontTx/>
              <a:buChar char="•"/>
              <a:defRPr/>
            </a:pPr>
            <a:endParaRPr lang="en-US" sz="2000" b="1" dirty="0">
              <a:solidFill>
                <a:srgbClr val="1C1C1C"/>
              </a:solidFill>
              <a:latin typeface="Verdana"/>
              <a:cs typeface="Arial"/>
            </a:endParaRPr>
          </a:p>
          <a:p>
            <a:pPr marL="342778" indent="-342778" defTabSz="914071" fontAlgn="base">
              <a:spcBef>
                <a:spcPct val="20000"/>
              </a:spcBef>
              <a:spcAft>
                <a:spcPct val="0"/>
              </a:spcAft>
              <a:defRPr/>
            </a:pPr>
            <a:endParaRPr lang="en-US" sz="2000" b="1" dirty="0">
              <a:solidFill>
                <a:srgbClr val="1C1C1C"/>
              </a:solidFill>
              <a:latin typeface="Verdana"/>
              <a:cs typeface="Arial"/>
            </a:endParaRPr>
          </a:p>
          <a:p>
            <a:pPr marL="342778" indent="-342778" defTabSz="914071" fontAlgn="base">
              <a:spcBef>
                <a:spcPct val="20000"/>
              </a:spcBef>
              <a:spcAft>
                <a:spcPct val="0"/>
              </a:spcAft>
              <a:defRPr/>
            </a:pPr>
            <a:endParaRPr lang="en-US" sz="2000" b="1" dirty="0">
              <a:solidFill>
                <a:srgbClr val="1C1C1C"/>
              </a:solidFill>
              <a:latin typeface="Arial" charset="0"/>
              <a:cs typeface="Arial"/>
            </a:endParaRPr>
          </a:p>
          <a:p>
            <a:pPr marL="342778" indent="-342778" defTabSz="914071" fontAlgn="base">
              <a:spcBef>
                <a:spcPct val="20000"/>
              </a:spcBef>
              <a:spcAft>
                <a:spcPct val="0"/>
              </a:spcAft>
              <a:defRPr/>
            </a:pPr>
            <a:endParaRPr lang="en-US" sz="2000" b="1" dirty="0">
              <a:solidFill>
                <a:srgbClr val="1C1C1C"/>
              </a:solidFill>
              <a:latin typeface="Arial" charset="0"/>
              <a:cs typeface="Arial"/>
            </a:endParaRPr>
          </a:p>
          <a:p>
            <a:pPr marL="342778" indent="-342778" defTabSz="914071" fontAlgn="base">
              <a:spcBef>
                <a:spcPct val="20000"/>
              </a:spcBef>
              <a:spcAft>
                <a:spcPct val="0"/>
              </a:spcAft>
              <a:defRPr/>
            </a:pPr>
            <a:endParaRPr lang="en-US" sz="2000" b="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000" b="1" i="1" dirty="0">
              <a:solidFill>
                <a:srgbClr val="1C1C1C"/>
              </a:solidFill>
              <a:latin typeface="Verdana"/>
              <a:cs typeface="Arial"/>
            </a:endParaRPr>
          </a:p>
          <a:p>
            <a:pPr marL="342778" indent="-342778" defTabSz="914071" fontAlgn="base">
              <a:spcBef>
                <a:spcPct val="20000"/>
              </a:spcBef>
              <a:spcAft>
                <a:spcPct val="0"/>
              </a:spcAft>
              <a:defRPr/>
            </a:pPr>
            <a:r>
              <a:rPr lang="en-US" sz="2000" b="1" dirty="0">
                <a:solidFill>
                  <a:srgbClr val="1C1C1C"/>
                </a:solidFill>
                <a:latin typeface="Verdana"/>
                <a:cs typeface="Arial"/>
              </a:rPr>
              <a:t>	</a:t>
            </a:r>
            <a:endParaRPr lang="en-US" sz="2000" b="1" i="1" dirty="0">
              <a:solidFill>
                <a:srgbClr val="1C1C1C"/>
              </a:solidFill>
              <a:latin typeface="Verdana"/>
              <a:cs typeface="Arial"/>
            </a:endParaRPr>
          </a:p>
          <a:p>
            <a:pPr marL="342778" indent="-342778" defTabSz="914071" fontAlgn="base">
              <a:spcBef>
                <a:spcPct val="20000"/>
              </a:spcBef>
              <a:spcAft>
                <a:spcPct val="0"/>
              </a:spcAft>
              <a:buFontTx/>
              <a:buChar char="•"/>
              <a:defRPr/>
            </a:pPr>
            <a:endParaRPr lang="en-US" sz="2000" b="1" dirty="0">
              <a:solidFill>
                <a:srgbClr val="1C1C1C"/>
              </a:solidFill>
              <a:latin typeface="Verdana"/>
              <a:cs typeface="Arial"/>
              <a:sym typeface="Symbol" pitchFamily="18" charset="2"/>
            </a:endParaRPr>
          </a:p>
        </p:txBody>
      </p:sp>
    </p:spTree>
    <p:extLst>
      <p:ext uri="{BB962C8B-B14F-4D97-AF65-F5344CB8AC3E}">
        <p14:creationId xmlns:p14="http://schemas.microsoft.com/office/powerpoint/2010/main" val="158627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5" y="371691"/>
            <a:ext cx="75432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rgbClr val="1C1C1C"/>
                </a:solidFill>
              </a:rPr>
              <a:t>Cardiotoxicity</a:t>
            </a:r>
            <a:r>
              <a:rPr lang="nl-NL" dirty="0">
                <a:solidFill>
                  <a:srgbClr val="1C1C1C"/>
                </a:solidFill>
              </a:rPr>
              <a:t> of </a:t>
            </a:r>
            <a:r>
              <a:rPr lang="nl-NL" dirty="0" err="1">
                <a:solidFill>
                  <a:srgbClr val="1C1C1C"/>
                </a:solidFill>
              </a:rPr>
              <a:t>Chemotherapy</a:t>
            </a:r>
            <a:endParaRPr lang="nl-NL" dirty="0">
              <a:solidFill>
                <a:srgbClr val="1C1C1C"/>
              </a:solidFill>
            </a:endParaRPr>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fontAlgn="base">
              <a:spcBef>
                <a:spcPct val="20000"/>
              </a:spcBef>
              <a:spcAft>
                <a:spcPct val="0"/>
              </a:spcAft>
              <a:buFontTx/>
              <a:buChar char="•"/>
            </a:pPr>
            <a:endParaRPr lang="nl-NL" sz="2400" dirty="0">
              <a:solidFill>
                <a:srgbClr val="FFFF66"/>
              </a:solidFill>
              <a:latin typeface="Verdana"/>
              <a:ea typeface="ＭＳ Ｐゴシック" charset="-128"/>
              <a:cs typeface="Arial"/>
              <a:sym typeface="Symbol" pitchFamily="18" charset="2"/>
            </a:endParaRPr>
          </a:p>
        </p:txBody>
      </p:sp>
      <p:sp>
        <p:nvSpPr>
          <p:cNvPr id="10" name="Text Box 102"/>
          <p:cNvSpPr txBox="1">
            <a:spLocks noChangeArrowheads="1"/>
          </p:cNvSpPr>
          <p:nvPr/>
        </p:nvSpPr>
        <p:spPr bwMode="auto">
          <a:xfrm>
            <a:off x="3938736" y="6553765"/>
            <a:ext cx="5181600" cy="307777"/>
          </a:xfrm>
          <a:prstGeom prst="rect">
            <a:avLst/>
          </a:prstGeom>
          <a:noFill/>
          <a:ln w="9525">
            <a:noFill/>
            <a:miter lim="800000"/>
            <a:headEnd/>
            <a:tailEnd/>
          </a:ln>
        </p:spPr>
        <p:txBody>
          <a:bodyPr>
            <a:spAutoFit/>
          </a:bodyPr>
          <a:lstStyle/>
          <a:p>
            <a:pPr>
              <a:spcBef>
                <a:spcPct val="50000"/>
              </a:spcBef>
            </a:pPr>
            <a:r>
              <a:rPr lang="nl-NL" sz="1400" dirty="0">
                <a:solidFill>
                  <a:srgbClr val="FF3399"/>
                </a:solidFill>
                <a:latin typeface="Verdana"/>
                <a:ea typeface="ＭＳ Ｐゴシック" charset="-128"/>
                <a:cs typeface="Arial"/>
              </a:rPr>
              <a:t>Naaktgeboren et al. </a:t>
            </a:r>
            <a:r>
              <a:rPr lang="nl-NL" sz="1400" i="1" dirty="0" err="1">
                <a:solidFill>
                  <a:srgbClr val="FF3399"/>
                </a:solidFill>
                <a:latin typeface="Verdana"/>
                <a:ea typeface="ＭＳ Ｐゴシック" charset="-128"/>
                <a:cs typeface="Arial"/>
              </a:rPr>
              <a:t>Maturitas</a:t>
            </a:r>
            <a:r>
              <a:rPr lang="nl-NL" sz="1400" dirty="0">
                <a:solidFill>
                  <a:srgbClr val="FF3399"/>
                </a:solidFill>
                <a:latin typeface="Verdana"/>
                <a:ea typeface="ＭＳ Ｐゴシック" charset="-128"/>
                <a:cs typeface="Arial"/>
              </a:rPr>
              <a:t> 2017</a:t>
            </a:r>
            <a:endParaRPr lang="en-US" sz="1400" dirty="0">
              <a:solidFill>
                <a:srgbClr val="FF3399"/>
              </a:solidFill>
              <a:latin typeface="Verdana"/>
              <a:ea typeface="ＭＳ Ｐゴシック" charset="-128"/>
              <a:cs typeface="Arial"/>
            </a:endParaRPr>
          </a:p>
        </p:txBody>
      </p:sp>
      <p:pic>
        <p:nvPicPr>
          <p:cNvPr id="13" name="Tijdelijke aanduiding voor inhoud 3">
            <a:extLst>
              <a:ext uri="{FF2B5EF4-FFF2-40B4-BE49-F238E27FC236}">
                <a16:creationId xmlns:a16="http://schemas.microsoft.com/office/drawing/2014/main" id="{F028D39E-ED84-40D2-80A0-5C1DF1F9B93E}"/>
              </a:ext>
            </a:extLst>
          </p:cNvPr>
          <p:cNvPicPr>
            <a:picLocks noChangeAspect="1"/>
          </p:cNvPicPr>
          <p:nvPr/>
        </p:nvPicPr>
        <p:blipFill rotWithShape="1">
          <a:blip r:embed="rId3"/>
          <a:srcRect t="40972"/>
          <a:stretch/>
        </p:blipFill>
        <p:spPr>
          <a:xfrm>
            <a:off x="1559497" y="1063130"/>
            <a:ext cx="9144001" cy="2987517"/>
          </a:xfrm>
          <a:prstGeom prst="rect">
            <a:avLst/>
          </a:prstGeom>
        </p:spPr>
      </p:pic>
      <p:sp>
        <p:nvSpPr>
          <p:cNvPr id="14" name="Rechthoek 13"/>
          <p:cNvSpPr/>
          <p:nvPr/>
        </p:nvSpPr>
        <p:spPr>
          <a:xfrm>
            <a:off x="1538515" y="2039709"/>
            <a:ext cx="8897257" cy="45863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 10"/>
          <p:cNvSpPr/>
          <p:nvPr/>
        </p:nvSpPr>
        <p:spPr>
          <a:xfrm>
            <a:off x="172368" y="4293097"/>
            <a:ext cx="7917904" cy="1348061"/>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ea typeface="ＭＳ Ｐゴシック" pitchFamily="34" charset="-128"/>
              </a:rPr>
              <a:t>decrease LVEF in 9-24% (cardio-oncology clinic 30%)</a:t>
            </a:r>
          </a:p>
          <a:p>
            <a:pPr marL="342778" indent="-342778" defTabSz="914071" fontAlgn="base">
              <a:spcBef>
                <a:spcPct val="20000"/>
              </a:spcBef>
              <a:spcAft>
                <a:spcPct val="0"/>
              </a:spcAft>
              <a:buFontTx/>
              <a:buChar char="•"/>
              <a:defRPr/>
            </a:pPr>
            <a:r>
              <a:rPr lang="en-US" sz="2400" dirty="0">
                <a:ea typeface="ＭＳ Ｐゴシック" pitchFamily="34" charset="-128"/>
              </a:rPr>
              <a:t>&gt; 6% clinical heart failure</a:t>
            </a:r>
          </a:p>
          <a:p>
            <a:pPr marL="342778" indent="-342778" defTabSz="914071" fontAlgn="base">
              <a:spcBef>
                <a:spcPct val="20000"/>
              </a:spcBef>
              <a:spcAft>
                <a:spcPct val="0"/>
              </a:spcAft>
              <a:buFontTx/>
              <a:buChar char="•"/>
              <a:defRPr/>
            </a:pPr>
            <a:r>
              <a:rPr lang="en-US" sz="2400" dirty="0" err="1">
                <a:ea typeface="ＭＳ Ｐゴシック" pitchFamily="34" charset="-128"/>
              </a:rPr>
              <a:t>Anthracyclins</a:t>
            </a:r>
            <a:r>
              <a:rPr lang="en-US" sz="2400" dirty="0">
                <a:ea typeface="ＭＳ Ｐゴシック" pitchFamily="34" charset="-128"/>
              </a:rPr>
              <a:t> high risk, often used (breast cancer) </a:t>
            </a:r>
          </a:p>
        </p:txBody>
      </p:sp>
      <p:sp>
        <p:nvSpPr>
          <p:cNvPr id="4" name="Rechthoek 3"/>
          <p:cNvSpPr/>
          <p:nvPr/>
        </p:nvSpPr>
        <p:spPr>
          <a:xfrm>
            <a:off x="3299150" y="2202483"/>
            <a:ext cx="845491" cy="14401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ekstvak 1"/>
          <p:cNvSpPr txBox="1"/>
          <p:nvPr/>
        </p:nvSpPr>
        <p:spPr>
          <a:xfrm>
            <a:off x="3196629" y="2132857"/>
            <a:ext cx="1152129" cy="276999"/>
          </a:xfrm>
          <a:prstGeom prst="rect">
            <a:avLst/>
          </a:prstGeom>
          <a:noFill/>
        </p:spPr>
        <p:txBody>
          <a:bodyPr wrap="square" rtlCol="0">
            <a:spAutoFit/>
          </a:bodyPr>
          <a:lstStyle/>
          <a:p>
            <a:r>
              <a:rPr lang="nl-NL" sz="1200" b="1" dirty="0">
                <a:solidFill>
                  <a:schemeClr val="bg1"/>
                </a:solidFill>
              </a:rPr>
              <a:t>LV </a:t>
            </a:r>
            <a:r>
              <a:rPr lang="nl-NL" sz="1200" b="1" dirty="0" err="1">
                <a:solidFill>
                  <a:schemeClr val="bg1"/>
                </a:solidFill>
              </a:rPr>
              <a:t>dysfunction</a:t>
            </a:r>
            <a:endParaRPr lang="nl-NL" sz="1200" b="1" dirty="0">
              <a:solidFill>
                <a:schemeClr val="bg1"/>
              </a:solidFill>
            </a:endParaRPr>
          </a:p>
        </p:txBody>
      </p:sp>
      <p:sp>
        <p:nvSpPr>
          <p:cNvPr id="16" name="Rechthoek 15"/>
          <p:cNvSpPr/>
          <p:nvPr/>
        </p:nvSpPr>
        <p:spPr>
          <a:xfrm>
            <a:off x="4312468" y="2207655"/>
            <a:ext cx="845491" cy="14401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4295801" y="2143890"/>
            <a:ext cx="1152129" cy="276999"/>
          </a:xfrm>
          <a:prstGeom prst="rect">
            <a:avLst/>
          </a:prstGeom>
          <a:noFill/>
        </p:spPr>
        <p:txBody>
          <a:bodyPr wrap="square" rtlCol="0">
            <a:spAutoFit/>
          </a:bodyPr>
          <a:lstStyle/>
          <a:p>
            <a:r>
              <a:rPr lang="nl-NL" sz="1200" b="1" dirty="0">
                <a:solidFill>
                  <a:schemeClr val="bg1"/>
                </a:solidFill>
              </a:rPr>
              <a:t>HF</a:t>
            </a:r>
          </a:p>
        </p:txBody>
      </p:sp>
      <p:sp>
        <p:nvSpPr>
          <p:cNvPr id="17" name="Rechthoek 16"/>
          <p:cNvSpPr/>
          <p:nvPr/>
        </p:nvSpPr>
        <p:spPr>
          <a:xfrm>
            <a:off x="8175848" y="2208925"/>
            <a:ext cx="1232520" cy="14401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Tekstvak 17"/>
          <p:cNvSpPr txBox="1"/>
          <p:nvPr/>
        </p:nvSpPr>
        <p:spPr>
          <a:xfrm>
            <a:off x="8112224" y="2132857"/>
            <a:ext cx="2160240" cy="276999"/>
          </a:xfrm>
          <a:prstGeom prst="rect">
            <a:avLst/>
          </a:prstGeom>
          <a:noFill/>
        </p:spPr>
        <p:txBody>
          <a:bodyPr wrap="square" rtlCol="0">
            <a:spAutoFit/>
          </a:bodyPr>
          <a:lstStyle/>
          <a:p>
            <a:r>
              <a:rPr lang="nl-NL" sz="1200" b="1" dirty="0">
                <a:solidFill>
                  <a:schemeClr val="bg1"/>
                </a:solidFill>
              </a:rPr>
              <a:t>Late </a:t>
            </a:r>
            <a:r>
              <a:rPr lang="nl-NL" sz="1200" b="1" dirty="0" err="1">
                <a:solidFill>
                  <a:schemeClr val="bg1"/>
                </a:solidFill>
              </a:rPr>
              <a:t>Onset</a:t>
            </a:r>
            <a:r>
              <a:rPr lang="nl-NL" sz="1200" b="1" dirty="0">
                <a:solidFill>
                  <a:schemeClr val="bg1"/>
                </a:solidFill>
              </a:rPr>
              <a:t> Heart Failure (HF) </a:t>
            </a:r>
          </a:p>
        </p:txBody>
      </p:sp>
      <p:pic>
        <p:nvPicPr>
          <p:cNvPr id="19" name="Afbeelding 18">
            <a:extLst>
              <a:ext uri="{FF2B5EF4-FFF2-40B4-BE49-F238E27FC236}">
                <a16:creationId xmlns:a16="http://schemas.microsoft.com/office/drawing/2014/main" id="{DF8C906E-AC8E-2E6C-2030-EA18511D50A5}"/>
              </a:ext>
            </a:extLst>
          </p:cNvPr>
          <p:cNvPicPr>
            <a:picLocks noChangeAspect="1"/>
          </p:cNvPicPr>
          <p:nvPr/>
        </p:nvPicPr>
        <p:blipFill>
          <a:blip r:embed="rId4"/>
          <a:stretch>
            <a:fillRect/>
          </a:stretch>
        </p:blipFill>
        <p:spPr>
          <a:xfrm>
            <a:off x="7747214" y="3580451"/>
            <a:ext cx="4468755" cy="3133616"/>
          </a:xfrm>
          <a:prstGeom prst="rect">
            <a:avLst/>
          </a:prstGeom>
        </p:spPr>
      </p:pic>
    </p:spTree>
    <p:extLst>
      <p:ext uri="{BB962C8B-B14F-4D97-AF65-F5344CB8AC3E}">
        <p14:creationId xmlns:p14="http://schemas.microsoft.com/office/powerpoint/2010/main" val="3984035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559497"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rgbClr val="1C1C1C"/>
                </a:solidFill>
              </a:rPr>
              <a:t>Prevention of </a:t>
            </a:r>
            <a:r>
              <a:rPr lang="nl-NL" dirty="0" err="1">
                <a:solidFill>
                  <a:srgbClr val="1C1C1C"/>
                </a:solidFill>
              </a:rPr>
              <a:t>Cardiotoxicity</a:t>
            </a:r>
            <a:r>
              <a:rPr lang="nl-NL" dirty="0">
                <a:solidFill>
                  <a:srgbClr val="1C1C1C"/>
                </a:solidFill>
              </a:rPr>
              <a:t> via </a:t>
            </a:r>
            <a:r>
              <a:rPr lang="nl-NL" dirty="0" err="1">
                <a:solidFill>
                  <a:srgbClr val="1C1C1C"/>
                </a:solidFill>
              </a:rPr>
              <a:t>Circadian</a:t>
            </a:r>
            <a:r>
              <a:rPr lang="nl-NL" dirty="0">
                <a:solidFill>
                  <a:srgbClr val="1C1C1C"/>
                </a:solidFill>
              </a:rPr>
              <a:t> </a:t>
            </a:r>
            <a:r>
              <a:rPr lang="nl-NL" dirty="0" err="1">
                <a:solidFill>
                  <a:srgbClr val="1C1C1C"/>
                </a:solidFill>
              </a:rPr>
              <a:t>Clock</a:t>
            </a:r>
            <a:endParaRPr lang="nl-NL" dirty="0">
              <a:solidFill>
                <a:srgbClr val="1C1C1C"/>
              </a:solidFill>
            </a:endParaRPr>
          </a:p>
        </p:txBody>
      </p:sp>
      <p:pic>
        <p:nvPicPr>
          <p:cNvPr id="10" name="Afbeelding 9"/>
          <p:cNvPicPr/>
          <p:nvPr/>
        </p:nvPicPr>
        <p:blipFill rotWithShape="1">
          <a:blip r:embed="rId2">
            <a:extLst>
              <a:ext uri="{28A0092B-C50C-407E-A947-70E740481C1C}">
                <a14:useLocalDpi xmlns:a14="http://schemas.microsoft.com/office/drawing/2010/main" val="0"/>
              </a:ext>
            </a:extLst>
          </a:blip>
          <a:srcRect r="21470"/>
          <a:stretch/>
        </p:blipFill>
        <p:spPr bwMode="auto">
          <a:xfrm>
            <a:off x="1422414" y="664986"/>
            <a:ext cx="9245586" cy="3024336"/>
          </a:xfrm>
          <a:prstGeom prst="rect">
            <a:avLst/>
          </a:prstGeom>
          <a:noFill/>
        </p:spPr>
      </p:pic>
      <p:pic>
        <p:nvPicPr>
          <p:cNvPr id="11" name="Afbeelding 10"/>
          <p:cNvPicPr/>
          <p:nvPr/>
        </p:nvPicPr>
        <p:blipFill rotWithShape="1">
          <a:blip r:embed="rId2">
            <a:extLst>
              <a:ext uri="{28A0092B-C50C-407E-A947-70E740481C1C}">
                <a14:useLocalDpi xmlns:a14="http://schemas.microsoft.com/office/drawing/2010/main" val="0"/>
              </a:ext>
            </a:extLst>
          </a:blip>
          <a:srcRect l="78774"/>
          <a:stretch/>
        </p:blipFill>
        <p:spPr bwMode="auto">
          <a:xfrm>
            <a:off x="2711625" y="881010"/>
            <a:ext cx="2498991" cy="3024336"/>
          </a:xfrm>
          <a:prstGeom prst="rect">
            <a:avLst/>
          </a:prstGeom>
          <a:noFill/>
        </p:spPr>
      </p:pic>
      <p:sp>
        <p:nvSpPr>
          <p:cNvPr id="12" name="Rechthoek 11"/>
          <p:cNvSpPr/>
          <p:nvPr/>
        </p:nvSpPr>
        <p:spPr>
          <a:xfrm>
            <a:off x="1922512" y="4002854"/>
            <a:ext cx="8493968" cy="2234458"/>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Timing administration</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Delayed release system</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Clock reset (light, exercise, food)</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Pharmacological clock reset</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Novel pharmacological targets</a:t>
            </a:r>
          </a:p>
        </p:txBody>
      </p:sp>
    </p:spTree>
    <p:extLst>
      <p:ext uri="{BB962C8B-B14F-4D97-AF65-F5344CB8AC3E}">
        <p14:creationId xmlns:p14="http://schemas.microsoft.com/office/powerpoint/2010/main" val="27974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4" name="Titel 3"/>
          <p:cNvSpPr txBox="1">
            <a:spLocks/>
          </p:cNvSpPr>
          <p:nvPr/>
        </p:nvSpPr>
        <p:spPr>
          <a:xfrm>
            <a:off x="240031" y="371691"/>
            <a:ext cx="1218438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Clock-Controlled</a:t>
            </a:r>
            <a:r>
              <a:rPr lang="nl-NL" dirty="0">
                <a:solidFill>
                  <a:schemeClr val="tx1"/>
                </a:solidFill>
              </a:rPr>
              <a:t> </a:t>
            </a:r>
            <a:r>
              <a:rPr lang="nl-NL" dirty="0" err="1">
                <a:solidFill>
                  <a:schemeClr val="tx1"/>
                </a:solidFill>
              </a:rPr>
              <a:t>Genes</a:t>
            </a:r>
            <a:r>
              <a:rPr lang="nl-NL" dirty="0">
                <a:solidFill>
                  <a:schemeClr val="tx1"/>
                </a:solidFill>
              </a:rPr>
              <a:t> in Human Stem </a:t>
            </a:r>
            <a:r>
              <a:rPr lang="nl-NL" dirty="0" err="1">
                <a:solidFill>
                  <a:schemeClr val="tx1"/>
                </a:solidFill>
              </a:rPr>
              <a:t>Cell-Derived</a:t>
            </a:r>
            <a:r>
              <a:rPr lang="nl-NL" dirty="0">
                <a:solidFill>
                  <a:schemeClr val="tx1"/>
                </a:solidFill>
              </a:rPr>
              <a:t> </a:t>
            </a:r>
            <a:r>
              <a:rPr lang="nl-NL" dirty="0" err="1">
                <a:solidFill>
                  <a:schemeClr val="tx1"/>
                </a:solidFill>
              </a:rPr>
              <a:t>Cardiomyocytes</a:t>
            </a:r>
            <a:endParaRPr lang="nl-NL"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810" y="1052514"/>
            <a:ext cx="4135438"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2"/>
          <p:cNvSpPr txBox="1">
            <a:spLocks noChangeArrowheads="1"/>
          </p:cNvSpPr>
          <p:nvPr/>
        </p:nvSpPr>
        <p:spPr bwMode="auto">
          <a:xfrm>
            <a:off x="6517372"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Dierickx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EMBO Reports </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2017</a:t>
            </a:r>
          </a:p>
        </p:txBody>
      </p:sp>
      <p:sp>
        <p:nvSpPr>
          <p:cNvPr id="2" name="Rechthoek 1"/>
          <p:cNvSpPr/>
          <p:nvPr/>
        </p:nvSpPr>
        <p:spPr>
          <a:xfrm>
            <a:off x="6517372" y="5085184"/>
            <a:ext cx="4572000" cy="1366528"/>
          </a:xfrm>
          <a:prstGeom prst="rect">
            <a:avLst/>
          </a:prstGeom>
        </p:spPr>
        <p:txBody>
          <a:bodyPr>
            <a:spAutoFit/>
          </a:bodyPr>
          <a:lstStyle/>
          <a:p>
            <a:pPr marL="342778" indent="-342778" defTabSz="914071" fontAlgn="base">
              <a:spcBef>
                <a:spcPct val="20000"/>
              </a:spcBef>
              <a:spcAft>
                <a:spcPct val="0"/>
              </a:spcAft>
              <a:buFontTx/>
              <a:buChar char="•"/>
              <a:defRPr/>
            </a:pPr>
            <a:r>
              <a:rPr lang="en-US" dirty="0">
                <a:ea typeface="ＭＳ Ｐゴシック" pitchFamily="34" charset="-128"/>
              </a:rPr>
              <a:t>Clock output pathways (</a:t>
            </a:r>
            <a:r>
              <a:rPr lang="en-US" dirty="0" err="1">
                <a:ea typeface="ＭＳ Ｐゴシック" pitchFamily="34" charset="-128"/>
              </a:rPr>
              <a:t>RNAseq</a:t>
            </a:r>
            <a:r>
              <a:rPr lang="en-US" dirty="0">
                <a:ea typeface="ＭＳ Ｐゴシック" pitchFamily="34" charset="-128"/>
              </a:rPr>
              <a:t>)</a:t>
            </a:r>
          </a:p>
          <a:p>
            <a:pPr marL="342778" indent="-342778" defTabSz="914071" fontAlgn="base">
              <a:spcBef>
                <a:spcPct val="20000"/>
              </a:spcBef>
              <a:spcAft>
                <a:spcPct val="0"/>
              </a:spcAft>
              <a:buFontTx/>
              <a:buChar char="•"/>
              <a:defRPr/>
            </a:pPr>
            <a:r>
              <a:rPr lang="en-US" dirty="0">
                <a:ea typeface="ＭＳ Ｐゴシック" pitchFamily="34" charset="-128"/>
              </a:rPr>
              <a:t>786 </a:t>
            </a:r>
            <a:r>
              <a:rPr lang="nl-NL" altLang="nl-NL" dirty="0" err="1"/>
              <a:t>genes</a:t>
            </a:r>
            <a:r>
              <a:rPr lang="nl-NL" altLang="nl-NL" dirty="0"/>
              <a:t> at D30 2D</a:t>
            </a:r>
          </a:p>
          <a:p>
            <a:pPr marL="342778" indent="-342778" defTabSz="914071" fontAlgn="base">
              <a:spcBef>
                <a:spcPct val="20000"/>
              </a:spcBef>
              <a:spcAft>
                <a:spcPct val="0"/>
              </a:spcAft>
              <a:buFontTx/>
              <a:buChar char="•"/>
              <a:defRPr/>
            </a:pPr>
            <a:r>
              <a:rPr lang="nl-NL" altLang="nl-NL" dirty="0"/>
              <a:t>1052 </a:t>
            </a:r>
            <a:r>
              <a:rPr lang="nl-NL" altLang="nl-NL" dirty="0" err="1"/>
              <a:t>genes</a:t>
            </a:r>
            <a:r>
              <a:rPr lang="nl-NL" altLang="nl-NL" dirty="0"/>
              <a:t> 3D</a:t>
            </a:r>
          </a:p>
          <a:p>
            <a:pPr marL="342778" indent="-342778" defTabSz="914071" fontAlgn="base">
              <a:spcBef>
                <a:spcPct val="20000"/>
              </a:spcBef>
              <a:spcAft>
                <a:spcPct val="0"/>
              </a:spcAft>
              <a:buFontTx/>
              <a:buChar char="•"/>
              <a:defRPr/>
            </a:pPr>
            <a:endParaRPr lang="nl-NL" altLang="nl-NL" dirty="0"/>
          </a:p>
        </p:txBody>
      </p:sp>
      <p:pic>
        <p:nvPicPr>
          <p:cNvPr id="3" name="Picture 2">
            <a:extLst>
              <a:ext uri="{FF2B5EF4-FFF2-40B4-BE49-F238E27FC236}">
                <a16:creationId xmlns:a16="http://schemas.microsoft.com/office/drawing/2014/main" id="{CEE82B5F-6199-90D5-3BF9-851306E04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50" y="1829310"/>
            <a:ext cx="3887788" cy="291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136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4"/>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70351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a:defRPr/>
            </a:pPr>
            <a:r>
              <a:rPr lang="nl-NL" dirty="0" err="1">
                <a:solidFill>
                  <a:srgbClr val="1C1C1C"/>
                </a:solidFill>
              </a:rPr>
              <a:t>hPSC</a:t>
            </a:r>
            <a:r>
              <a:rPr lang="nl-NL" dirty="0">
                <a:solidFill>
                  <a:srgbClr val="1C1C1C"/>
                </a:solidFill>
              </a:rPr>
              <a:t>-CM </a:t>
            </a:r>
            <a:r>
              <a:rPr lang="nl-NL" dirty="0" err="1">
                <a:solidFill>
                  <a:srgbClr val="1C1C1C"/>
                </a:solidFill>
              </a:rPr>
              <a:t>Clock</a:t>
            </a:r>
            <a:r>
              <a:rPr lang="nl-NL" dirty="0">
                <a:solidFill>
                  <a:srgbClr val="1C1C1C"/>
                </a:solidFill>
              </a:rPr>
              <a:t> Output </a:t>
            </a:r>
            <a:r>
              <a:rPr lang="nl-NL" dirty="0" err="1">
                <a:solidFill>
                  <a:srgbClr val="1C1C1C"/>
                </a:solidFill>
              </a:rPr>
              <a:t>and</a:t>
            </a:r>
            <a:r>
              <a:rPr lang="nl-NL" dirty="0">
                <a:solidFill>
                  <a:srgbClr val="1C1C1C"/>
                </a:solidFill>
              </a:rPr>
              <a:t> </a:t>
            </a:r>
            <a:r>
              <a:rPr lang="nl-NL" dirty="0" err="1">
                <a:solidFill>
                  <a:srgbClr val="1C1C1C"/>
                </a:solidFill>
              </a:rPr>
              <a:t>Chemotherapy</a:t>
            </a:r>
            <a:endParaRPr lang="nl-NL" dirty="0">
              <a:solidFill>
                <a:srgbClr val="1C1C1C"/>
              </a:solidFill>
            </a:endParaRPr>
          </a:p>
        </p:txBody>
      </p:sp>
      <p:sp>
        <p:nvSpPr>
          <p:cNvPr id="5" name="Text Box 102">
            <a:extLst>
              <a:ext uri="{FF2B5EF4-FFF2-40B4-BE49-F238E27FC236}">
                <a16:creationId xmlns:a16="http://schemas.microsoft.com/office/drawing/2014/main" id="{ED8C6448-55B2-4FED-8198-881518C8D570}"/>
              </a:ext>
            </a:extLst>
          </p:cNvPr>
          <p:cNvSpPr txBox="1">
            <a:spLocks noChangeArrowheads="1"/>
          </p:cNvSpPr>
          <p:nvPr/>
        </p:nvSpPr>
        <p:spPr bwMode="auto">
          <a:xfrm>
            <a:off x="4367808"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a:ea typeface="ＭＳ Ｐゴシック" pitchFamily="34" charset="-128"/>
                <a:cs typeface="Arial"/>
              </a:rPr>
              <a:t>Dierickx et al. </a:t>
            </a:r>
            <a:r>
              <a:rPr lang="en-US" sz="1400" i="1" dirty="0">
                <a:solidFill>
                  <a:srgbClr val="FF3399"/>
                </a:solidFill>
                <a:latin typeface="Verdana"/>
                <a:ea typeface="ＭＳ Ｐゴシック" pitchFamily="34" charset="-128"/>
                <a:cs typeface="Arial"/>
              </a:rPr>
              <a:t>EMBO Reports </a:t>
            </a:r>
            <a:r>
              <a:rPr lang="en-US" sz="1400" dirty="0">
                <a:solidFill>
                  <a:srgbClr val="FF3399"/>
                </a:solidFill>
                <a:latin typeface="Verdana"/>
                <a:ea typeface="ＭＳ Ｐゴシック" pitchFamily="34" charset="-128"/>
                <a:cs typeface="Arial"/>
              </a:rPr>
              <a:t>2017</a:t>
            </a:r>
          </a:p>
        </p:txBody>
      </p:sp>
      <p:pic>
        <p:nvPicPr>
          <p:cNvPr id="2" name="Picture 2">
            <a:extLst>
              <a:ext uri="{FF2B5EF4-FFF2-40B4-BE49-F238E27FC236}">
                <a16:creationId xmlns:a16="http://schemas.microsoft.com/office/drawing/2014/main" id="{BEC8E259-216D-4EC0-997F-78F371015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836712"/>
            <a:ext cx="3712852" cy="569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2CDD3B18-093A-4516-9146-DECD829C2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9" y="904602"/>
            <a:ext cx="4041775" cy="389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Afbeelding 14">
            <a:extLst>
              <a:ext uri="{FF2B5EF4-FFF2-40B4-BE49-F238E27FC236}">
                <a16:creationId xmlns:a16="http://schemas.microsoft.com/office/drawing/2014/main" id="{1934C415-C10B-45D1-BBDB-7F8174A66436}"/>
              </a:ext>
            </a:extLst>
          </p:cNvPr>
          <p:cNvPicPr>
            <a:picLocks noChangeAspect="1"/>
          </p:cNvPicPr>
          <p:nvPr/>
        </p:nvPicPr>
        <p:blipFill rotWithShape="1">
          <a:blip r:embed="rId4"/>
          <a:srcRect l="23460" t="29834" r="56600" b="30967"/>
          <a:stretch/>
        </p:blipFill>
        <p:spPr>
          <a:xfrm>
            <a:off x="2702923" y="2276872"/>
            <a:ext cx="1823246" cy="2016224"/>
          </a:xfrm>
          <a:prstGeom prst="rect">
            <a:avLst/>
          </a:prstGeom>
          <a:ln w="19050">
            <a:solidFill>
              <a:schemeClr val="tx1"/>
            </a:solidFill>
          </a:ln>
        </p:spPr>
      </p:pic>
      <p:sp>
        <p:nvSpPr>
          <p:cNvPr id="17" name="Tekstvak 16">
            <a:extLst>
              <a:ext uri="{FF2B5EF4-FFF2-40B4-BE49-F238E27FC236}">
                <a16:creationId xmlns:a16="http://schemas.microsoft.com/office/drawing/2014/main" id="{6007B0E2-D551-418B-8423-9AA772A8B9A3}"/>
              </a:ext>
            </a:extLst>
          </p:cNvPr>
          <p:cNvSpPr txBox="1"/>
          <p:nvPr/>
        </p:nvSpPr>
        <p:spPr>
          <a:xfrm>
            <a:off x="5606248" y="4897173"/>
            <a:ext cx="4589754" cy="646331"/>
          </a:xfrm>
          <a:prstGeom prst="rect">
            <a:avLst/>
          </a:prstGeom>
          <a:noFill/>
        </p:spPr>
        <p:txBody>
          <a:bodyPr wrap="square">
            <a:spAutoFit/>
          </a:bodyPr>
          <a:lstStyle/>
          <a:p>
            <a:pPr marL="455613" indent="-455613" defTabSz="912813" fontAlgn="base">
              <a:spcBef>
                <a:spcPct val="0"/>
              </a:spcBef>
              <a:spcAft>
                <a:spcPct val="0"/>
              </a:spcAft>
              <a:buFont typeface="Arial" charset="0"/>
              <a:buChar char="•"/>
              <a:defRPr/>
            </a:pPr>
            <a:r>
              <a:rPr lang="nl-NL" altLang="nl-NL" dirty="0" err="1">
                <a:latin typeface="Verdana" pitchFamily="34" charset="0"/>
                <a:ea typeface="ＭＳ Ｐゴシック" pitchFamily="34" charset="-128"/>
                <a:cs typeface="Arial"/>
              </a:rPr>
              <a:t>Clock</a:t>
            </a:r>
            <a:r>
              <a:rPr lang="nl-NL" altLang="nl-NL" dirty="0">
                <a:latin typeface="Verdana" pitchFamily="34" charset="0"/>
                <a:ea typeface="ＭＳ Ｐゴシック" pitchFamily="34" charset="-128"/>
                <a:cs typeface="Arial"/>
              </a:rPr>
              <a:t> </a:t>
            </a:r>
            <a:r>
              <a:rPr lang="nl-NL" altLang="nl-NL" dirty="0" err="1">
                <a:latin typeface="Verdana" pitchFamily="34" charset="0"/>
                <a:ea typeface="ＭＳ Ｐゴシック" pitchFamily="34" charset="-128"/>
                <a:cs typeface="Arial"/>
              </a:rPr>
              <a:t>controlled</a:t>
            </a:r>
            <a:r>
              <a:rPr lang="nl-NL" altLang="nl-NL" dirty="0">
                <a:latin typeface="Verdana" pitchFamily="34" charset="0"/>
                <a:ea typeface="ＭＳ Ｐゴシック" pitchFamily="34" charset="-128"/>
                <a:cs typeface="Arial"/>
              </a:rPr>
              <a:t> </a:t>
            </a:r>
            <a:r>
              <a:rPr lang="nl-NL" altLang="nl-NL" dirty="0" err="1">
                <a:latin typeface="Verdana" pitchFamily="34" charset="0"/>
                <a:ea typeface="ＭＳ Ｐゴシック" pitchFamily="34" charset="-128"/>
                <a:cs typeface="Arial"/>
              </a:rPr>
              <a:t>genes</a:t>
            </a:r>
            <a:r>
              <a:rPr lang="nl-NL" altLang="nl-NL" dirty="0">
                <a:latin typeface="Verdana" pitchFamily="34" charset="0"/>
                <a:ea typeface="ＭＳ Ｐゴシック" pitchFamily="34" charset="-128"/>
                <a:cs typeface="Arial"/>
              </a:rPr>
              <a:t> </a:t>
            </a:r>
            <a:r>
              <a:rPr lang="nl-NL" altLang="nl-NL" dirty="0" err="1">
                <a:latin typeface="Verdana" pitchFamily="34" charset="0"/>
                <a:ea typeface="ＭＳ Ｐゴシック" pitchFamily="34" charset="-128"/>
                <a:cs typeface="Arial"/>
              </a:rPr>
              <a:t>include</a:t>
            </a:r>
            <a:r>
              <a:rPr lang="nl-NL" altLang="nl-NL" dirty="0">
                <a:latin typeface="Verdana" pitchFamily="34" charset="0"/>
                <a:ea typeface="ＭＳ Ｐゴシック" pitchFamily="34" charset="-128"/>
                <a:cs typeface="Arial"/>
              </a:rPr>
              <a:t> a stress-response </a:t>
            </a:r>
            <a:r>
              <a:rPr lang="nl-NL" altLang="nl-NL" dirty="0" err="1">
                <a:latin typeface="Verdana" pitchFamily="34" charset="0"/>
                <a:ea typeface="ＭＳ Ｐゴシック" pitchFamily="34" charset="-128"/>
                <a:cs typeface="Arial"/>
              </a:rPr>
              <a:t>network</a:t>
            </a:r>
            <a:endParaRPr lang="nl-NL" altLang="nl-NL" dirty="0">
              <a:latin typeface="Verdana" pitchFamily="34" charset="0"/>
              <a:ea typeface="ＭＳ Ｐゴシック" pitchFamily="34" charset="-128"/>
              <a:cs typeface="Arial"/>
            </a:endParaRPr>
          </a:p>
        </p:txBody>
      </p:sp>
      <p:sp>
        <p:nvSpPr>
          <p:cNvPr id="19" name="Tekstvak 18">
            <a:extLst>
              <a:ext uri="{FF2B5EF4-FFF2-40B4-BE49-F238E27FC236}">
                <a16:creationId xmlns:a16="http://schemas.microsoft.com/office/drawing/2014/main" id="{054AFA35-768F-4516-A1AF-6F369C9508B3}"/>
              </a:ext>
            </a:extLst>
          </p:cNvPr>
          <p:cNvSpPr txBox="1"/>
          <p:nvPr/>
        </p:nvSpPr>
        <p:spPr>
          <a:xfrm>
            <a:off x="5603290" y="5573924"/>
            <a:ext cx="4589754" cy="646331"/>
          </a:xfrm>
          <a:prstGeom prst="rect">
            <a:avLst/>
          </a:prstGeom>
          <a:noFill/>
        </p:spPr>
        <p:txBody>
          <a:bodyPr wrap="square">
            <a:spAutoFit/>
          </a:bodyPr>
          <a:lstStyle/>
          <a:p>
            <a:pPr marL="455613" indent="-455613" defTabSz="912813" fontAlgn="base">
              <a:spcBef>
                <a:spcPct val="0"/>
              </a:spcBef>
              <a:spcAft>
                <a:spcPct val="0"/>
              </a:spcAft>
              <a:buFont typeface="Arial" charset="0"/>
              <a:buChar char="•"/>
              <a:defRPr/>
            </a:pPr>
            <a:r>
              <a:rPr lang="nl-NL" altLang="nl-NL" dirty="0" err="1">
                <a:latin typeface="Verdana" pitchFamily="34" charset="0"/>
                <a:ea typeface="ＭＳ Ｐゴシック" pitchFamily="34" charset="-128"/>
                <a:cs typeface="Arial"/>
              </a:rPr>
              <a:t>Doxorubicin-induced</a:t>
            </a:r>
            <a:r>
              <a:rPr lang="nl-NL" altLang="nl-NL" dirty="0">
                <a:latin typeface="Verdana" pitchFamily="34" charset="0"/>
                <a:ea typeface="ＭＳ Ｐゴシック" pitchFamily="34" charset="-128"/>
                <a:cs typeface="Arial"/>
              </a:rPr>
              <a:t> </a:t>
            </a:r>
            <a:r>
              <a:rPr lang="nl-NL" altLang="nl-NL" dirty="0" err="1">
                <a:latin typeface="Verdana" pitchFamily="34" charset="0"/>
                <a:ea typeface="ＭＳ Ｐゴシック" pitchFamily="34" charset="-128"/>
                <a:cs typeface="Arial"/>
              </a:rPr>
              <a:t>cell</a:t>
            </a:r>
            <a:r>
              <a:rPr lang="nl-NL" altLang="nl-NL" dirty="0">
                <a:latin typeface="Verdana" pitchFamily="34" charset="0"/>
                <a:ea typeface="ＭＳ Ｐゴシック" pitchFamily="34" charset="-128"/>
                <a:cs typeface="Arial"/>
              </a:rPr>
              <a:t> </a:t>
            </a:r>
            <a:r>
              <a:rPr lang="nl-NL" altLang="nl-NL" dirty="0" err="1">
                <a:latin typeface="Verdana" pitchFamily="34" charset="0"/>
                <a:ea typeface="ＭＳ Ｐゴシック" pitchFamily="34" charset="-128"/>
                <a:cs typeface="Arial"/>
              </a:rPr>
              <a:t>death</a:t>
            </a:r>
            <a:r>
              <a:rPr lang="nl-NL" altLang="nl-NL" dirty="0">
                <a:latin typeface="Verdana" pitchFamily="34" charset="0"/>
                <a:ea typeface="ＭＳ Ｐゴシック" pitchFamily="34" charset="-128"/>
                <a:cs typeface="Arial"/>
              </a:rPr>
              <a:t> is </a:t>
            </a:r>
            <a:r>
              <a:rPr lang="nl-NL" altLang="nl-NL" dirty="0" err="1">
                <a:latin typeface="Verdana" pitchFamily="34" charset="0"/>
                <a:ea typeface="ＭＳ Ｐゴシック" pitchFamily="34" charset="-128"/>
                <a:cs typeface="Arial"/>
              </a:rPr>
              <a:t>dependent</a:t>
            </a:r>
            <a:r>
              <a:rPr lang="nl-NL" altLang="nl-NL" dirty="0">
                <a:latin typeface="Verdana" pitchFamily="34" charset="0"/>
                <a:ea typeface="ＭＳ Ｐゴシック" pitchFamily="34" charset="-128"/>
                <a:cs typeface="Arial"/>
              </a:rPr>
              <a:t> on </a:t>
            </a:r>
            <a:r>
              <a:rPr lang="nl-NL" altLang="nl-NL" dirty="0" err="1">
                <a:latin typeface="Verdana" pitchFamily="34" charset="0"/>
                <a:ea typeface="ＭＳ Ｐゴシック" pitchFamily="34" charset="-128"/>
                <a:cs typeface="Arial"/>
              </a:rPr>
              <a:t>circadian</a:t>
            </a:r>
            <a:r>
              <a:rPr lang="nl-NL" altLang="nl-NL" dirty="0">
                <a:latin typeface="Verdana" pitchFamily="34" charset="0"/>
                <a:ea typeface="ＭＳ Ｐゴシック" pitchFamily="34" charset="-128"/>
                <a:cs typeface="Arial"/>
              </a:rPr>
              <a:t> time </a:t>
            </a:r>
            <a:endParaRPr lang="nl-NL" altLang="nl-NL" sz="1050" i="1" dirty="0">
              <a:latin typeface="Verdana" pitchFamily="34" charset="0"/>
              <a:ea typeface="ＭＳ Ｐゴシック" pitchFamily="34" charset="-128"/>
              <a:cs typeface="Arial"/>
            </a:endParaRPr>
          </a:p>
        </p:txBody>
      </p:sp>
    </p:spTree>
    <p:extLst>
      <p:ext uri="{BB962C8B-B14F-4D97-AF65-F5344CB8AC3E}">
        <p14:creationId xmlns:p14="http://schemas.microsoft.com/office/powerpoint/2010/main" val="6088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Circadian</a:t>
            </a:r>
            <a:r>
              <a:rPr lang="nl-NL" dirty="0">
                <a:solidFill>
                  <a:schemeClr val="tx1"/>
                </a:solidFill>
              </a:rPr>
              <a:t> </a:t>
            </a:r>
            <a:r>
              <a:rPr lang="nl-NL" dirty="0" err="1">
                <a:solidFill>
                  <a:schemeClr val="tx1"/>
                </a:solidFill>
              </a:rPr>
              <a:t>Clock</a:t>
            </a:r>
            <a:r>
              <a:rPr lang="nl-NL" dirty="0">
                <a:solidFill>
                  <a:schemeClr val="tx1"/>
                </a:solidFill>
              </a:rPr>
              <a:t> in </a:t>
            </a:r>
            <a:r>
              <a:rPr lang="nl-NL" dirty="0" err="1">
                <a:solidFill>
                  <a:schemeClr val="tx1"/>
                </a:solidFill>
              </a:rPr>
              <a:t>hPSC-derived</a:t>
            </a:r>
            <a:r>
              <a:rPr lang="nl-NL" dirty="0">
                <a:solidFill>
                  <a:schemeClr val="tx1"/>
                </a:solidFill>
              </a:rPr>
              <a:t> </a:t>
            </a:r>
            <a:r>
              <a:rPr lang="nl-NL" dirty="0" err="1">
                <a:solidFill>
                  <a:schemeClr val="tx1"/>
                </a:solidFill>
              </a:rPr>
              <a:t>Cardiomyocytes</a:t>
            </a:r>
            <a:endParaRPr lang="nl-NL" dirty="0">
              <a:solidFill>
                <a:schemeClr val="tx1"/>
              </a:solidFill>
            </a:endParaRPr>
          </a:p>
        </p:txBody>
      </p:sp>
      <p:pic>
        <p:nvPicPr>
          <p:cNvPr id="11"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496" y="971398"/>
            <a:ext cx="7190666" cy="555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2"/>
          <p:cNvSpPr txBox="1">
            <a:spLocks noChangeArrowheads="1"/>
          </p:cNvSpPr>
          <p:nvPr/>
        </p:nvSpPr>
        <p:spPr bwMode="auto">
          <a:xfrm>
            <a:off x="4370784"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Dierickx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EMBO Reports </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2017</a:t>
            </a:r>
          </a:p>
        </p:txBody>
      </p:sp>
      <p:sp>
        <p:nvSpPr>
          <p:cNvPr id="5" name="Titel 3"/>
          <p:cNvSpPr txBox="1">
            <a:spLocks/>
          </p:cNvSpPr>
          <p:nvPr/>
        </p:nvSpPr>
        <p:spPr>
          <a:xfrm>
            <a:off x="1989254" y="3692098"/>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Time-</a:t>
            </a:r>
            <a:r>
              <a:rPr lang="nl-NL" dirty="0" err="1">
                <a:solidFill>
                  <a:schemeClr val="tx1"/>
                </a:solidFill>
              </a:rPr>
              <a:t>Dependent</a:t>
            </a:r>
            <a:r>
              <a:rPr lang="nl-NL" dirty="0">
                <a:solidFill>
                  <a:schemeClr val="tx1"/>
                </a:solidFill>
              </a:rPr>
              <a:t> </a:t>
            </a:r>
            <a:r>
              <a:rPr lang="nl-NL" dirty="0" err="1">
                <a:solidFill>
                  <a:schemeClr val="tx1"/>
                </a:solidFill>
              </a:rPr>
              <a:t>Cardiotoxicity</a:t>
            </a:r>
            <a:endParaRPr lang="nl-NL" dirty="0">
              <a:solidFill>
                <a:schemeClr val="tx1"/>
              </a:solidFill>
            </a:endParaRPr>
          </a:p>
        </p:txBody>
      </p:sp>
    </p:spTree>
    <p:extLst>
      <p:ext uri="{BB962C8B-B14F-4D97-AF65-F5344CB8AC3E}">
        <p14:creationId xmlns:p14="http://schemas.microsoft.com/office/powerpoint/2010/main" val="1525997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3"/>
          <p:cNvSpPr txBox="1">
            <a:spLocks/>
          </p:cNvSpPr>
          <p:nvPr/>
        </p:nvSpPr>
        <p:spPr>
          <a:xfrm>
            <a:off x="1917247" y="371693"/>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Time-</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Dependent</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Toxicity</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Can</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Be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Modified</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20" name="Rectangle 3">
            <a:extLst>
              <a:ext uri="{FF2B5EF4-FFF2-40B4-BE49-F238E27FC236}">
                <a16:creationId xmlns:a16="http://schemas.microsoft.com/office/drawing/2014/main" id="{882F9078-6698-D021-8DE7-E65C1F6C4CD1}"/>
              </a:ext>
            </a:extLst>
          </p:cNvPr>
          <p:cNvSpPr txBox="1">
            <a:spLocks noChangeArrowheads="1"/>
          </p:cNvSpPr>
          <p:nvPr/>
        </p:nvSpPr>
        <p:spPr bwMode="auto">
          <a:xfrm>
            <a:off x="1631950" y="1052514"/>
            <a:ext cx="9036050" cy="4848225"/>
          </a:xfrm>
          <a:prstGeom prst="rect">
            <a:avLst/>
          </a:prstGeom>
          <a:noFill/>
          <a:ln w="9525">
            <a:noFill/>
            <a:miter lim="800000"/>
            <a:headEnd/>
            <a:tailEnd/>
          </a:ln>
        </p:spPr>
        <p:txBody>
          <a:bodyPr lIns="92041" tIns="46021" rIns="92041" bIns="46021"/>
          <a:lstStyle/>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800" b="0" i="0" u="none" strike="noStrike" kern="1200" cap="none" spc="0" normalizeH="0" baseline="0" noProof="0" dirty="0">
                <a:ln>
                  <a:noFill/>
                </a:ln>
                <a:effectLst/>
                <a:uLnTx/>
                <a:uFillTx/>
                <a:latin typeface="Verdana"/>
                <a:ea typeface="ＭＳ Ｐゴシック" pitchFamily="34" charset="-128"/>
                <a:cs typeface="Arial"/>
              </a:rPr>
              <a:t>SIRT1 = NAD-dependent deacetylase</a:t>
            </a: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effectLst/>
              <a:uLnTx/>
              <a:uFillTx/>
              <a:latin typeface="Verdana"/>
              <a:ea typeface="ＭＳ Ｐゴシック" pitchFamily="34" charset="-128"/>
              <a:cs typeface="Arial"/>
            </a:endParaRPr>
          </a:p>
          <a:p>
            <a:pPr marL="799813" marR="0" lvl="1"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Cardiovascular field:</a:t>
            </a:r>
          </a:p>
          <a:p>
            <a:pPr marL="457035" marR="0" lvl="1" indent="0"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	Cardiac growth &amp; stress</a:t>
            </a:r>
          </a:p>
          <a:p>
            <a:pPr marL="457035" marR="0" lvl="1" indent="0"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	Stress damage protection</a:t>
            </a:r>
          </a:p>
          <a:p>
            <a:pPr marL="457035" marR="0" lvl="1" indent="0"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	Hypertrophy, aging</a:t>
            </a:r>
          </a:p>
          <a:p>
            <a:pPr marL="457035" marR="0" lvl="1" indent="0"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799813" marR="0" lvl="1"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Involved in molecular clock</a:t>
            </a:r>
          </a:p>
          <a:p>
            <a:pPr marL="799813" marR="0" lvl="1"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799813" marR="0" lvl="1"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799813" marR="0" lvl="1"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Circadian pattern of expression in neonatal rat cardiomyocytes</a:t>
            </a:r>
          </a:p>
          <a:p>
            <a:pPr marL="0" marR="0" lvl="0" indent="0"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		</a:t>
            </a:r>
          </a:p>
          <a:p>
            <a:pPr marL="0" marR="0" lvl="0" indent="0"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Arial" charset="0"/>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Arial" charset="0"/>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1"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effectLst/>
                <a:uLnTx/>
                <a:uFillTx/>
                <a:latin typeface="Verdana"/>
                <a:ea typeface="ＭＳ Ｐゴシック" pitchFamily="34" charset="-128"/>
                <a:cs typeface="Arial"/>
              </a:rPr>
              <a:t>	</a:t>
            </a:r>
            <a:endParaRPr kumimoji="0" lang="en-US" sz="2400" b="0" i="1" u="none" strike="noStrike" kern="1200" cap="none" spc="0" normalizeH="0" baseline="0" noProof="0" dirty="0">
              <a:ln>
                <a:noFill/>
              </a:ln>
              <a:effectLst/>
              <a:uLnTx/>
              <a:uFillTx/>
              <a:latin typeface="Verdana"/>
              <a:ea typeface="ＭＳ Ｐゴシック" pitchFamily="34" charset="-128"/>
              <a:cs typeface="Arial"/>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effectLst/>
              <a:uLnTx/>
              <a:uFillTx/>
              <a:latin typeface="Verdana"/>
              <a:ea typeface="ＭＳ Ｐゴシック" pitchFamily="34" charset="-128"/>
              <a:cs typeface="Arial"/>
              <a:sym typeface="Symbol" pitchFamily="18" charset="2"/>
            </a:endParaRPr>
          </a:p>
        </p:txBody>
      </p:sp>
      <p:pic>
        <p:nvPicPr>
          <p:cNvPr id="21" name="Picture 3" descr="NRC may 2015.pdf">
            <a:extLst>
              <a:ext uri="{FF2B5EF4-FFF2-40B4-BE49-F238E27FC236}">
                <a16:creationId xmlns:a16="http://schemas.microsoft.com/office/drawing/2014/main" id="{449614D8-4F89-9B87-31F8-6B10D3A663EB}"/>
              </a:ext>
            </a:extLst>
          </p:cNvPr>
          <p:cNvPicPr>
            <a:picLocks noChangeAspect="1"/>
          </p:cNvPicPr>
          <p:nvPr/>
        </p:nvPicPr>
        <p:blipFill>
          <a:blip r:embed="rId2">
            <a:extLst>
              <a:ext uri="{28A0092B-C50C-407E-A947-70E740481C1C}">
                <a14:useLocalDpi xmlns:a14="http://schemas.microsoft.com/office/drawing/2010/main" val="0"/>
              </a:ext>
            </a:extLst>
          </a:blip>
          <a:srcRect l="48434" t="50000"/>
          <a:stretch>
            <a:fillRect/>
          </a:stretch>
        </p:blipFill>
        <p:spPr bwMode="auto">
          <a:xfrm>
            <a:off x="7032626" y="3214689"/>
            <a:ext cx="35274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2">
            <a:extLst>
              <a:ext uri="{FF2B5EF4-FFF2-40B4-BE49-F238E27FC236}">
                <a16:creationId xmlns:a16="http://schemas.microsoft.com/office/drawing/2014/main" id="{FCFDCB60-3FE3-E35C-4F89-FF94753D69DA}"/>
              </a:ext>
            </a:extLst>
          </p:cNvPr>
          <p:cNvSpPr txBox="1">
            <a:spLocks noChangeArrowheads="1"/>
          </p:cNvSpPr>
          <p:nvPr/>
        </p:nvSpPr>
        <p:spPr bwMode="auto">
          <a:xfrm>
            <a:off x="4367808" y="6526214"/>
            <a:ext cx="5181600" cy="33813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i="0" u="none" strike="noStrike" kern="1200" cap="none" spc="0" normalizeH="0" baseline="0" noProof="0" dirty="0">
                <a:ln>
                  <a:noFill/>
                </a:ln>
                <a:solidFill>
                  <a:srgbClr val="FF3399"/>
                </a:solidFill>
                <a:effectLst/>
                <a:uLnTx/>
                <a:uFillTx/>
                <a:latin typeface="Verdana"/>
                <a:ea typeface="ＭＳ Ｐゴシック" pitchFamily="34" charset="-128"/>
                <a:cs typeface="Arial"/>
              </a:rPr>
              <a:t>Du Pre et al. JMCC 2017</a:t>
            </a:r>
          </a:p>
        </p:txBody>
      </p:sp>
    </p:spTree>
    <p:extLst>
      <p:ext uri="{BB962C8B-B14F-4D97-AF65-F5344CB8AC3E}">
        <p14:creationId xmlns:p14="http://schemas.microsoft.com/office/powerpoint/2010/main" val="355093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6"/>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7" y="371693"/>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Time-</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Dependent</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Toxicity</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Can</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Be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Modified</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9" name="Rectangle 3"/>
          <p:cNvSpPr txBox="1">
            <a:spLocks noChangeArrowheads="1"/>
          </p:cNvSpPr>
          <p:nvPr/>
        </p:nvSpPr>
        <p:spPr bwMode="auto">
          <a:xfrm>
            <a:off x="1905000" y="1512089"/>
            <a:ext cx="7646988" cy="4848225"/>
          </a:xfrm>
          <a:prstGeom prst="rect">
            <a:avLst/>
          </a:prstGeom>
          <a:noFill/>
          <a:ln w="9525">
            <a:noFill/>
            <a:miter lim="800000"/>
            <a:headEnd/>
            <a:tailEnd/>
          </a:ln>
        </p:spPr>
        <p:txBody>
          <a:bodyPr lIns="92075" tIns="46038" rIns="92075" bIns="46038"/>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nl-NL" sz="1800" b="0" i="0" u="none" strike="noStrike" kern="1200" cap="none" spc="0" normalizeH="0" baseline="0" noProof="0">
              <a:ln>
                <a:noFill/>
              </a:ln>
              <a:solidFill>
                <a:srgbClr val="FFFF66"/>
              </a:solidFill>
              <a:effectLst/>
              <a:uLnTx/>
              <a:uFillTx/>
              <a:latin typeface="Verdana"/>
              <a:ea typeface="+mn-ea"/>
              <a:cs typeface="Arial"/>
              <a:sym typeface="Symbol" pitchFamily="18" charset="2"/>
            </a:endParaRPr>
          </a:p>
        </p:txBody>
      </p:sp>
      <p:sp>
        <p:nvSpPr>
          <p:cNvPr id="5" name="Text Box 102">
            <a:extLst>
              <a:ext uri="{FF2B5EF4-FFF2-40B4-BE49-F238E27FC236}">
                <a16:creationId xmlns:a16="http://schemas.microsoft.com/office/drawing/2014/main" id="{ED8C6448-55B2-4FED-8198-881518C8D570}"/>
              </a:ext>
            </a:extLst>
          </p:cNvPr>
          <p:cNvSpPr txBox="1">
            <a:spLocks noChangeArrowheads="1"/>
          </p:cNvSpPr>
          <p:nvPr/>
        </p:nvSpPr>
        <p:spPr bwMode="auto">
          <a:xfrm>
            <a:off x="4367808" y="6526216"/>
            <a:ext cx="5181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Du Pre et al. </a:t>
            </a:r>
            <a:r>
              <a:rPr kumimoji="0" lang="en-US" sz="1400" b="0" i="1" u="none" strike="noStrike" kern="1200" cap="none" spc="0" normalizeH="0" baseline="0" noProof="0" dirty="0">
                <a:ln>
                  <a:noFill/>
                </a:ln>
                <a:solidFill>
                  <a:srgbClr val="1C1C1C"/>
                </a:solidFill>
                <a:effectLst/>
                <a:uLnTx/>
                <a:uFillTx/>
                <a:latin typeface="Verdana"/>
                <a:ea typeface="ＭＳ Ｐゴシック" pitchFamily="34" charset="-128"/>
                <a:cs typeface="Arial"/>
              </a:rPr>
              <a:t>JMCC </a:t>
            </a:r>
            <a:r>
              <a:rPr kumimoji="0" lang="en-US" sz="1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2017</a:t>
            </a:r>
          </a:p>
        </p:txBody>
      </p:sp>
      <p:sp>
        <p:nvSpPr>
          <p:cNvPr id="13" name="Tekstvak 12">
            <a:extLst>
              <a:ext uri="{FF2B5EF4-FFF2-40B4-BE49-F238E27FC236}">
                <a16:creationId xmlns:a16="http://schemas.microsoft.com/office/drawing/2014/main" id="{94637BDE-84C5-4C46-8B27-47738A96FB89}"/>
              </a:ext>
            </a:extLst>
          </p:cNvPr>
          <p:cNvSpPr txBox="1"/>
          <p:nvPr/>
        </p:nvSpPr>
        <p:spPr>
          <a:xfrm>
            <a:off x="1689100" y="5732466"/>
            <a:ext cx="8655050" cy="830997"/>
          </a:xfrm>
          <a:prstGeom prst="rect">
            <a:avLst/>
          </a:prstGeom>
          <a:noFill/>
        </p:spPr>
        <p:txBody>
          <a:bodyPr>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SIRT1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stimulation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reduces</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circadian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variation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in stress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tolerance</a:t>
            </a:r>
            <a:endPar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endParaRPr>
          </a:p>
        </p:txBody>
      </p:sp>
      <p:graphicFrame>
        <p:nvGraphicFramePr>
          <p:cNvPr id="11" name="Chart 13">
            <a:extLst>
              <a:ext uri="{FF2B5EF4-FFF2-40B4-BE49-F238E27FC236}">
                <a16:creationId xmlns:a16="http://schemas.microsoft.com/office/drawing/2014/main" id="{AD58737F-769F-4E9D-A0C4-749BF973B574}"/>
              </a:ext>
            </a:extLst>
          </p:cNvPr>
          <p:cNvGraphicFramePr>
            <a:graphicFrameLocks/>
          </p:cNvGraphicFramePr>
          <p:nvPr>
            <p:extLst>
              <p:ext uri="{D42A27DB-BD31-4B8C-83A1-F6EECF244321}">
                <p14:modId xmlns:p14="http://schemas.microsoft.com/office/powerpoint/2010/main" val="4222345364"/>
              </p:ext>
            </p:extLst>
          </p:nvPr>
        </p:nvGraphicFramePr>
        <p:xfrm>
          <a:off x="1688976" y="1037665"/>
          <a:ext cx="8598024" cy="4623609"/>
        </p:xfrm>
        <a:graphic>
          <a:graphicData uri="http://schemas.openxmlformats.org/drawingml/2006/chart">
            <c:chart xmlns:c="http://schemas.openxmlformats.org/drawingml/2006/chart" xmlns:r="http://schemas.openxmlformats.org/officeDocument/2006/relationships" r:id="rId2"/>
          </a:graphicData>
        </a:graphic>
      </p:graphicFrame>
      <p:cxnSp>
        <p:nvCxnSpPr>
          <p:cNvPr id="17" name="Rechte verbindingslijn met pijl 16">
            <a:extLst>
              <a:ext uri="{FF2B5EF4-FFF2-40B4-BE49-F238E27FC236}">
                <a16:creationId xmlns:a16="http://schemas.microsoft.com/office/drawing/2014/main" id="{21051E89-DE3C-47E7-B35D-FEE6CF91FD4B}"/>
              </a:ext>
            </a:extLst>
          </p:cNvPr>
          <p:cNvCxnSpPr/>
          <p:nvPr/>
        </p:nvCxnSpPr>
        <p:spPr>
          <a:xfrm>
            <a:off x="5303838" y="1268416"/>
            <a:ext cx="0" cy="720725"/>
          </a:xfrm>
          <a:prstGeom prst="straightConnector1">
            <a:avLst/>
          </a:prstGeom>
          <a:ln w="38100">
            <a:solidFill>
              <a:srgbClr val="922673"/>
            </a:solidFill>
            <a:tailEnd type="arrow"/>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6DB4F89F-C122-4DD2-93FA-836087588EAD}"/>
              </a:ext>
            </a:extLst>
          </p:cNvPr>
          <p:cNvCxnSpPr/>
          <p:nvPr/>
        </p:nvCxnSpPr>
        <p:spPr>
          <a:xfrm>
            <a:off x="7391400" y="1268416"/>
            <a:ext cx="0" cy="720725"/>
          </a:xfrm>
          <a:prstGeom prst="straightConnector1">
            <a:avLst/>
          </a:prstGeom>
          <a:ln w="38100">
            <a:solidFill>
              <a:srgbClr val="922673"/>
            </a:solidFill>
            <a:tailEnd type="arrow"/>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7FB2E51-1E28-409F-B3D0-08BAB4430317}"/>
              </a:ext>
            </a:extLst>
          </p:cNvPr>
          <p:cNvSpPr txBox="1"/>
          <p:nvPr/>
        </p:nvSpPr>
        <p:spPr>
          <a:xfrm>
            <a:off x="7680325" y="1187450"/>
            <a:ext cx="2808288" cy="369888"/>
          </a:xfrm>
          <a:prstGeom prst="rect">
            <a:avLst/>
          </a:prstGeom>
          <a:noFill/>
        </p:spPr>
        <p:txBody>
          <a:bodyPr>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922673"/>
                </a:solidFill>
                <a:effectLst/>
                <a:uLnTx/>
                <a:uFillTx/>
                <a:latin typeface="Verdana"/>
                <a:ea typeface="ＭＳ Ｐゴシック" pitchFamily="34" charset="-128"/>
                <a:cs typeface="Arial"/>
              </a:rPr>
              <a:t>Protection</a:t>
            </a:r>
            <a:r>
              <a:rPr kumimoji="0" lang="nl-NL" sz="1800" b="0" i="0" u="none" strike="noStrike" kern="1200" cap="none" spc="0" normalizeH="0" baseline="0" noProof="0" dirty="0">
                <a:ln>
                  <a:noFill/>
                </a:ln>
                <a:solidFill>
                  <a:srgbClr val="922673"/>
                </a:solidFill>
                <a:effectLst/>
                <a:uLnTx/>
                <a:uFillTx/>
                <a:latin typeface="Verdana"/>
                <a:ea typeface="ＭＳ Ｐゴシック" pitchFamily="34" charset="-128"/>
                <a:cs typeface="Arial"/>
              </a:rPr>
              <a:t> </a:t>
            </a:r>
            <a:r>
              <a:rPr kumimoji="0" lang="nl-NL" sz="1800" b="0" i="0" u="none" strike="noStrike" kern="1200" cap="none" spc="0" normalizeH="0" baseline="0" noProof="0" dirty="0" err="1">
                <a:ln>
                  <a:noFill/>
                </a:ln>
                <a:solidFill>
                  <a:srgbClr val="922673"/>
                </a:solidFill>
                <a:effectLst/>
                <a:uLnTx/>
                <a:uFillTx/>
                <a:latin typeface="Verdana"/>
                <a:ea typeface="ＭＳ Ｐゴシック" pitchFamily="34" charset="-128"/>
                <a:cs typeface="Arial"/>
              </a:rPr>
              <a:t>enhanced</a:t>
            </a:r>
            <a:endParaRPr kumimoji="0" lang="nl-NL" sz="1800" b="0" i="0" u="none" strike="noStrike" kern="1200" cap="none" spc="0" normalizeH="0" baseline="0" noProof="0" dirty="0">
              <a:ln>
                <a:noFill/>
              </a:ln>
              <a:solidFill>
                <a:srgbClr val="922673"/>
              </a:solidFill>
              <a:effectLst/>
              <a:uLnTx/>
              <a:uFillTx/>
              <a:latin typeface="Verdana"/>
              <a:ea typeface="ＭＳ Ｐゴシック" pitchFamily="34" charset="-128"/>
              <a:cs typeface="Arial"/>
            </a:endParaRPr>
          </a:p>
        </p:txBody>
      </p:sp>
    </p:spTree>
    <p:extLst>
      <p:ext uri="{BB962C8B-B14F-4D97-AF65-F5344CB8AC3E}">
        <p14:creationId xmlns:p14="http://schemas.microsoft.com/office/powerpoint/2010/main" val="372328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35758CDB-0B08-4FFE-BFB0-B0F52E0DDABD}"/>
              </a:ext>
            </a:extLst>
          </p:cNvPr>
          <p:cNvSpPr txBox="1">
            <a:spLocks/>
          </p:cNvSpPr>
          <p:nvPr/>
        </p:nvSpPr>
        <p:spPr>
          <a:xfrm>
            <a:off x="1917245" y="371691"/>
            <a:ext cx="75432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A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Role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for</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the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Clock</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The Big Picture</a:t>
            </a:r>
          </a:p>
        </p:txBody>
      </p:sp>
      <p:pic>
        <p:nvPicPr>
          <p:cNvPr id="7" name="Picture 2" descr="http://cdn.frontpagemag.com/wp-content/uploads/2013/06/flat_earth.jpg">
            <a:extLst>
              <a:ext uri="{FF2B5EF4-FFF2-40B4-BE49-F238E27FC236}">
                <a16:creationId xmlns:a16="http://schemas.microsoft.com/office/drawing/2014/main" id="{F0F92FD7-6CAA-4017-B71F-2B3C36DC9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960" y="3371241"/>
            <a:ext cx="6024563" cy="3418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arth in winter solstice">
            <a:extLst>
              <a:ext uri="{FF2B5EF4-FFF2-40B4-BE49-F238E27FC236}">
                <a16:creationId xmlns:a16="http://schemas.microsoft.com/office/drawing/2014/main" id="{70F9F729-7643-4687-ACB5-08CBFA9D4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951325"/>
            <a:ext cx="5588620" cy="398984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01D3356D-F9E0-4ECE-B470-DDCCA297DEED}"/>
              </a:ext>
            </a:extLst>
          </p:cNvPr>
          <p:cNvSpPr txBox="1"/>
          <p:nvPr/>
        </p:nvSpPr>
        <p:spPr>
          <a:xfrm>
            <a:off x="1567422" y="6296932"/>
            <a:ext cx="2323042" cy="338540"/>
          </a:xfrm>
          <a:prstGeom prst="rect">
            <a:avLst/>
          </a:prstGeom>
          <a:noFill/>
        </p:spPr>
        <p:txBody>
          <a:bodyPr wrap="none" lIns="91425" tIns="45713" rIns="91425" bIns="45713" rtlCol="0">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0066"/>
                </a:solidFill>
                <a:effectLst/>
                <a:uLnTx/>
                <a:uFillTx/>
                <a:latin typeface="Verdana"/>
                <a:ea typeface="+mn-ea"/>
                <a:cs typeface="Arial"/>
              </a:rPr>
              <a:t>http://polartrek.com</a:t>
            </a:r>
          </a:p>
        </p:txBody>
      </p:sp>
      <p:sp>
        <p:nvSpPr>
          <p:cNvPr id="13" name="Tekstvak 12">
            <a:extLst>
              <a:ext uri="{FF2B5EF4-FFF2-40B4-BE49-F238E27FC236}">
                <a16:creationId xmlns:a16="http://schemas.microsoft.com/office/drawing/2014/main" id="{AEA2EA51-EFDC-4BEC-8B36-C7AD4A8C8502}"/>
              </a:ext>
            </a:extLst>
          </p:cNvPr>
          <p:cNvSpPr txBox="1"/>
          <p:nvPr/>
        </p:nvSpPr>
        <p:spPr>
          <a:xfrm>
            <a:off x="8048145" y="6309321"/>
            <a:ext cx="2011033" cy="338540"/>
          </a:xfrm>
          <a:prstGeom prst="rect">
            <a:avLst/>
          </a:prstGeom>
          <a:noFill/>
        </p:spPr>
        <p:txBody>
          <a:bodyPr wrap="none" lIns="91425" tIns="45713" rIns="91425" bIns="45713" rtlCol="0">
            <a:spAutoFit/>
          </a:bodyPr>
          <a:lstStyle/>
          <a:p>
            <a:pPr marL="0" marR="0" lvl="0" indent="0" algn="l" defTabSz="914259"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0066"/>
                </a:solidFill>
                <a:effectLst/>
                <a:uLnTx/>
                <a:uFillTx/>
                <a:latin typeface="Verdana"/>
                <a:ea typeface="+mn-ea"/>
                <a:cs typeface="Arial"/>
              </a:rPr>
              <a:t>Flat Earth Society</a:t>
            </a:r>
          </a:p>
        </p:txBody>
      </p:sp>
      <p:sp>
        <p:nvSpPr>
          <p:cNvPr id="15" name="Rectangle 3">
            <a:extLst>
              <a:ext uri="{FF2B5EF4-FFF2-40B4-BE49-F238E27FC236}">
                <a16:creationId xmlns:a16="http://schemas.microsoft.com/office/drawing/2014/main" id="{861A3E09-1180-4C8F-B778-9A1799DCCEC4}"/>
              </a:ext>
            </a:extLst>
          </p:cNvPr>
          <p:cNvSpPr txBox="1">
            <a:spLocks noChangeArrowheads="1"/>
          </p:cNvSpPr>
          <p:nvPr/>
        </p:nvSpPr>
        <p:spPr bwMode="auto">
          <a:xfrm>
            <a:off x="2728943" y="4668474"/>
            <a:ext cx="1727746" cy="565851"/>
          </a:xfrm>
          <a:prstGeom prst="rect">
            <a:avLst/>
          </a:prstGeom>
          <a:noFill/>
          <a:ln w="9525">
            <a:noFill/>
            <a:miter lim="800000"/>
            <a:headEnd/>
            <a:tailEnd/>
          </a:ln>
        </p:spPr>
        <p:txBody>
          <a:bodyPr lIns="92041" tIns="46021" rIns="92041" bIns="46021"/>
          <a:lstStyle/>
          <a:p>
            <a:pPr marL="0" marR="0" lvl="0" indent="0"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Verdana"/>
                <a:ea typeface="+mn-ea"/>
                <a:cs typeface="Arial"/>
              </a:rPr>
              <a:t>24 hours</a:t>
            </a: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Verdana"/>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Verdana"/>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Arial" charset="0"/>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Arial" charset="0"/>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1C1C1C"/>
              </a:solidFill>
              <a:effectLst/>
              <a:uLnTx/>
              <a:uFillTx/>
              <a:latin typeface="Verdana"/>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1" u="none" strike="noStrike" kern="1200" cap="none" spc="0" normalizeH="0" baseline="0" noProof="0" dirty="0">
              <a:ln>
                <a:noFill/>
              </a:ln>
              <a:solidFill>
                <a:srgbClr val="1C1C1C"/>
              </a:solidFill>
              <a:effectLst/>
              <a:uLnTx/>
              <a:uFillTx/>
              <a:latin typeface="Verdana"/>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1C1C1C"/>
                </a:solidFill>
                <a:effectLst/>
                <a:uLnTx/>
                <a:uFillTx/>
                <a:latin typeface="Verdana"/>
                <a:ea typeface="+mn-ea"/>
                <a:cs typeface="Arial"/>
              </a:rPr>
              <a:t>	</a:t>
            </a:r>
            <a:endParaRPr kumimoji="0" lang="en-US" sz="2400" b="0" i="1" u="none" strike="noStrike" kern="1200" cap="none" spc="0" normalizeH="0" baseline="0" noProof="0" dirty="0">
              <a:ln>
                <a:noFill/>
              </a:ln>
              <a:solidFill>
                <a:srgbClr val="1C1C1C"/>
              </a:solidFill>
              <a:effectLst/>
              <a:uLnTx/>
              <a:uFillTx/>
              <a:latin typeface="Verdana"/>
              <a:ea typeface="+mn-ea"/>
              <a:cs typeface="Arial"/>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Verdana"/>
              <a:ea typeface="+mn-ea"/>
              <a:cs typeface="Arial"/>
              <a:sym typeface="Symbol" pitchFamily="18" charset="2"/>
            </a:endParaRPr>
          </a:p>
        </p:txBody>
      </p:sp>
    </p:spTree>
    <p:extLst>
      <p:ext uri="{BB962C8B-B14F-4D97-AF65-F5344CB8AC3E}">
        <p14:creationId xmlns:p14="http://schemas.microsoft.com/office/powerpoint/2010/main" val="1149585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408006"/>
            <a:ext cx="8229600" cy="4549389"/>
          </a:xfrm>
          <a:prstGeom prst="rect">
            <a:avLst/>
          </a:prstGeom>
        </p:spPr>
        <p:txBody>
          <a:bodyPr/>
          <a:lstStyle/>
          <a:p>
            <a:endParaRPr lang="nl-NL" dirty="0"/>
          </a:p>
          <a:p>
            <a:endParaRPr lang="nl-NL" dirty="0"/>
          </a:p>
          <a:p>
            <a:endParaRPr lang="nl-NL" dirty="0"/>
          </a:p>
          <a:p>
            <a:endParaRPr lang="nl-NL" dirty="0"/>
          </a:p>
        </p:txBody>
      </p:sp>
      <p:sp>
        <p:nvSpPr>
          <p:cNvPr id="8" name="Titel 3"/>
          <p:cNvSpPr txBox="1">
            <a:spLocks/>
          </p:cNvSpPr>
          <p:nvPr/>
        </p:nvSpPr>
        <p:spPr>
          <a:xfrm>
            <a:off x="1917247" y="371693"/>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Time-</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Dependent</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Toxicity</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Can</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Be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Modified</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9" name="Rectangle 3"/>
          <p:cNvSpPr txBox="1">
            <a:spLocks noChangeArrowheads="1"/>
          </p:cNvSpPr>
          <p:nvPr/>
        </p:nvSpPr>
        <p:spPr bwMode="auto">
          <a:xfrm>
            <a:off x="1905000" y="1512089"/>
            <a:ext cx="7646988" cy="4848225"/>
          </a:xfrm>
          <a:prstGeom prst="rect">
            <a:avLst/>
          </a:prstGeom>
          <a:noFill/>
          <a:ln w="9525">
            <a:noFill/>
            <a:miter lim="800000"/>
            <a:headEnd/>
            <a:tailEnd/>
          </a:ln>
        </p:spPr>
        <p:txBody>
          <a:bodyPr lIns="92075" tIns="46038" rIns="92075" bIns="46038"/>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nl-NL" sz="1800" b="0" i="0" u="none" strike="noStrike" kern="1200" cap="none" spc="0" normalizeH="0" baseline="0" noProof="0">
              <a:ln>
                <a:noFill/>
              </a:ln>
              <a:solidFill>
                <a:srgbClr val="FFFF66"/>
              </a:solidFill>
              <a:effectLst/>
              <a:uLnTx/>
              <a:uFillTx/>
              <a:latin typeface="Verdana"/>
              <a:ea typeface="+mn-ea"/>
              <a:cs typeface="Arial"/>
              <a:sym typeface="Symbol" pitchFamily="18" charset="2"/>
            </a:endParaRPr>
          </a:p>
        </p:txBody>
      </p:sp>
      <p:sp>
        <p:nvSpPr>
          <p:cNvPr id="5" name="Text Box 102">
            <a:extLst>
              <a:ext uri="{FF2B5EF4-FFF2-40B4-BE49-F238E27FC236}">
                <a16:creationId xmlns:a16="http://schemas.microsoft.com/office/drawing/2014/main" id="{ED8C6448-55B2-4FED-8198-881518C8D570}"/>
              </a:ext>
            </a:extLst>
          </p:cNvPr>
          <p:cNvSpPr txBox="1">
            <a:spLocks noChangeArrowheads="1"/>
          </p:cNvSpPr>
          <p:nvPr/>
        </p:nvSpPr>
        <p:spPr bwMode="auto">
          <a:xfrm>
            <a:off x="4367808" y="6526216"/>
            <a:ext cx="5181600" cy="30777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Du Pre et al. JMCC 2017</a:t>
            </a:r>
          </a:p>
        </p:txBody>
      </p:sp>
      <p:graphicFrame>
        <p:nvGraphicFramePr>
          <p:cNvPr id="12" name="Chart 3">
            <a:extLst>
              <a:ext uri="{FF2B5EF4-FFF2-40B4-BE49-F238E27FC236}">
                <a16:creationId xmlns:a16="http://schemas.microsoft.com/office/drawing/2014/main" id="{4E055148-1F41-452B-B3E1-56DB11684C7F}"/>
              </a:ext>
            </a:extLst>
          </p:cNvPr>
          <p:cNvGraphicFramePr>
            <a:graphicFrameLocks/>
          </p:cNvGraphicFramePr>
          <p:nvPr/>
        </p:nvGraphicFramePr>
        <p:xfrm>
          <a:off x="1727201" y="1031218"/>
          <a:ext cx="8329240" cy="4702063"/>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vak 12">
            <a:extLst>
              <a:ext uri="{FF2B5EF4-FFF2-40B4-BE49-F238E27FC236}">
                <a16:creationId xmlns:a16="http://schemas.microsoft.com/office/drawing/2014/main" id="{94637BDE-84C5-4C46-8B27-47738A96FB89}"/>
              </a:ext>
            </a:extLst>
          </p:cNvPr>
          <p:cNvSpPr txBox="1"/>
          <p:nvPr/>
        </p:nvSpPr>
        <p:spPr>
          <a:xfrm>
            <a:off x="1689100" y="5732466"/>
            <a:ext cx="8655050" cy="830997"/>
          </a:xfrm>
          <a:prstGeom prst="rect">
            <a:avLst/>
          </a:prstGeom>
          <a:noFill/>
        </p:spPr>
        <p:txBody>
          <a:bodyPr>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SIRT1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inhibition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reduces</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circadian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variation</a:t>
            </a:r>
            <a:r>
              <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rPr>
              <a:t> in stress </a:t>
            </a:r>
            <a:r>
              <a:rPr kumimoji="0" lang="nl-NL" sz="2400" b="0" i="0" u="none" strike="noStrike" kern="1200" cap="none" spc="0" normalizeH="0" baseline="0" noProof="0" dirty="0" err="1">
                <a:ln>
                  <a:noFill/>
                </a:ln>
                <a:solidFill>
                  <a:srgbClr val="1C1C1C"/>
                </a:solidFill>
                <a:effectLst/>
                <a:uLnTx/>
                <a:uFillTx/>
                <a:latin typeface="Verdana"/>
                <a:ea typeface="ＭＳ Ｐゴシック" pitchFamily="34" charset="-128"/>
                <a:cs typeface="Arial"/>
              </a:rPr>
              <a:t>tolerance</a:t>
            </a:r>
            <a:endParaRPr kumimoji="0" lang="nl-NL" sz="2400" b="0" i="0" u="none" strike="noStrike" kern="1200" cap="none" spc="0" normalizeH="0" baseline="0" noProof="0" dirty="0">
              <a:ln>
                <a:noFill/>
              </a:ln>
              <a:solidFill>
                <a:srgbClr val="1C1C1C"/>
              </a:solidFill>
              <a:effectLst/>
              <a:uLnTx/>
              <a:uFillTx/>
              <a:latin typeface="Verdana"/>
              <a:ea typeface="ＭＳ Ｐゴシック" pitchFamily="34" charset="-128"/>
              <a:cs typeface="Arial"/>
            </a:endParaRPr>
          </a:p>
        </p:txBody>
      </p:sp>
      <p:cxnSp>
        <p:nvCxnSpPr>
          <p:cNvPr id="14" name="Rechte verbindingslijn met pijl 13">
            <a:extLst>
              <a:ext uri="{FF2B5EF4-FFF2-40B4-BE49-F238E27FC236}">
                <a16:creationId xmlns:a16="http://schemas.microsoft.com/office/drawing/2014/main" id="{1005E712-F261-4F66-BA2D-C2914FAAF5B3}"/>
              </a:ext>
            </a:extLst>
          </p:cNvPr>
          <p:cNvCxnSpPr/>
          <p:nvPr/>
        </p:nvCxnSpPr>
        <p:spPr>
          <a:xfrm>
            <a:off x="4079875" y="1268416"/>
            <a:ext cx="0" cy="720725"/>
          </a:xfrm>
          <a:prstGeom prst="straightConnector1">
            <a:avLst/>
          </a:prstGeom>
          <a:ln w="38100">
            <a:solidFill>
              <a:srgbClr val="922673"/>
            </a:solidFill>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06965CE6-B05C-4A42-A1C0-6D02FEF13574}"/>
              </a:ext>
            </a:extLst>
          </p:cNvPr>
          <p:cNvCxnSpPr/>
          <p:nvPr/>
        </p:nvCxnSpPr>
        <p:spPr>
          <a:xfrm>
            <a:off x="6456363" y="1268416"/>
            <a:ext cx="0" cy="720725"/>
          </a:xfrm>
          <a:prstGeom prst="straightConnector1">
            <a:avLst/>
          </a:prstGeom>
          <a:ln w="38100">
            <a:solidFill>
              <a:srgbClr val="922673"/>
            </a:solidFill>
            <a:tailEnd type="arrow"/>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574432EB-3CF7-49A3-A8AA-511FB2597218}"/>
              </a:ext>
            </a:extLst>
          </p:cNvPr>
          <p:cNvSpPr txBox="1"/>
          <p:nvPr/>
        </p:nvSpPr>
        <p:spPr>
          <a:xfrm>
            <a:off x="6527800" y="1125538"/>
            <a:ext cx="2808288" cy="368300"/>
          </a:xfrm>
          <a:prstGeom prst="rect">
            <a:avLst/>
          </a:prstGeom>
          <a:noFill/>
        </p:spPr>
        <p:txBody>
          <a:bodyPr>
            <a:spAutoFit/>
          </a:bodyPr>
          <a:lstStyle/>
          <a:p>
            <a:pPr marL="0" marR="0" lvl="0" indent="0" algn="l" defTabSz="914071"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922673"/>
                </a:solidFill>
                <a:effectLst/>
                <a:uLnTx/>
                <a:uFillTx/>
                <a:latin typeface="Verdana"/>
                <a:ea typeface="ＭＳ Ｐゴシック" pitchFamily="34" charset="-128"/>
                <a:cs typeface="Arial"/>
              </a:rPr>
              <a:t>Protection</a:t>
            </a:r>
            <a:r>
              <a:rPr kumimoji="0" lang="nl-NL" sz="1800" b="0" i="0" u="none" strike="noStrike" kern="1200" cap="none" spc="0" normalizeH="0" baseline="0" noProof="0" dirty="0">
                <a:ln>
                  <a:noFill/>
                </a:ln>
                <a:solidFill>
                  <a:srgbClr val="922673"/>
                </a:solidFill>
                <a:effectLst/>
                <a:uLnTx/>
                <a:uFillTx/>
                <a:latin typeface="Verdana"/>
                <a:ea typeface="ＭＳ Ｐゴシック" pitchFamily="34" charset="-128"/>
                <a:cs typeface="Arial"/>
              </a:rPr>
              <a:t> </a:t>
            </a:r>
            <a:r>
              <a:rPr kumimoji="0" lang="nl-NL" sz="1800" b="0" i="0" u="none" strike="noStrike" kern="1200" cap="none" spc="0" normalizeH="0" baseline="0" noProof="0" dirty="0" err="1">
                <a:ln>
                  <a:noFill/>
                </a:ln>
                <a:solidFill>
                  <a:srgbClr val="922673"/>
                </a:solidFill>
                <a:effectLst/>
                <a:uLnTx/>
                <a:uFillTx/>
                <a:latin typeface="Verdana"/>
                <a:ea typeface="ＭＳ Ｐゴシック" pitchFamily="34" charset="-128"/>
                <a:cs typeface="Arial"/>
              </a:rPr>
              <a:t>abolished</a:t>
            </a:r>
            <a:endParaRPr kumimoji="0" lang="nl-NL" sz="1800" b="0" i="0" u="none" strike="noStrike" kern="1200" cap="none" spc="0" normalizeH="0" baseline="0" noProof="0" dirty="0">
              <a:ln>
                <a:noFill/>
              </a:ln>
              <a:solidFill>
                <a:srgbClr val="922673"/>
              </a:solidFill>
              <a:effectLst/>
              <a:uLnTx/>
              <a:uFillTx/>
              <a:latin typeface="Verdana"/>
              <a:ea typeface="ＭＳ Ｐゴシック" pitchFamily="34" charset="-128"/>
              <a:cs typeface="Arial"/>
            </a:endParaRPr>
          </a:p>
        </p:txBody>
      </p:sp>
    </p:spTree>
    <p:extLst>
      <p:ext uri="{BB962C8B-B14F-4D97-AF65-F5344CB8AC3E}">
        <p14:creationId xmlns:p14="http://schemas.microsoft.com/office/powerpoint/2010/main" val="348798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5" y="371693"/>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432048" y="371693"/>
            <a:ext cx="11136560"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Human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Models</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of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Cardiotoxicity</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pic>
        <p:nvPicPr>
          <p:cNvPr id="13" name="Picture 3">
            <a:extLst>
              <a:ext uri="{FF2B5EF4-FFF2-40B4-BE49-F238E27FC236}">
                <a16:creationId xmlns:a16="http://schemas.microsoft.com/office/drawing/2014/main" id="{657605AE-0902-496E-821A-75E9793C6245}"/>
              </a:ext>
            </a:extLst>
          </p:cNvPr>
          <p:cNvPicPr>
            <a:picLocks noChangeAspect="1"/>
          </p:cNvPicPr>
          <p:nvPr/>
        </p:nvPicPr>
        <p:blipFill>
          <a:blip r:embed="rId6"/>
          <a:stretch>
            <a:fillRect/>
          </a:stretch>
        </p:blipFill>
        <p:spPr>
          <a:xfrm>
            <a:off x="275814" y="1518924"/>
            <a:ext cx="2432515" cy="1684049"/>
          </a:xfrm>
          <a:prstGeom prst="rect">
            <a:avLst/>
          </a:prstGeom>
        </p:spPr>
      </p:pic>
      <p:pic>
        <p:nvPicPr>
          <p:cNvPr id="15" name="Picture 14">
            <a:extLst>
              <a:ext uri="{FF2B5EF4-FFF2-40B4-BE49-F238E27FC236}">
                <a16:creationId xmlns:a16="http://schemas.microsoft.com/office/drawing/2014/main" id="{8BFA53BD-DE2B-4CAC-96C7-5A92927E4F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5405" y="1439266"/>
            <a:ext cx="1249603" cy="1870772"/>
          </a:xfrm>
          <a:prstGeom prst="rect">
            <a:avLst/>
          </a:prstGeom>
        </p:spPr>
      </p:pic>
      <p:sp>
        <p:nvSpPr>
          <p:cNvPr id="16" name="TextBox 15">
            <a:extLst>
              <a:ext uri="{FF2B5EF4-FFF2-40B4-BE49-F238E27FC236}">
                <a16:creationId xmlns:a16="http://schemas.microsoft.com/office/drawing/2014/main" id="{85996757-2A78-4613-8C92-6ADF243DBBCB}"/>
              </a:ext>
            </a:extLst>
          </p:cNvPr>
          <p:cNvSpPr txBox="1"/>
          <p:nvPr/>
        </p:nvSpPr>
        <p:spPr>
          <a:xfrm>
            <a:off x="273065" y="3202972"/>
            <a:ext cx="24325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285"/>
                </a:solidFill>
                <a:effectLst/>
                <a:uLnTx/>
                <a:uFillTx/>
                <a:latin typeface="Calibri" panose="020F0502020204030204"/>
                <a:ea typeface="+mn-ea"/>
                <a:cs typeface="+mn-cs"/>
              </a:rPr>
              <a:t>Heart transplant</a:t>
            </a:r>
          </a:p>
        </p:txBody>
      </p:sp>
      <p:sp>
        <p:nvSpPr>
          <p:cNvPr id="17" name="TextBox 16">
            <a:extLst>
              <a:ext uri="{FF2B5EF4-FFF2-40B4-BE49-F238E27FC236}">
                <a16:creationId xmlns:a16="http://schemas.microsoft.com/office/drawing/2014/main" id="{E1414F1B-D7A5-4CD2-A11A-14AA838F4399}"/>
              </a:ext>
            </a:extLst>
          </p:cNvPr>
          <p:cNvSpPr txBox="1"/>
          <p:nvPr/>
        </p:nvSpPr>
        <p:spPr>
          <a:xfrm>
            <a:off x="3246957" y="3202972"/>
            <a:ext cx="180649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285"/>
                </a:solidFill>
                <a:effectLst/>
                <a:uLnTx/>
                <a:uFillTx/>
                <a:latin typeface="Calibri" panose="020F0502020204030204"/>
                <a:ea typeface="+mn-ea"/>
                <a:cs typeface="+mn-cs"/>
              </a:rPr>
              <a:t>LVAD implantation</a:t>
            </a:r>
          </a:p>
        </p:txBody>
      </p:sp>
      <p:sp>
        <p:nvSpPr>
          <p:cNvPr id="18" name="TextBox 17">
            <a:extLst>
              <a:ext uri="{FF2B5EF4-FFF2-40B4-BE49-F238E27FC236}">
                <a16:creationId xmlns:a16="http://schemas.microsoft.com/office/drawing/2014/main" id="{5C0C108A-65E9-43C9-BD6E-F28288C21366}"/>
              </a:ext>
            </a:extLst>
          </p:cNvPr>
          <p:cNvSpPr txBox="1"/>
          <p:nvPr/>
        </p:nvSpPr>
        <p:spPr>
          <a:xfrm>
            <a:off x="5618928" y="3202973"/>
            <a:ext cx="24325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4285"/>
                </a:solidFill>
                <a:effectLst/>
                <a:uLnTx/>
                <a:uFillTx/>
                <a:latin typeface="Calibri" panose="020F0502020204030204"/>
                <a:ea typeface="+mn-ea"/>
                <a:cs typeface="+mn-cs"/>
              </a:rPr>
              <a:t>Fresh post-mortem / rejected donor hearts</a:t>
            </a:r>
          </a:p>
        </p:txBody>
      </p:sp>
      <p:pic>
        <p:nvPicPr>
          <p:cNvPr id="19" name="Picture 2" descr="Eerste Nederlandse donorbank voor harten opent volgende week zijn deuren -  Stichting PLN">
            <a:extLst>
              <a:ext uri="{FF2B5EF4-FFF2-40B4-BE49-F238E27FC236}">
                <a16:creationId xmlns:a16="http://schemas.microsoft.com/office/drawing/2014/main" id="{C402EDD0-7A0F-4A50-874A-48D70820B83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29" t="33663" r="7769" b="33847"/>
          <a:stretch/>
        </p:blipFill>
        <p:spPr bwMode="auto">
          <a:xfrm>
            <a:off x="6001672" y="785134"/>
            <a:ext cx="1667023" cy="354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e Anatomy Lesson of Dr. Nicolaes Tulp - Wikipedia">
            <a:extLst>
              <a:ext uri="{FF2B5EF4-FFF2-40B4-BE49-F238E27FC236}">
                <a16:creationId xmlns:a16="http://schemas.microsoft.com/office/drawing/2014/main" id="{74553B11-0646-4779-8869-4EF5195162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4185" y="1221904"/>
            <a:ext cx="2621999" cy="19764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17FEDBB-02C7-4E2D-8D53-86621C99BE88}"/>
              </a:ext>
            </a:extLst>
          </p:cNvPr>
          <p:cNvSpPr txBox="1"/>
          <p:nvPr/>
        </p:nvSpPr>
        <p:spPr>
          <a:xfrm>
            <a:off x="211265" y="981634"/>
            <a:ext cx="31970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285"/>
                </a:solidFill>
                <a:effectLst/>
                <a:uLnTx/>
                <a:uFillTx/>
                <a:latin typeface="Calibri" panose="020F0502020204030204"/>
                <a:ea typeface="+mn-ea"/>
                <a:cs typeface="+mn-cs"/>
              </a:rPr>
              <a:t>Sources of myocardial tissue</a:t>
            </a:r>
            <a:endParaRPr kumimoji="0" lang="en-NL" sz="2000" b="1" i="0" u="none" strike="noStrike" kern="1200" cap="none" spc="0" normalizeH="0" baseline="0" noProof="0" dirty="0">
              <a:ln>
                <a:noFill/>
              </a:ln>
              <a:solidFill>
                <a:srgbClr val="004285"/>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8501215-0853-4B44-81D2-99950EE9D43A}"/>
              </a:ext>
            </a:extLst>
          </p:cNvPr>
          <p:cNvSpPr txBox="1"/>
          <p:nvPr/>
        </p:nvSpPr>
        <p:spPr>
          <a:xfrm>
            <a:off x="211265" y="3676759"/>
            <a:ext cx="40034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285"/>
                </a:solidFill>
                <a:effectLst/>
                <a:uLnTx/>
                <a:uFillTx/>
                <a:latin typeface="Calibri" panose="020F0502020204030204"/>
                <a:ea typeface="+mn-ea"/>
                <a:cs typeface="+mn-cs"/>
              </a:rPr>
              <a:t>Preparation of live myocardial slices</a:t>
            </a:r>
            <a:endParaRPr kumimoji="0" lang="en-NL" sz="2000" b="1" i="0" u="none" strike="noStrike" kern="1200" cap="none" spc="0" normalizeH="0" baseline="0" noProof="0" dirty="0">
              <a:ln>
                <a:noFill/>
              </a:ln>
              <a:solidFill>
                <a:srgbClr val="004285"/>
              </a:solidFill>
              <a:effectLst/>
              <a:uLnTx/>
              <a:uFillTx/>
              <a:latin typeface="Calibri" panose="020F0502020204030204"/>
              <a:ea typeface="+mn-ea"/>
              <a:cs typeface="+mn-cs"/>
            </a:endParaRPr>
          </a:p>
        </p:txBody>
      </p:sp>
      <p:pic>
        <p:nvPicPr>
          <p:cNvPr id="23" name="Picture 23" descr="A piece of meat in a clear plastic container&#10;&#10;Description automatically generated with low confidence">
            <a:extLst>
              <a:ext uri="{FF2B5EF4-FFF2-40B4-BE49-F238E27FC236}">
                <a16:creationId xmlns:a16="http://schemas.microsoft.com/office/drawing/2014/main" id="{CD18D459-33BB-4D3C-A7A1-DCD8BB518848}"/>
              </a:ext>
            </a:extLst>
          </p:cNvPr>
          <p:cNvPicPr>
            <a:picLocks noChangeAspect="1"/>
          </p:cNvPicPr>
          <p:nvPr/>
        </p:nvPicPr>
        <p:blipFill rotWithShape="1">
          <a:blip r:embed="rId10"/>
          <a:srcRect l="35539" t="35990" r="24228" b="36731"/>
          <a:stretch/>
        </p:blipFill>
        <p:spPr>
          <a:xfrm>
            <a:off x="454607" y="4140184"/>
            <a:ext cx="2069428" cy="1870772"/>
          </a:xfrm>
          <a:prstGeom prst="rect">
            <a:avLst/>
          </a:prstGeom>
        </p:spPr>
      </p:pic>
      <p:sp>
        <p:nvSpPr>
          <p:cNvPr id="24" name="TextBox 24">
            <a:extLst>
              <a:ext uri="{FF2B5EF4-FFF2-40B4-BE49-F238E27FC236}">
                <a16:creationId xmlns:a16="http://schemas.microsoft.com/office/drawing/2014/main" id="{3BE6271C-0C0C-4E5C-B41D-542E39780E59}"/>
              </a:ext>
            </a:extLst>
          </p:cNvPr>
          <p:cNvSpPr txBox="1"/>
          <p:nvPr/>
        </p:nvSpPr>
        <p:spPr>
          <a:xfrm>
            <a:off x="1062762" y="6010462"/>
            <a:ext cx="853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004285"/>
                </a:solidFill>
                <a:effectLst/>
                <a:uLnTx/>
                <a:uFillTx/>
                <a:latin typeface="Calibri" panose="020F0502020204030204"/>
                <a:ea typeface="+mn-ea"/>
                <a:cs typeface="+mn-cs"/>
              </a:rPr>
              <a:t>2x2 cm</a:t>
            </a:r>
          </a:p>
        </p:txBody>
      </p:sp>
      <p:pic>
        <p:nvPicPr>
          <p:cNvPr id="25" name="IMG_8962 2_637AB4F3-15AE-4414-981A-38FD335A10D8.mp4">
            <a:hlinkClick r:id="" action="ppaction://media"/>
            <a:extLst>
              <a:ext uri="{FF2B5EF4-FFF2-40B4-BE49-F238E27FC236}">
                <a16:creationId xmlns:a16="http://schemas.microsoft.com/office/drawing/2014/main" id="{F436A01A-011A-4A3C-9A4F-F5F5E64149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49140" t="8801" r="12022" b="45164"/>
          <a:stretch/>
        </p:blipFill>
        <p:spPr>
          <a:xfrm>
            <a:off x="3097042" y="4140184"/>
            <a:ext cx="2106325" cy="1870772"/>
          </a:xfrm>
          <a:prstGeom prst="rect">
            <a:avLst/>
          </a:prstGeom>
        </p:spPr>
      </p:pic>
      <p:sp>
        <p:nvSpPr>
          <p:cNvPr id="26" name="TextBox 26">
            <a:extLst>
              <a:ext uri="{FF2B5EF4-FFF2-40B4-BE49-F238E27FC236}">
                <a16:creationId xmlns:a16="http://schemas.microsoft.com/office/drawing/2014/main" id="{4D8CB70D-8A19-4F9B-A6E8-F6E33205CC02}"/>
              </a:ext>
            </a:extLst>
          </p:cNvPr>
          <p:cNvSpPr txBox="1"/>
          <p:nvPr/>
        </p:nvSpPr>
        <p:spPr>
          <a:xfrm>
            <a:off x="3614498" y="6010462"/>
            <a:ext cx="1190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004285"/>
                </a:solidFill>
                <a:effectLst/>
                <a:uLnTx/>
                <a:uFillTx/>
                <a:latin typeface="Calibri" panose="020F0502020204030204"/>
                <a:ea typeface="+mn-ea"/>
                <a:cs typeface="+mn-cs"/>
              </a:rPr>
              <a:t>0.03 mm/s</a:t>
            </a:r>
          </a:p>
        </p:txBody>
      </p:sp>
      <p:pic>
        <p:nvPicPr>
          <p:cNvPr id="27" name="Picture 28" descr="A picture containing circle, indoor&#10;&#10;Description automatically generated">
            <a:extLst>
              <a:ext uri="{FF2B5EF4-FFF2-40B4-BE49-F238E27FC236}">
                <a16:creationId xmlns:a16="http://schemas.microsoft.com/office/drawing/2014/main" id="{2E34CD4B-48A2-418E-885C-B63BF46F73CF}"/>
              </a:ext>
            </a:extLst>
          </p:cNvPr>
          <p:cNvPicPr>
            <a:picLocks noChangeAspect="1"/>
          </p:cNvPicPr>
          <p:nvPr/>
        </p:nvPicPr>
        <p:blipFill rotWithShape="1">
          <a:blip r:embed="rId12"/>
          <a:srcRect l="40379" t="39733" r="43754" b="35070"/>
          <a:stretch/>
        </p:blipFill>
        <p:spPr>
          <a:xfrm rot="5400000">
            <a:off x="5899454" y="3961800"/>
            <a:ext cx="1870278" cy="2227540"/>
          </a:xfrm>
          <a:prstGeom prst="rect">
            <a:avLst/>
          </a:prstGeom>
        </p:spPr>
      </p:pic>
      <p:sp>
        <p:nvSpPr>
          <p:cNvPr id="28" name="TextBox 29">
            <a:extLst>
              <a:ext uri="{FF2B5EF4-FFF2-40B4-BE49-F238E27FC236}">
                <a16:creationId xmlns:a16="http://schemas.microsoft.com/office/drawing/2014/main" id="{CA38B0E9-EFBD-4E99-9E56-CCF4D9DF3EE0}"/>
              </a:ext>
            </a:extLst>
          </p:cNvPr>
          <p:cNvSpPr txBox="1"/>
          <p:nvPr/>
        </p:nvSpPr>
        <p:spPr>
          <a:xfrm>
            <a:off x="6131516" y="6010462"/>
            <a:ext cx="140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004285"/>
                </a:solidFill>
                <a:effectLst/>
                <a:uLnTx/>
                <a:uFillTx/>
                <a:latin typeface="Calibri" panose="020F0502020204030204"/>
                <a:ea typeface="+mn-ea"/>
                <a:cs typeface="+mn-cs"/>
              </a:rPr>
              <a:t>300 μm thick</a:t>
            </a:r>
          </a:p>
        </p:txBody>
      </p:sp>
      <p:cxnSp>
        <p:nvCxnSpPr>
          <p:cNvPr id="29" name="Straight Arrow Connector 31">
            <a:extLst>
              <a:ext uri="{FF2B5EF4-FFF2-40B4-BE49-F238E27FC236}">
                <a16:creationId xmlns:a16="http://schemas.microsoft.com/office/drawing/2014/main" id="{B106C55F-AF38-4D0B-AF73-C0ACA5B11802}"/>
              </a:ext>
            </a:extLst>
          </p:cNvPr>
          <p:cNvCxnSpPr/>
          <p:nvPr/>
        </p:nvCxnSpPr>
        <p:spPr>
          <a:xfrm>
            <a:off x="2705579" y="5075570"/>
            <a:ext cx="252100" cy="0"/>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33">
            <a:extLst>
              <a:ext uri="{FF2B5EF4-FFF2-40B4-BE49-F238E27FC236}">
                <a16:creationId xmlns:a16="http://schemas.microsoft.com/office/drawing/2014/main" id="{A61BFB98-DE4B-4B2E-9244-AB97289C0DF4}"/>
              </a:ext>
            </a:extLst>
          </p:cNvPr>
          <p:cNvCxnSpPr/>
          <p:nvPr/>
        </p:nvCxnSpPr>
        <p:spPr>
          <a:xfrm>
            <a:off x="5366827" y="5075570"/>
            <a:ext cx="252100" cy="0"/>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pic>
        <p:nvPicPr>
          <p:cNvPr id="32" name="ContractingSlice.mp4" descr="ContractingSlice.mp4">
            <a:hlinkClick r:id="" action="ppaction://media"/>
            <a:extLst>
              <a:ext uri="{FF2B5EF4-FFF2-40B4-BE49-F238E27FC236}">
                <a16:creationId xmlns:a16="http://schemas.microsoft.com/office/drawing/2014/main" id="{3D3919B5-0A12-4EED-8F1B-85F5FAC291DD}"/>
              </a:ext>
            </a:extLst>
          </p:cNvPr>
          <p:cNvPicPr>
            <a:picLocks noChangeAspect="1"/>
          </p:cNvPicPr>
          <p:nvPr>
            <a:videoFile r:link="rId4"/>
            <p:extLst>
              <p:ext uri="{DAA4B4D4-6D71-4841-9C94-3DE7FCFB9230}">
                <p14:media xmlns:p14="http://schemas.microsoft.com/office/powerpoint/2010/main" r:embed="rId3"/>
              </p:ext>
            </p:extLst>
          </p:nvPr>
        </p:nvPicPr>
        <p:blipFill>
          <a:blip r:embed="rId13">
            <a:lum bright="20000" contrast="20000"/>
          </a:blip>
          <a:stretch>
            <a:fillRect/>
          </a:stretch>
        </p:blipFill>
        <p:spPr>
          <a:xfrm>
            <a:off x="8864554" y="3524912"/>
            <a:ext cx="2664556" cy="2854882"/>
          </a:xfrm>
          <a:prstGeom prst="rect">
            <a:avLst/>
          </a:prstGeom>
        </p:spPr>
      </p:pic>
      <p:sp>
        <p:nvSpPr>
          <p:cNvPr id="34" name="TextBox 18">
            <a:extLst>
              <a:ext uri="{FF2B5EF4-FFF2-40B4-BE49-F238E27FC236}">
                <a16:creationId xmlns:a16="http://schemas.microsoft.com/office/drawing/2014/main" id="{5C72A6E3-EC68-44F3-A095-6EF287127DFB}"/>
              </a:ext>
            </a:extLst>
          </p:cNvPr>
          <p:cNvSpPr txBox="1"/>
          <p:nvPr/>
        </p:nvSpPr>
        <p:spPr>
          <a:xfrm>
            <a:off x="8290565" y="6618514"/>
            <a:ext cx="424918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1C1C"/>
                </a:solidFill>
                <a:effectLst/>
                <a:uLnTx/>
                <a:uFillTx/>
                <a:latin typeface="Segoe UI"/>
                <a:ea typeface="ＭＳ Ｐゴシック" charset="0"/>
                <a:cs typeface="+mn-cs"/>
              </a:rPr>
              <a:t>Adapted from: Fischer C et al. Nature Communications (2019) &amp; </a:t>
            </a:r>
            <a:r>
              <a:rPr kumimoji="0" lang="en-US" sz="900" b="0" i="0" u="none" strike="noStrike" kern="1200" cap="none" spc="0" normalizeH="0" baseline="0" noProof="0" dirty="0" err="1">
                <a:ln>
                  <a:noFill/>
                </a:ln>
                <a:solidFill>
                  <a:srgbClr val="1C1C1C"/>
                </a:solidFill>
                <a:effectLst/>
                <a:uLnTx/>
                <a:uFillTx/>
                <a:latin typeface="Segoe UI"/>
                <a:ea typeface="ＭＳ Ｐゴシック" charset="0"/>
                <a:cs typeface="+mn-cs"/>
              </a:rPr>
              <a:t>InvitroSys</a:t>
            </a:r>
            <a:endParaRPr kumimoji="0" lang="en-US" sz="900" b="0" i="0" u="none" strike="noStrike" kern="1200" cap="none" spc="0" normalizeH="0" baseline="0" noProof="0" dirty="0">
              <a:ln>
                <a:noFill/>
              </a:ln>
              <a:solidFill>
                <a:srgbClr val="1C1C1C"/>
              </a:solidFill>
              <a:effectLst/>
              <a:uLnTx/>
              <a:uFillTx/>
              <a:latin typeface="Segoe UI"/>
              <a:ea typeface="ＭＳ Ｐゴシック" charset="0"/>
              <a:cs typeface="+mn-cs"/>
            </a:endParaRPr>
          </a:p>
        </p:txBody>
      </p:sp>
      <p:pic>
        <p:nvPicPr>
          <p:cNvPr id="35" name="Afbeelding 34">
            <a:extLst>
              <a:ext uri="{FF2B5EF4-FFF2-40B4-BE49-F238E27FC236}">
                <a16:creationId xmlns:a16="http://schemas.microsoft.com/office/drawing/2014/main" id="{7873889A-0829-4717-9E44-8C3F481AD603}"/>
              </a:ext>
            </a:extLst>
          </p:cNvPr>
          <p:cNvPicPr>
            <a:picLocks noChangeAspect="1"/>
          </p:cNvPicPr>
          <p:nvPr/>
        </p:nvPicPr>
        <p:blipFill rotWithShape="1">
          <a:blip r:embed="rId14"/>
          <a:srcRect l="1657" t="5116" r="6076" b="9147"/>
          <a:stretch/>
        </p:blipFill>
        <p:spPr>
          <a:xfrm>
            <a:off x="217055" y="1023138"/>
            <a:ext cx="5024393" cy="2626171"/>
          </a:xfrm>
          <a:prstGeom prst="rect">
            <a:avLst/>
          </a:prstGeom>
        </p:spPr>
      </p:pic>
    </p:spTree>
    <p:extLst>
      <p:ext uri="{BB962C8B-B14F-4D97-AF65-F5344CB8AC3E}">
        <p14:creationId xmlns:p14="http://schemas.microsoft.com/office/powerpoint/2010/main" val="103688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00" fill="hold"/>
                                        <p:tgtEl>
                                          <p:spTgt spid="25"/>
                                        </p:tgtEl>
                                      </p:cBhvr>
                                    </p:cmd>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37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5"/>
                                        </p:tgtEl>
                                      </p:cBhvr>
                                    </p:cmd>
                                  </p:childTnLst>
                                </p:cTn>
                              </p:par>
                            </p:childTnLst>
                          </p:cTn>
                        </p:par>
                      </p:childTnLst>
                    </p:cTn>
                  </p:par>
                </p:childTnLst>
              </p:cTn>
              <p:nextCondLst>
                <p:cond evt="onClick" delay="0">
                  <p:tgtEl>
                    <p:spTgt spid="25"/>
                  </p:tgtEl>
                </p:cond>
              </p:nextCondLst>
            </p:seq>
            <p:video>
              <p:cMediaNode vol="80000">
                <p:cTn id="18" repeatCount="indefinite" fill="hold" display="0">
                  <p:stCondLst>
                    <p:cond delay="indefinite"/>
                  </p:stCondLst>
                </p:cTn>
                <p:tgtEl>
                  <p:spTgt spid="25"/>
                </p:tgtEl>
              </p:cMediaNode>
            </p:video>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2"/>
                                        </p:tgtEl>
                                      </p:cBhvr>
                                    </p:cmd>
                                  </p:childTnLst>
                                </p:cTn>
                              </p:par>
                            </p:childTnLst>
                          </p:cTn>
                        </p:par>
                      </p:childTnLst>
                    </p:cTn>
                  </p:par>
                </p:childTnLst>
              </p:cTn>
              <p:nextCondLst>
                <p:cond evt="onClick" delay="0">
                  <p:tgtEl>
                    <p:spTgt spid="32"/>
                  </p:tgtEl>
                </p:cond>
              </p:nextCondLst>
            </p:seq>
            <p:video>
              <p:cMediaNode vol="80000">
                <p:cTn id="24" repeatCount="indefinite" fill="hold" display="0">
                  <p:stCondLst>
                    <p:cond delay="indefinite"/>
                  </p:stCondLst>
                </p:cTn>
                <p:tgtEl>
                  <p:spTgt spid="3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3"/>
          <p:cNvSpPr txBox="1">
            <a:spLocks/>
          </p:cNvSpPr>
          <p:nvPr/>
        </p:nvSpPr>
        <p:spPr>
          <a:xfrm>
            <a:off x="1561171" y="371693"/>
            <a:ext cx="998034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The Most Complex “Model” of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Chronotherapy</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the</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Patient</a:t>
            </a: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pic>
        <p:nvPicPr>
          <p:cNvPr id="13324" name="Picture 12" descr="Planet rotation on finger">
            <a:extLst>
              <a:ext uri="{FF2B5EF4-FFF2-40B4-BE49-F238E27FC236}">
                <a16:creationId xmlns:a16="http://schemas.microsoft.com/office/drawing/2014/main" id="{B4A2358D-561C-4E28-9929-176BBADE8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084" y="1789903"/>
            <a:ext cx="5052196" cy="416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80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4"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5"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Chronomodulated</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Chemotherapy</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a:t>
            </a:r>
            <a:r>
              <a:rPr kumimoji="0" lang="nl-NL" sz="2800" b="1" i="0" u="none" strike="noStrike" kern="1200" cap="none" spc="0" normalizeH="0" baseline="0" noProof="0" dirty="0" err="1">
                <a:ln>
                  <a:noFill/>
                </a:ln>
                <a:solidFill>
                  <a:srgbClr val="1C1C1C"/>
                </a:solidFill>
                <a:effectLst/>
                <a:uLnTx/>
                <a:uFillTx/>
                <a:latin typeface="Segoe UI"/>
                <a:ea typeface="ＭＳ Ｐゴシック" charset="0"/>
              </a:rPr>
              <a:t>Appears</a:t>
            </a: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 Safe</a:t>
            </a:r>
          </a:p>
        </p:txBody>
      </p:sp>
      <p:pic>
        <p:nvPicPr>
          <p:cNvPr id="4" name="Afbeelding 3">
            <a:extLst>
              <a:ext uri="{FF2B5EF4-FFF2-40B4-BE49-F238E27FC236}">
                <a16:creationId xmlns:a16="http://schemas.microsoft.com/office/drawing/2014/main" id="{600BCE86-F695-4C68-9875-2610E11A0899}"/>
              </a:ext>
            </a:extLst>
          </p:cNvPr>
          <p:cNvPicPr>
            <a:picLocks noChangeAspect="1"/>
          </p:cNvPicPr>
          <p:nvPr/>
        </p:nvPicPr>
        <p:blipFill rotWithShape="1">
          <a:blip r:embed="rId2"/>
          <a:srcRect l="22438" t="34250" r="25719" b="20600"/>
          <a:stretch/>
        </p:blipFill>
        <p:spPr>
          <a:xfrm>
            <a:off x="695400" y="908720"/>
            <a:ext cx="8599095" cy="4680520"/>
          </a:xfrm>
          <a:prstGeom prst="rect">
            <a:avLst/>
          </a:prstGeom>
        </p:spPr>
      </p:pic>
      <p:pic>
        <p:nvPicPr>
          <p:cNvPr id="7" name="Afbeelding 6">
            <a:extLst>
              <a:ext uri="{FF2B5EF4-FFF2-40B4-BE49-F238E27FC236}">
                <a16:creationId xmlns:a16="http://schemas.microsoft.com/office/drawing/2014/main" id="{7FAD6F7E-0848-4955-94F9-FCAE7A1D62E1}"/>
              </a:ext>
            </a:extLst>
          </p:cNvPr>
          <p:cNvPicPr>
            <a:picLocks noChangeAspect="1"/>
          </p:cNvPicPr>
          <p:nvPr/>
        </p:nvPicPr>
        <p:blipFill rotWithShape="1">
          <a:blip r:embed="rId2"/>
          <a:srcRect l="22438" t="72834" r="34607" b="21393"/>
          <a:stretch/>
        </p:blipFill>
        <p:spPr>
          <a:xfrm>
            <a:off x="179004" y="3140968"/>
            <a:ext cx="11833992" cy="993979"/>
          </a:xfrm>
          <a:prstGeom prst="rect">
            <a:avLst/>
          </a:prstGeom>
          <a:ln w="38100">
            <a:solidFill>
              <a:schemeClr val="tx1"/>
            </a:solidFill>
          </a:ln>
        </p:spPr>
      </p:pic>
      <p:sp>
        <p:nvSpPr>
          <p:cNvPr id="8" name="Text Box 102">
            <a:extLst>
              <a:ext uri="{FF2B5EF4-FFF2-40B4-BE49-F238E27FC236}">
                <a16:creationId xmlns:a16="http://schemas.microsoft.com/office/drawing/2014/main" id="{A0EA7C4D-62FF-4234-8744-87B7C695F812}"/>
              </a:ext>
            </a:extLst>
          </p:cNvPr>
          <p:cNvSpPr txBox="1">
            <a:spLocks noChangeArrowheads="1"/>
          </p:cNvSpPr>
          <p:nvPr/>
        </p:nvSpPr>
        <p:spPr bwMode="auto">
          <a:xfrm>
            <a:off x="4370784" y="6526214"/>
            <a:ext cx="5181600" cy="307777"/>
          </a:xfrm>
          <a:prstGeom prst="rect">
            <a:avLst/>
          </a:prstGeom>
          <a:noFill/>
          <a:ln w="9525">
            <a:noFill/>
            <a:miter lim="800000"/>
            <a:headEnd/>
            <a:tailEnd/>
          </a:ln>
        </p:spPr>
        <p:txBody>
          <a:bodyPr>
            <a:spAutoFit/>
          </a:bodyPr>
          <a:lstStyle/>
          <a:p>
            <a:pPr>
              <a:spcBef>
                <a:spcPct val="50000"/>
              </a:spcBef>
              <a:defRPr/>
            </a:pP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Printezi et al. </a:t>
            </a:r>
            <a:r>
              <a:rPr lang="en-US" sz="1400" i="1" dirty="0">
                <a:solidFill>
                  <a:srgbClr val="FF3399"/>
                </a:solidFill>
                <a:latin typeface="Verdana" panose="020B0604030504040204" pitchFamily="34" charset="0"/>
                <a:ea typeface="Verdana" panose="020B0604030504040204" pitchFamily="34" charset="0"/>
                <a:cs typeface="Verdana" panose="020B0604030504040204" pitchFamily="34" charset="0"/>
              </a:rPr>
              <a:t>Lancet Oncology </a:t>
            </a:r>
            <a:r>
              <a:rPr lang="en-US" sz="1400" dirty="0">
                <a:solidFill>
                  <a:srgbClr val="FF3399"/>
                </a:solidFill>
                <a:latin typeface="Verdana" panose="020B0604030504040204" pitchFamily="34" charset="0"/>
                <a:ea typeface="Verdana" panose="020B0604030504040204" pitchFamily="34" charset="0"/>
                <a:cs typeface="Verdana" panose="020B0604030504040204" pitchFamily="34" charset="0"/>
              </a:rPr>
              <a:t>2022</a:t>
            </a:r>
          </a:p>
        </p:txBody>
      </p:sp>
      <p:sp>
        <p:nvSpPr>
          <p:cNvPr id="9" name="Rechthoek 8">
            <a:extLst>
              <a:ext uri="{FF2B5EF4-FFF2-40B4-BE49-F238E27FC236}">
                <a16:creationId xmlns:a16="http://schemas.microsoft.com/office/drawing/2014/main" id="{C3B5F65A-2C61-4D81-9442-FDE92467A976}"/>
              </a:ext>
            </a:extLst>
          </p:cNvPr>
          <p:cNvSpPr/>
          <p:nvPr/>
        </p:nvSpPr>
        <p:spPr>
          <a:xfrm>
            <a:off x="479376" y="5085184"/>
            <a:ext cx="11953328" cy="904863"/>
          </a:xfrm>
          <a:prstGeom prst="rect">
            <a:avLst/>
          </a:prstGeom>
        </p:spPr>
        <p:txBody>
          <a:bodyPr wrap="square">
            <a:spAutoFit/>
          </a:bodyPr>
          <a:lstStyle/>
          <a:p>
            <a:pPr marL="342778" indent="-342778" defTabSz="914071" fontAlgn="base">
              <a:spcBef>
                <a:spcPct val="20000"/>
              </a:spcBef>
              <a:spcAft>
                <a:spcPct val="0"/>
              </a:spcAft>
              <a:buFontTx/>
              <a:buChar char="•"/>
              <a:defRPr/>
            </a:pPr>
            <a:endParaRPr lang="en-US" sz="2400" dirty="0">
              <a:ea typeface="ＭＳ Ｐゴシック" pitchFamily="34" charset="-128"/>
            </a:endParaRPr>
          </a:p>
          <a:p>
            <a:pPr marL="342778" indent="-342778" defTabSz="914071" fontAlgn="base">
              <a:spcBef>
                <a:spcPct val="20000"/>
              </a:spcBef>
              <a:spcAft>
                <a:spcPct val="0"/>
              </a:spcAft>
              <a:buFontTx/>
              <a:buChar char="•"/>
              <a:defRPr/>
            </a:pPr>
            <a:r>
              <a:rPr lang="en-US" sz="2400" dirty="0">
                <a:ea typeface="ＭＳ Ｐゴシック" pitchFamily="34" charset="-128"/>
              </a:rPr>
              <a:t>No good data on cardiotoxicity</a:t>
            </a:r>
          </a:p>
        </p:txBody>
      </p:sp>
    </p:spTree>
    <p:extLst>
      <p:ext uri="{BB962C8B-B14F-4D97-AF65-F5344CB8AC3E}">
        <p14:creationId xmlns:p14="http://schemas.microsoft.com/office/powerpoint/2010/main" val="38195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559497" y="371691"/>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rgbClr val="1C1C1C"/>
                </a:solidFill>
              </a:rPr>
              <a:t>Prevention of </a:t>
            </a:r>
            <a:r>
              <a:rPr lang="nl-NL" dirty="0" err="1">
                <a:solidFill>
                  <a:srgbClr val="1C1C1C"/>
                </a:solidFill>
              </a:rPr>
              <a:t>Cardiotoxicity</a:t>
            </a:r>
            <a:r>
              <a:rPr lang="nl-NL" dirty="0">
                <a:solidFill>
                  <a:srgbClr val="1C1C1C"/>
                </a:solidFill>
              </a:rPr>
              <a:t> via </a:t>
            </a:r>
            <a:r>
              <a:rPr lang="nl-NL" dirty="0" err="1">
                <a:solidFill>
                  <a:srgbClr val="1C1C1C"/>
                </a:solidFill>
              </a:rPr>
              <a:t>Circadian</a:t>
            </a:r>
            <a:r>
              <a:rPr lang="nl-NL" dirty="0">
                <a:solidFill>
                  <a:srgbClr val="1C1C1C"/>
                </a:solidFill>
              </a:rPr>
              <a:t> </a:t>
            </a:r>
            <a:r>
              <a:rPr lang="nl-NL" dirty="0" err="1">
                <a:solidFill>
                  <a:srgbClr val="1C1C1C"/>
                </a:solidFill>
              </a:rPr>
              <a:t>Clock</a:t>
            </a:r>
            <a:endParaRPr lang="nl-NL" dirty="0">
              <a:solidFill>
                <a:srgbClr val="1C1C1C"/>
              </a:solidFill>
            </a:endParaRPr>
          </a:p>
        </p:txBody>
      </p:sp>
      <p:pic>
        <p:nvPicPr>
          <p:cNvPr id="10" name="Afbeelding 9"/>
          <p:cNvPicPr/>
          <p:nvPr/>
        </p:nvPicPr>
        <p:blipFill rotWithShape="1">
          <a:blip r:embed="rId3">
            <a:extLst>
              <a:ext uri="{28A0092B-C50C-407E-A947-70E740481C1C}">
                <a14:useLocalDpi xmlns:a14="http://schemas.microsoft.com/office/drawing/2010/main" val="0"/>
              </a:ext>
            </a:extLst>
          </a:blip>
          <a:srcRect r="21470"/>
          <a:stretch/>
        </p:blipFill>
        <p:spPr bwMode="auto">
          <a:xfrm>
            <a:off x="1422414" y="664986"/>
            <a:ext cx="9245586" cy="3024336"/>
          </a:xfrm>
          <a:prstGeom prst="rect">
            <a:avLst/>
          </a:prstGeom>
          <a:noFill/>
        </p:spPr>
      </p:pic>
      <p:pic>
        <p:nvPicPr>
          <p:cNvPr id="11" name="Afbeelding 10"/>
          <p:cNvPicPr/>
          <p:nvPr/>
        </p:nvPicPr>
        <p:blipFill rotWithShape="1">
          <a:blip r:embed="rId3">
            <a:extLst>
              <a:ext uri="{28A0092B-C50C-407E-A947-70E740481C1C}">
                <a14:useLocalDpi xmlns:a14="http://schemas.microsoft.com/office/drawing/2010/main" val="0"/>
              </a:ext>
            </a:extLst>
          </a:blip>
          <a:srcRect l="78774"/>
          <a:stretch/>
        </p:blipFill>
        <p:spPr bwMode="auto">
          <a:xfrm>
            <a:off x="2711625" y="881010"/>
            <a:ext cx="2498991" cy="3024336"/>
          </a:xfrm>
          <a:prstGeom prst="rect">
            <a:avLst/>
          </a:prstGeom>
          <a:noFill/>
        </p:spPr>
      </p:pic>
      <p:sp>
        <p:nvSpPr>
          <p:cNvPr id="12" name="Rechthoek 11"/>
          <p:cNvSpPr/>
          <p:nvPr/>
        </p:nvSpPr>
        <p:spPr>
          <a:xfrm>
            <a:off x="1922512" y="4002854"/>
            <a:ext cx="8493968" cy="2234458"/>
          </a:xfrm>
          <a:prstGeom prst="rect">
            <a:avLst/>
          </a:prstGeom>
        </p:spPr>
        <p:txBody>
          <a:bodyPr wrap="square">
            <a:spAutoFit/>
          </a:bodyPr>
          <a:lstStyle/>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Timing administration</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Delayed release system</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Clock reset (light, exercise, food)</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Pharmacological clock reset</a:t>
            </a:r>
          </a:p>
          <a:p>
            <a:pPr marL="342778" indent="-342778" defTabSz="914071" fontAlgn="base">
              <a:spcBef>
                <a:spcPct val="20000"/>
              </a:spcBef>
              <a:spcAft>
                <a:spcPct val="0"/>
              </a:spcAft>
              <a:buFontTx/>
              <a:buChar char="•"/>
              <a:defRPr/>
            </a:pPr>
            <a:r>
              <a:rPr lang="en-US" sz="2400" dirty="0">
                <a:solidFill>
                  <a:srgbClr val="1C1C1C"/>
                </a:solidFill>
                <a:latin typeface="Calibri"/>
                <a:ea typeface="ＭＳ Ｐゴシック" pitchFamily="34" charset="-128"/>
              </a:rPr>
              <a:t>Novel pharmacological targets</a:t>
            </a:r>
          </a:p>
        </p:txBody>
      </p:sp>
      <p:sp>
        <p:nvSpPr>
          <p:cNvPr id="2" name="Ovaal 1">
            <a:extLst>
              <a:ext uri="{FF2B5EF4-FFF2-40B4-BE49-F238E27FC236}">
                <a16:creationId xmlns:a16="http://schemas.microsoft.com/office/drawing/2014/main" id="{23DFBF2E-0403-9405-BC51-4B79660ED467}"/>
              </a:ext>
            </a:extLst>
          </p:cNvPr>
          <p:cNvSpPr/>
          <p:nvPr/>
        </p:nvSpPr>
        <p:spPr>
          <a:xfrm>
            <a:off x="1236617" y="881010"/>
            <a:ext cx="3640183" cy="2680796"/>
          </a:xfrm>
          <a:prstGeom prst="ellipse">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Ovaal 2">
            <a:extLst>
              <a:ext uri="{FF2B5EF4-FFF2-40B4-BE49-F238E27FC236}">
                <a16:creationId xmlns:a16="http://schemas.microsoft.com/office/drawing/2014/main" id="{C824AFEA-E31C-03DD-94DA-E9AF944FBCF2}"/>
              </a:ext>
            </a:extLst>
          </p:cNvPr>
          <p:cNvSpPr/>
          <p:nvPr/>
        </p:nvSpPr>
        <p:spPr>
          <a:xfrm>
            <a:off x="1624150" y="3979821"/>
            <a:ext cx="3640183" cy="518162"/>
          </a:xfrm>
          <a:prstGeom prst="ellipse">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03203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3"/>
          <p:cNvSpPr txBox="1">
            <a:spLocks/>
          </p:cNvSpPr>
          <p:nvPr/>
        </p:nvSpPr>
        <p:spPr>
          <a:xfrm>
            <a:off x="1486345" y="371693"/>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nl-NL" sz="2800" b="1" i="0" u="none" strike="noStrike" kern="1200" cap="none" spc="0" normalizeH="0" baseline="0" noProof="0" dirty="0">
              <a:ln>
                <a:noFill/>
              </a:ln>
              <a:solidFill>
                <a:srgbClr val="1C1C1C"/>
              </a:solidFill>
              <a:effectLst/>
              <a:uLnTx/>
              <a:uFillTx/>
              <a:latin typeface="Segoe UI"/>
              <a:ea typeface="ＭＳ Ｐゴシック" charset="0"/>
            </a:endParaRPr>
          </a:p>
        </p:txBody>
      </p:sp>
      <p:sp>
        <p:nvSpPr>
          <p:cNvPr id="12" name="Rechthoek 11"/>
          <p:cNvSpPr/>
          <p:nvPr/>
        </p:nvSpPr>
        <p:spPr>
          <a:xfrm>
            <a:off x="1922512" y="1196752"/>
            <a:ext cx="9502080" cy="4745915"/>
          </a:xfrm>
          <a:prstGeom prst="rect">
            <a:avLst/>
          </a:prstGeom>
        </p:spPr>
        <p:txBody>
          <a:bodyPr wrap="square">
            <a:spAutoFit/>
          </a:bodyPr>
          <a:lstStyle/>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Circadiane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klok</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beinvloedt</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de mate van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hartschade</a:t>
            </a: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Circadiane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klok</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blijft</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gedempt</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functioneel</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bij</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hartfalen</a:t>
            </a: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Tijdsafhankelijke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hartschade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kunnen</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we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modelleren</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1" u="none" strike="noStrike" kern="1200" cap="none" spc="0" normalizeH="0" baseline="0" noProof="0" dirty="0">
                <a:ln>
                  <a:noFill/>
                </a:ln>
                <a:solidFill>
                  <a:srgbClr val="1C1C1C"/>
                </a:solidFill>
                <a:effectLst/>
                <a:uLnTx/>
                <a:uFillTx/>
                <a:latin typeface="Calibri"/>
                <a:ea typeface="ＭＳ Ｐゴシック" pitchFamily="34" charset="-128"/>
                <a:cs typeface="+mn-cs"/>
              </a:rPr>
              <a:t>in vitro </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in humane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cellen</a:t>
            </a: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Verder</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onderzoek</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nodig</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t.a.v</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verband</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moleculaire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klok</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regeneratie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en hartfalen om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behandeling</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te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verbeteren</a:t>
            </a: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a:p>
            <a:pPr marL="342778" marR="0" lvl="0" indent="-342778" algn="l" defTabSz="914071"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Translatie</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naar</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kliniek</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kan</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chemo-</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cardiotoxiciteit</a:t>
            </a:r>
            <a:r>
              <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rPr>
              <a:t> </a:t>
            </a:r>
            <a:r>
              <a:rPr kumimoji="0" lang="en-US" sz="2400" b="0" i="0" u="none" strike="noStrike" kern="1200" cap="none" spc="0" normalizeH="0" baseline="0" noProof="0" dirty="0" err="1">
                <a:ln>
                  <a:noFill/>
                </a:ln>
                <a:solidFill>
                  <a:srgbClr val="1C1C1C"/>
                </a:solidFill>
                <a:effectLst/>
                <a:uLnTx/>
                <a:uFillTx/>
                <a:latin typeface="Calibri"/>
                <a:ea typeface="ＭＳ Ｐゴシック" pitchFamily="34" charset="-128"/>
                <a:cs typeface="+mn-cs"/>
              </a:rPr>
              <a:t>verminderen</a:t>
            </a:r>
            <a:r>
              <a:rPr lang="en-US" sz="2400" dirty="0">
                <a:solidFill>
                  <a:srgbClr val="1C1C1C"/>
                </a:solidFill>
                <a:latin typeface="Calibri"/>
                <a:ea typeface="ＭＳ Ｐゴシック" pitchFamily="34" charset="-128"/>
              </a:rPr>
              <a:t>? </a:t>
            </a:r>
            <a:endParaRPr kumimoji="0" lang="en-US" sz="2400" b="0" i="0" u="none" strike="noStrike" kern="1200" cap="none" spc="0" normalizeH="0" baseline="0" noProof="0" dirty="0">
              <a:ln>
                <a:noFill/>
              </a:ln>
              <a:solidFill>
                <a:srgbClr val="1C1C1C"/>
              </a:solidFill>
              <a:effectLst/>
              <a:uLnTx/>
              <a:uFillTx/>
              <a:latin typeface="Calibri"/>
              <a:ea typeface="ＭＳ Ｐゴシック" pitchFamily="34" charset="-128"/>
              <a:cs typeface="+mn-cs"/>
            </a:endParaRPr>
          </a:p>
        </p:txBody>
      </p:sp>
      <p:sp>
        <p:nvSpPr>
          <p:cNvPr id="2" name="Titel 3">
            <a:extLst>
              <a:ext uri="{FF2B5EF4-FFF2-40B4-BE49-F238E27FC236}">
                <a16:creationId xmlns:a16="http://schemas.microsoft.com/office/drawing/2014/main" id="{DDC766DB-C5C7-4212-BDB0-CC39A934F549}"/>
              </a:ext>
            </a:extLst>
          </p:cNvPr>
          <p:cNvSpPr txBox="1">
            <a:spLocks/>
          </p:cNvSpPr>
          <p:nvPr/>
        </p:nvSpPr>
        <p:spPr>
          <a:xfrm>
            <a:off x="1917247" y="371693"/>
            <a:ext cx="921931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1C1C1C"/>
                </a:solidFill>
                <a:effectLst/>
                <a:uLnTx/>
                <a:uFillTx/>
                <a:latin typeface="Segoe UI"/>
                <a:ea typeface="ＭＳ Ｐゴシック" charset="0"/>
              </a:rPr>
              <a:t>Conclusies</a:t>
            </a:r>
          </a:p>
        </p:txBody>
      </p:sp>
    </p:spTree>
    <p:extLst>
      <p:ext uri="{BB962C8B-B14F-4D97-AF65-F5344CB8AC3E}">
        <p14:creationId xmlns:p14="http://schemas.microsoft.com/office/powerpoint/2010/main" val="132590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Dag-nacht ritmes in planten</a:t>
            </a:r>
          </a:p>
        </p:txBody>
      </p:sp>
      <p:sp>
        <p:nvSpPr>
          <p:cNvPr id="4" name="Tekstvak 3">
            <a:extLst>
              <a:ext uri="{FF2B5EF4-FFF2-40B4-BE49-F238E27FC236}">
                <a16:creationId xmlns:a16="http://schemas.microsoft.com/office/drawing/2014/main" id="{DF0AA9CF-597B-91E0-C548-C7FD798B12B4}"/>
              </a:ext>
            </a:extLst>
          </p:cNvPr>
          <p:cNvSpPr txBox="1"/>
          <p:nvPr/>
        </p:nvSpPr>
        <p:spPr>
          <a:xfrm>
            <a:off x="3830422" y="6372036"/>
            <a:ext cx="5001882" cy="369332"/>
          </a:xfrm>
          <a:prstGeom prst="rect">
            <a:avLst/>
          </a:prstGeom>
          <a:noFill/>
        </p:spPr>
        <p:txBody>
          <a:bodyPr wrap="none" rtlCol="0">
            <a:spAutoFit/>
          </a:bodyPr>
          <a:lstStyle/>
          <a:p>
            <a:r>
              <a:rPr lang="nl-NL" dirty="0">
                <a:solidFill>
                  <a:srgbClr val="FF0066"/>
                </a:solidFill>
                <a:latin typeface="Verdana"/>
                <a:cs typeface="Arial"/>
              </a:rPr>
              <a:t>http://plantcellbiology.masters.grkraj.org</a:t>
            </a:r>
          </a:p>
        </p:txBody>
      </p:sp>
      <p:sp>
        <p:nvSpPr>
          <p:cNvPr id="5" name="Text Box 12">
            <a:extLst>
              <a:ext uri="{FF2B5EF4-FFF2-40B4-BE49-F238E27FC236}">
                <a16:creationId xmlns:a16="http://schemas.microsoft.com/office/drawing/2014/main" id="{FD42245B-31E1-8C1E-771D-0B40E9A97934}"/>
              </a:ext>
            </a:extLst>
          </p:cNvPr>
          <p:cNvSpPr txBox="1">
            <a:spLocks noChangeArrowheads="1"/>
          </p:cNvSpPr>
          <p:nvPr/>
        </p:nvSpPr>
        <p:spPr bwMode="auto">
          <a:xfrm>
            <a:off x="2388096" y="4797717"/>
            <a:ext cx="896448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fr-FR" sz="2400" i="1" dirty="0">
                <a:latin typeface="Verdana"/>
                <a:cs typeface="Arial"/>
              </a:rPr>
              <a:t>Jean-Jacques d'</a:t>
            </a:r>
            <a:r>
              <a:rPr lang="fr-FR" sz="2400" i="1" dirty="0" err="1">
                <a:latin typeface="Verdana"/>
                <a:cs typeface="Arial"/>
              </a:rPr>
              <a:t>Ortous</a:t>
            </a:r>
            <a:r>
              <a:rPr lang="fr-FR" sz="2400" i="1" dirty="0">
                <a:latin typeface="Verdana"/>
                <a:cs typeface="Arial"/>
              </a:rPr>
              <a:t> de </a:t>
            </a:r>
            <a:r>
              <a:rPr lang="fr-FR" sz="2400" i="1" dirty="0" err="1">
                <a:latin typeface="Verdana"/>
                <a:cs typeface="Arial"/>
              </a:rPr>
              <a:t>Mairan</a:t>
            </a:r>
            <a:r>
              <a:rPr lang="fr-FR" sz="2400" i="1" dirty="0">
                <a:latin typeface="Verdana"/>
                <a:cs typeface="Arial"/>
              </a:rPr>
              <a:t> (1678–1771)</a:t>
            </a:r>
          </a:p>
        </p:txBody>
      </p:sp>
      <p:pic>
        <p:nvPicPr>
          <p:cNvPr id="2" name="Picture 12" descr="http://plantcellbiology.masters.grkraj.org/html/Plant_Growth_And_Development13-Physiology_Of_Plant_Movements_files/image005.gif">
            <a:hlinkClick r:id="rId2"/>
            <a:extLst>
              <a:ext uri="{FF2B5EF4-FFF2-40B4-BE49-F238E27FC236}">
                <a16:creationId xmlns:a16="http://schemas.microsoft.com/office/drawing/2014/main" id="{9E360A1A-C10D-F181-9F20-A67617D3292C}"/>
              </a:ext>
            </a:extLst>
          </p:cNvPr>
          <p:cNvPicPr>
            <a:picLocks noChangeAspect="1" noChangeArrowheads="1"/>
          </p:cNvPicPr>
          <p:nvPr/>
        </p:nvPicPr>
        <p:blipFill>
          <a:blip r:embed="rId3" cstate="print"/>
          <a:srcRect r="53175"/>
          <a:stretch>
            <a:fillRect/>
          </a:stretch>
        </p:blipFill>
        <p:spPr bwMode="auto">
          <a:xfrm>
            <a:off x="1559496" y="1412778"/>
            <a:ext cx="4248472" cy="2888243"/>
          </a:xfrm>
          <a:prstGeom prst="rect">
            <a:avLst/>
          </a:prstGeom>
          <a:noFill/>
        </p:spPr>
      </p:pic>
    </p:spTree>
    <p:extLst>
      <p:ext uri="{BB962C8B-B14F-4D97-AF65-F5344CB8AC3E}">
        <p14:creationId xmlns:p14="http://schemas.microsoft.com/office/powerpoint/2010/main" val="409626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10618578"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Circadiane</a:t>
            </a:r>
            <a:r>
              <a:rPr lang="nl-NL" dirty="0">
                <a:solidFill>
                  <a:schemeClr val="tx1"/>
                </a:solidFill>
              </a:rPr>
              <a:t> ritmes in planten: ook zonder externe input!</a:t>
            </a:r>
          </a:p>
        </p:txBody>
      </p:sp>
      <p:pic>
        <p:nvPicPr>
          <p:cNvPr id="3" name="Picture 12" descr="http://plantcellbiology.masters.grkraj.org/html/Plant_Growth_And_Development13-Physiology_Of_Plant_Movements_files/image005.gif">
            <a:hlinkClick r:id="rId2"/>
            <a:extLst>
              <a:ext uri="{FF2B5EF4-FFF2-40B4-BE49-F238E27FC236}">
                <a16:creationId xmlns:a16="http://schemas.microsoft.com/office/drawing/2014/main" id="{BDF08D07-AED6-E536-B144-7F1C0A6F8CCA}"/>
              </a:ext>
            </a:extLst>
          </p:cNvPr>
          <p:cNvPicPr>
            <a:picLocks noChangeAspect="1" noChangeArrowheads="1"/>
          </p:cNvPicPr>
          <p:nvPr/>
        </p:nvPicPr>
        <p:blipFill>
          <a:blip r:embed="rId3" cstate="print"/>
          <a:srcRect/>
          <a:stretch>
            <a:fillRect/>
          </a:stretch>
        </p:blipFill>
        <p:spPr bwMode="auto">
          <a:xfrm>
            <a:off x="1559496" y="1412778"/>
            <a:ext cx="9073008" cy="2888243"/>
          </a:xfrm>
          <a:prstGeom prst="rect">
            <a:avLst/>
          </a:prstGeom>
          <a:noFill/>
        </p:spPr>
      </p:pic>
      <p:sp>
        <p:nvSpPr>
          <p:cNvPr id="4" name="Tekstvak 3">
            <a:extLst>
              <a:ext uri="{FF2B5EF4-FFF2-40B4-BE49-F238E27FC236}">
                <a16:creationId xmlns:a16="http://schemas.microsoft.com/office/drawing/2014/main" id="{DF0AA9CF-597B-91E0-C548-C7FD798B12B4}"/>
              </a:ext>
            </a:extLst>
          </p:cNvPr>
          <p:cNvSpPr txBox="1"/>
          <p:nvPr/>
        </p:nvSpPr>
        <p:spPr>
          <a:xfrm>
            <a:off x="3830422" y="6372036"/>
            <a:ext cx="5001882" cy="369332"/>
          </a:xfrm>
          <a:prstGeom prst="rect">
            <a:avLst/>
          </a:prstGeom>
          <a:noFill/>
        </p:spPr>
        <p:txBody>
          <a:bodyPr wrap="none" rtlCol="0">
            <a:spAutoFit/>
          </a:bodyPr>
          <a:lstStyle/>
          <a:p>
            <a:r>
              <a:rPr lang="nl-NL" dirty="0">
                <a:solidFill>
                  <a:srgbClr val="FF0066"/>
                </a:solidFill>
                <a:latin typeface="Verdana"/>
                <a:cs typeface="Arial"/>
              </a:rPr>
              <a:t>http://plantcellbiology.masters.grkraj.org</a:t>
            </a:r>
          </a:p>
        </p:txBody>
      </p:sp>
      <p:sp>
        <p:nvSpPr>
          <p:cNvPr id="5" name="Text Box 12">
            <a:extLst>
              <a:ext uri="{FF2B5EF4-FFF2-40B4-BE49-F238E27FC236}">
                <a16:creationId xmlns:a16="http://schemas.microsoft.com/office/drawing/2014/main" id="{FD42245B-31E1-8C1E-771D-0B40E9A97934}"/>
              </a:ext>
            </a:extLst>
          </p:cNvPr>
          <p:cNvSpPr txBox="1">
            <a:spLocks noChangeArrowheads="1"/>
          </p:cNvSpPr>
          <p:nvPr/>
        </p:nvSpPr>
        <p:spPr bwMode="auto">
          <a:xfrm>
            <a:off x="2388096" y="4797717"/>
            <a:ext cx="896448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fr-FR" sz="2400" i="1" dirty="0">
                <a:latin typeface="Verdana"/>
                <a:cs typeface="Arial"/>
              </a:rPr>
              <a:t>Jean-Jacques d'</a:t>
            </a:r>
            <a:r>
              <a:rPr lang="fr-FR" sz="2400" i="1" dirty="0" err="1">
                <a:latin typeface="Verdana"/>
                <a:cs typeface="Arial"/>
              </a:rPr>
              <a:t>Ortous</a:t>
            </a:r>
            <a:r>
              <a:rPr lang="fr-FR" sz="2400" i="1" dirty="0">
                <a:latin typeface="Verdana"/>
                <a:cs typeface="Arial"/>
              </a:rPr>
              <a:t> de </a:t>
            </a:r>
            <a:r>
              <a:rPr lang="fr-FR" sz="2400" i="1" dirty="0" err="1">
                <a:latin typeface="Verdana"/>
                <a:cs typeface="Arial"/>
              </a:rPr>
              <a:t>Mairan</a:t>
            </a:r>
            <a:r>
              <a:rPr lang="fr-FR" sz="2400" i="1" dirty="0">
                <a:latin typeface="Verdana"/>
                <a:cs typeface="Arial"/>
              </a:rPr>
              <a:t> (1678–1771)</a:t>
            </a:r>
          </a:p>
        </p:txBody>
      </p:sp>
    </p:spTree>
    <p:extLst>
      <p:ext uri="{BB962C8B-B14F-4D97-AF65-F5344CB8AC3E}">
        <p14:creationId xmlns:p14="http://schemas.microsoft.com/office/powerpoint/2010/main" val="129501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2" name="Text Box 102"/>
          <p:cNvSpPr txBox="1">
            <a:spLocks noChangeArrowheads="1"/>
          </p:cNvSpPr>
          <p:nvPr/>
        </p:nvSpPr>
        <p:spPr bwMode="auto">
          <a:xfrm>
            <a:off x="3943350" y="6382861"/>
            <a:ext cx="4595458" cy="307744"/>
          </a:xfrm>
          <a:prstGeom prst="rect">
            <a:avLst/>
          </a:prstGeom>
          <a:noFill/>
          <a:ln w="9525">
            <a:noFill/>
            <a:miter lim="800000"/>
            <a:headEnd/>
            <a:tailEnd/>
          </a:ln>
        </p:spPr>
        <p:txBody>
          <a:bodyPr wrap="square" lIns="91407" tIns="45704" rIns="91407" bIns="45704">
            <a:spAutoFit/>
          </a:bodyPr>
          <a:lstStyle/>
          <a:p>
            <a:pPr defTabSz="914071">
              <a:spcBef>
                <a:spcPct val="50000"/>
              </a:spcBef>
              <a:defRPr/>
            </a:pPr>
            <a:r>
              <a:rPr lang="fr-FR" sz="1400" dirty="0" err="1">
                <a:solidFill>
                  <a:srgbClr val="FF3399"/>
                </a:solidFill>
                <a:latin typeface="Verdana" panose="020B0604030504040204" pitchFamily="34" charset="0"/>
                <a:ea typeface="Verdana" panose="020B0604030504040204" pitchFamily="34" charset="0"/>
                <a:cs typeface="Verdana" panose="020B0604030504040204" pitchFamily="34" charset="0"/>
              </a:rPr>
              <a:t>Atamian</a:t>
            </a:r>
            <a:r>
              <a:rPr lang="fr-FR" sz="1400" dirty="0">
                <a:solidFill>
                  <a:srgbClr val="FF3399"/>
                </a:solidFill>
                <a:latin typeface="Verdana" panose="020B0604030504040204" pitchFamily="34" charset="0"/>
                <a:ea typeface="Verdana" panose="020B0604030504040204" pitchFamily="34" charset="0"/>
                <a:cs typeface="Verdana" panose="020B0604030504040204" pitchFamily="34" charset="0"/>
              </a:rPr>
              <a:t> et al (2016): Science 353: 587-590 </a:t>
            </a:r>
          </a:p>
        </p:txBody>
      </p:sp>
      <p:sp>
        <p:nvSpPr>
          <p:cNvPr id="8" name="Titel 3"/>
          <p:cNvSpPr txBox="1">
            <a:spLocks/>
          </p:cNvSpPr>
          <p:nvPr/>
        </p:nvSpPr>
        <p:spPr>
          <a:xfrm>
            <a:off x="1917245" y="371691"/>
            <a:ext cx="10438585"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a:solidFill>
                  <a:schemeClr val="tx1"/>
                </a:solidFill>
              </a:rPr>
              <a:t>Leven op aarde heeft zich ontwikkeld naar 24-uurs rotatie</a:t>
            </a:r>
          </a:p>
        </p:txBody>
      </p:sp>
      <p:pic>
        <p:nvPicPr>
          <p:cNvPr id="2" name="aaf9793s1 (2)">
            <a:hlinkClick r:id="" action="ppaction://media"/>
            <a:extLst>
              <a:ext uri="{FF2B5EF4-FFF2-40B4-BE49-F238E27FC236}">
                <a16:creationId xmlns:a16="http://schemas.microsoft.com/office/drawing/2014/main" id="{573EC308-9572-0125-1B68-0A550B0F90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34113" y="1771650"/>
            <a:ext cx="4923774" cy="3790870"/>
          </a:xfrm>
          <a:prstGeom prst="rect">
            <a:avLst/>
          </a:prstGeom>
        </p:spPr>
      </p:pic>
    </p:spTree>
    <p:extLst>
      <p:ext uri="{BB962C8B-B14F-4D97-AF65-F5344CB8AC3E}">
        <p14:creationId xmlns:p14="http://schemas.microsoft.com/office/powerpoint/2010/main" val="14213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p:cNvSpPr>
            <a:spLocks noGrp="1"/>
          </p:cNvSpPr>
          <p:nvPr>
            <p:ph idx="4294967295"/>
          </p:nvPr>
        </p:nvSpPr>
        <p:spPr>
          <a:xfrm>
            <a:off x="1981200" y="2164678"/>
            <a:ext cx="8229600" cy="4549389"/>
          </a:xfrm>
          <a:prstGeom prst="rect">
            <a:avLst/>
          </a:prstGeom>
        </p:spPr>
        <p:txBody>
          <a:bodyPr/>
          <a:lstStyle/>
          <a:p>
            <a:endParaRPr lang="nl-NL" dirty="0"/>
          </a:p>
          <a:p>
            <a:endParaRPr lang="nl-NL" dirty="0"/>
          </a:p>
          <a:p>
            <a:endParaRPr lang="nl-NL" dirty="0"/>
          </a:p>
          <a:p>
            <a:endParaRPr lang="nl-NL" dirty="0"/>
          </a:p>
        </p:txBody>
      </p:sp>
      <p:sp>
        <p:nvSpPr>
          <p:cNvPr id="9"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10" name="Rectangle 3"/>
          <p:cNvSpPr txBox="1">
            <a:spLocks noChangeArrowheads="1"/>
          </p:cNvSpPr>
          <p:nvPr/>
        </p:nvSpPr>
        <p:spPr bwMode="auto">
          <a:xfrm>
            <a:off x="1905000" y="1295480"/>
            <a:ext cx="7646988" cy="4848225"/>
          </a:xfrm>
          <a:prstGeom prst="rect">
            <a:avLst/>
          </a:prstGeom>
          <a:noFill/>
          <a:ln w="9525">
            <a:noFill/>
            <a:miter lim="800000"/>
            <a:headEnd/>
            <a:tailEnd/>
          </a:ln>
        </p:spPr>
        <p:txBody>
          <a:bodyPr lIns="92075" tIns="46038" rIns="92075" bIns="46038"/>
          <a:lstStyle/>
          <a:p>
            <a:pPr marL="342900" indent="-342900">
              <a:spcBef>
                <a:spcPct val="20000"/>
              </a:spcBef>
              <a:buFontTx/>
              <a:buChar char="•"/>
            </a:pPr>
            <a:endParaRPr lang="nl-NL">
              <a:solidFill>
                <a:srgbClr val="FFFF66"/>
              </a:solidFill>
              <a:latin typeface="Verdana"/>
              <a:cs typeface="Arial"/>
              <a:sym typeface="Symbol" pitchFamily="18" charset="2"/>
            </a:endParaRPr>
          </a:p>
        </p:txBody>
      </p:sp>
      <p:sp>
        <p:nvSpPr>
          <p:cNvPr id="8" name="Titel 3"/>
          <p:cNvSpPr txBox="1">
            <a:spLocks/>
          </p:cNvSpPr>
          <p:nvPr/>
        </p:nvSpPr>
        <p:spPr>
          <a:xfrm>
            <a:off x="1442793" y="371691"/>
            <a:ext cx="9003291" cy="817023"/>
          </a:xfrm>
          <a:prstGeom prst="rect">
            <a:avLst/>
          </a:prstGeom>
        </p:spPr>
        <p:txBody>
          <a:bodyPr/>
          <a:lstStyle>
            <a:lvl1pPr algn="l" defTabSz="457200" rtl="0" eaLnBrk="0" fontAlgn="base" hangingPunct="0">
              <a:spcBef>
                <a:spcPct val="0"/>
              </a:spcBef>
              <a:spcAft>
                <a:spcPct val="0"/>
              </a:spcAft>
              <a:defRPr sz="2800" b="1" i="0" kern="1200">
                <a:solidFill>
                  <a:schemeClr val="tx2"/>
                </a:solidFill>
                <a:latin typeface="Segoe UI"/>
                <a:ea typeface="ＭＳ Ｐゴシック" charset="0"/>
                <a:cs typeface="ＭＳ Ｐゴシック" charset="0"/>
              </a:defRPr>
            </a:lvl1pPr>
            <a:lvl2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2"/>
                </a:solidFill>
                <a:latin typeface="Myriad Pro" charset="0"/>
                <a:ea typeface="ＭＳ Ｐゴシック" charset="0"/>
                <a:cs typeface="ＭＳ Ｐゴシック" charset="0"/>
              </a:defRPr>
            </a:lvl5pPr>
            <a:lvl6pPr marL="4572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6pPr>
            <a:lvl7pPr marL="9144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7pPr>
            <a:lvl8pPr marL="13716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8pPr>
            <a:lvl9pPr marL="1828800" algn="l" defTabSz="457200" rtl="0" fontAlgn="base">
              <a:spcBef>
                <a:spcPct val="0"/>
              </a:spcBef>
              <a:spcAft>
                <a:spcPct val="0"/>
              </a:spcAft>
              <a:defRPr sz="3200">
                <a:solidFill>
                  <a:schemeClr val="tx2"/>
                </a:solidFill>
                <a:latin typeface="Myriad Pro" charset="0"/>
                <a:ea typeface="ＭＳ Ｐゴシック" charset="0"/>
                <a:cs typeface="ＭＳ Ｐゴシック" charset="0"/>
              </a:defRPr>
            </a:lvl9pPr>
          </a:lstStyle>
          <a:p>
            <a:r>
              <a:rPr lang="nl-NL" dirty="0" err="1">
                <a:solidFill>
                  <a:schemeClr val="tx1"/>
                </a:solidFill>
              </a:rPr>
              <a:t>Circadiane</a:t>
            </a:r>
            <a:r>
              <a:rPr lang="nl-NL" dirty="0">
                <a:solidFill>
                  <a:schemeClr val="tx1"/>
                </a:solidFill>
              </a:rPr>
              <a:t> ritmes zijn sterk geconserveerd</a:t>
            </a:r>
          </a:p>
        </p:txBody>
      </p:sp>
      <p:pic>
        <p:nvPicPr>
          <p:cNvPr id="7" name="Picture 4">
            <a:extLst>
              <a:ext uri="{FF2B5EF4-FFF2-40B4-BE49-F238E27FC236}">
                <a16:creationId xmlns:a16="http://schemas.microsoft.com/office/drawing/2014/main" id="{BD1FA42E-8C23-84F9-D997-415A124FA56E}"/>
              </a:ext>
            </a:extLst>
          </p:cNvPr>
          <p:cNvPicPr>
            <a:picLocks noChangeAspect="1"/>
          </p:cNvPicPr>
          <p:nvPr/>
        </p:nvPicPr>
        <p:blipFill>
          <a:blip r:embed="rId2"/>
          <a:stretch>
            <a:fillRect/>
          </a:stretch>
        </p:blipFill>
        <p:spPr>
          <a:xfrm>
            <a:off x="1997904" y="1010333"/>
            <a:ext cx="5607641" cy="3872648"/>
          </a:xfrm>
          <a:prstGeom prst="rect">
            <a:avLst/>
          </a:prstGeom>
        </p:spPr>
      </p:pic>
      <p:sp>
        <p:nvSpPr>
          <p:cNvPr id="11" name="TextBox 5">
            <a:extLst>
              <a:ext uri="{FF2B5EF4-FFF2-40B4-BE49-F238E27FC236}">
                <a16:creationId xmlns:a16="http://schemas.microsoft.com/office/drawing/2014/main" id="{191F36B5-5F7C-D855-F49C-35E324DFE58D}"/>
              </a:ext>
            </a:extLst>
          </p:cNvPr>
          <p:cNvSpPr txBox="1"/>
          <p:nvPr/>
        </p:nvSpPr>
        <p:spPr>
          <a:xfrm>
            <a:off x="4801724" y="6410324"/>
            <a:ext cx="38520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dirty="0">
                <a:ln>
                  <a:noFill/>
                </a:ln>
                <a:solidFill>
                  <a:srgbClr val="FF3399"/>
                </a:solidFill>
                <a:effectLst/>
                <a:uLnTx/>
                <a:uFillTx/>
                <a:latin typeface="Calibri" panose="020F0502020204030204"/>
                <a:ea typeface="+mn-ea"/>
                <a:cs typeface="+mn-cs"/>
              </a:rPr>
              <a:t>Goodspeed et al., </a:t>
            </a:r>
            <a:r>
              <a:rPr kumimoji="0" lang="en-NL" sz="1800" b="0" i="1" u="none" strike="noStrike" kern="1200" cap="none" spc="0" normalizeH="0" baseline="0" noProof="0" dirty="0">
                <a:ln>
                  <a:noFill/>
                </a:ln>
                <a:solidFill>
                  <a:srgbClr val="FF3399"/>
                </a:solidFill>
                <a:effectLst/>
                <a:uLnTx/>
                <a:uFillTx/>
                <a:latin typeface="Calibri" panose="020F0502020204030204"/>
                <a:ea typeface="+mn-ea"/>
                <a:cs typeface="+mn-cs"/>
              </a:rPr>
              <a:t>Current Biology </a:t>
            </a:r>
            <a:r>
              <a:rPr kumimoji="0" lang="en-NL" sz="1800" b="0" i="0" u="none" strike="noStrike" kern="1200" cap="none" spc="0" normalizeH="0" baseline="0" noProof="0" dirty="0">
                <a:ln>
                  <a:noFill/>
                </a:ln>
                <a:solidFill>
                  <a:srgbClr val="FF3399"/>
                </a:solidFill>
                <a:effectLst/>
                <a:uLnTx/>
                <a:uFillTx/>
                <a:latin typeface="Calibri" panose="020F0502020204030204"/>
                <a:ea typeface="+mn-ea"/>
                <a:cs typeface="+mn-cs"/>
              </a:rPr>
              <a:t>2013</a:t>
            </a:r>
          </a:p>
        </p:txBody>
      </p:sp>
      <p:pic>
        <p:nvPicPr>
          <p:cNvPr id="12" name="Picture 4" descr="Wortels">
            <a:extLst>
              <a:ext uri="{FF2B5EF4-FFF2-40B4-BE49-F238E27FC236}">
                <a16:creationId xmlns:a16="http://schemas.microsoft.com/office/drawing/2014/main" id="{D38EC1A0-D318-5AA9-D53D-08B973E55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3586" y="3792680"/>
            <a:ext cx="2900436" cy="24267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jybaudot.fr/Analyse/Graphes/cosinus.png">
            <a:hlinkClick r:id="rId4"/>
            <a:extLst>
              <a:ext uri="{FF2B5EF4-FFF2-40B4-BE49-F238E27FC236}">
                <a16:creationId xmlns:a16="http://schemas.microsoft.com/office/drawing/2014/main" id="{A65E840A-3F53-AC89-C513-D2914CE79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7431" y="5146023"/>
            <a:ext cx="1799137" cy="12102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roege vogels Foto - Geleedpotigen - WORTELVLIEG SOORT">
            <a:extLst>
              <a:ext uri="{FF2B5EF4-FFF2-40B4-BE49-F238E27FC236}">
                <a16:creationId xmlns:a16="http://schemas.microsoft.com/office/drawing/2014/main" id="{0384DFCF-9A32-8CF5-16A5-16C53676A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6084" y="4151063"/>
            <a:ext cx="1519509" cy="98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925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EKSTPAGINA" val="JQjLf6nB"/>
  <p:tag name="ARTICULATE_DESIGN_ID_TITELPAGINA" val="qByaXHRF"/>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kstpag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VOI">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9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MC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UMC_PowerPoint_NL_Sjabloon.potx" id="{5C694883-5020-4F30-8E49-104A9D7DC58F}" vid="{911BF376-E2D7-4A96-BD06-ABB54AA81F23}"/>
    </a:ext>
  </a:extLst>
</a:theme>
</file>

<file path=ppt/theme/theme6.xml><?xml version="1.0" encoding="utf-8"?>
<a:theme xmlns:a="http://schemas.openxmlformats.org/drawingml/2006/main" name="1_UMC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UMC_PowerPoint_NL_Sjabloon.potx" id="{5C694883-5020-4F30-8E49-104A9D7DC58F}" vid="{911BF376-E2D7-4A96-BD06-ABB54AA81F23}"/>
    </a:ext>
  </a:extLst>
</a:theme>
</file>

<file path=ppt/theme/theme7.xml><?xml version="1.0" encoding="utf-8"?>
<a:theme xmlns:a="http://schemas.openxmlformats.org/drawingml/2006/main" name="15_Standaardthema">
  <a:themeElements>
    <a:clrScheme name="Aangepast 2">
      <a:dk1>
        <a:srgbClr val="1C1C1C"/>
      </a:dk1>
      <a:lt1>
        <a:sysClr val="window" lastClr="FFFFFF"/>
      </a:lt1>
      <a:dk2>
        <a:srgbClr val="1961AB"/>
      </a:dk2>
      <a:lt2>
        <a:srgbClr val="EEECE1"/>
      </a:lt2>
      <a:accent1>
        <a:srgbClr val="2526A9"/>
      </a:accent1>
      <a:accent2>
        <a:srgbClr val="D0103A"/>
      </a:accent2>
      <a:accent3>
        <a:srgbClr val="79B829"/>
      </a:accent3>
      <a:accent4>
        <a:srgbClr val="0F84C9"/>
      </a:accent4>
      <a:accent5>
        <a:srgbClr val="FF6319"/>
      </a:accent5>
      <a:accent6>
        <a:srgbClr val="B7B1A9"/>
      </a:accent6>
      <a:hlink>
        <a:srgbClr val="2526A9"/>
      </a:hlink>
      <a:folHlink>
        <a:srgbClr val="B7B1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eeg presentati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g presentatie">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eeg presentati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g presentatie">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1879</TotalTime>
  <Words>1510</Words>
  <Application>Microsoft Office PowerPoint</Application>
  <PresentationFormat>Breedbeeld</PresentationFormat>
  <Paragraphs>445</Paragraphs>
  <Slides>55</Slides>
  <Notes>4</Notes>
  <HiddenSlides>1</HiddenSlides>
  <MMClips>3</MMClips>
  <ScaleCrop>false</ScaleCrop>
  <HeadingPairs>
    <vt:vector size="6" baseType="variant">
      <vt:variant>
        <vt:lpstr>Gebruikte lettertypen</vt:lpstr>
      </vt:variant>
      <vt:variant>
        <vt:i4>10</vt:i4>
      </vt:variant>
      <vt:variant>
        <vt:lpstr>Thema</vt:lpstr>
      </vt:variant>
      <vt:variant>
        <vt:i4>7</vt:i4>
      </vt:variant>
      <vt:variant>
        <vt:lpstr>Diatitels</vt:lpstr>
      </vt:variant>
      <vt:variant>
        <vt:i4>55</vt:i4>
      </vt:variant>
    </vt:vector>
  </HeadingPairs>
  <TitlesOfParts>
    <vt:vector size="72" baseType="lpstr">
      <vt:lpstr>ＭＳ Ｐゴシック</vt:lpstr>
      <vt:lpstr>Arial</vt:lpstr>
      <vt:lpstr>Calibri</vt:lpstr>
      <vt:lpstr>Corbel</vt:lpstr>
      <vt:lpstr>Lucida Sans</vt:lpstr>
      <vt:lpstr>Myriad Pro</vt:lpstr>
      <vt:lpstr>Open Sans</vt:lpstr>
      <vt:lpstr>Segoe UI</vt:lpstr>
      <vt:lpstr>UMC Frutiger</vt:lpstr>
      <vt:lpstr>Verdana</vt:lpstr>
      <vt:lpstr>Tekstpagina</vt:lpstr>
      <vt:lpstr>17_Standaardthema</vt:lpstr>
      <vt:lpstr>19_Standaardthema</vt:lpstr>
      <vt:lpstr>Aangepast ontwerp</vt:lpstr>
      <vt:lpstr>UMC PowerPoint NL</vt:lpstr>
      <vt:lpstr>1_UMC PowerPoint NL</vt:lpstr>
      <vt:lpstr>15_Standaardthema</vt:lpstr>
      <vt:lpstr>   Klokkijken in het Hart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Pathophysiology: the pump </vt:lpstr>
      <vt:lpstr>Kliniek – klachten en symptomen </vt:lpstr>
      <vt:lpstr>Kliniek - natuurlijk beloop</vt:lpstr>
      <vt:lpstr>Kliniek - natuurlijk beloop</vt:lpstr>
      <vt:lpstr>PowerPoint-presentatie</vt:lpstr>
      <vt:lpstr>PowerPoint-presentatie</vt:lpstr>
      <vt:lpstr>PowerPoint-presentatie</vt:lpstr>
      <vt:lpstr>PowerPoint-presentatie</vt:lpstr>
      <vt:lpstr>PowerPoint-presentatie</vt:lpstr>
      <vt:lpstr>PowerPoint-presentatie</vt:lpstr>
      <vt:lpstr>LVAD Evolution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Fanny Wu</dc:creator>
  <cp:lastModifiedBy>Laake, L.W. van (Linda)</cp:lastModifiedBy>
  <cp:revision>167</cp:revision>
  <dcterms:created xsi:type="dcterms:W3CDTF">2018-03-19T09:04:24Z</dcterms:created>
  <dcterms:modified xsi:type="dcterms:W3CDTF">2024-11-16T09:20:29Z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9455F2C5-B538-402E-87F4-A866D50A1936</vt:lpwstr>
  </property>
  <property fmtid="{D5CDD505-2E9C-101B-9397-08002B2CF9AE}" pid="3" name="ArticulatePath">
    <vt:lpwstr>Presentatie1</vt:lpwstr>
  </property>
</Properties>
</file>