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544" r:id="rId4"/>
    <p:sldId id="468" r:id="rId5"/>
    <p:sldId id="467" r:id="rId6"/>
    <p:sldId id="440" r:id="rId7"/>
    <p:sldId id="455" r:id="rId8"/>
    <p:sldId id="465" r:id="rId9"/>
    <p:sldId id="466" r:id="rId10"/>
    <p:sldId id="424" r:id="rId11"/>
    <p:sldId id="457" r:id="rId12"/>
    <p:sldId id="459" r:id="rId13"/>
    <p:sldId id="458" r:id="rId14"/>
    <p:sldId id="460" r:id="rId15"/>
    <p:sldId id="453" r:id="rId16"/>
    <p:sldId id="450" r:id="rId17"/>
    <p:sldId id="451" r:id="rId18"/>
    <p:sldId id="274" r:id="rId19"/>
    <p:sldId id="542" r:id="rId20"/>
    <p:sldId id="504" r:id="rId21"/>
    <p:sldId id="315" r:id="rId22"/>
    <p:sldId id="495" r:id="rId23"/>
    <p:sldId id="500" r:id="rId24"/>
    <p:sldId id="498" r:id="rId25"/>
    <p:sldId id="475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40" r:id="rId35"/>
    <p:sldId id="531" r:id="rId36"/>
    <p:sldId id="532" r:id="rId37"/>
    <p:sldId id="534" r:id="rId38"/>
    <p:sldId id="533" r:id="rId39"/>
    <p:sldId id="535" r:id="rId40"/>
    <p:sldId id="536" r:id="rId41"/>
    <p:sldId id="537" r:id="rId42"/>
    <p:sldId id="538" r:id="rId43"/>
    <p:sldId id="539" r:id="rId44"/>
    <p:sldId id="521" r:id="rId45"/>
    <p:sldId id="543" r:id="rId46"/>
    <p:sldId id="527" r:id="rId47"/>
    <p:sldId id="522" r:id="rId48"/>
    <p:sldId id="523" r:id="rId49"/>
    <p:sldId id="524" r:id="rId50"/>
    <p:sldId id="525" r:id="rId51"/>
    <p:sldId id="526" r:id="rId52"/>
    <p:sldId id="529" r:id="rId53"/>
    <p:sldId id="528" r:id="rId54"/>
    <p:sldId id="530" r:id="rId55"/>
    <p:sldId id="474" r:id="rId56"/>
    <p:sldId id="488" r:id="rId57"/>
    <p:sldId id="489" r:id="rId58"/>
    <p:sldId id="490" r:id="rId59"/>
    <p:sldId id="512" r:id="rId60"/>
    <p:sldId id="541" r:id="rId61"/>
    <p:sldId id="545" r:id="rId62"/>
    <p:sldId id="546" r:id="rId63"/>
    <p:sldId id="505" r:id="rId64"/>
    <p:sldId id="547" r:id="rId65"/>
    <p:sldId id="548" r:id="rId66"/>
    <p:sldId id="507" r:id="rId67"/>
    <p:sldId id="508" r:id="rId68"/>
    <p:sldId id="509" r:id="rId69"/>
    <p:sldId id="549" r:id="rId7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em van de poll" initials="wvdp" lastIdx="1" clrIdx="0">
    <p:extLst>
      <p:ext uri="{19B8F6BF-5375-455C-9EA6-DF929625EA0E}">
        <p15:presenceInfo xmlns:p15="http://schemas.microsoft.com/office/powerpoint/2012/main" userId="3bf79aeb82507b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F7AEC-1F59-4384-8669-59D2E6CCC7D0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76808-DF82-4BF9-B703-CC3442358F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75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6B382-840C-45A4-8CF7-7F05A47EE8A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88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C7A39-18B8-4BD3-9002-E549D4D9821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65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C7A39-18B8-4BD3-9002-E549D4D9821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96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6B382-840C-45A4-8CF7-7F05A47EE8A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0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6B382-840C-45A4-8CF7-7F05A47EE8A4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27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C7A39-18B8-4BD3-9002-E549D4D98217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43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A8839-DC3A-4BF5-A090-963D474A7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39422-2E0D-4BB2-BB41-C0788918B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D7767-4BBE-4DFB-B1EF-82FC48CC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E0E78-DB1F-485E-8358-2B410201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400A-1694-4DE3-B190-39FCAC7A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09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578D-9BB7-4DAE-A4A1-128454D9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E811E-DCA1-4E55-A688-871ACA300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831F-5941-4D14-9540-BEF4521E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DC438-F829-4FFA-9C1E-7DF97908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212CB-30DC-44A4-8737-4D1C456A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B6EC9-6C35-4BA4-805A-B31ACD988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9CBFB-8553-4287-9C7D-61B4D6009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17CD-DEB4-4EA4-A835-B4638EBB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E3D4-56CD-490B-A2AB-A8011225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A87D9-7BDD-4379-A1E0-95C88FDC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76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EB477-FA3B-443A-94C6-08C5A22B8765}" type="datetime1">
              <a:rPr lang="nl-NL" smtClean="0"/>
              <a:t>3-2-2020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A804-A508-4C42-9CB9-3B03F5F4E9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7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ADED-5C77-49E1-A789-6A189B0AC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8920B-87FF-427C-A391-7CD680E18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3C3C-3F15-4B24-94B0-A8588A39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543BA-5B05-458D-87F8-48DE25B2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710B-E71B-4666-BF9E-2EE92A95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66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6E85-095C-4DD3-AA72-3AB56FA3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C34E3-99AD-4B77-9459-5AF09D40B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4CA17-BF0A-4E9D-A52C-F8AC785B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94B7-51DA-410D-9C6B-E3789F50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E64E0-4400-4FB4-9F01-10519AF7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2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BAD4-E912-4BAA-86FE-811D50C0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906DE-4ED7-43C5-A52D-4E24BEF3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4A0F1-7FC4-40EF-BB5D-F8B9E0B74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23EE2-D5ED-4FBC-86BB-59304F88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65210-D9FC-4A4A-ABF7-B7EB1CAD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835FC-A82A-4EED-90CD-402E9BFC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8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B561-B266-47D6-BC4E-BCD03478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F749F-43D2-4F5E-9FF2-02BE833AD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0DD1D-40A2-4491-A823-5B869C19D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FE7E9-9A85-4015-AEA1-CB80F87C2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05F53-E03A-483B-9A1C-E399000B0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F9FE8-6F20-49E8-8C26-6A2DC894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257AE2-12F4-4347-A446-8892F1CE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27D12-82D5-4ADD-A618-E90F641F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40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03B2-06C2-4BBD-9F7A-C08BC410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22B07-1E1C-4A58-B5AA-25D6FE39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81A7A-6D38-4317-8378-9F34E8C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775A4-B236-46FB-B475-D72F46ED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23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6BA45-C869-4D30-B0E3-7C2E8187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0D4FE-4F9A-47F5-9C52-1AD8BCF1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3019F-67F4-4165-BF37-EDEFF8D2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06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4EB6-434B-4739-B3E0-C63F1B83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E575B-82FE-48E4-8D17-578D40AAB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6E9C0-94B8-493C-A13C-FB26210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5C7A7-B238-4E01-BC12-CA681FF0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E11A0-390E-4180-A737-76AD9A13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83D04-FE24-4B53-B3A4-7E6B8E96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06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AB5E-93DB-4219-B9B9-490AC30C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AC7FD-A846-45A5-87DD-A43805823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3DF66-3F79-4EC4-9C4B-41748B696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588AC-7A45-4FB5-AA84-A8970863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5786C-4D32-430C-B4D7-5A07BF30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BBDC3-84FF-4769-8F1D-8625CBD5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2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BDD66-2CF3-42C7-B55F-5ED962C0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212A3-531D-4CCC-B89D-BA0BC401C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42E89-9304-4F8C-A27D-B0890EA3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C26F3-8508-429A-832C-0DC4A823E752}" type="datetimeFigureOut">
              <a:rPr lang="nl-NL" smtClean="0"/>
              <a:t>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F169-AC06-4206-A22A-F02538054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28945-6A36-4832-840C-AC7810AD8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30FB1-3ABE-4B76-98B0-147F4CF4B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75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f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fif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f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757B79-87AB-4426-877A-BD8FCA467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60" y="1918951"/>
            <a:ext cx="7238244" cy="4826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C3F0F0-C2A4-49ED-B995-050DA0E041EC}"/>
              </a:ext>
            </a:extLst>
          </p:cNvPr>
          <p:cNvSpPr txBox="1"/>
          <p:nvPr/>
        </p:nvSpPr>
        <p:spPr>
          <a:xfrm>
            <a:off x="185379" y="638811"/>
            <a:ext cx="109548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/>
              <a:t>Dynamiek in de Noordelijke IJszee</a:t>
            </a:r>
          </a:p>
          <a:p>
            <a:endParaRPr lang="nl-NL" sz="3600" dirty="0"/>
          </a:p>
          <a:p>
            <a:r>
              <a:rPr lang="nl-NL" sz="3600" dirty="0"/>
              <a:t>Willem van de Poll</a:t>
            </a:r>
          </a:p>
          <a:p>
            <a:endParaRPr lang="nl-NL" sz="3600" dirty="0"/>
          </a:p>
          <a:p>
            <a:r>
              <a:rPr lang="nl-NL" sz="3600" dirty="0"/>
              <a:t>Ocean </a:t>
            </a:r>
            <a:r>
              <a:rPr lang="nl-NL" sz="3600" dirty="0" err="1"/>
              <a:t>Ecosystems</a:t>
            </a:r>
            <a:endParaRPr lang="nl-NL" sz="3600" dirty="0"/>
          </a:p>
          <a:p>
            <a:r>
              <a:rPr lang="nl-NL" sz="3600" dirty="0"/>
              <a:t>University of Groningen</a:t>
            </a:r>
          </a:p>
        </p:txBody>
      </p:sp>
    </p:spTree>
    <p:extLst>
      <p:ext uri="{BB962C8B-B14F-4D97-AF65-F5344CB8AC3E}">
        <p14:creationId xmlns:p14="http://schemas.microsoft.com/office/powerpoint/2010/main" val="399400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27" y="305549"/>
            <a:ext cx="7280988" cy="3802809"/>
          </a:xfrm>
        </p:spPr>
      </p:pic>
      <p:sp>
        <p:nvSpPr>
          <p:cNvPr id="6" name="TextBox 5"/>
          <p:cNvSpPr txBox="1"/>
          <p:nvPr/>
        </p:nvSpPr>
        <p:spPr>
          <a:xfrm>
            <a:off x="1357560" y="4623512"/>
            <a:ext cx="10516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Zoutgehalte beinvloed 	• bevriezingstemperatuur </a:t>
            </a:r>
          </a:p>
          <a:p>
            <a:r>
              <a:rPr lang="nl-NL" sz="3600" dirty="0"/>
              <a:t>					• dichtheid</a:t>
            </a:r>
          </a:p>
        </p:txBody>
      </p:sp>
    </p:spTree>
    <p:extLst>
      <p:ext uri="{BB962C8B-B14F-4D97-AF65-F5344CB8AC3E}">
        <p14:creationId xmlns:p14="http://schemas.microsoft.com/office/powerpoint/2010/main" val="215962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269F98-FEB4-48EE-B6DC-7FAF30859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4"/>
          <a:stretch/>
        </p:blipFill>
        <p:spPr>
          <a:xfrm>
            <a:off x="3534625" y="64395"/>
            <a:ext cx="8468485" cy="5624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20" y="5423631"/>
            <a:ext cx="6954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Zomer:	24 uur zon </a:t>
            </a:r>
          </a:p>
          <a:p>
            <a:r>
              <a:rPr lang="nl-NL" sz="3600" dirty="0"/>
              <a:t>Winter: 	24 uur donker, tot 0.5 jaar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124" y="1951673"/>
            <a:ext cx="2068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extreme </a:t>
            </a:r>
            <a:r>
              <a:rPr lang="en-US" sz="3600" dirty="0" err="1"/>
              <a:t>variatie</a:t>
            </a:r>
            <a:r>
              <a:rPr lang="en-US" sz="3600" dirty="0"/>
              <a:t> </a:t>
            </a:r>
            <a:r>
              <a:rPr lang="en-US" sz="3600" dirty="0" err="1"/>
              <a:t>zonlicht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091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ctic">
            <a:extLst>
              <a:ext uri="{FF2B5EF4-FFF2-40B4-BE49-F238E27FC236}">
                <a16:creationId xmlns:a16="http://schemas.microsoft.com/office/drawing/2014/main" id="{163679C3-A28E-43A5-BFFC-11F06A32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2100477"/>
            <a:ext cx="7873973" cy="44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316" y="648098"/>
            <a:ext cx="745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Ny</a:t>
            </a:r>
            <a:r>
              <a:rPr lang="en-US" sz="3600" dirty="0"/>
              <a:t> </a:t>
            </a:r>
            <a:r>
              <a:rPr lang="en-US" sz="3600" dirty="0" err="1"/>
              <a:t>Ålesund</a:t>
            </a:r>
            <a:r>
              <a:rPr lang="en-US" sz="3600" dirty="0"/>
              <a:t>, Spitsbergen 78.9°N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5" r="51581" b="3935"/>
          <a:stretch/>
        </p:blipFill>
        <p:spPr>
          <a:xfrm>
            <a:off x="8002762" y="115910"/>
            <a:ext cx="4051863" cy="665595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8383651">
            <a:off x="6493442" y="5589432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1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54067-35A4-4F5C-A6EA-14D348390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3" y="631065"/>
            <a:ext cx="7147776" cy="5718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4440" y="1159819"/>
            <a:ext cx="493664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dirty="0"/>
              <a:t>Herverdeling van warmte</a:t>
            </a:r>
          </a:p>
        </p:txBody>
      </p:sp>
    </p:spTree>
    <p:extLst>
      <p:ext uri="{BB962C8B-B14F-4D97-AF65-F5344CB8AC3E}">
        <p14:creationId xmlns:p14="http://schemas.microsoft.com/office/powerpoint/2010/main" val="3514960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837" y="2727105"/>
            <a:ext cx="11290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Instroom 		• warm, zout 			Atlantische Oceaan				• warm, minder zout	Stille Oceaan</a:t>
            </a:r>
          </a:p>
          <a:p>
            <a:r>
              <a:rPr lang="nl-NL" sz="3600" dirty="0"/>
              <a:t>			• nutrienten, organismen</a:t>
            </a:r>
          </a:p>
          <a:p>
            <a:endParaRPr lang="nl-NL" sz="3600" dirty="0"/>
          </a:p>
          <a:p>
            <a:r>
              <a:rPr lang="nl-NL" sz="3600" dirty="0"/>
              <a:t>Uitstroom	• koud, minder zout	Atlantische Oceaan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14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873429" y="528034"/>
            <a:ext cx="10197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Import </a:t>
            </a:r>
            <a:r>
              <a:rPr lang="en-US" sz="3600" dirty="0" err="1"/>
              <a:t>warmte</a:t>
            </a:r>
            <a:r>
              <a:rPr lang="en-US" sz="3600" dirty="0"/>
              <a:t> via:	</a:t>
            </a:r>
            <a:r>
              <a:rPr lang="nl-NL" sz="3600" dirty="0"/>
              <a:t>atmosfeer, 	1290 TW 	(10</a:t>
            </a:r>
            <a:r>
              <a:rPr lang="nl-NL" sz="3600" baseline="30000" dirty="0"/>
              <a:t>12</a:t>
            </a:r>
            <a:r>
              <a:rPr lang="nl-NL" sz="3600" dirty="0"/>
              <a:t> W)</a:t>
            </a:r>
          </a:p>
          <a:p>
            <a:r>
              <a:rPr lang="nl-NL" sz="3600" dirty="0"/>
              <a:t>				oceaan,		153 	TW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032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711" y="118500"/>
            <a:ext cx="948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Noord Atlantische instroom (warme Golf Stroom)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" y="1012922"/>
            <a:ext cx="8888169" cy="57085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15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8729972" y="4723030"/>
            <a:ext cx="3271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circuleerd</a:t>
            </a:r>
            <a:r>
              <a:rPr lang="en-US" sz="2800" dirty="0"/>
              <a:t> </a:t>
            </a:r>
            <a:r>
              <a:rPr lang="en-US" sz="2800" dirty="0" err="1"/>
              <a:t>onder</a:t>
            </a:r>
            <a:r>
              <a:rPr lang="en-US" sz="2800" dirty="0"/>
              <a:t> </a:t>
            </a:r>
            <a:r>
              <a:rPr lang="en-US" sz="2800" dirty="0" err="1"/>
              <a:t>zeeijs</a:t>
            </a:r>
            <a:r>
              <a:rPr lang="en-US" sz="2800" dirty="0"/>
              <a:t>, </a:t>
            </a:r>
            <a:r>
              <a:rPr lang="en-US" sz="2800" dirty="0" err="1"/>
              <a:t>gescheiden</a:t>
            </a:r>
            <a:r>
              <a:rPr lang="en-US" sz="2800" dirty="0"/>
              <a:t> door halocline,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lichter</a:t>
            </a:r>
            <a:r>
              <a:rPr lang="en-US" sz="2800" dirty="0"/>
              <a:t>, </a:t>
            </a:r>
            <a:r>
              <a:rPr lang="en-US" sz="2800" dirty="0" err="1"/>
              <a:t>zoeter</a:t>
            </a:r>
            <a:r>
              <a:rPr lang="en-US" sz="2800" dirty="0"/>
              <a:t> water</a:t>
            </a:r>
          </a:p>
        </p:txBody>
      </p:sp>
      <p:pic>
        <p:nvPicPr>
          <p:cNvPr id="3074" name="Picture 2" descr="Image result for atlantic warming h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972" y="764831"/>
            <a:ext cx="3410512" cy="34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452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900" y="598824"/>
            <a:ext cx="424847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Zeeijsvorming</a:t>
            </a:r>
          </a:p>
          <a:p>
            <a:endParaRPr lang="nl-NL" sz="2800" dirty="0"/>
          </a:p>
          <a:p>
            <a:r>
              <a:rPr lang="nl-NL" sz="2800" dirty="0"/>
              <a:t>laat een signaal achter in  waterkolom:</a:t>
            </a:r>
          </a:p>
          <a:p>
            <a:endParaRPr lang="nl-NL" sz="2800" dirty="0"/>
          </a:p>
          <a:p>
            <a:r>
              <a:rPr lang="nl-NL" sz="2800" dirty="0"/>
              <a:t>• koude, zoete bovenlaag;</a:t>
            </a:r>
          </a:p>
          <a:p>
            <a:endParaRPr lang="nl-NL" sz="2800" dirty="0"/>
          </a:p>
          <a:p>
            <a:r>
              <a:rPr lang="nl-NL" sz="2800" dirty="0"/>
              <a:t>• koude, zoute onderlaag</a:t>
            </a:r>
          </a:p>
          <a:p>
            <a:r>
              <a:rPr lang="nl-NL" sz="2800" dirty="0"/>
              <a:t>	(halocline)</a:t>
            </a:r>
          </a:p>
          <a:p>
            <a:endParaRPr lang="nl-NL" sz="2400" dirty="0"/>
          </a:p>
          <a:p>
            <a:r>
              <a:rPr lang="nl-NL" sz="2400" dirty="0"/>
              <a:t>stabiliseerd waterkolom en drijft op het zwaardere, warme en zoute Atlantische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8" y="20857"/>
            <a:ext cx="6610332" cy="6742538"/>
          </a:xfrm>
          <a:prstGeom prst="rect">
            <a:avLst/>
          </a:prstGeom>
        </p:spPr>
      </p:pic>
      <p:sp>
        <p:nvSpPr>
          <p:cNvPr id="2" name="Up-Down Arrow 1"/>
          <p:cNvSpPr/>
          <p:nvPr/>
        </p:nvSpPr>
        <p:spPr>
          <a:xfrm>
            <a:off x="6985613" y="1987970"/>
            <a:ext cx="432048" cy="280831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421" y="317841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~ 200 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891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04" y="334397"/>
            <a:ext cx="4104456" cy="410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4279" y="5151925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maximum (Maart)</a:t>
            </a:r>
          </a:p>
          <a:p>
            <a:r>
              <a:rPr lang="nl-NL" sz="3600" dirty="0"/>
              <a:t>14,540,000 km</a:t>
            </a:r>
            <a:r>
              <a:rPr lang="nl-NL" sz="3600" baseline="30000" dirty="0"/>
              <a:t>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7376" y="5137615"/>
            <a:ext cx="449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Minimum (September)</a:t>
            </a:r>
          </a:p>
          <a:p>
            <a:r>
              <a:rPr lang="nl-NL" sz="3600" dirty="0"/>
              <a:t>7,500,000 km</a:t>
            </a:r>
            <a:r>
              <a:rPr lang="nl-NL" sz="3600" baseline="30000" dirty="0"/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280" y="334397"/>
            <a:ext cx="269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Zeeijscyclus</a:t>
            </a:r>
          </a:p>
        </p:txBody>
      </p:sp>
      <p:pic>
        <p:nvPicPr>
          <p:cNvPr id="4098" name="Picture 2" descr="https://nsidc.org/sites/nsidc.org/files/images/2015ArcticMinimum_b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92" y="334397"/>
            <a:ext cx="4275473" cy="46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52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F5FCB-0589-4FEA-A99E-A71D29EA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5" y="1367925"/>
            <a:ext cx="9002399" cy="5061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026" y="386366"/>
            <a:ext cx="1187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Arctische</a:t>
            </a:r>
            <a:r>
              <a:rPr lang="en-US" sz="3600" dirty="0"/>
              <a:t> ecosystem: </a:t>
            </a:r>
            <a:r>
              <a:rPr lang="en-US" sz="3600" dirty="0" err="1"/>
              <a:t>adaptatie</a:t>
            </a:r>
            <a:r>
              <a:rPr lang="en-US" sz="3600" dirty="0"/>
              <a:t> </a:t>
            </a:r>
            <a:r>
              <a:rPr lang="en-US" sz="3600" dirty="0" err="1"/>
              <a:t>aan</a:t>
            </a:r>
            <a:r>
              <a:rPr lang="en-US" sz="3600" dirty="0"/>
              <a:t> </a:t>
            </a:r>
            <a:r>
              <a:rPr lang="en-US" sz="3600" dirty="0" err="1"/>
              <a:t>koude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variabel</a:t>
            </a:r>
            <a:r>
              <a:rPr lang="en-US" sz="3600" dirty="0"/>
              <a:t> </a:t>
            </a:r>
            <a:r>
              <a:rPr lang="en-US" sz="3600" dirty="0" err="1"/>
              <a:t>zonlicht</a:t>
            </a:r>
            <a:r>
              <a:rPr lang="en-US" sz="3600" dirty="0"/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9623032" y="1638381"/>
            <a:ext cx="233608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afwezig</a:t>
            </a:r>
            <a:r>
              <a:rPr lang="en-US" sz="3600" dirty="0"/>
              <a:t>, </a:t>
            </a:r>
          </a:p>
          <a:p>
            <a:r>
              <a:rPr lang="en-US" sz="3600" dirty="0" err="1"/>
              <a:t>limiterend</a:t>
            </a:r>
            <a:r>
              <a:rPr lang="en-US" sz="3600" dirty="0"/>
              <a:t>, </a:t>
            </a:r>
          </a:p>
          <a:p>
            <a:r>
              <a:rPr lang="en-US" sz="3600" dirty="0" err="1"/>
              <a:t>overvloed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1978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377"/>
          <a:stretch/>
        </p:blipFill>
        <p:spPr>
          <a:xfrm>
            <a:off x="185573" y="2846231"/>
            <a:ext cx="11852369" cy="3752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795" y="291762"/>
            <a:ext cx="119592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eencellige</a:t>
            </a:r>
            <a:r>
              <a:rPr lang="en-US" sz="3600" dirty="0"/>
              <a:t> </a:t>
            </a:r>
            <a:r>
              <a:rPr lang="en-US" sz="3600" dirty="0" err="1"/>
              <a:t>microalgen</a:t>
            </a:r>
            <a:r>
              <a:rPr lang="en-US" sz="3600" dirty="0"/>
              <a:t>: basis </a:t>
            </a:r>
            <a:r>
              <a:rPr lang="en-US" sz="3600" dirty="0" err="1"/>
              <a:t>voedselketen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err="1"/>
              <a:t>groeifactoren</a:t>
            </a:r>
            <a:r>
              <a:rPr lang="en-US" sz="3600" dirty="0"/>
              <a:t>: 	</a:t>
            </a:r>
            <a:r>
              <a:rPr lang="en-US" sz="3600" dirty="0" err="1"/>
              <a:t>zonlicht</a:t>
            </a:r>
            <a:endParaRPr lang="en-US" sz="3600" dirty="0"/>
          </a:p>
          <a:p>
            <a:r>
              <a:rPr lang="en-US" sz="3600" dirty="0"/>
              <a:t>			</a:t>
            </a:r>
            <a:r>
              <a:rPr lang="en-US" sz="3600" dirty="0" err="1"/>
              <a:t>voedingsstoffen</a:t>
            </a:r>
            <a:r>
              <a:rPr lang="en-US" sz="3600" dirty="0"/>
              <a:t> (CO</a:t>
            </a:r>
            <a:r>
              <a:rPr lang="en-US" sz="3600" baseline="-25000" dirty="0"/>
              <a:t>2</a:t>
            </a:r>
            <a:r>
              <a:rPr lang="en-US" sz="3600" dirty="0"/>
              <a:t>, NO</a:t>
            </a:r>
            <a:r>
              <a:rPr lang="en-US" sz="3600" baseline="-25000" dirty="0"/>
              <a:t>3</a:t>
            </a:r>
            <a:r>
              <a:rPr lang="en-US" sz="3600" dirty="0"/>
              <a:t>, PO</a:t>
            </a:r>
            <a:r>
              <a:rPr lang="en-US" sz="3600" baseline="-25000" dirty="0"/>
              <a:t>4</a:t>
            </a:r>
            <a:r>
              <a:rPr lang="en-US" sz="3600" dirty="0"/>
              <a:t>, SiO</a:t>
            </a:r>
            <a:r>
              <a:rPr lang="en-US" sz="3600" baseline="-25000" dirty="0"/>
              <a:t>4</a:t>
            </a:r>
            <a:r>
              <a:rPr lang="en-US" sz="3600" dirty="0"/>
              <a:t>, </a:t>
            </a:r>
            <a:r>
              <a:rPr lang="en-US" sz="3600" dirty="0" err="1"/>
              <a:t>metalen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736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831E8-553B-44CF-8D96-A781F6442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" y="129666"/>
            <a:ext cx="11944964" cy="5910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851" y="388564"/>
            <a:ext cx="113462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Inhoud</a:t>
            </a:r>
            <a:r>
              <a:rPr lang="en-US" sz="3600" dirty="0"/>
              <a:t> 		</a:t>
            </a:r>
            <a:r>
              <a:rPr lang="en-US" sz="3600" dirty="0" err="1"/>
              <a:t>Noordelijke</a:t>
            </a:r>
            <a:r>
              <a:rPr lang="en-US" sz="3600" dirty="0"/>
              <a:t> </a:t>
            </a:r>
            <a:r>
              <a:rPr lang="en-US" sz="3600" dirty="0" err="1"/>
              <a:t>IJszee</a:t>
            </a:r>
            <a:r>
              <a:rPr lang="en-US" sz="3600" dirty="0"/>
              <a:t>: 	</a:t>
            </a:r>
            <a:r>
              <a:rPr lang="en-US" sz="3600" dirty="0" err="1"/>
              <a:t>eigenschappen</a:t>
            </a:r>
            <a:r>
              <a:rPr lang="en-US" sz="3600" dirty="0"/>
              <a:t>,</a:t>
            </a:r>
          </a:p>
          <a:p>
            <a:r>
              <a:rPr lang="en-US" sz="3600" dirty="0"/>
              <a:t>							</a:t>
            </a:r>
            <a:r>
              <a:rPr lang="en-US" sz="3600" dirty="0" err="1"/>
              <a:t>klimaat</a:t>
            </a:r>
            <a:r>
              <a:rPr lang="en-US" sz="3600" dirty="0"/>
              <a:t>, </a:t>
            </a:r>
            <a:r>
              <a:rPr lang="en-US" sz="3600" dirty="0" err="1"/>
              <a:t>ecosysteem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		</a:t>
            </a:r>
          </a:p>
          <a:p>
            <a:r>
              <a:rPr lang="en-US" sz="3600" dirty="0"/>
              <a:t>			</a:t>
            </a:r>
            <a:r>
              <a:rPr lang="en-US" sz="3600" dirty="0" err="1"/>
              <a:t>Klimaatverandering</a:t>
            </a:r>
            <a:r>
              <a:rPr lang="en-US" sz="3600" dirty="0"/>
              <a:t>	:	</a:t>
            </a:r>
            <a:r>
              <a:rPr lang="en-US" sz="3600" dirty="0" err="1"/>
              <a:t>oorzaken</a:t>
            </a:r>
            <a:r>
              <a:rPr lang="en-US" sz="3600" dirty="0"/>
              <a:t>, </a:t>
            </a:r>
            <a:r>
              <a:rPr lang="en-US" sz="3600" dirty="0" err="1"/>
              <a:t>gevolgen</a:t>
            </a:r>
            <a:r>
              <a:rPr lang="en-US" sz="3600" dirty="0"/>
              <a:t> 								</a:t>
            </a:r>
          </a:p>
        </p:txBody>
      </p:sp>
    </p:spTree>
    <p:extLst>
      <p:ext uri="{BB962C8B-B14F-4D97-AF65-F5344CB8AC3E}">
        <p14:creationId xmlns:p14="http://schemas.microsoft.com/office/powerpoint/2010/main" val="3889711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r="50444" b="62159"/>
          <a:stretch/>
        </p:blipFill>
        <p:spPr>
          <a:xfrm>
            <a:off x="6739757" y="-77274"/>
            <a:ext cx="5250474" cy="346441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9" t="63990" b="2842"/>
          <a:stretch/>
        </p:blipFill>
        <p:spPr>
          <a:xfrm>
            <a:off x="6628233" y="3271233"/>
            <a:ext cx="5525037" cy="3643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" y="325250"/>
            <a:ext cx="6674858" cy="4349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479" y="5092823"/>
            <a:ext cx="592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zonlicht</a:t>
            </a:r>
            <a:r>
              <a:rPr lang="en-US" sz="3600" dirty="0"/>
              <a:t>: </a:t>
            </a:r>
            <a:r>
              <a:rPr lang="en-US" sz="3600" dirty="0" err="1"/>
              <a:t>energie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</a:t>
            </a:r>
            <a:r>
              <a:rPr lang="en-US" sz="3600" dirty="0" err="1"/>
              <a:t>fotosynthese</a:t>
            </a:r>
            <a:r>
              <a:rPr lang="en-US" sz="3600" dirty="0"/>
              <a:t>, </a:t>
            </a:r>
            <a:r>
              <a:rPr lang="en-US" sz="3600" dirty="0" err="1"/>
              <a:t>explosieve</a:t>
            </a:r>
            <a:r>
              <a:rPr lang="en-US" sz="3600" dirty="0"/>
              <a:t> </a:t>
            </a:r>
            <a:r>
              <a:rPr lang="en-US" sz="3600" dirty="0" err="1"/>
              <a:t>groei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154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06975"/>
              </p:ext>
            </p:extLst>
          </p:nvPr>
        </p:nvGraphicFramePr>
        <p:xfrm>
          <a:off x="5288366" y="2398643"/>
          <a:ext cx="5958066" cy="4358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SPW 11.0 Graph" r:id="rId3" imgW="5894640" imgH="4311360" progId="SigmaPlotGraphicObject.10">
                  <p:embed/>
                </p:oleObj>
              </mc:Choice>
              <mc:Fallback>
                <p:oleObj name="SPW 11.0 Graph" r:id="rId3" imgW="5894640" imgH="4311360" progId="SigmaPlotGraphicObject.1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8366" y="2398643"/>
                        <a:ext cx="5958066" cy="4358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400721" y="260649"/>
            <a:ext cx="61791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Zeeijs 	beinvloed onderwaterlichtklimaat</a:t>
            </a:r>
          </a:p>
          <a:p>
            <a:r>
              <a:rPr lang="nl-NL" sz="2400" dirty="0"/>
              <a:t>	</a:t>
            </a:r>
            <a:r>
              <a:rPr lang="nl-NL" sz="2800" dirty="0"/>
              <a:t>• ijsdikte </a:t>
            </a:r>
          </a:p>
          <a:p>
            <a:r>
              <a:rPr lang="nl-NL" sz="2800" dirty="0"/>
              <a:t>	• sneeuw</a:t>
            </a:r>
          </a:p>
          <a:p>
            <a:r>
              <a:rPr lang="nl-NL" sz="2800" dirty="0"/>
              <a:t>	• smeltwaterpoelen, breuken </a:t>
            </a:r>
          </a:p>
          <a:p>
            <a:r>
              <a:rPr lang="nl-NL" sz="2800" dirty="0"/>
              <a:t>	• biomassa in en onder ijs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1" y="3499910"/>
            <a:ext cx="4424695" cy="331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269541" y="260649"/>
            <a:ext cx="4424695" cy="31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2" y="121901"/>
            <a:ext cx="3029062" cy="2260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2" y="2452672"/>
            <a:ext cx="4102488" cy="2311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9"/>
          <a:stretch/>
        </p:blipFill>
        <p:spPr>
          <a:xfrm>
            <a:off x="7677723" y="2553516"/>
            <a:ext cx="4349722" cy="2083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ACA0A5-44F2-4083-81F0-34FAE2EC4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3" y="4809749"/>
            <a:ext cx="3479636" cy="19572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3E6B3F-4214-4C4F-AAD3-80A44EE40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14" y="4686535"/>
            <a:ext cx="3718332" cy="2091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6901" y="928953"/>
            <a:ext cx="26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</a:t>
            </a:r>
            <a:r>
              <a:rPr lang="en-US" sz="3600" dirty="0" err="1"/>
              <a:t>zeeijs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44349" y="4679710"/>
            <a:ext cx="330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onder</a:t>
            </a:r>
            <a:r>
              <a:rPr lang="en-US" sz="3600" dirty="0"/>
              <a:t> </a:t>
            </a:r>
            <a:r>
              <a:rPr lang="en-US" sz="3600" dirty="0" err="1"/>
              <a:t>zeeijs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3993" y="2452672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aan</a:t>
            </a:r>
            <a:r>
              <a:rPr lang="en-US" sz="3600" dirty="0"/>
              <a:t> </a:t>
            </a:r>
            <a:r>
              <a:rPr lang="en-US" sz="3600" dirty="0" err="1"/>
              <a:t>zeeijs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476343" y="121901"/>
            <a:ext cx="2888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Algengroei</a:t>
            </a:r>
            <a:r>
              <a:rPr lang="en-US" sz="3600" b="1" dirty="0"/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40BF61-D74D-45A4-9653-728FABDAA8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25283" r="24555" b="21357"/>
          <a:stretch/>
        </p:blipFill>
        <p:spPr>
          <a:xfrm>
            <a:off x="8068114" y="121901"/>
            <a:ext cx="2650728" cy="2348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1358" y="5486762"/>
            <a:ext cx="404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lichtlimitatie</a:t>
            </a:r>
            <a:r>
              <a:rPr lang="en-US" sz="3600" b="1" dirty="0"/>
              <a:t>,</a:t>
            </a:r>
          </a:p>
          <a:p>
            <a:r>
              <a:rPr lang="en-US" sz="3600" b="1" dirty="0" err="1"/>
              <a:t>lage</a:t>
            </a:r>
            <a:r>
              <a:rPr lang="en-US" sz="3600" b="1" dirty="0"/>
              <a:t> </a:t>
            </a:r>
            <a:r>
              <a:rPr lang="en-US" sz="3600" b="1" dirty="0" err="1"/>
              <a:t>productiviteit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22309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289" y="192599"/>
            <a:ext cx="868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In open water, smeltzone zeeijs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9" y="1129314"/>
            <a:ext cx="6008571" cy="2579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988" y="4602757"/>
            <a:ext cx="11100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Smeltend zeeijs stabiliseerd waterkolom (zoet smeltwater): </a:t>
            </a:r>
          </a:p>
          <a:p>
            <a:r>
              <a:rPr lang="nl-NL" sz="3600" dirty="0"/>
              <a:t>licht en hoge nutrientconcentraties: </a:t>
            </a:r>
            <a:r>
              <a:rPr lang="nl-NL" sz="3600" b="1" dirty="0"/>
              <a:t>hoge productiviteit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24" y="1142316"/>
            <a:ext cx="5902809" cy="25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>
          <a:xfrm>
            <a:off x="115910" y="150755"/>
            <a:ext cx="8272899" cy="6707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9453" y="502276"/>
            <a:ext cx="2781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Algenbloei</a:t>
            </a:r>
            <a:r>
              <a:rPr lang="en-US" sz="3600" dirty="0"/>
              <a:t> </a:t>
            </a:r>
            <a:r>
              <a:rPr lang="en-US" sz="3600" dirty="0" err="1"/>
              <a:t>volgt</a:t>
            </a:r>
            <a:r>
              <a:rPr lang="en-US" sz="3600" dirty="0"/>
              <a:t> (</a:t>
            </a:r>
            <a:r>
              <a:rPr lang="en-US" sz="3600" dirty="0" err="1"/>
              <a:t>onderwater</a:t>
            </a:r>
            <a:r>
              <a:rPr lang="en-US" sz="3600" dirty="0"/>
              <a:t>) </a:t>
            </a:r>
            <a:r>
              <a:rPr lang="en-US" sz="3600" dirty="0" err="1"/>
              <a:t>zonlicht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51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4" r="51315" b="-1"/>
          <a:stretch/>
        </p:blipFill>
        <p:spPr bwMode="auto">
          <a:xfrm rot="5400000">
            <a:off x="2898259" y="-571835"/>
            <a:ext cx="5473176" cy="84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8148" y="6398801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Fernandez-Mendez</a:t>
            </a:r>
            <a:r>
              <a:rPr lang="nl-NL" sz="1600" dirty="0"/>
              <a:t> et al.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5520" y="150104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Hoeveel productiviteit in en onder zeeijs?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FE0B-07F4-44C0-BF8B-30BE5B6C472C}" type="slidenum">
              <a:rPr lang="nl-NL" smtClean="0"/>
              <a:t>25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9732135" y="974740"/>
            <a:ext cx="198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Augustus</a:t>
            </a:r>
          </a:p>
        </p:txBody>
      </p:sp>
    </p:spTree>
    <p:extLst>
      <p:ext uri="{BB962C8B-B14F-4D97-AF65-F5344CB8AC3E}">
        <p14:creationId xmlns:p14="http://schemas.microsoft.com/office/powerpoint/2010/main" val="1789979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fbeeldingsresultaat voor Arctic bloom phen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" y="37130"/>
            <a:ext cx="10410246" cy="67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26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202877" y="737484"/>
            <a:ext cx="5138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Zeeijs</a:t>
            </a:r>
            <a:r>
              <a:rPr lang="en-US" sz="3600" dirty="0"/>
              <a:t> - </a:t>
            </a:r>
            <a:r>
              <a:rPr lang="en-US" sz="3600" dirty="0" err="1"/>
              <a:t>pelagische</a:t>
            </a:r>
            <a:r>
              <a:rPr lang="en-US" sz="3600" dirty="0"/>
              <a:t> </a:t>
            </a:r>
            <a:r>
              <a:rPr lang="en-US" sz="3600" dirty="0" err="1"/>
              <a:t>algen</a:t>
            </a:r>
            <a:r>
              <a:rPr lang="en-US" sz="3600" dirty="0"/>
              <a:t>: </a:t>
            </a:r>
            <a:r>
              <a:rPr lang="en-US" sz="3600" dirty="0" err="1"/>
              <a:t>voedsel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zooplankton, </a:t>
            </a:r>
            <a:r>
              <a:rPr lang="en-US" sz="3600" dirty="0" err="1"/>
              <a:t>bentische</a:t>
            </a:r>
            <a:r>
              <a:rPr lang="en-US" sz="3600" dirty="0"/>
              <a:t> </a:t>
            </a:r>
            <a:r>
              <a:rPr lang="en-US" sz="3600" dirty="0" err="1"/>
              <a:t>organismen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2227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343" y="691326"/>
            <a:ext cx="55240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• veel ondiepe kustzee</a:t>
            </a:r>
          </a:p>
          <a:p>
            <a:endParaRPr lang="nl-NL" sz="3600" dirty="0"/>
          </a:p>
          <a:p>
            <a:r>
              <a:rPr lang="nl-NL" sz="3600" dirty="0"/>
              <a:t>• onregelmatige algenproductiviteit</a:t>
            </a:r>
          </a:p>
          <a:p>
            <a:endParaRPr lang="nl-NL" sz="3600" dirty="0"/>
          </a:p>
          <a:p>
            <a:r>
              <a:rPr lang="nl-NL" sz="3600" dirty="0"/>
              <a:t>lage efficientie zooplankton,</a:t>
            </a:r>
          </a:p>
          <a:p>
            <a:r>
              <a:rPr lang="nl-NL" sz="3600" dirty="0"/>
              <a:t>productieve benthos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27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1" y="579550"/>
            <a:ext cx="6437175" cy="4827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431" y="5589503"/>
            <a:ext cx="11986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schelpdieren</a:t>
            </a:r>
            <a:r>
              <a:rPr lang="en-US" sz="3200" dirty="0"/>
              <a:t>, </a:t>
            </a:r>
            <a:r>
              <a:rPr lang="en-US" sz="3200" dirty="0" err="1"/>
              <a:t>wormen</a:t>
            </a:r>
            <a:r>
              <a:rPr lang="en-US" sz="3200" dirty="0"/>
              <a:t>, </a:t>
            </a:r>
            <a:r>
              <a:rPr lang="en-US" sz="3200" dirty="0" err="1"/>
              <a:t>slakken</a:t>
            </a:r>
            <a:r>
              <a:rPr lang="en-US" sz="3200" dirty="0"/>
              <a:t>, </a:t>
            </a:r>
            <a:r>
              <a:rPr lang="en-US" sz="3200" dirty="0" err="1"/>
              <a:t>amfipoden</a:t>
            </a:r>
            <a:r>
              <a:rPr lang="en-US" sz="3200" dirty="0"/>
              <a:t>, </a:t>
            </a:r>
            <a:r>
              <a:rPr lang="en-US" sz="3200" dirty="0" err="1"/>
              <a:t>krabben</a:t>
            </a:r>
            <a:r>
              <a:rPr lang="en-US" sz="3200" dirty="0"/>
              <a:t>, </a:t>
            </a:r>
            <a:r>
              <a:rPr lang="en-US" sz="3200" dirty="0" err="1"/>
              <a:t>zeesterren</a:t>
            </a:r>
            <a:r>
              <a:rPr lang="en-US" sz="3200" dirty="0"/>
              <a:t>, </a:t>
            </a:r>
            <a:r>
              <a:rPr lang="en-US" sz="3200" dirty="0" err="1"/>
              <a:t>vissen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5569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ting walrus group with one member aw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" y="4124123"/>
            <a:ext cx="8386704" cy="26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dearkitty1.files.wordpress.com/2013/07/eider-duck-couple-svalbard-7-june-201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3"/>
          <a:stretch/>
        </p:blipFill>
        <p:spPr bwMode="auto">
          <a:xfrm>
            <a:off x="8475505" y="4132225"/>
            <a:ext cx="3664703" cy="26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28</a:t>
            </a:fld>
            <a:endParaRPr lang="nl-NL"/>
          </a:p>
        </p:txBody>
      </p:sp>
      <p:sp>
        <p:nvSpPr>
          <p:cNvPr id="3" name="TextBox 2"/>
          <p:cNvSpPr txBox="1"/>
          <p:nvPr/>
        </p:nvSpPr>
        <p:spPr>
          <a:xfrm>
            <a:off x="625699" y="2006165"/>
            <a:ext cx="5304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• </a:t>
            </a:r>
            <a:r>
              <a:rPr lang="en-US" sz="3600" dirty="0"/>
              <a:t>recycling </a:t>
            </a:r>
            <a:r>
              <a:rPr lang="en-US" sz="3600" dirty="0" err="1"/>
              <a:t>voedingsstoffen</a:t>
            </a:r>
            <a:endParaRPr lang="en-US" sz="3600" dirty="0"/>
          </a:p>
          <a:p>
            <a:r>
              <a:rPr lang="nl-NL" sz="3600" dirty="0"/>
              <a:t>• voedselketen</a:t>
            </a:r>
          </a:p>
          <a:p>
            <a:r>
              <a:rPr lang="nl-NL" sz="3600" dirty="0"/>
              <a:t>• ~1-2% opslag in sediment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33981" y="498594"/>
            <a:ext cx="10947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/>
              <a:t>60-70% van algproductie zinkt naar bodem </a:t>
            </a:r>
          </a:p>
          <a:p>
            <a:r>
              <a:rPr lang="nl-NL" sz="3600" dirty="0"/>
              <a:t>(algen, uitwerpselen, detritus)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27079" r="12421" b="48076"/>
          <a:stretch/>
        </p:blipFill>
        <p:spPr bwMode="auto">
          <a:xfrm>
            <a:off x="6232880" y="1137396"/>
            <a:ext cx="5907327" cy="17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51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70" y="54016"/>
            <a:ext cx="6754337" cy="6754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67" y="169249"/>
            <a:ext cx="2661111" cy="1825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408" y="1995180"/>
            <a:ext cx="4906778" cy="410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Adaptatie onregelmatige voedselvoorziening:</a:t>
            </a:r>
          </a:p>
          <a:p>
            <a:endParaRPr lang="en-US" sz="2800" dirty="0"/>
          </a:p>
          <a:p>
            <a:r>
              <a:rPr lang="en-US" sz="2800" dirty="0"/>
              <a:t>* </a:t>
            </a:r>
            <a:r>
              <a:rPr lang="en-US" sz="2800" dirty="0" err="1"/>
              <a:t>vetvoorraden</a:t>
            </a:r>
            <a:endParaRPr lang="en-US" sz="2800" dirty="0"/>
          </a:p>
          <a:p>
            <a:r>
              <a:rPr lang="nl-NL" sz="2800" dirty="0"/>
              <a:t>* diapauze: </a:t>
            </a:r>
            <a:r>
              <a:rPr lang="en-US" sz="2800" dirty="0" err="1"/>
              <a:t>periode</a:t>
            </a:r>
            <a:r>
              <a:rPr lang="en-US" sz="2800" dirty="0"/>
              <a:t> met </a:t>
            </a:r>
            <a:r>
              <a:rPr lang="en-US" sz="2800" dirty="0" err="1"/>
              <a:t>lage</a:t>
            </a:r>
            <a:r>
              <a:rPr lang="en-US" sz="2800" dirty="0"/>
              <a:t> </a:t>
            </a:r>
            <a:r>
              <a:rPr lang="en-US" sz="2800" dirty="0" err="1"/>
              <a:t>metabolische</a:t>
            </a:r>
            <a:r>
              <a:rPr lang="en-US" sz="2800" dirty="0"/>
              <a:t> </a:t>
            </a:r>
            <a:r>
              <a:rPr lang="en-US" sz="2800" dirty="0" err="1"/>
              <a:t>activiteit</a:t>
            </a:r>
            <a:endParaRPr lang="nl-NL" sz="2800" dirty="0"/>
          </a:p>
          <a:p>
            <a:endParaRPr lang="nl-NL" sz="2800" dirty="0"/>
          </a:p>
          <a:p>
            <a:r>
              <a:rPr lang="en-US" sz="2800" dirty="0" err="1"/>
              <a:t>trage</a:t>
            </a:r>
            <a:r>
              <a:rPr lang="en-US" sz="2800" dirty="0"/>
              <a:t> </a:t>
            </a:r>
            <a:r>
              <a:rPr lang="en-US" sz="2800" dirty="0" err="1"/>
              <a:t>ontwikkeling</a:t>
            </a:r>
            <a:r>
              <a:rPr lang="en-US" sz="2800" dirty="0"/>
              <a:t> </a:t>
            </a:r>
          </a:p>
          <a:p>
            <a:r>
              <a:rPr lang="en-US" sz="2800" dirty="0"/>
              <a:t>(&lt; 1 </a:t>
            </a:r>
            <a:r>
              <a:rPr lang="en-US" sz="2800" dirty="0" err="1"/>
              <a:t>generatie</a:t>
            </a:r>
            <a:r>
              <a:rPr lang="en-US" sz="2800" dirty="0"/>
              <a:t> per </a:t>
            </a:r>
            <a:r>
              <a:rPr lang="en-US" sz="2800" dirty="0" err="1"/>
              <a:t>jaar</a:t>
            </a:r>
            <a:r>
              <a:rPr lang="en-US" sz="28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199" y="1040084"/>
            <a:ext cx="3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Herbivoor zooplankton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199" y="92653"/>
            <a:ext cx="47839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prstClr val="black"/>
                </a:solidFill>
              </a:rPr>
              <a:t>Pelagische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voedselketen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86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0643" y="785196"/>
            <a:ext cx="92760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Wat maakt de Noordelijke IJszee interessant?</a:t>
            </a:r>
          </a:p>
          <a:p>
            <a:r>
              <a:rPr lang="nl-NL" sz="2400" dirty="0"/>
              <a:t>	</a:t>
            </a:r>
          </a:p>
          <a:p>
            <a:r>
              <a:rPr lang="nl-NL" sz="3600" dirty="0"/>
              <a:t>• rol in oceaancirculatie, klimaat</a:t>
            </a:r>
          </a:p>
          <a:p>
            <a:r>
              <a:rPr lang="nl-NL" sz="3600" dirty="0"/>
              <a:t>• klimaatverandering, 2x sneller dan elders</a:t>
            </a:r>
          </a:p>
          <a:p>
            <a:r>
              <a:rPr lang="nl-NL" sz="3600" dirty="0"/>
              <a:t>• uniek ecosysteem</a:t>
            </a:r>
          </a:p>
          <a:p>
            <a:endParaRPr lang="nl-NL" sz="3600" dirty="0"/>
          </a:p>
          <a:p>
            <a:r>
              <a:rPr lang="nl-NL" sz="3600" dirty="0"/>
              <a:t>ontoegankelijk gebied, lage observatiedichtheid </a:t>
            </a:r>
          </a:p>
          <a:p>
            <a:endParaRPr lang="nl-NL" sz="3600" dirty="0"/>
          </a:p>
          <a:p>
            <a:r>
              <a:rPr lang="nl-NL" sz="3600" dirty="0"/>
              <a:t>processen onvoldoende begrepen, niet goed weergegeven in klimaat-ecosysteem modellen</a:t>
            </a:r>
          </a:p>
        </p:txBody>
      </p:sp>
    </p:spTree>
    <p:extLst>
      <p:ext uri="{BB962C8B-B14F-4D97-AF65-F5344CB8AC3E}">
        <p14:creationId xmlns:p14="http://schemas.microsoft.com/office/powerpoint/2010/main" val="2780162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3"/>
          <a:stretch/>
        </p:blipFill>
        <p:spPr>
          <a:xfrm>
            <a:off x="3902298" y="26429"/>
            <a:ext cx="8248505" cy="6812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3938" y="153493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4424" y="399404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5792" y="57100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08" y="196110"/>
            <a:ext cx="40750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i="1" dirty="0" err="1"/>
              <a:t>Calanus</a:t>
            </a:r>
            <a:r>
              <a:rPr lang="nl-NL" sz="2800" i="1" dirty="0"/>
              <a:t> </a:t>
            </a:r>
            <a:r>
              <a:rPr lang="nl-NL" sz="2800" i="1" dirty="0" err="1"/>
              <a:t>hyperboreus</a:t>
            </a:r>
            <a:endParaRPr lang="nl-NL" sz="2800" i="1" dirty="0"/>
          </a:p>
          <a:p>
            <a:pPr marL="342900" indent="-342900">
              <a:buAutoNum type="arabicPeriod"/>
            </a:pPr>
            <a:r>
              <a:rPr lang="nl-NL" sz="2800" i="1" dirty="0" err="1"/>
              <a:t>Calanus</a:t>
            </a:r>
            <a:r>
              <a:rPr lang="nl-NL" sz="2800" i="1" dirty="0"/>
              <a:t> </a:t>
            </a:r>
            <a:r>
              <a:rPr lang="nl-NL" sz="2800" i="1" dirty="0" err="1"/>
              <a:t>glacialis</a:t>
            </a:r>
            <a:endParaRPr lang="nl-NL" sz="2800" i="1" dirty="0"/>
          </a:p>
          <a:p>
            <a:pPr marL="342900" indent="-342900">
              <a:buAutoNum type="arabicPeriod"/>
            </a:pPr>
            <a:r>
              <a:rPr lang="nl-NL" sz="2800" i="1" dirty="0" err="1"/>
              <a:t>Calanus</a:t>
            </a:r>
            <a:r>
              <a:rPr lang="nl-NL" sz="2800" i="1" dirty="0"/>
              <a:t> </a:t>
            </a:r>
            <a:r>
              <a:rPr lang="nl-NL" sz="2800" i="1" dirty="0" err="1"/>
              <a:t>finmarchicus</a:t>
            </a:r>
            <a:r>
              <a:rPr lang="nl-NL" sz="2800" i="1" dirty="0"/>
              <a:t>*</a:t>
            </a:r>
          </a:p>
          <a:p>
            <a:endParaRPr lang="nl-NL" sz="2800" i="1" dirty="0"/>
          </a:p>
          <a:p>
            <a:r>
              <a:rPr lang="nl-NL" sz="2800" dirty="0"/>
              <a:t>* Atlantische soort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1-3:</a:t>
            </a:r>
          </a:p>
          <a:p>
            <a:r>
              <a:rPr lang="en-US" sz="2800" dirty="0" err="1"/>
              <a:t>toename</a:t>
            </a:r>
            <a:r>
              <a:rPr lang="en-US" sz="2800" dirty="0"/>
              <a:t> </a:t>
            </a:r>
            <a:r>
              <a:rPr lang="en-US" sz="2800" dirty="0" err="1"/>
              <a:t>gevoeligheid</a:t>
            </a:r>
            <a:r>
              <a:rPr lang="en-US" sz="2800" dirty="0"/>
              <a:t> </a:t>
            </a:r>
            <a:r>
              <a:rPr lang="en-US" sz="2800" dirty="0" err="1"/>
              <a:t>variabele</a:t>
            </a:r>
            <a:r>
              <a:rPr lang="en-US" sz="2800" dirty="0"/>
              <a:t> </a:t>
            </a:r>
            <a:r>
              <a:rPr lang="en-US" sz="2800" dirty="0" err="1"/>
              <a:t>voedselvoorziening</a:t>
            </a:r>
            <a:endParaRPr lang="nl-NL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40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853" y="1964576"/>
            <a:ext cx="11521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Zooplankton, link naar 	• hogere trofische niveaus</a:t>
            </a:r>
          </a:p>
          <a:p>
            <a:r>
              <a:rPr lang="nl-NL" sz="3600" dirty="0"/>
              <a:t>					• bentisch systeem via uitwerpselen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2" b="41394"/>
          <a:stretch/>
        </p:blipFill>
        <p:spPr>
          <a:xfrm>
            <a:off x="25758" y="3592626"/>
            <a:ext cx="12132356" cy="27637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31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317853" y="336526"/>
            <a:ext cx="861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Vetgehalte: 	• algen:			10-20%</a:t>
            </a:r>
          </a:p>
          <a:p>
            <a:r>
              <a:rPr lang="nl-NL" sz="3600" dirty="0"/>
              <a:t>		 	• zooplankton: 	70%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4497" y="3720221"/>
            <a:ext cx="313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Poolkabeljauw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2092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9" y="19863"/>
            <a:ext cx="6825257" cy="6825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6723" y="477854"/>
            <a:ext cx="36283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Poolkabeljauw: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sleutelsoort</a:t>
            </a:r>
            <a:r>
              <a:rPr lang="en-US" sz="3600" dirty="0"/>
              <a:t> in </a:t>
            </a:r>
            <a:r>
              <a:rPr lang="en-US" sz="3600" dirty="0" err="1"/>
              <a:t>voedselketen</a:t>
            </a:r>
            <a:endParaRPr lang="nl-NL" sz="3600" dirty="0"/>
          </a:p>
          <a:p>
            <a:endParaRPr lang="nl-NL" sz="3600" dirty="0"/>
          </a:p>
          <a:p>
            <a:r>
              <a:rPr lang="nl-NL" sz="3600" dirty="0"/>
              <a:t>van: </a:t>
            </a:r>
          </a:p>
          <a:p>
            <a:endParaRPr lang="nl-NL" sz="3600" dirty="0"/>
          </a:p>
          <a:p>
            <a:r>
              <a:rPr lang="nl-NL" sz="3600" dirty="0"/>
              <a:t>Narwal</a:t>
            </a:r>
          </a:p>
          <a:p>
            <a:r>
              <a:rPr lang="nl-NL" sz="3600" dirty="0"/>
              <a:t>Beluga </a:t>
            </a:r>
          </a:p>
          <a:p>
            <a:r>
              <a:rPr lang="nl-NL" sz="3600" dirty="0"/>
              <a:t>Zeehond</a:t>
            </a:r>
          </a:p>
          <a:p>
            <a:r>
              <a:rPr lang="nl-NL" sz="3600" dirty="0"/>
              <a:t>vogels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44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23D8C-66B8-4021-BFF0-21D59F6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8" y="242980"/>
            <a:ext cx="11668260" cy="65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4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FCF6DD-4941-4DD1-93B4-2FA45CF63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01421"/>
            <a:ext cx="11839978" cy="6659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732" y="425003"/>
            <a:ext cx="8319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Opwarming</a:t>
            </a:r>
            <a:r>
              <a:rPr lang="en-US" sz="4400" dirty="0"/>
              <a:t> </a:t>
            </a:r>
            <a:r>
              <a:rPr lang="en-US" sz="4400" dirty="0" err="1"/>
              <a:t>Arctis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81456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1A182-B894-41C2-AE78-F33709E1C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49" y="1416676"/>
            <a:ext cx="8582481" cy="5048518"/>
          </a:xfrm>
        </p:spPr>
      </p:pic>
      <p:sp>
        <p:nvSpPr>
          <p:cNvPr id="2" name="TextBox 1"/>
          <p:cNvSpPr txBox="1"/>
          <p:nvPr/>
        </p:nvSpPr>
        <p:spPr>
          <a:xfrm>
            <a:off x="2883140" y="450762"/>
            <a:ext cx="62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Opwarming</a:t>
            </a:r>
            <a:r>
              <a:rPr lang="en-US" sz="3600" dirty="0"/>
              <a:t> 1970 tot 2017 (°C)</a:t>
            </a:r>
          </a:p>
        </p:txBody>
      </p:sp>
      <p:sp>
        <p:nvSpPr>
          <p:cNvPr id="3" name="Rectangle 2"/>
          <p:cNvSpPr/>
          <p:nvPr/>
        </p:nvSpPr>
        <p:spPr>
          <a:xfrm>
            <a:off x="6440334" y="6415445"/>
            <a:ext cx="551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(Graphic: NASA GISS, https://data.giss.nasa.gov/gistemp)</a:t>
            </a:r>
          </a:p>
        </p:txBody>
      </p:sp>
    </p:spTree>
    <p:extLst>
      <p:ext uri="{BB962C8B-B14F-4D97-AF65-F5344CB8AC3E}">
        <p14:creationId xmlns:p14="http://schemas.microsoft.com/office/powerpoint/2010/main" val="374413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BC051E-8BA2-4060-831E-4A269C01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932" y="0"/>
            <a:ext cx="5710042" cy="375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EF54C-E828-46D3-8636-9C5B503AB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932" y="3660376"/>
            <a:ext cx="5710043" cy="3197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9657" y="117693"/>
            <a:ext cx="68927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Opwarming</a:t>
            </a:r>
            <a:r>
              <a:rPr lang="en-US" sz="3600" b="1" dirty="0"/>
              <a:t> </a:t>
            </a:r>
            <a:r>
              <a:rPr lang="en-US" sz="3600" b="1" dirty="0" err="1"/>
              <a:t>Arctis</a:t>
            </a:r>
            <a:r>
              <a:rPr lang="en-US" sz="3600" b="1" dirty="0"/>
              <a:t>: </a:t>
            </a:r>
            <a:r>
              <a:rPr lang="en-US" sz="3600" dirty="0" err="1"/>
              <a:t>broeikaseffect</a:t>
            </a:r>
            <a:r>
              <a:rPr lang="en-US" sz="3600" dirty="0"/>
              <a:t> </a:t>
            </a:r>
          </a:p>
          <a:p>
            <a:r>
              <a:rPr lang="en-US" sz="3600" dirty="0"/>
              <a:t>(CO</a:t>
            </a:r>
            <a:r>
              <a:rPr lang="en-US" sz="3600" baseline="-25000" dirty="0"/>
              <a:t>2</a:t>
            </a:r>
            <a:r>
              <a:rPr lang="en-US" sz="3600" dirty="0"/>
              <a:t>, </a:t>
            </a:r>
            <a:r>
              <a:rPr lang="en-US" sz="3600" dirty="0" err="1"/>
              <a:t>waterdamp</a:t>
            </a:r>
            <a:r>
              <a:rPr lang="en-US" sz="3600" dirty="0"/>
              <a:t>, </a:t>
            </a:r>
            <a:r>
              <a:rPr lang="en-US" sz="3600" dirty="0" err="1"/>
              <a:t>andere</a:t>
            </a:r>
            <a:r>
              <a:rPr lang="en-US" sz="3600" dirty="0"/>
              <a:t> </a:t>
            </a:r>
            <a:r>
              <a:rPr lang="en-US" sz="3600" dirty="0" err="1"/>
              <a:t>gassen</a:t>
            </a:r>
            <a:r>
              <a:rPr lang="en-US" sz="3600" dirty="0"/>
              <a:t>), </a:t>
            </a:r>
          </a:p>
          <a:p>
            <a:r>
              <a:rPr lang="en-US" sz="3600" dirty="0"/>
              <a:t>minder </a:t>
            </a:r>
            <a:r>
              <a:rPr lang="en-US" sz="3600" dirty="0" err="1"/>
              <a:t>zeeijs</a:t>
            </a:r>
            <a:endParaRPr lang="en-US" sz="3600" dirty="0"/>
          </a:p>
          <a:p>
            <a:endParaRPr lang="en-US" sz="3600" dirty="0"/>
          </a:p>
          <a:p>
            <a:r>
              <a:rPr lang="en-US" sz="3600" b="1" dirty="0" err="1"/>
              <a:t>versterkte</a:t>
            </a:r>
            <a:r>
              <a:rPr lang="en-US" sz="3600" b="1" dirty="0"/>
              <a:t> </a:t>
            </a:r>
            <a:r>
              <a:rPr lang="en-US" sz="3600" b="1" dirty="0" err="1"/>
              <a:t>opwarming</a:t>
            </a:r>
            <a:r>
              <a:rPr lang="en-US" sz="3600" b="1" dirty="0"/>
              <a:t>: </a:t>
            </a:r>
          </a:p>
          <a:p>
            <a:r>
              <a:rPr lang="en-US" sz="3600" b="1" dirty="0"/>
              <a:t>(Arctic amplification):</a:t>
            </a:r>
          </a:p>
          <a:p>
            <a:endParaRPr lang="en-US" sz="3600" b="1" dirty="0"/>
          </a:p>
          <a:p>
            <a:r>
              <a:rPr lang="en-US" sz="3600" dirty="0" err="1"/>
              <a:t>zonder</a:t>
            </a:r>
            <a:r>
              <a:rPr lang="en-US" sz="3600" dirty="0"/>
              <a:t> </a:t>
            </a:r>
            <a:r>
              <a:rPr lang="en-US" sz="3600" dirty="0" err="1"/>
              <a:t>ijskap</a:t>
            </a:r>
            <a:r>
              <a:rPr lang="en-US" sz="3600" dirty="0"/>
              <a:t> </a:t>
            </a:r>
            <a:r>
              <a:rPr lang="en-US" sz="3600" dirty="0" err="1"/>
              <a:t>neemt</a:t>
            </a:r>
            <a:r>
              <a:rPr lang="en-US" sz="3600" dirty="0"/>
              <a:t> de </a:t>
            </a:r>
            <a:r>
              <a:rPr lang="en-US" sz="3600" dirty="0" err="1"/>
              <a:t>oceaan</a:t>
            </a:r>
            <a:r>
              <a:rPr lang="en-US" sz="3600" dirty="0"/>
              <a:t> </a:t>
            </a:r>
            <a:r>
              <a:rPr lang="en-US" sz="3600" dirty="0" err="1"/>
              <a:t>warmte</a:t>
            </a:r>
            <a:r>
              <a:rPr lang="en-US" sz="3600" dirty="0"/>
              <a:t> op, </a:t>
            </a:r>
            <a:r>
              <a:rPr lang="en-US" sz="3600" dirty="0" err="1"/>
              <a:t>geeft</a:t>
            </a:r>
            <a:r>
              <a:rPr lang="en-US" sz="3600" dirty="0"/>
              <a:t> </a:t>
            </a:r>
            <a:r>
              <a:rPr lang="en-US" sz="3600" dirty="0" err="1"/>
              <a:t>deze</a:t>
            </a:r>
            <a:r>
              <a:rPr lang="en-US" sz="3600" dirty="0"/>
              <a:t> </a:t>
            </a:r>
            <a:r>
              <a:rPr lang="en-US" sz="3600" dirty="0" err="1"/>
              <a:t>af</a:t>
            </a:r>
            <a:r>
              <a:rPr lang="en-US" sz="3600" dirty="0"/>
              <a:t> </a:t>
            </a:r>
            <a:r>
              <a:rPr lang="en-US" sz="3600" dirty="0" err="1"/>
              <a:t>tijdens</a:t>
            </a:r>
            <a:r>
              <a:rPr lang="en-US" sz="3600" dirty="0"/>
              <a:t> het </a:t>
            </a:r>
            <a:r>
              <a:rPr lang="en-US" sz="3600" dirty="0" err="1"/>
              <a:t>koude</a:t>
            </a:r>
            <a:r>
              <a:rPr lang="en-US" sz="3600" dirty="0"/>
              <a:t> </a:t>
            </a:r>
            <a:r>
              <a:rPr lang="en-US" sz="3600" dirty="0" err="1"/>
              <a:t>seizoen</a:t>
            </a:r>
            <a:r>
              <a:rPr lang="en-US" sz="3600" dirty="0"/>
              <a:t> (</a:t>
            </a:r>
            <a:r>
              <a:rPr lang="en-US" sz="3600" dirty="0" err="1"/>
              <a:t>Oktober</a:t>
            </a:r>
            <a:r>
              <a:rPr lang="en-US" sz="3600" dirty="0"/>
              <a:t>-April) </a:t>
            </a:r>
          </a:p>
          <a:p>
            <a:endParaRPr lang="en-US" sz="3600" dirty="0"/>
          </a:p>
          <a:p>
            <a:r>
              <a:rPr lang="en-US" sz="3600" dirty="0"/>
              <a:t>minder </a:t>
            </a:r>
            <a:r>
              <a:rPr lang="en-US" sz="3600" dirty="0" err="1"/>
              <a:t>afkoeling</a:t>
            </a:r>
            <a:r>
              <a:rPr lang="en-US" sz="3600" dirty="0"/>
              <a:t>, minder </a:t>
            </a:r>
            <a:r>
              <a:rPr lang="en-US" sz="3600" dirty="0" err="1"/>
              <a:t>zeeijs</a:t>
            </a:r>
            <a:r>
              <a:rPr lang="en-US" sz="3600" dirty="0"/>
              <a:t>, </a:t>
            </a:r>
            <a:r>
              <a:rPr lang="en-US" sz="3600" dirty="0" err="1"/>
              <a:t>etc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0399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3_WSC_Temper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85" y="1485991"/>
            <a:ext cx="6439919" cy="522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34885" y="285662"/>
            <a:ext cx="6336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prstClr val="black"/>
                </a:solidFill>
              </a:rPr>
              <a:t>Warmere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oceaan</a:t>
            </a:r>
            <a:r>
              <a:rPr lang="en-US" sz="3600" dirty="0">
                <a:solidFill>
                  <a:prstClr val="black"/>
                </a:solidFill>
              </a:rPr>
              <a:t>: 	Golf </a:t>
            </a:r>
            <a:r>
              <a:rPr lang="en-US" sz="3600" dirty="0" err="1">
                <a:solidFill>
                  <a:prstClr val="black"/>
                </a:solidFill>
              </a:rPr>
              <a:t>Stroom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</a:p>
          <a:p>
            <a:pPr lvl="0"/>
            <a:r>
              <a:rPr lang="en-US" sz="3600" dirty="0">
                <a:solidFill>
                  <a:prstClr val="black"/>
                </a:solidFill>
              </a:rPr>
              <a:t>				Bering zee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6" y="8979"/>
            <a:ext cx="4429733" cy="2973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19340-BB5A-47A7-A545-645896401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6" y="2850478"/>
            <a:ext cx="3475576" cy="39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60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614" y="137124"/>
            <a:ext cx="81289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wintertemperatuur stijgt tot 4 x sneller</a:t>
            </a:r>
          </a:p>
          <a:p>
            <a:r>
              <a:rPr lang="nl-NL" sz="1600" dirty="0" err="1"/>
              <a:t>Bintanja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van der Linden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17808" r="17738" b="5724"/>
          <a:stretch/>
        </p:blipFill>
        <p:spPr bwMode="auto">
          <a:xfrm>
            <a:off x="1038524" y="1029676"/>
            <a:ext cx="6165385" cy="5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75594" y="1029676"/>
            <a:ext cx="3635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Projected winter and summer temperature trends </a:t>
            </a:r>
          </a:p>
          <a:p>
            <a:endParaRPr lang="en-US" sz="3600" dirty="0"/>
          </a:p>
          <a:p>
            <a:r>
              <a:rPr lang="en-US" sz="3600" dirty="0"/>
              <a:t>Arctic (70°–90° N) during 2006–2100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707125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map in polar projection of Arctic sea ice concentration on September 18 2018, and a graph of daily ice concentration throughout the satellite reco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2"/>
          <a:stretch/>
        </p:blipFill>
        <p:spPr bwMode="auto">
          <a:xfrm>
            <a:off x="113284" y="399245"/>
            <a:ext cx="11954220" cy="59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4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2FF17-99B8-4098-99D4-3D5CA63B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1" y="89693"/>
            <a:ext cx="9968937" cy="6645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60" y="450761"/>
            <a:ext cx="82682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3600" dirty="0" err="1">
                <a:solidFill>
                  <a:schemeClr val="bg1"/>
                </a:solidFill>
              </a:rPr>
              <a:t>Polarstern</a:t>
            </a:r>
            <a:r>
              <a:rPr lang="en-US" sz="3600" dirty="0">
                <a:solidFill>
                  <a:schemeClr val="bg1"/>
                </a:solidFill>
              </a:rPr>
              <a:t> MOSAIC </a:t>
            </a:r>
            <a:r>
              <a:rPr lang="en-US" sz="3600" dirty="0" err="1">
                <a:solidFill>
                  <a:schemeClr val="bg1"/>
                </a:solidFill>
              </a:rPr>
              <a:t>expeditie</a:t>
            </a:r>
            <a:r>
              <a:rPr lang="en-US" sz="3600" dirty="0">
                <a:solidFill>
                  <a:schemeClr val="bg1"/>
                </a:solidFill>
              </a:rPr>
              <a:t> 2019-2020</a:t>
            </a:r>
          </a:p>
        </p:txBody>
      </p:sp>
    </p:spTree>
    <p:extLst>
      <p:ext uri="{BB962C8B-B14F-4D97-AF65-F5344CB8AC3E}">
        <p14:creationId xmlns:p14="http://schemas.microsoft.com/office/powerpoint/2010/main" val="1384847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3A8859-3DCA-4514-89E4-0D45F1A30243}"/>
              </a:ext>
            </a:extLst>
          </p:cNvPr>
          <p:cNvSpPr txBox="1"/>
          <p:nvPr/>
        </p:nvSpPr>
        <p:spPr>
          <a:xfrm>
            <a:off x="8830615" y="167424"/>
            <a:ext cx="3361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Zeeijsminimum September 2019 vergeleken met 1981-2010 (Nasa)</a:t>
            </a:r>
          </a:p>
        </p:txBody>
      </p:sp>
      <p:pic>
        <p:nvPicPr>
          <p:cNvPr id="3074" name="Picture 2" descr="https://www.climate.gov/sites/default/files/ClimateDashboard_ArcticSeaIce_minimum_2019_map_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/>
          <a:stretch/>
        </p:blipFill>
        <p:spPr bwMode="auto">
          <a:xfrm>
            <a:off x="96285" y="34965"/>
            <a:ext cx="8635592" cy="67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61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268" y="6107028"/>
            <a:ext cx="1181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Eenjarig ijs vervangt meerjarig ijs, gevoeliger voor breken, smelten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/>
          <a:stretch/>
        </p:blipFill>
        <p:spPr>
          <a:xfrm>
            <a:off x="109088" y="-1"/>
            <a:ext cx="10567498" cy="61070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7951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2454E9-9C7C-45C7-A166-8297AA098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9" y="180305"/>
            <a:ext cx="10918150" cy="6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6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CF2EA6-82CC-4A7E-B890-3B3549F49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7" y="1571223"/>
            <a:ext cx="7245733" cy="426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4F204-9D63-4D7A-9295-7C147655DCD8}"/>
              </a:ext>
            </a:extLst>
          </p:cNvPr>
          <p:cNvSpPr txBox="1"/>
          <p:nvPr/>
        </p:nvSpPr>
        <p:spPr>
          <a:xfrm>
            <a:off x="2552380" y="182550"/>
            <a:ext cx="814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Voorspelde opwarming Arctis: </a:t>
            </a:r>
          </a:p>
          <a:p>
            <a:r>
              <a:rPr lang="nl-NL" sz="3600" dirty="0"/>
              <a:t>enorme verschillen tussen modellen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r="15926" b="16587"/>
          <a:stretch/>
        </p:blipFill>
        <p:spPr>
          <a:xfrm>
            <a:off x="7416811" y="1571224"/>
            <a:ext cx="4660718" cy="3683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5155" y="5692462"/>
            <a:ext cx="405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12 tot 15 </a:t>
            </a:r>
            <a:r>
              <a:rPr lang="en-US" sz="3600" dirty="0" err="1"/>
              <a:t>jaar</a:t>
            </a:r>
            <a:r>
              <a:rPr lang="en-US" sz="36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6219" y="6154127"/>
            <a:ext cx="423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scenario RCP8.5</a:t>
            </a:r>
          </a:p>
        </p:txBody>
      </p:sp>
    </p:spTree>
    <p:extLst>
      <p:ext uri="{BB962C8B-B14F-4D97-AF65-F5344CB8AC3E}">
        <p14:creationId xmlns:p14="http://schemas.microsoft.com/office/powerpoint/2010/main" val="1215483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ud hollands tegelt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7" y="485947"/>
            <a:ext cx="5923142" cy="59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5664" y="2052529"/>
            <a:ext cx="3674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entaur" panose="02030504050205020304" pitchFamily="18" charset="0"/>
              </a:rPr>
              <a:t>Arctisch</a:t>
            </a:r>
            <a:r>
              <a:rPr lang="en-US" sz="4400" dirty="0">
                <a:latin typeface="Centaur" panose="02030504050205020304" pitchFamily="18" charset="0"/>
              </a:rPr>
              <a:t> </a:t>
            </a:r>
            <a:r>
              <a:rPr lang="en-US" sz="4400" dirty="0" err="1">
                <a:latin typeface="Centaur" panose="02030504050205020304" pitchFamily="18" charset="0"/>
              </a:rPr>
              <a:t>zeeijs</a:t>
            </a:r>
            <a:r>
              <a:rPr lang="en-US" sz="4400" dirty="0">
                <a:latin typeface="Centaur" panose="02030504050205020304" pitchFamily="18" charset="0"/>
              </a:rPr>
              <a:t>: </a:t>
            </a:r>
          </a:p>
          <a:p>
            <a:r>
              <a:rPr lang="nl-NL" sz="4400" dirty="0">
                <a:latin typeface="Centaur" panose="02030504050205020304" pitchFamily="18" charset="0"/>
              </a:rPr>
              <a:t>• </a:t>
            </a:r>
            <a:r>
              <a:rPr lang="en-US" sz="4400" dirty="0" err="1">
                <a:latin typeface="Centaur" panose="02030504050205020304" pitchFamily="18" charset="0"/>
              </a:rPr>
              <a:t>dunner</a:t>
            </a:r>
            <a:endParaRPr lang="en-US" sz="4400" dirty="0">
              <a:latin typeface="Centaur" panose="02030504050205020304" pitchFamily="18" charset="0"/>
            </a:endParaRPr>
          </a:p>
          <a:p>
            <a:r>
              <a:rPr lang="nl-NL" sz="4400" dirty="0">
                <a:latin typeface="Centaur" panose="02030504050205020304" pitchFamily="18" charset="0"/>
              </a:rPr>
              <a:t>• </a:t>
            </a:r>
            <a:r>
              <a:rPr lang="en-US" sz="4400" dirty="0" err="1">
                <a:latin typeface="Centaur" panose="02030504050205020304" pitchFamily="18" charset="0"/>
              </a:rPr>
              <a:t>jonger</a:t>
            </a:r>
            <a:endParaRPr lang="en-US" sz="4400" dirty="0">
              <a:latin typeface="Centaur" panose="02030504050205020304" pitchFamily="18" charset="0"/>
            </a:endParaRPr>
          </a:p>
          <a:p>
            <a:r>
              <a:rPr lang="nl-NL" sz="4400" dirty="0">
                <a:latin typeface="Centaur" panose="02030504050205020304" pitchFamily="18" charset="0"/>
              </a:rPr>
              <a:t>• </a:t>
            </a:r>
            <a:r>
              <a:rPr lang="en-US" sz="4400" dirty="0" err="1">
                <a:latin typeface="Centaur" panose="02030504050205020304" pitchFamily="18" charset="0"/>
              </a:rPr>
              <a:t>dynamischer</a:t>
            </a:r>
            <a:endParaRPr lang="en-US" sz="4400" dirty="0">
              <a:latin typeface="Centaur" panose="02030504050205020304" pitchFamily="18" charset="0"/>
            </a:endParaRPr>
          </a:p>
        </p:txBody>
      </p:sp>
      <p:pic>
        <p:nvPicPr>
          <p:cNvPr id="2" name="Picture 2" descr="Image result for party peo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8" y="2405057"/>
            <a:ext cx="4341230" cy="18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228" y="1004551"/>
            <a:ext cx="4881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Klimaatverandering</a:t>
            </a:r>
            <a:r>
              <a:rPr lang="en-US" sz="4400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548" y="5396248"/>
            <a:ext cx="434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Gevolgen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0028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unlight in water Arc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9" y="103031"/>
            <a:ext cx="10031612" cy="668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413" y="1442433"/>
            <a:ext cx="8886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Minder </a:t>
            </a:r>
            <a:r>
              <a:rPr lang="en-US" sz="4400" dirty="0" err="1"/>
              <a:t>ijs</a:t>
            </a:r>
            <a:r>
              <a:rPr lang="en-US" sz="4400" dirty="0"/>
              <a:t>,</a:t>
            </a:r>
          </a:p>
          <a:p>
            <a:r>
              <a:rPr lang="en-US" sz="4400" dirty="0" err="1"/>
              <a:t>meer</a:t>
            </a:r>
            <a:r>
              <a:rPr lang="en-US" sz="4400" dirty="0"/>
              <a:t> </a:t>
            </a:r>
            <a:r>
              <a:rPr lang="en-US" sz="4400" dirty="0" err="1"/>
              <a:t>zonlicht</a:t>
            </a:r>
            <a:r>
              <a:rPr lang="en-US" sz="4400" dirty="0"/>
              <a:t> in de </a:t>
            </a:r>
            <a:r>
              <a:rPr lang="en-US" sz="4400" dirty="0" err="1"/>
              <a:t>oceaan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215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7755" y="450915"/>
            <a:ext cx="774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Openwaterseizoen wordt langer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36851" r="28134" b="23932"/>
          <a:stretch/>
        </p:blipFill>
        <p:spPr bwMode="auto">
          <a:xfrm>
            <a:off x="0" y="1852340"/>
            <a:ext cx="7951640" cy="491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79537" y="55966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Arrigo</a:t>
            </a:r>
            <a:r>
              <a:rPr lang="nl-NL" dirty="0"/>
              <a:t> et al.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03" y="1852340"/>
            <a:ext cx="5132567" cy="33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1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6E407-9315-4289-9A0C-34999AAC8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8" y="69722"/>
            <a:ext cx="11935766" cy="6713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1341" y="953038"/>
            <a:ext cx="813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Transparanter</a:t>
            </a:r>
            <a:r>
              <a:rPr lang="en-US" sz="3600" dirty="0"/>
              <a:t>, </a:t>
            </a:r>
            <a:r>
              <a:rPr lang="en-US" sz="3600" dirty="0" err="1"/>
              <a:t>dunner</a:t>
            </a:r>
            <a:r>
              <a:rPr lang="en-US" sz="3600" dirty="0"/>
              <a:t> </a:t>
            </a:r>
            <a:r>
              <a:rPr lang="en-US" sz="3600" dirty="0" err="1"/>
              <a:t>eenjarig</a:t>
            </a:r>
            <a:r>
              <a:rPr lang="en-US" sz="3600" dirty="0"/>
              <a:t> </a:t>
            </a:r>
            <a:r>
              <a:rPr lang="en-US" sz="3600" dirty="0" err="1"/>
              <a:t>ijs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40117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35649F-94A6-4A6A-B52C-85D32851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4" y="128786"/>
            <a:ext cx="11057712" cy="5834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333" y="6065949"/>
            <a:ext cx="104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Dunner</a:t>
            </a:r>
            <a:r>
              <a:rPr lang="en-US" sz="3600" dirty="0"/>
              <a:t>, </a:t>
            </a:r>
            <a:r>
              <a:rPr lang="en-US" sz="3600" dirty="0" err="1"/>
              <a:t>dynamischer</a:t>
            </a:r>
            <a:r>
              <a:rPr lang="en-US" sz="3600" dirty="0"/>
              <a:t> </a:t>
            </a:r>
            <a:r>
              <a:rPr lang="en-US" sz="3600" dirty="0" err="1"/>
              <a:t>ijs</a:t>
            </a:r>
            <a:r>
              <a:rPr lang="en-US" sz="3600" dirty="0"/>
              <a:t>: </a:t>
            </a:r>
            <a:r>
              <a:rPr lang="en-US" sz="3600" dirty="0" err="1"/>
              <a:t>meer</a:t>
            </a:r>
            <a:r>
              <a:rPr lang="en-US" sz="3600" dirty="0"/>
              <a:t> </a:t>
            </a:r>
            <a:r>
              <a:rPr lang="en-US" sz="3600" dirty="0" err="1"/>
              <a:t>breuken</a:t>
            </a:r>
            <a:r>
              <a:rPr lang="en-US" sz="3600" dirty="0"/>
              <a:t>, smelt </a:t>
            </a:r>
            <a:r>
              <a:rPr lang="en-US" sz="3600" dirty="0" err="1"/>
              <a:t>sneller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8608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9" y="141668"/>
            <a:ext cx="12020279" cy="5409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99" y="5872576"/>
            <a:ext cx="692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Breuken laten licht door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225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ammuseum.no/getattachment/Polar-Expedition/Expedition-1/fram-i-isen_135.jpg.aspx?width=515&amp;height=292">
            <a:extLst>
              <a:ext uri="{FF2B5EF4-FFF2-40B4-BE49-F238E27FC236}">
                <a16:creationId xmlns:a16="http://schemas.microsoft.com/office/drawing/2014/main" id="{2B7212CC-2320-4637-B28A-0A088461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1" y="103032"/>
            <a:ext cx="11759325" cy="66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ad and shoulders portrait of Fridtjof Nansen, facing half-right. He has close-cropped hair, a wide, fair moustache and is wearing a heavy fur coat.">
            <a:extLst>
              <a:ext uri="{FF2B5EF4-FFF2-40B4-BE49-F238E27FC236}">
                <a16:creationId xmlns:a16="http://schemas.microsoft.com/office/drawing/2014/main" id="{D8B243EA-50F5-4187-AC1D-53D78D91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15" y="2994649"/>
            <a:ext cx="2604002" cy="37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24783" y="6247234"/>
            <a:ext cx="2515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Fridtjof</a:t>
            </a:r>
            <a:r>
              <a:rPr lang="en-US" sz="2800" dirty="0"/>
              <a:t> Nansen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1701" y="160834"/>
            <a:ext cx="3076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Fram</a:t>
            </a:r>
            <a:r>
              <a:rPr lang="en-US" sz="3600" dirty="0"/>
              <a:t> </a:t>
            </a:r>
            <a:r>
              <a:rPr lang="en-US" sz="3600" dirty="0" err="1"/>
              <a:t>expeditie</a:t>
            </a:r>
            <a:r>
              <a:rPr lang="en-US" sz="3600" dirty="0"/>
              <a:t> </a:t>
            </a:r>
          </a:p>
          <a:p>
            <a:r>
              <a:rPr lang="en-US" sz="3600" dirty="0"/>
              <a:t>1893-1896</a:t>
            </a:r>
          </a:p>
        </p:txBody>
      </p:sp>
    </p:spTree>
    <p:extLst>
      <p:ext uri="{BB962C8B-B14F-4D97-AF65-F5344CB8AC3E}">
        <p14:creationId xmlns:p14="http://schemas.microsoft.com/office/powerpoint/2010/main" val="2020849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2" y="105575"/>
            <a:ext cx="8091929" cy="3886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155" y="4446921"/>
            <a:ext cx="5828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Minder lichtlimitatie: </a:t>
            </a:r>
          </a:p>
          <a:p>
            <a:r>
              <a:rPr lang="nl-NL" sz="3600" dirty="0"/>
              <a:t>hogere algenproductiviteit onder ijs, eerder in seizoen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2CB03-8235-4FE1-A04A-6AC74CB0F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0" y="4103139"/>
            <a:ext cx="5379076" cy="26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43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Arctic phytoplankton spe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9" y="269518"/>
            <a:ext cx="7729290" cy="320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fbeeldingsresultaat voor Arctic phytoplankton spec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7"/>
          <a:stretch/>
        </p:blipFill>
        <p:spPr bwMode="auto">
          <a:xfrm>
            <a:off x="4471338" y="3704679"/>
            <a:ext cx="7505362" cy="22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8821" y="485590"/>
            <a:ext cx="3907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Geschikte omstandigheden voor onder-ijs bloei</a:t>
            </a:r>
          </a:p>
          <a:p>
            <a:r>
              <a:rPr lang="nl-NL" sz="3600" dirty="0"/>
              <a:t>(% van Arctis)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0430" y="6163745"/>
            <a:ext cx="709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1986-1995	     1996-2005	2005-2015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5" y="3862751"/>
            <a:ext cx="3791970" cy="21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59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18583" r="22852" b="5625"/>
          <a:stretch/>
        </p:blipFill>
        <p:spPr bwMode="auto">
          <a:xfrm>
            <a:off x="0" y="0"/>
            <a:ext cx="8058955" cy="676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52792" y="6165305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Wassmann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Reigstad</a:t>
            </a:r>
            <a:r>
              <a:rPr lang="nl-NL" sz="1600" dirty="0"/>
              <a:t> 2011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1934" y="225998"/>
            <a:ext cx="3719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Kortdurende, productiviteit, </a:t>
            </a:r>
          </a:p>
          <a:p>
            <a:endParaRPr lang="nl-NL" sz="2800" dirty="0"/>
          </a:p>
          <a:p>
            <a:r>
              <a:rPr lang="nl-NL" sz="2800" dirty="0"/>
              <a:t>lange periode zonder productiviteit</a:t>
            </a:r>
          </a:p>
          <a:p>
            <a:endParaRPr lang="nl-NL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778552" y="345735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toekomst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1934" y="4340130"/>
            <a:ext cx="3576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langere productieve periode, met nutrientlimitatie</a:t>
            </a:r>
          </a:p>
        </p:txBody>
      </p:sp>
    </p:spTree>
    <p:extLst>
      <p:ext uri="{BB962C8B-B14F-4D97-AF65-F5344CB8AC3E}">
        <p14:creationId xmlns:p14="http://schemas.microsoft.com/office/powerpoint/2010/main" val="780833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0729" y="688265"/>
            <a:ext cx="6619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• langer openwaterseizoen</a:t>
            </a:r>
          </a:p>
          <a:p>
            <a:r>
              <a:rPr lang="nl-NL" sz="3600" dirty="0"/>
              <a:t>• grotere oppervlakte open water</a:t>
            </a:r>
          </a:p>
          <a:p>
            <a:endParaRPr lang="nl-NL" sz="3600" dirty="0"/>
          </a:p>
          <a:p>
            <a:r>
              <a:rPr lang="nl-NL" sz="3600" dirty="0"/>
              <a:t>Hogere jaarlijkse algenproductiviteit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68208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Arrigo</a:t>
            </a:r>
            <a:r>
              <a:rPr lang="nl-NL" dirty="0"/>
              <a:t> et al. 2015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9448" r="30037" b="6118"/>
          <a:stretch/>
        </p:blipFill>
        <p:spPr bwMode="auto">
          <a:xfrm>
            <a:off x="268124" y="101793"/>
            <a:ext cx="4780394" cy="650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FE0B-07F4-44C0-BF8B-30BE5B6C472C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099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r="15926" b="16587"/>
          <a:stretch/>
        </p:blipFill>
        <p:spPr>
          <a:xfrm>
            <a:off x="7476707" y="3131514"/>
            <a:ext cx="4715293" cy="37264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r="59506"/>
          <a:stretch/>
        </p:blipFill>
        <p:spPr bwMode="auto">
          <a:xfrm>
            <a:off x="4900909" y="144063"/>
            <a:ext cx="3584807" cy="383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0" t="14362"/>
          <a:stretch/>
        </p:blipFill>
        <p:spPr bwMode="auto">
          <a:xfrm>
            <a:off x="266986" y="71103"/>
            <a:ext cx="4256967" cy="379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385" y="5109077"/>
            <a:ext cx="558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op weg naar een ijsvrije, productieve zomer!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9181" y="4219060"/>
            <a:ext cx="135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1982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0759" y="4219060"/>
            <a:ext cx="135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2035?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42331" y="1320833"/>
            <a:ext cx="211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Augustus</a:t>
            </a:r>
          </a:p>
        </p:txBody>
      </p:sp>
    </p:spTree>
    <p:extLst>
      <p:ext uri="{BB962C8B-B14F-4D97-AF65-F5344CB8AC3E}">
        <p14:creationId xmlns:p14="http://schemas.microsoft.com/office/powerpoint/2010/main" val="244511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770" t="939" r="706" b="69765"/>
          <a:stretch/>
        </p:blipFill>
        <p:spPr>
          <a:xfrm>
            <a:off x="1571383" y="1212895"/>
            <a:ext cx="8081076" cy="4287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5406" y="5502345"/>
            <a:ext cx="10225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Noordelijke</a:t>
            </a:r>
            <a:r>
              <a:rPr lang="en-US" sz="3600" dirty="0"/>
              <a:t> </a:t>
            </a:r>
            <a:r>
              <a:rPr lang="en-US" sz="3600" dirty="0" err="1"/>
              <a:t>IJszee</a:t>
            </a:r>
            <a:r>
              <a:rPr lang="en-US" sz="3600" dirty="0"/>
              <a:t>: 2.6 (~5% van </a:t>
            </a:r>
            <a:r>
              <a:rPr lang="en-US" sz="3600" dirty="0" err="1"/>
              <a:t>totaal</a:t>
            </a:r>
            <a:r>
              <a:rPr lang="en-US" sz="3600" dirty="0"/>
              <a:t> </a:t>
            </a:r>
            <a:r>
              <a:rPr lang="en-US" sz="3600" dirty="0" err="1"/>
              <a:t>wereldwijd</a:t>
            </a:r>
            <a:r>
              <a:rPr lang="en-US" sz="3600" dirty="0"/>
              <a:t>: 40.6 to 44.6 Gt C y</a:t>
            </a:r>
            <a:r>
              <a:rPr lang="en-US" sz="3600" baseline="30000" dirty="0"/>
              <a:t>-1</a:t>
            </a:r>
            <a:r>
              <a:rPr lang="en-US" sz="36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318" y="193184"/>
            <a:ext cx="1031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Verandering</a:t>
            </a:r>
            <a:r>
              <a:rPr lang="en-US" sz="3600" dirty="0"/>
              <a:t> </a:t>
            </a:r>
            <a:r>
              <a:rPr lang="en-US" sz="3600" dirty="0" err="1"/>
              <a:t>productiviteit</a:t>
            </a:r>
            <a:r>
              <a:rPr lang="en-US" sz="3600" dirty="0"/>
              <a:t> per </a:t>
            </a:r>
            <a:r>
              <a:rPr lang="en-US" sz="3600" dirty="0" err="1"/>
              <a:t>jaar</a:t>
            </a:r>
            <a:r>
              <a:rPr lang="en-US" sz="3600" dirty="0"/>
              <a:t> (1998-2016) (%)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9859" y="4481101"/>
            <a:ext cx="155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Kulk</a:t>
            </a:r>
            <a:r>
              <a:rPr lang="en-US" dirty="0"/>
              <a:t> et al. 2020</a:t>
            </a:r>
          </a:p>
        </p:txBody>
      </p:sp>
      <p:sp>
        <p:nvSpPr>
          <p:cNvPr id="2" name="Oval 1"/>
          <p:cNvSpPr/>
          <p:nvPr/>
        </p:nvSpPr>
        <p:spPr>
          <a:xfrm>
            <a:off x="2105052" y="839515"/>
            <a:ext cx="6485156" cy="9530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88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93" t="2955" b="50524"/>
          <a:stretch/>
        </p:blipFill>
        <p:spPr>
          <a:xfrm>
            <a:off x="1121045" y="1836208"/>
            <a:ext cx="4816115" cy="461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3" t="53622"/>
          <a:stretch/>
        </p:blipFill>
        <p:spPr>
          <a:xfrm>
            <a:off x="6206950" y="1836208"/>
            <a:ext cx="4773979" cy="4579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1045" y="10776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1. Arctische kustzee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4232" y="64155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Kedra</a:t>
            </a:r>
            <a:r>
              <a:rPr lang="nl-NL" sz="1600" dirty="0"/>
              <a:t> et al.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940" y="319136"/>
            <a:ext cx="85324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dirty="0"/>
              <a:t>Regionale scenarios voor toekomstige Arctis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8A804-A508-4C42-9CB9-3B03F5F4E9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46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77" t="2897" r="31207" b="50437"/>
          <a:stretch/>
        </p:blipFill>
        <p:spPr>
          <a:xfrm>
            <a:off x="711702" y="1179088"/>
            <a:ext cx="4040601" cy="4654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53468" r="31056"/>
          <a:stretch/>
        </p:blipFill>
        <p:spPr>
          <a:xfrm>
            <a:off x="5095911" y="1160755"/>
            <a:ext cx="5735221" cy="4626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703" y="356114"/>
            <a:ext cx="68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2. Smeltzone	</a:t>
            </a:r>
            <a:endParaRPr lang="nl-N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184232" y="64155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Kedra</a:t>
            </a:r>
            <a:r>
              <a:rPr lang="nl-NL" sz="1600" dirty="0"/>
              <a:t> et al.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8A804-A508-4C42-9CB9-3B03F5F4E9C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13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" t="2853" r="57119" b="50000"/>
          <a:stretch/>
        </p:blipFill>
        <p:spPr>
          <a:xfrm>
            <a:off x="296214" y="1359618"/>
            <a:ext cx="6433097" cy="4590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76" r="68324"/>
          <a:stretch/>
        </p:blipFill>
        <p:spPr>
          <a:xfrm>
            <a:off x="6729311" y="1359618"/>
            <a:ext cx="4730546" cy="44842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944" y="33964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3. High Arctic (permanent zeeijs)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399" y="146058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multi</a:t>
            </a:r>
            <a:r>
              <a:rPr lang="nl-NL" sz="2800" dirty="0"/>
              <a:t> </a:t>
            </a:r>
            <a:r>
              <a:rPr lang="nl-NL" sz="2800" dirty="0" err="1"/>
              <a:t>year</a:t>
            </a:r>
            <a:r>
              <a:rPr lang="nl-NL" sz="2800" dirty="0"/>
              <a:t> 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2145" y="1460581"/>
            <a:ext cx="221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first </a:t>
            </a:r>
            <a:r>
              <a:rPr lang="nl-NL" sz="2800" dirty="0" err="1"/>
              <a:t>year</a:t>
            </a:r>
            <a:r>
              <a:rPr lang="nl-NL" sz="2800" dirty="0"/>
              <a:t> 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84232" y="64155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Kedra</a:t>
            </a:r>
            <a:r>
              <a:rPr lang="nl-NL" sz="1600" dirty="0"/>
              <a:t> et al.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8A804-A508-4C42-9CB9-3B03F5F4E9C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5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80" y="1092412"/>
            <a:ext cx="5658762" cy="2037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81" y="361329"/>
            <a:ext cx="841377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Winners </a:t>
            </a:r>
            <a:r>
              <a:rPr lang="en-US" sz="3600" dirty="0" err="1"/>
              <a:t>en</a:t>
            </a:r>
            <a:r>
              <a:rPr lang="en-US" sz="3600" dirty="0"/>
              <a:t> losers </a:t>
            </a:r>
            <a:r>
              <a:rPr lang="en-US" sz="3600" dirty="0" err="1"/>
              <a:t>klimaatverandering</a:t>
            </a:r>
            <a:r>
              <a:rPr lang="en-US" sz="3600" dirty="0"/>
              <a:t> </a:t>
            </a:r>
            <a:r>
              <a:rPr lang="en-US" sz="3600" dirty="0" err="1"/>
              <a:t>Arctis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Winners:</a:t>
            </a:r>
          </a:p>
          <a:p>
            <a:r>
              <a:rPr lang="nl-NL" sz="3600" dirty="0"/>
              <a:t>• </a:t>
            </a:r>
            <a:r>
              <a:rPr lang="en-US" sz="3600" dirty="0" err="1"/>
              <a:t>openwater</a:t>
            </a:r>
            <a:r>
              <a:rPr lang="en-US" sz="3600" dirty="0"/>
              <a:t> </a:t>
            </a:r>
            <a:r>
              <a:rPr lang="en-US" sz="3600" dirty="0" err="1"/>
              <a:t>productiviteit</a:t>
            </a:r>
            <a:endParaRPr lang="en-US" sz="3600" dirty="0"/>
          </a:p>
          <a:p>
            <a:r>
              <a:rPr lang="nl-NL" sz="3600" dirty="0"/>
              <a:t>• </a:t>
            </a:r>
            <a:r>
              <a:rPr lang="en-US" sz="3600" dirty="0" err="1"/>
              <a:t>Atlantiche</a:t>
            </a:r>
            <a:r>
              <a:rPr lang="en-US" sz="3600" dirty="0"/>
              <a:t> </a:t>
            </a:r>
            <a:r>
              <a:rPr lang="en-US" sz="3600" dirty="0" err="1"/>
              <a:t>soorten</a:t>
            </a:r>
            <a:r>
              <a:rPr lang="en-US" sz="3600" dirty="0"/>
              <a:t>, vis, </a:t>
            </a:r>
            <a:r>
              <a:rPr lang="en-US" sz="3600" dirty="0" err="1"/>
              <a:t>walvis</a:t>
            </a:r>
            <a:r>
              <a:rPr lang="en-US" sz="3600" dirty="0"/>
              <a:t>  </a:t>
            </a:r>
          </a:p>
          <a:p>
            <a:endParaRPr lang="en-US" sz="3600" dirty="0"/>
          </a:p>
          <a:p>
            <a:r>
              <a:rPr lang="en-US" sz="3600" dirty="0"/>
              <a:t>Losers:</a:t>
            </a:r>
          </a:p>
          <a:p>
            <a:r>
              <a:rPr lang="nl-NL" sz="3600" dirty="0"/>
              <a:t>• </a:t>
            </a:r>
            <a:r>
              <a:rPr lang="en-US" sz="3600" dirty="0" err="1"/>
              <a:t>Zeeijs</a:t>
            </a:r>
            <a:r>
              <a:rPr lang="en-US" sz="3600" dirty="0"/>
              <a:t> </a:t>
            </a:r>
            <a:r>
              <a:rPr lang="en-US" sz="3600" dirty="0" err="1"/>
              <a:t>productiviteit</a:t>
            </a:r>
            <a:endParaRPr lang="en-US" sz="3600" dirty="0"/>
          </a:p>
          <a:p>
            <a:r>
              <a:rPr lang="nl-NL" sz="3600" dirty="0"/>
              <a:t>• </a:t>
            </a:r>
            <a:r>
              <a:rPr lang="en-US" sz="3600" dirty="0" err="1"/>
              <a:t>Zeeijs</a:t>
            </a:r>
            <a:r>
              <a:rPr lang="en-US" sz="3600" dirty="0"/>
              <a:t> </a:t>
            </a:r>
            <a:r>
              <a:rPr lang="en-US" sz="3600" dirty="0" err="1"/>
              <a:t>afhankelijke</a:t>
            </a:r>
            <a:r>
              <a:rPr lang="en-US" sz="3600" dirty="0"/>
              <a:t> </a:t>
            </a:r>
            <a:r>
              <a:rPr lang="en-US" sz="3600" dirty="0" err="1"/>
              <a:t>soorten</a:t>
            </a:r>
            <a:endParaRPr lang="en-US" sz="3600" dirty="0"/>
          </a:p>
          <a:p>
            <a:r>
              <a:rPr lang="en-US" sz="3600" dirty="0"/>
              <a:t>	(</a:t>
            </a:r>
            <a:r>
              <a:rPr lang="en-US" sz="3600" dirty="0" err="1"/>
              <a:t>zeehonden</a:t>
            </a:r>
            <a:r>
              <a:rPr lang="en-US" sz="3600" dirty="0"/>
              <a:t>, </a:t>
            </a:r>
            <a:r>
              <a:rPr lang="en-US" sz="3600" dirty="0" err="1"/>
              <a:t>ijsbeer</a:t>
            </a:r>
            <a:r>
              <a:rPr lang="en-US" sz="3600" dirty="0"/>
              <a:t>, walrus)</a:t>
            </a:r>
          </a:p>
          <a:p>
            <a:r>
              <a:rPr lang="nl-NL" sz="3600" dirty="0"/>
              <a:t>• </a:t>
            </a:r>
            <a:r>
              <a:rPr lang="en-US" sz="3600" dirty="0" err="1"/>
              <a:t>bentisch</a:t>
            </a:r>
            <a:r>
              <a:rPr lang="en-US" sz="3600" dirty="0"/>
              <a:t> system?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1" y="3168203"/>
            <a:ext cx="5446421" cy="36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9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F649AC-771B-49B9-B93E-AF2495861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1" y="126505"/>
            <a:ext cx="9955200" cy="66091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352" y="244699"/>
            <a:ext cx="542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Voor</a:t>
            </a:r>
            <a:r>
              <a:rPr lang="en-US" sz="3600" dirty="0"/>
              <a:t> </a:t>
            </a:r>
            <a:r>
              <a:rPr lang="en-US" sz="3600" dirty="0" err="1"/>
              <a:t>iedereen</a:t>
            </a:r>
            <a:r>
              <a:rPr lang="en-US" sz="3600" dirty="0"/>
              <a:t> </a:t>
            </a:r>
            <a:r>
              <a:rPr lang="en-US" sz="3600" dirty="0" err="1"/>
              <a:t>berijkbaar</a:t>
            </a:r>
            <a:r>
              <a:rPr lang="en-US" sz="3600" dirty="0"/>
              <a:t>? North pole marathon</a:t>
            </a:r>
          </a:p>
        </p:txBody>
      </p:sp>
    </p:spTree>
    <p:extLst>
      <p:ext uri="{BB962C8B-B14F-4D97-AF65-F5344CB8AC3E}">
        <p14:creationId xmlns:p14="http://schemas.microsoft.com/office/powerpoint/2010/main" val="151537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191A72-59BA-44D1-8926-81B13BED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90151"/>
            <a:ext cx="6815192" cy="3825026"/>
          </a:xfrm>
          <a:prstGeom prst="rect">
            <a:avLst/>
          </a:prstGeom>
        </p:spPr>
      </p:pic>
      <p:pic>
        <p:nvPicPr>
          <p:cNvPr id="3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41" y="2901132"/>
            <a:ext cx="5248558" cy="391823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44B90-E148-4952-9B74-50E3C6644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72" y="3915178"/>
            <a:ext cx="4353169" cy="2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0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7105" y="166777"/>
            <a:ext cx="78488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dirty="0"/>
              <a:t>Atlantificatie Barents Zee</a:t>
            </a:r>
          </a:p>
        </p:txBody>
      </p:sp>
      <p:pic>
        <p:nvPicPr>
          <p:cNvPr id="4098" name="Picture 2" descr=" Ice cond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1" y="813108"/>
            <a:ext cx="10066836" cy="59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413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fbeeldingsresultaat voor Barents sea sea ice anomal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5"/>
          <a:stretch/>
        </p:blipFill>
        <p:spPr bwMode="auto">
          <a:xfrm>
            <a:off x="5622639" y="1159097"/>
            <a:ext cx="6582240" cy="48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276" y="160184"/>
            <a:ext cx="10457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Barents Zee: variabele 	• Atlantische instroom</a:t>
            </a:r>
          </a:p>
          <a:p>
            <a:r>
              <a:rPr lang="nl-NL" sz="3600" dirty="0"/>
              <a:t>					• warmte, zeeijs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62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r="2263" b="1819"/>
          <a:stretch/>
        </p:blipFill>
        <p:spPr>
          <a:xfrm>
            <a:off x="98334" y="1416676"/>
            <a:ext cx="5782768" cy="5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5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3" y="305498"/>
            <a:ext cx="7848671" cy="64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9357" y="3261626"/>
            <a:ext cx="41702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/>
              <a:t>Barents Zee</a:t>
            </a:r>
          </a:p>
          <a:p>
            <a:endParaRPr lang="nl-NL" sz="2800" dirty="0"/>
          </a:p>
          <a:p>
            <a:r>
              <a:rPr lang="nl-NL" sz="2800" dirty="0"/>
              <a:t>• </a:t>
            </a:r>
            <a:r>
              <a:rPr lang="en-US" sz="2800" dirty="0" err="1"/>
              <a:t>warme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nl-NL" sz="2800" dirty="0"/>
              <a:t>nstroom</a:t>
            </a:r>
            <a:endParaRPr lang="en-US" sz="2800" dirty="0"/>
          </a:p>
          <a:p>
            <a:r>
              <a:rPr lang="nl-NL" sz="2800" dirty="0"/>
              <a:t>• </a:t>
            </a:r>
            <a:r>
              <a:rPr lang="en-US" sz="2800" dirty="0"/>
              <a:t>minder </a:t>
            </a:r>
            <a:r>
              <a:rPr lang="en-US" sz="2800" dirty="0" err="1"/>
              <a:t>zeeijs</a:t>
            </a:r>
            <a:endParaRPr lang="en-US" sz="2800" dirty="0"/>
          </a:p>
          <a:p>
            <a:r>
              <a:rPr lang="nl-NL" sz="2800" dirty="0"/>
              <a:t>• </a:t>
            </a:r>
            <a:r>
              <a:rPr lang="en-US" sz="2800" dirty="0" err="1"/>
              <a:t>toename</a:t>
            </a:r>
            <a:r>
              <a:rPr lang="en-US" sz="2800" dirty="0"/>
              <a:t> open water</a:t>
            </a:r>
          </a:p>
          <a:p>
            <a:r>
              <a:rPr lang="nl-NL" sz="2800" dirty="0"/>
              <a:t>• </a:t>
            </a:r>
            <a:r>
              <a:rPr lang="en-US" sz="2800" dirty="0" err="1"/>
              <a:t>langer</a:t>
            </a:r>
            <a:r>
              <a:rPr lang="en-US" sz="2800" dirty="0"/>
              <a:t> open water</a:t>
            </a:r>
            <a:endParaRPr lang="nl-NL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94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9893" y="3494028"/>
            <a:ext cx="5164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Benthische productiviteit  </a:t>
            </a:r>
          </a:p>
          <a:p>
            <a:r>
              <a:rPr lang="nl-NL" sz="3600" dirty="0"/>
              <a:t>(biomassa omgerekend naar productiviteit)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00" y="6447629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Degen et al. 2015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53"/>
          <a:stretch/>
        </p:blipFill>
        <p:spPr bwMode="auto">
          <a:xfrm>
            <a:off x="227584" y="187656"/>
            <a:ext cx="6505615" cy="64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64</a:t>
            </a:fld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76" y="287625"/>
            <a:ext cx="5536050" cy="29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95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9680" y="24482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fytoplankton productiviteit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2448" y="640149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Degen et al. 2016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26314" r="34326" b="9552"/>
          <a:stretch/>
        </p:blipFill>
        <p:spPr bwMode="auto">
          <a:xfrm>
            <a:off x="305833" y="891153"/>
            <a:ext cx="5760488" cy="587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65</a:t>
            </a:fld>
            <a:endParaRPr lang="nl-NL"/>
          </a:p>
        </p:txBody>
      </p:sp>
      <p:pic>
        <p:nvPicPr>
          <p:cNvPr id="9" name="Picture 2" descr="https://www.climate.gov/sites/default/files/styles/featured-image/public/graph_map_barents_sea.png?itok=r3GrJXp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44"/>
          <a:stretch/>
        </p:blipFill>
        <p:spPr bwMode="auto">
          <a:xfrm>
            <a:off x="6043522" y="1011640"/>
            <a:ext cx="6148478" cy="37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47756" y="4872791"/>
            <a:ext cx="4505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20–30% </a:t>
            </a:r>
            <a:r>
              <a:rPr lang="en-US" sz="3600" dirty="0" err="1"/>
              <a:t>toegenomen</a:t>
            </a:r>
            <a:r>
              <a:rPr lang="en-US" sz="3600" dirty="0"/>
              <a:t> door minder </a:t>
            </a:r>
            <a:r>
              <a:rPr lang="en-US" sz="3600" dirty="0" err="1"/>
              <a:t>zeeijs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265038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185" y="5366221"/>
            <a:ext cx="10616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levenscyclus</a:t>
            </a:r>
            <a:r>
              <a:rPr lang="en-US" sz="3600" dirty="0"/>
              <a:t>: 2–4 years </a:t>
            </a:r>
          </a:p>
          <a:p>
            <a:r>
              <a:rPr lang="en-US" sz="3600" dirty="0" err="1"/>
              <a:t>Seizoensgebonden</a:t>
            </a:r>
            <a:r>
              <a:rPr lang="en-US" sz="3600" dirty="0"/>
              <a:t> </a:t>
            </a:r>
            <a:r>
              <a:rPr lang="en-US" sz="3600" dirty="0" err="1"/>
              <a:t>verticale</a:t>
            </a:r>
            <a:r>
              <a:rPr lang="en-US" sz="3600" dirty="0"/>
              <a:t> </a:t>
            </a:r>
            <a:r>
              <a:rPr lang="en-US" sz="3600" dirty="0" err="1"/>
              <a:t>migratie</a:t>
            </a:r>
            <a:r>
              <a:rPr lang="en-US" sz="3600" dirty="0"/>
              <a:t> (winter: </a:t>
            </a:r>
            <a:r>
              <a:rPr lang="en-US" sz="3600" dirty="0" err="1"/>
              <a:t>bodem</a:t>
            </a:r>
            <a:r>
              <a:rPr lang="en-US" sz="3600" dirty="0"/>
              <a:t>)</a:t>
            </a:r>
          </a:p>
        </p:txBody>
      </p:sp>
      <p:pic>
        <p:nvPicPr>
          <p:cNvPr id="1026" name="Picture 2" descr="Thysanoessa rasch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2" y="1710099"/>
            <a:ext cx="3397936" cy="339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8185" y="403860"/>
            <a:ext cx="1110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Arctische Krill, </a:t>
            </a:r>
            <a:r>
              <a:rPr lang="en-US" sz="3600" dirty="0" err="1"/>
              <a:t>kleine</a:t>
            </a:r>
            <a:r>
              <a:rPr lang="en-US" sz="3600" dirty="0"/>
              <a:t> Crustacea,  order: </a:t>
            </a:r>
            <a:r>
              <a:rPr lang="en-US" sz="3600" dirty="0" err="1"/>
              <a:t>Euphausiacea</a:t>
            </a:r>
            <a:endParaRPr lang="nl-NL" sz="3600" dirty="0"/>
          </a:p>
        </p:txBody>
      </p:sp>
      <p:sp>
        <p:nvSpPr>
          <p:cNvPr id="8" name="Rectangle 7"/>
          <p:cNvSpPr/>
          <p:nvPr/>
        </p:nvSpPr>
        <p:spPr>
          <a:xfrm>
            <a:off x="618185" y="1360631"/>
            <a:ext cx="2077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i="1" dirty="0" err="1">
                <a:solidFill>
                  <a:prstClr val="black"/>
                </a:solidFill>
              </a:rPr>
              <a:t>Thysanoessa</a:t>
            </a:r>
            <a:r>
              <a:rPr lang="nl-NL" i="1" dirty="0">
                <a:solidFill>
                  <a:prstClr val="black"/>
                </a:solidFill>
              </a:rPr>
              <a:t> </a:t>
            </a:r>
            <a:r>
              <a:rPr lang="nl-NL" i="1" dirty="0" err="1">
                <a:solidFill>
                  <a:prstClr val="black"/>
                </a:solidFill>
              </a:rPr>
              <a:t>raschii</a:t>
            </a:r>
            <a:endParaRPr lang="nl-NL" i="1" dirty="0">
              <a:solidFill>
                <a:prstClr val="black"/>
              </a:solidFill>
            </a:endParaRPr>
          </a:p>
        </p:txBody>
      </p:sp>
      <p:pic>
        <p:nvPicPr>
          <p:cNvPr id="7" name="Picture 2" descr="http://www.arcodiv.org/watercolumn/euphausiid/images/Meganyctiphanes_norvegica/Meganyctiphanes_norvegica-750x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0" y="1710097"/>
            <a:ext cx="3397938" cy="3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fbeeldingsresultaat voor Thysanoessa inerm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7" y="1710097"/>
            <a:ext cx="3400023" cy="34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111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s.els-cdn.com/content/image/1-s2.0-S0079661116300854-gr1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" y="190519"/>
            <a:ext cx="7466091" cy="44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751" y="4753015"/>
            <a:ext cx="10785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Warmere</a:t>
            </a:r>
            <a:r>
              <a:rPr lang="en-US" sz="3600" dirty="0"/>
              <a:t> </a:t>
            </a:r>
            <a:r>
              <a:rPr lang="en-US" sz="3600" dirty="0" err="1"/>
              <a:t>Atlantische</a:t>
            </a:r>
            <a:r>
              <a:rPr lang="en-US" sz="3600" dirty="0"/>
              <a:t> </a:t>
            </a:r>
            <a:r>
              <a:rPr lang="en-US" sz="3600" dirty="0" err="1"/>
              <a:t>instroom</a:t>
            </a:r>
            <a:r>
              <a:rPr lang="en-US" sz="3600" dirty="0"/>
              <a:t> Barents Zee:	</a:t>
            </a:r>
            <a:r>
              <a:rPr lang="nl-NL" sz="3600" dirty="0"/>
              <a:t> </a:t>
            </a:r>
          </a:p>
          <a:p>
            <a:r>
              <a:rPr lang="nl-NL" sz="3600" dirty="0"/>
              <a:t>• </a:t>
            </a:r>
            <a:r>
              <a:rPr lang="en-US" sz="3600" dirty="0" err="1"/>
              <a:t>toename</a:t>
            </a:r>
            <a:r>
              <a:rPr lang="en-US" sz="3600" dirty="0"/>
              <a:t> </a:t>
            </a:r>
            <a:r>
              <a:rPr lang="en-US" sz="3600" dirty="0" err="1"/>
              <a:t>euphausiids</a:t>
            </a:r>
            <a:endParaRPr lang="en-US" sz="3600" dirty="0"/>
          </a:p>
          <a:p>
            <a:r>
              <a:rPr lang="nl-NL" sz="3600" dirty="0"/>
              <a:t>• </a:t>
            </a:r>
            <a:r>
              <a:rPr lang="en-US" sz="3600" dirty="0" err="1"/>
              <a:t>meer</a:t>
            </a:r>
            <a:r>
              <a:rPr lang="en-US" sz="3600" dirty="0"/>
              <a:t> </a:t>
            </a:r>
            <a:r>
              <a:rPr lang="en-US" sz="3600" dirty="0" err="1"/>
              <a:t>voedsel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</a:t>
            </a:r>
            <a:r>
              <a:rPr lang="en-US" sz="3600" dirty="0" err="1"/>
              <a:t>hogere</a:t>
            </a:r>
            <a:r>
              <a:rPr lang="en-US" sz="3600" dirty="0"/>
              <a:t> </a:t>
            </a:r>
            <a:r>
              <a:rPr lang="en-US" sz="3600" dirty="0" err="1"/>
              <a:t>trofische</a:t>
            </a:r>
            <a:r>
              <a:rPr lang="en-US" sz="3600" dirty="0"/>
              <a:t> </a:t>
            </a:r>
            <a:r>
              <a:rPr lang="en-US" sz="3600" dirty="0" err="1"/>
              <a:t>niveaus</a:t>
            </a:r>
            <a:r>
              <a:rPr lang="en-US" sz="3600" dirty="0"/>
              <a:t> </a:t>
            </a:r>
            <a:endParaRPr lang="nl-NL" sz="3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9381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0" y="2498501"/>
            <a:ext cx="8031756" cy="2891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64" y="4784586"/>
            <a:ext cx="8945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Atlantische Kabeljauw  </a:t>
            </a:r>
          </a:p>
          <a:p>
            <a:r>
              <a:rPr lang="nl-NL" sz="3600" dirty="0"/>
              <a:t>• migrerende generalist</a:t>
            </a:r>
          </a:p>
          <a:p>
            <a:r>
              <a:rPr lang="nl-NL" sz="3600" dirty="0"/>
              <a:t>• expansie Noordelijke Barents Zee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074F-51BA-44E3-854D-7B6807356D8E}" type="slidenum">
              <a:rPr lang="nl-NL" smtClean="0"/>
              <a:t>68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" y="119745"/>
            <a:ext cx="11997660" cy="23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79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8" y="180176"/>
            <a:ext cx="9740993" cy="65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1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0287" y="210750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Noordelijke IJszee</a:t>
            </a:r>
          </a:p>
          <a:p>
            <a:endParaRPr lang="nl-NL" sz="3600" dirty="0"/>
          </a:p>
          <a:p>
            <a:endParaRPr lang="nl-NL" sz="3600" dirty="0"/>
          </a:p>
          <a:p>
            <a:r>
              <a:rPr lang="nl-NL" sz="3600" dirty="0"/>
              <a:t>Noordpool- cirkel</a:t>
            </a:r>
          </a:p>
          <a:p>
            <a:r>
              <a:rPr lang="nl-NL" sz="3600" dirty="0"/>
              <a:t>66°33′46.0</a:t>
            </a:r>
          </a:p>
          <a:p>
            <a:endParaRPr lang="nl-NL" sz="3600" dirty="0"/>
          </a:p>
          <a:p>
            <a:r>
              <a:rPr lang="nl-NL" sz="3600" dirty="0"/>
              <a:t>Arctis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41" y="210750"/>
            <a:ext cx="6123597" cy="5018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5141" y="5584805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Zomer:	≥ 1 dag 24 uur zonlicht</a:t>
            </a:r>
          </a:p>
          <a:p>
            <a:r>
              <a:rPr lang="nl-NL" sz="2800" dirty="0"/>
              <a:t>Winter:	≥ 1 dag 24 uur donker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59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r="2999"/>
          <a:stretch/>
        </p:blipFill>
        <p:spPr>
          <a:xfrm>
            <a:off x="5588424" y="128789"/>
            <a:ext cx="6520050" cy="6592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045" y="1057849"/>
            <a:ext cx="56777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• omgeven door continenten</a:t>
            </a:r>
          </a:p>
          <a:p>
            <a:endParaRPr lang="nl-NL" sz="3600" dirty="0"/>
          </a:p>
          <a:p>
            <a:r>
              <a:rPr lang="nl-NL" sz="3600" dirty="0"/>
              <a:t>• 36% ondiepe kustzee </a:t>
            </a:r>
          </a:p>
          <a:p>
            <a:r>
              <a:rPr lang="nl-NL" sz="3600" dirty="0"/>
              <a:t>	(30-100 m)</a:t>
            </a:r>
          </a:p>
          <a:p>
            <a:endParaRPr lang="nl-NL" sz="3600" dirty="0"/>
          </a:p>
          <a:p>
            <a:r>
              <a:rPr lang="nl-NL" sz="3600" dirty="0"/>
              <a:t>• diepe centrale basins </a:t>
            </a:r>
          </a:p>
          <a:p>
            <a:r>
              <a:rPr lang="nl-NL" sz="3600" dirty="0"/>
              <a:t>	(tot 5000 m)</a:t>
            </a:r>
          </a:p>
          <a:p>
            <a:endParaRPr lang="nl-NL" sz="3600" dirty="0"/>
          </a:p>
          <a:p>
            <a:r>
              <a:rPr lang="nl-NL" sz="3600" dirty="0"/>
              <a:t>• hoog zoetwatergehalte</a:t>
            </a:r>
          </a:p>
          <a:p>
            <a:r>
              <a:rPr lang="nl-NL" sz="3600" dirty="0"/>
              <a:t>• zeeijs</a:t>
            </a:r>
            <a:endParaRPr lang="nl-NL" sz="2800" dirty="0"/>
          </a:p>
        </p:txBody>
      </p:sp>
      <p:sp>
        <p:nvSpPr>
          <p:cNvPr id="2" name="Rectangle 1"/>
          <p:cNvSpPr/>
          <p:nvPr/>
        </p:nvSpPr>
        <p:spPr>
          <a:xfrm>
            <a:off x="426834" y="248453"/>
            <a:ext cx="378274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solidFill>
                  <a:prstClr val="black"/>
                </a:solidFill>
              </a:rPr>
              <a:t>Noordelijke IJszee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23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77" y="0"/>
            <a:ext cx="6768752" cy="6814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10" y="1327449"/>
            <a:ext cx="3985959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Zoetwaterinflux:</a:t>
            </a:r>
          </a:p>
          <a:p>
            <a:pPr>
              <a:lnSpc>
                <a:spcPct val="80000"/>
              </a:lnSpc>
            </a:pPr>
            <a:r>
              <a:rPr lang="en-US" altLang="nl-NL" sz="3600" dirty="0"/>
              <a:t>	</a:t>
            </a:r>
          </a:p>
          <a:p>
            <a:pPr>
              <a:lnSpc>
                <a:spcPct val="80000"/>
              </a:lnSpc>
            </a:pPr>
            <a:r>
              <a:rPr lang="en-US" altLang="nl-NL" sz="3600" dirty="0"/>
              <a:t>38% </a:t>
            </a:r>
            <a:r>
              <a:rPr lang="en-US" altLang="nl-NL" sz="3600" dirty="0" err="1"/>
              <a:t>rivieren</a:t>
            </a:r>
            <a:endParaRPr lang="en-US" altLang="nl-NL" sz="3600" dirty="0"/>
          </a:p>
          <a:p>
            <a:pPr>
              <a:lnSpc>
                <a:spcPct val="80000"/>
              </a:lnSpc>
            </a:pPr>
            <a:endParaRPr lang="en-US" altLang="nl-NL" sz="3600" dirty="0"/>
          </a:p>
          <a:p>
            <a:pPr>
              <a:lnSpc>
                <a:spcPct val="80000"/>
              </a:lnSpc>
            </a:pPr>
            <a:r>
              <a:rPr lang="en-US" altLang="nl-NL" sz="3600" dirty="0"/>
              <a:t>30% Bering </a:t>
            </a:r>
            <a:r>
              <a:rPr lang="en-US" altLang="nl-NL" sz="3600" dirty="0" err="1"/>
              <a:t>Straat</a:t>
            </a:r>
            <a:endParaRPr lang="en-US" altLang="nl-NL" sz="3600" dirty="0"/>
          </a:p>
          <a:p>
            <a:pPr>
              <a:lnSpc>
                <a:spcPct val="80000"/>
              </a:lnSpc>
            </a:pPr>
            <a:endParaRPr lang="en-US" altLang="nl-NL" sz="3600" dirty="0"/>
          </a:p>
          <a:p>
            <a:pPr>
              <a:lnSpc>
                <a:spcPct val="80000"/>
              </a:lnSpc>
            </a:pPr>
            <a:r>
              <a:rPr lang="en-US" altLang="nl-NL" sz="3600" dirty="0"/>
              <a:t>24% </a:t>
            </a:r>
            <a:r>
              <a:rPr lang="en-US" altLang="nl-NL" sz="3600" dirty="0" err="1"/>
              <a:t>neerslag</a:t>
            </a:r>
            <a:endParaRPr lang="en-US" altLang="nl-NL" sz="3600" dirty="0"/>
          </a:p>
          <a:p>
            <a:endParaRPr lang="nl-NL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306C-3BC8-4451-B82D-435DC6B5C7A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512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1170</Words>
  <Application>Microsoft Office PowerPoint</Application>
  <PresentationFormat>Breedbeeld</PresentationFormat>
  <Paragraphs>304</Paragraphs>
  <Slides>69</Slides>
  <Notes>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Centaur</vt:lpstr>
      <vt:lpstr>Office Theme</vt:lpstr>
      <vt:lpstr>SPW 11.0 Graph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W.H. van de Poll</dc:creator>
  <cp:lastModifiedBy>Tycho Malmberg</cp:lastModifiedBy>
  <cp:revision>166</cp:revision>
  <dcterms:created xsi:type="dcterms:W3CDTF">2019-12-20T12:20:32Z</dcterms:created>
  <dcterms:modified xsi:type="dcterms:W3CDTF">2020-02-03T16:12:26Z</dcterms:modified>
</cp:coreProperties>
</file>