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359" r:id="rId2"/>
    <p:sldId id="448" r:id="rId3"/>
    <p:sldId id="476" r:id="rId4"/>
    <p:sldId id="456" r:id="rId5"/>
    <p:sldId id="455" r:id="rId6"/>
    <p:sldId id="457" r:id="rId7"/>
    <p:sldId id="469" r:id="rId8"/>
    <p:sldId id="468" r:id="rId9"/>
    <p:sldId id="460" r:id="rId10"/>
    <p:sldId id="461" r:id="rId11"/>
    <p:sldId id="462" r:id="rId12"/>
    <p:sldId id="463" r:id="rId13"/>
    <p:sldId id="464" r:id="rId14"/>
    <p:sldId id="466" r:id="rId15"/>
    <p:sldId id="467" r:id="rId16"/>
    <p:sldId id="474" r:id="rId17"/>
    <p:sldId id="475" r:id="rId18"/>
    <p:sldId id="470" r:id="rId19"/>
    <p:sldId id="471" r:id="rId20"/>
    <p:sldId id="47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/>
        <a:cs typeface="Geneva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Geneva"/>
        <a:cs typeface="Geneva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Geneva"/>
        <a:cs typeface="Geneva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Geneva"/>
        <a:cs typeface="Geneva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Geneva"/>
        <a:cs typeface="Genev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ia Bruni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CC"/>
    <a:srgbClr val="D00077"/>
    <a:srgbClr val="FF0066"/>
    <a:srgbClr val="CC0066"/>
    <a:srgbClr val="C832C3"/>
    <a:srgbClr val="92887E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0139" autoAdjust="0"/>
  </p:normalViewPr>
  <p:slideViewPr>
    <p:cSldViewPr>
      <p:cViewPr>
        <p:scale>
          <a:sx n="50" d="100"/>
          <a:sy n="50" d="100"/>
        </p:scale>
        <p:origin x="-2082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8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pitchFamily="34" charset="0"/>
              </a:defRPr>
            </a:lvl1pPr>
          </a:lstStyle>
          <a:p>
            <a:pPr>
              <a:defRPr/>
            </a:pPr>
            <a:fld id="{1F32F5D8-1C27-4160-AA2A-C1A1A55733A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399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pitchFamily="34" charset="0"/>
              </a:defRPr>
            </a:lvl1pPr>
          </a:lstStyle>
          <a:p>
            <a:pPr>
              <a:defRPr/>
            </a:pPr>
            <a:fld id="{2388AF50-CDC4-4CB3-8B63-2F04D7260C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50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0DA7BA-4419-49ED-9DAD-B49D9E62C426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A6699C-BF53-402E-8980-831154FFD152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BDD00D-8979-4414-A61E-40470214A4DF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AE712F-C517-4BB4-A926-946F32863484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145BFC-2E05-44F6-B4AF-592703AADCE4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O-ppt-backdrop-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1600200"/>
            <a:ext cx="5334000" cy="2667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28194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E0FCB-DA61-4717-A7C5-4F8A199771F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6C2AE-E4F9-4DE1-88ED-E422A97CEEE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00800" y="609600"/>
            <a:ext cx="18288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3340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3BF35-EB25-45BE-BAF4-DDDAE0A8AC0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E358-44C2-49D3-B111-E5FB24EC889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327DA-2DA6-4AE5-938A-19C66CE12ED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B711-1D37-4BBE-A879-E3C29CC8373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27E9D-1AC2-4DF2-9DDD-91F271D7FB3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729D7-BF8E-4472-8841-9693D3D5AFE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41F3C-10A6-41E2-9C2D-029AC7F0AC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2F118-E280-4804-97DF-BD11EAAC60E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3BC9B-3F92-4B08-A928-14B66F9127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3D35F-F744-4A4F-B8A5-0F7382DD1D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SLO-ppt-backdrop-mast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8D6E1F-1434-48B0-AC1C-CD76B0AF8FB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2887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2887E"/>
          </a:solidFill>
          <a:latin typeface="Arial" pitchFamily="34" charset="0"/>
          <a:ea typeface="Osaka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2887E"/>
          </a:solidFill>
          <a:latin typeface="Arial" pitchFamily="34" charset="0"/>
          <a:ea typeface="Osaka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2887E"/>
          </a:solidFill>
          <a:latin typeface="Arial" pitchFamily="34" charset="0"/>
          <a:ea typeface="Osaka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2887E"/>
          </a:solidFill>
          <a:latin typeface="Arial" pitchFamily="34" charset="0"/>
          <a:ea typeface="Osaka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2887E"/>
          </a:solidFill>
          <a:latin typeface="Arial" pitchFamily="34" charset="0"/>
          <a:ea typeface="Osaka"/>
          <a:cs typeface="Osaka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2887E"/>
          </a:solidFill>
          <a:latin typeface="Arial" pitchFamily="34" charset="0"/>
          <a:ea typeface="Osaka"/>
          <a:cs typeface="Osaka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2887E"/>
          </a:solidFill>
          <a:latin typeface="Arial" pitchFamily="34" charset="0"/>
          <a:ea typeface="Osaka"/>
          <a:cs typeface="Osaka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2887E"/>
          </a:solidFill>
          <a:latin typeface="Arial" pitchFamily="34" charset="0"/>
          <a:ea typeface="Osaka"/>
          <a:cs typeface="Osaka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1600200"/>
            <a:ext cx="5551488" cy="2667000"/>
          </a:xfrm>
        </p:spPr>
        <p:txBody>
          <a:bodyPr/>
          <a:lstStyle/>
          <a:p>
            <a:pPr eaLnBrk="1" hangingPunct="1"/>
            <a:r>
              <a:rPr lang="nl-NL" smtClean="0"/>
              <a:t>Vraagt onderwijsvernieuwing om gedragsverandering?</a:t>
            </a:r>
            <a:endParaRPr lang="en-GB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3405188"/>
            <a:ext cx="5334000" cy="1752600"/>
          </a:xfrm>
        </p:spPr>
        <p:txBody>
          <a:bodyPr/>
          <a:lstStyle/>
          <a:p>
            <a:pPr eaLnBrk="1" hangingPunct="1"/>
            <a:r>
              <a:rPr lang="en-GB" sz="2000" smtClean="0"/>
              <a:t>11 januari 2014</a:t>
            </a:r>
          </a:p>
          <a:p>
            <a:pPr eaLnBrk="1" hangingPunct="1"/>
            <a:endParaRPr lang="en-GB" sz="2000" smtClean="0"/>
          </a:p>
          <a:p>
            <a:pPr eaLnBrk="1" hangingPunct="1"/>
            <a:r>
              <a:rPr lang="en-GB" sz="2000" smtClean="0"/>
              <a:t>Marcel Kamp en Herman Schalk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3072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57225"/>
            <a:ext cx="64008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3174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966788"/>
            <a:ext cx="64865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3277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657225"/>
            <a:ext cx="72294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3379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276475"/>
            <a:ext cx="32956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763" y="3214688"/>
            <a:ext cx="37433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3584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552450"/>
            <a:ext cx="78009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3686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65175"/>
            <a:ext cx="29813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213" y="836613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650" y="38608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3789363"/>
            <a:ext cx="29813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Vind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context  </a:t>
            </a:r>
            <a:r>
              <a:rPr lang="en-US" dirty="0" err="1" smtClean="0"/>
              <a:t>dichtbij</a:t>
            </a:r>
            <a:r>
              <a:rPr lang="en-US" dirty="0" smtClean="0"/>
              <a:t> - 1</a:t>
            </a:r>
          </a:p>
        </p:txBody>
      </p:sp>
      <p:pic>
        <p:nvPicPr>
          <p:cNvPr id="37890" name="Picture 2" descr="IMG_0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276475"/>
            <a:ext cx="5891213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Vind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context </a:t>
            </a:r>
            <a:r>
              <a:rPr lang="en-US" dirty="0" err="1" smtClean="0"/>
              <a:t>dichtbij</a:t>
            </a:r>
            <a:r>
              <a:rPr lang="en-US" dirty="0" smtClean="0"/>
              <a:t>- 2</a:t>
            </a:r>
          </a:p>
        </p:txBody>
      </p:sp>
      <p:pic>
        <p:nvPicPr>
          <p:cNvPr id="38914" name="Picture 2" descr="C:\Users\Marcel\Pictures\2011 05 15 Mokerschans\DSC_0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7963" y="1981200"/>
            <a:ext cx="618807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658813"/>
          </a:xfrm>
        </p:spPr>
        <p:txBody>
          <a:bodyPr/>
          <a:lstStyle/>
          <a:p>
            <a:r>
              <a:rPr lang="en-US" dirty="0" err="1" smtClean="0"/>
              <a:t>Vind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context </a:t>
            </a:r>
            <a:r>
              <a:rPr lang="en-US" dirty="0" err="1" smtClean="0"/>
              <a:t>dichtbij</a:t>
            </a:r>
            <a:r>
              <a:rPr lang="en-US" dirty="0" smtClean="0"/>
              <a:t> - 3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0" y="1773238"/>
            <a:ext cx="7902575" cy="432276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nl-NL" sz="2800" dirty="0" smtClean="0"/>
              <a:t>Kies een handelingspraktijk.</a:t>
            </a:r>
          </a:p>
          <a:p>
            <a:pPr>
              <a:buFontTx/>
              <a:buNone/>
              <a:defRPr/>
            </a:pPr>
            <a:endParaRPr lang="nl-NL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nl-NL" sz="2800" dirty="0" smtClean="0"/>
              <a:t>Welke biologische kennis zit er in? </a:t>
            </a:r>
          </a:p>
          <a:p>
            <a:pPr marL="0" indent="0" eaLnBrk="1" hangingPunct="1">
              <a:buFontTx/>
              <a:buNone/>
              <a:defRPr/>
            </a:pPr>
            <a:endParaRPr lang="nl-NL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nl-NL" sz="2800" dirty="0" smtClean="0"/>
              <a:t>Over welke authentieke materialen beschik je ? </a:t>
            </a:r>
          </a:p>
          <a:p>
            <a:pPr marL="0" indent="0" eaLnBrk="1" hangingPunct="1">
              <a:buFontTx/>
              <a:buNone/>
              <a:defRPr/>
            </a:pPr>
            <a:endParaRPr lang="nl-NL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nl-NL" sz="2800" dirty="0" smtClean="0"/>
              <a:t>Welke vorm uit het concept-contextvenster wil je gebruiken?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 smtClean="0"/>
              <a:t>Samenhang in kennis bevorderen</a:t>
            </a:r>
            <a:endParaRPr lang="en-US" dirty="0" smtClean="0"/>
          </a:p>
        </p:txBody>
      </p:sp>
      <p:sp>
        <p:nvSpPr>
          <p:cNvPr id="4096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800" dirty="0" smtClean="0"/>
          </a:p>
          <a:p>
            <a:r>
              <a:rPr lang="nl-NL" sz="2800" dirty="0" smtClean="0"/>
              <a:t>Structureren van de biologische kennis in de </a:t>
            </a:r>
            <a:r>
              <a:rPr lang="nl-NL" sz="2800" dirty="0" err="1" smtClean="0"/>
              <a:t>context-in</a:t>
            </a:r>
            <a:r>
              <a:rPr lang="nl-NL" sz="2800" dirty="0" smtClean="0"/>
              <a:t>- wording</a:t>
            </a:r>
          </a:p>
          <a:p>
            <a:pPr>
              <a:buFontTx/>
              <a:buNone/>
            </a:pPr>
            <a:endParaRPr lang="nl-NL" sz="2800" dirty="0" smtClean="0"/>
          </a:p>
          <a:p>
            <a:r>
              <a:rPr lang="nl-NL" sz="2800" dirty="0" smtClean="0"/>
              <a:t>Bevorderen van  de samenhang in de biologische kennis </a:t>
            </a:r>
            <a:r>
              <a:rPr lang="nl-NL" sz="2800" smtClean="0"/>
              <a:t>van de leerlingen </a:t>
            </a:r>
            <a:r>
              <a:rPr lang="nl-NL" sz="2800" dirty="0" smtClean="0"/>
              <a:t>door  speciale werkvormen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Bouwen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908050"/>
            <a:ext cx="5842000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55675" y="1528763"/>
            <a:ext cx="3832225" cy="5110162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196975"/>
            <a:ext cx="386715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1412875"/>
            <a:ext cx="70358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smtClean="0"/>
              <a:t>Leren van de leraar</a:t>
            </a:r>
            <a:endParaRPr lang="en-US" smtClean="0"/>
          </a:p>
        </p:txBody>
      </p:sp>
      <p:sp>
        <p:nvSpPr>
          <p:cNvPr id="4198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Is nieuw docentgedrag nodig in je </a:t>
            </a:r>
            <a:r>
              <a:rPr lang="nl-NL" sz="2800" dirty="0" err="1" smtClean="0"/>
              <a:t>context-in-wording</a:t>
            </a:r>
            <a:r>
              <a:rPr lang="nl-NL" sz="2800" dirty="0" smtClean="0"/>
              <a:t>? </a:t>
            </a:r>
          </a:p>
          <a:p>
            <a:endParaRPr lang="nl-NL" sz="2800" dirty="0" smtClean="0"/>
          </a:p>
          <a:p>
            <a:r>
              <a:rPr lang="nl-NL" sz="2800" dirty="0" smtClean="0"/>
              <a:t>Hoe </a:t>
            </a:r>
            <a:r>
              <a:rPr lang="nl-NL" sz="2800" dirty="0" err="1" smtClean="0"/>
              <a:t>didactiseer</a:t>
            </a:r>
            <a:r>
              <a:rPr lang="nl-NL" sz="2800" dirty="0" smtClean="0"/>
              <a:t> je authentiek materiaal?</a:t>
            </a:r>
          </a:p>
          <a:p>
            <a:endParaRPr lang="en-US" sz="2800" dirty="0" smtClean="0"/>
          </a:p>
          <a:p>
            <a:r>
              <a:rPr lang="nl-NL" sz="2800" dirty="0" smtClean="0"/>
              <a:t>Hoe past de </a:t>
            </a:r>
            <a:r>
              <a:rPr lang="nl-NL" sz="2800" dirty="0" err="1" smtClean="0"/>
              <a:t>context-in-wording</a:t>
            </a:r>
            <a:r>
              <a:rPr lang="nl-NL" sz="2800" dirty="0" smtClean="0"/>
              <a:t> in je programma?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Programma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Leerlingen</a:t>
            </a:r>
            <a:r>
              <a:rPr lang="en-US" sz="2800" dirty="0" smtClean="0"/>
              <a:t> over </a:t>
            </a:r>
            <a:r>
              <a:rPr lang="en-US" sz="2800" dirty="0" err="1" smtClean="0"/>
              <a:t>biologie-onderwijs</a:t>
            </a:r>
            <a:endParaRPr lang="en-US" sz="2800" dirty="0" smtClean="0"/>
          </a:p>
          <a:p>
            <a:r>
              <a:rPr lang="en-US" sz="2800" dirty="0" smtClean="0"/>
              <a:t>Het concept-contextvenster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Kies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context </a:t>
            </a:r>
            <a:r>
              <a:rPr lang="en-US" sz="2800" dirty="0" err="1" smtClean="0"/>
              <a:t>dichtbij</a:t>
            </a:r>
            <a:endParaRPr lang="en-US" sz="2800" dirty="0" smtClean="0"/>
          </a:p>
          <a:p>
            <a:r>
              <a:rPr lang="en-US" sz="2800" dirty="0" err="1" smtClean="0"/>
              <a:t>Samenhang</a:t>
            </a:r>
            <a:r>
              <a:rPr lang="en-US" sz="2800" dirty="0" smtClean="0"/>
              <a:t> in </a:t>
            </a:r>
            <a:r>
              <a:rPr lang="en-US" sz="2800" dirty="0" err="1" smtClean="0"/>
              <a:t>kennis</a:t>
            </a:r>
            <a:r>
              <a:rPr lang="en-US" sz="2800" dirty="0" smtClean="0"/>
              <a:t> </a:t>
            </a:r>
            <a:r>
              <a:rPr lang="en-US" sz="2800" dirty="0" err="1" smtClean="0"/>
              <a:t>bevorderen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Leren</a:t>
            </a:r>
            <a:r>
              <a:rPr lang="en-US" sz="2800" dirty="0" smtClean="0"/>
              <a:t> van de </a:t>
            </a:r>
            <a:r>
              <a:rPr lang="en-US" sz="2800" dirty="0" err="1" smtClean="0"/>
              <a:t>leraar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nl-NL" smtClean="0">
              <a:cs typeface="Arial" charset="0"/>
            </a:endParaRPr>
          </a:p>
        </p:txBody>
      </p:sp>
      <p:graphicFrame>
        <p:nvGraphicFramePr>
          <p:cNvPr id="1030" name="Object 6"/>
          <p:cNvGraphicFramePr>
            <a:graphicFrameLocks/>
          </p:cNvGraphicFramePr>
          <p:nvPr/>
        </p:nvGraphicFramePr>
        <p:xfrm>
          <a:off x="900113" y="620713"/>
          <a:ext cx="8091487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Grafiek" r:id="rId4" imgW="5779509" imgH="3737172" progId="Excel.Sheet.8">
                  <p:embed/>
                </p:oleObj>
              </mc:Choice>
              <mc:Fallback>
                <p:oleObj name="Grafiek" r:id="rId4" imgW="5779509" imgH="3737172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85"/>
                      <a:stretch>
                        <a:fillRect/>
                      </a:stretch>
                    </p:blipFill>
                    <p:spPr bwMode="auto">
                      <a:xfrm>
                        <a:off x="900113" y="620713"/>
                        <a:ext cx="8091487" cy="523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nl-NL" smtClean="0">
              <a:cs typeface="Arial" charset="0"/>
            </a:endParaRPr>
          </a:p>
        </p:txBody>
      </p:sp>
      <p:pic>
        <p:nvPicPr>
          <p:cNvPr id="22531" name="Grafiek 1"/>
          <p:cNvPicPr>
            <a:picLocks noChangeArrowheads="1"/>
          </p:cNvPicPr>
          <p:nvPr/>
        </p:nvPicPr>
        <p:blipFill>
          <a:blip r:embed="rId3" cstate="print"/>
          <a:srcRect b="-93"/>
          <a:stretch>
            <a:fillRect/>
          </a:stretch>
        </p:blipFill>
        <p:spPr bwMode="auto">
          <a:xfrm>
            <a:off x="900113" y="620713"/>
            <a:ext cx="80645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nl-NL" smtClean="0">
              <a:cs typeface="Arial" charset="0"/>
            </a:endParaRPr>
          </a:p>
          <a:p>
            <a:pPr lvl="1" eaLnBrk="1" hangingPunct="1">
              <a:buFontTx/>
              <a:buNone/>
            </a:pPr>
            <a:endParaRPr lang="nl-NL" smtClean="0">
              <a:cs typeface="Arial" charset="0"/>
            </a:endParaRPr>
          </a:p>
        </p:txBody>
      </p:sp>
      <p:pic>
        <p:nvPicPr>
          <p:cNvPr id="24579" name="Grafiek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20713"/>
            <a:ext cx="8091487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Grafiek 5"/>
          <p:cNvPicPr>
            <a:picLocks noChangeArrowheads="1"/>
          </p:cNvPicPr>
          <p:nvPr/>
        </p:nvPicPr>
        <p:blipFill>
          <a:blip r:embed="rId2" cstate="print"/>
          <a:srcRect b="-101"/>
          <a:stretch>
            <a:fillRect/>
          </a:stretch>
        </p:blipFill>
        <p:spPr bwMode="auto">
          <a:xfrm>
            <a:off x="1071563" y="549275"/>
            <a:ext cx="774858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Grafiek 7"/>
          <p:cNvPicPr>
            <a:picLocks noChangeAspect="1" noChangeArrowheads="1"/>
          </p:cNvPicPr>
          <p:nvPr/>
        </p:nvPicPr>
        <p:blipFill>
          <a:blip r:embed="rId2" cstate="print"/>
          <a:srcRect b="-101"/>
          <a:stretch>
            <a:fillRect/>
          </a:stretch>
        </p:blipFill>
        <p:spPr bwMode="auto">
          <a:xfrm>
            <a:off x="1042988" y="549275"/>
            <a:ext cx="7691437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nl-NL" smtClean="0">
              <a:cs typeface="Arial" charset="0"/>
            </a:endParaRPr>
          </a:p>
          <a:p>
            <a:pPr lvl="1" eaLnBrk="1" hangingPunct="1">
              <a:buFontTx/>
              <a:buNone/>
            </a:pPr>
            <a:endParaRPr lang="nl-NL" smtClean="0">
              <a:cs typeface="Arial" charset="0"/>
            </a:endParaRPr>
          </a:p>
        </p:txBody>
      </p:sp>
      <p:sp>
        <p:nvSpPr>
          <p:cNvPr id="28675" name="Rechthoek 1"/>
          <p:cNvSpPr>
            <a:spLocks noChangeArrowheads="1"/>
          </p:cNvSpPr>
          <p:nvPr/>
        </p:nvSpPr>
        <p:spPr bwMode="auto">
          <a:xfrm>
            <a:off x="1116013" y="1800225"/>
            <a:ext cx="74882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nl-NL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588" y="790575"/>
            <a:ext cx="58388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Geneva"/>
            <a:cs typeface="Genev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Geneva"/>
            <a:cs typeface="Geneva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 dijk:Applications:Microsoft Office 2004:Templates:Presentations:Designs:Blank Presentation</Template>
  <TotalTime>4777</TotalTime>
  <Words>134</Words>
  <Application>Microsoft Office PowerPoint</Application>
  <PresentationFormat>Diavoorstelling (4:3)</PresentationFormat>
  <Paragraphs>42</Paragraphs>
  <Slides>20</Slides>
  <Notes>5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2" baseType="lpstr">
      <vt:lpstr>Blank Presentation</vt:lpstr>
      <vt:lpstr>Grafiek</vt:lpstr>
      <vt:lpstr>Vraagt onderwijsvernieuwing om gedragsverandering?</vt:lpstr>
      <vt:lpstr>Bouwen</vt:lpstr>
      <vt:lpstr>Programma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Vind een context  dichtbij - 1</vt:lpstr>
      <vt:lpstr>Vind een context dichtbij- 2</vt:lpstr>
      <vt:lpstr>Vind een context dichtbij - 3</vt:lpstr>
      <vt:lpstr>Samenhang in kennis bevorderen</vt:lpstr>
      <vt:lpstr>Leren van de leraar</vt:lpstr>
    </vt:vector>
  </TitlesOfParts>
  <Company>axis media ontwerpers 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Leerkracht en onderwijs in Nederland</dc:title>
  <dc:creator>eric van der wal</dc:creator>
  <cp:lastModifiedBy>Gebruiker</cp:lastModifiedBy>
  <cp:revision>264</cp:revision>
  <dcterms:created xsi:type="dcterms:W3CDTF">2006-08-31T13:33:30Z</dcterms:created>
  <dcterms:modified xsi:type="dcterms:W3CDTF">2014-01-11T11:10:21Z</dcterms:modified>
</cp:coreProperties>
</file>