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68" r:id="rId4"/>
    <p:sldId id="279" r:id="rId5"/>
    <p:sldId id="273" r:id="rId6"/>
    <p:sldId id="270" r:id="rId7"/>
    <p:sldId id="274" r:id="rId8"/>
    <p:sldId id="275" r:id="rId9"/>
    <p:sldId id="276" r:id="rId10"/>
    <p:sldId id="278" r:id="rId11"/>
    <p:sldId id="277" r:id="rId12"/>
    <p:sldId id="266" r:id="rId13"/>
  </p:sldIdLst>
  <p:sldSz cx="9144000" cy="6858000" type="screen4x3"/>
  <p:notesSz cx="6858000" cy="9144000"/>
  <p:custDataLst>
    <p:tags r:id="rId15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6364" autoAdjust="0"/>
  </p:normalViewPr>
  <p:slideViewPr>
    <p:cSldViewPr>
      <p:cViewPr varScale="1">
        <p:scale>
          <a:sx n="65" d="100"/>
          <a:sy n="65" d="100"/>
        </p:scale>
        <p:origin x="14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98784-F1F2-4D71-B346-94F94D5EBAA2}" type="datetimeFigureOut">
              <a:rPr lang="nl-NL" smtClean="0"/>
              <a:t>12-11-2021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ECD43-08E5-4945-BC4F-4857758E97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51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990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-1"/>
            <a:ext cx="9143999" cy="4521941"/>
          </a:xfrm>
          <a:solidFill>
            <a:srgbClr val="8592BC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noProof="0" dirty="0"/>
              <a:t>..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2"/>
            <a:ext cx="9144000" cy="371933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noProof="0" dirty="0"/>
              <a:t>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59243" y="1052736"/>
            <a:ext cx="7389221" cy="1656184"/>
          </a:xfrm>
        </p:spPr>
        <p:txBody>
          <a:bodyPr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Titel van de presentatie</a:t>
            </a:r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4" hasCustomPrompt="1"/>
          </p:nvPr>
        </p:nvSpPr>
        <p:spPr>
          <a:xfrm>
            <a:off x="1359243" y="3934610"/>
            <a:ext cx="4042079" cy="3937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/>
              <a:t>Subtitel presentatie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497060" y="3934685"/>
            <a:ext cx="3243080" cy="394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endParaRPr lang="nl-NL" noProof="0" dirty="0"/>
          </a:p>
        </p:txBody>
      </p:sp>
      <p:pic>
        <p:nvPicPr>
          <p:cNvPr id="9" name="Picture 71" descr="Logo-UniversiteitLeiden-CMYK_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48" y="5051754"/>
            <a:ext cx="2358752" cy="10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19" y="6543376"/>
            <a:ext cx="2846250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797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4" name="Tijdelijke aanduiding voor grafiek 3"/>
          <p:cNvSpPr>
            <a:spLocks noGrp="1"/>
          </p:cNvSpPr>
          <p:nvPr>
            <p:ph type="chart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grafiek in te voegen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50967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3" name="Tijdelijke aanduiding voor media 12"/>
          <p:cNvSpPr>
            <a:spLocks noGrp="1"/>
          </p:cNvSpPr>
          <p:nvPr>
            <p:ph type="media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video in te voegen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70741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2"/>
            <a:ext cx="9144000" cy="4521939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31640" y="1052736"/>
            <a:ext cx="7390800" cy="1656184"/>
          </a:xfrm>
        </p:spPr>
        <p:txBody>
          <a:bodyPr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afsluiting</a:t>
            </a:r>
          </a:p>
        </p:txBody>
      </p:sp>
      <p:pic>
        <p:nvPicPr>
          <p:cNvPr id="7" name="Picture 71" descr="Logo-UniversiteitLeiden-CMYK_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48" y="5051754"/>
            <a:ext cx="2358752" cy="10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19" y="6543376"/>
            <a:ext cx="2846250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288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5" y="1252836"/>
            <a:ext cx="5030981" cy="4795836"/>
          </a:xfrm>
          <a:noFill/>
        </p:spPr>
        <p:txBody>
          <a:bodyPr vert="horz" wrap="none" lIns="0" tIns="0" rIns="0" bIns="0"/>
          <a:lstStyle>
            <a:lvl1pPr marL="271318" indent="-271318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000">
                <a:solidFill>
                  <a:schemeClr val="bg2"/>
                </a:solidFill>
              </a:defRPr>
            </a:lvl1pPr>
            <a:lvl2pPr marL="406977" indent="-135659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 marL="271318" indent="-271318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tabLst/>
              <a:defRPr sz="2000">
                <a:solidFill>
                  <a:schemeClr val="bg2"/>
                </a:solidFill>
              </a:defRPr>
            </a:lvl6pPr>
            <a:lvl7pPr marL="406977" indent="-135659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7pPr>
            <a:lvl8pPr>
              <a:defRPr sz="1400"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nl-NL" noProof="0" dirty="0"/>
              <a:t>Opsomming</a:t>
            </a:r>
          </a:p>
          <a:p>
            <a:pPr lvl="1"/>
            <a:r>
              <a:rPr lang="nl-NL" noProof="0" dirty="0" err="1"/>
              <a:t>Bullet</a:t>
            </a:r>
            <a:endParaRPr lang="nl-NL" noProof="0" dirty="0"/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Kopje wit</a:t>
            </a:r>
          </a:p>
          <a:p>
            <a:pPr lvl="4"/>
            <a:r>
              <a:rPr lang="nl-NL" noProof="0" dirty="0"/>
              <a:t>Kopje geel</a:t>
            </a:r>
          </a:p>
          <a:p>
            <a:pPr lvl="5"/>
            <a:r>
              <a:rPr lang="nl-NL" noProof="0" dirty="0"/>
              <a:t>Opsomming</a:t>
            </a:r>
          </a:p>
          <a:p>
            <a:pPr lvl="6"/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sz="1349" noProof="0" dirty="0"/>
              <a:t>Leestekst</a:t>
            </a:r>
          </a:p>
          <a:p>
            <a:pPr lvl="8"/>
            <a:r>
              <a:rPr lang="nl-NL" noProof="0" dirty="0"/>
              <a:t>Kopje wit</a:t>
            </a:r>
          </a:p>
        </p:txBody>
      </p:sp>
      <p:sp>
        <p:nvSpPr>
          <p:cNvPr id="7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5587316" y="1252539"/>
            <a:ext cx="3152019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noProof="0" dirty="0"/>
              <a:t>Klik hier om een</a:t>
            </a:r>
            <a:br>
              <a:rPr lang="nl-NL" noProof="0" dirty="0"/>
            </a:br>
            <a:r>
              <a:rPr lang="nl-NL" noProof="0" dirty="0"/>
              <a:t>afbeelding in te voegen</a:t>
            </a:r>
          </a:p>
        </p:txBody>
      </p:sp>
      <p:grpSp>
        <p:nvGrpSpPr>
          <p:cNvPr id="8" name="Grid" hidden="1"/>
          <p:cNvGrpSpPr/>
          <p:nvPr userDrawn="1"/>
        </p:nvGrpSpPr>
        <p:grpSpPr>
          <a:xfrm>
            <a:off x="0" y="0"/>
            <a:ext cx="9144002" cy="6858004"/>
            <a:chOff x="-2" y="-1"/>
            <a:chExt cx="12198353" cy="6858004"/>
          </a:xfrm>
        </p:grpSpPr>
        <p:sp>
          <p:nvSpPr>
            <p:cNvPr id="9" name="Rechthoek 8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 rot="5400000">
              <a:off x="392346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6134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>
            <a:lvl8pPr>
              <a:defRPr sz="1600"/>
            </a:lvl8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Kopje donker blauw</a:t>
            </a:r>
          </a:p>
          <a:p>
            <a:pPr lvl="4"/>
            <a:r>
              <a:rPr lang="nl-NL" noProof="0" dirty="0"/>
              <a:t>Kopje licht blauw</a:t>
            </a:r>
          </a:p>
          <a:p>
            <a:pPr lvl="5"/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sz="1349" noProof="0" dirty="0"/>
              <a:t>Leestekst</a:t>
            </a:r>
          </a:p>
          <a:p>
            <a:pPr lvl="8"/>
            <a:r>
              <a:rPr lang="nl-NL" noProof="0" dirty="0"/>
              <a:t>Kopje donker blauw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96851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75%/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5" y="1252836"/>
            <a:ext cx="5840650" cy="4795836"/>
          </a:xfrm>
        </p:spPr>
        <p:txBody>
          <a:bodyPr vert="horz"/>
          <a:lstStyle/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Kopje donker blauw</a:t>
            </a:r>
          </a:p>
          <a:p>
            <a:pPr lvl="4"/>
            <a:r>
              <a:rPr lang="nl-NL" noProof="0" dirty="0"/>
              <a:t>Kopje licht blauw</a:t>
            </a:r>
          </a:p>
          <a:p>
            <a:pPr lvl="5"/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sz="1349" noProof="0" dirty="0"/>
              <a:t>Leestekst</a:t>
            </a:r>
          </a:p>
          <a:p>
            <a:pPr lvl="8"/>
            <a:r>
              <a:rPr lang="nl-NL" noProof="0" dirty="0"/>
              <a:t>Kopje donker blauw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0" y="0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500358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396986" y="1252539"/>
            <a:ext cx="2342350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noProof="0" dirty="0"/>
              <a:t>Klik hier om een</a:t>
            </a:r>
            <a:br>
              <a:rPr lang="nl-NL" noProof="0" dirty="0"/>
            </a:br>
            <a:r>
              <a:rPr lang="nl-NL" noProof="0" dirty="0"/>
              <a:t>afbeelding in te voegen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02820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50%/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3" y="1252836"/>
            <a:ext cx="4091501" cy="4795836"/>
          </a:xfrm>
        </p:spPr>
        <p:txBody>
          <a:bodyPr vert="horz"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349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648162" y="1252539"/>
            <a:ext cx="4091174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67422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25%/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4" y="1252836"/>
            <a:ext cx="2548000" cy="4795836"/>
          </a:xfrm>
        </p:spPr>
        <p:txBody>
          <a:bodyPr vert="horz"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349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611099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3104334" y="1252539"/>
            <a:ext cx="5635001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17621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04665" y="1252539"/>
            <a:ext cx="8334560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58224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3" y="1252836"/>
            <a:ext cx="4091501" cy="4795836"/>
          </a:xfrm>
        </p:spPr>
        <p:txBody>
          <a:bodyPr vert="horz"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349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59312" cy="6858004"/>
            <a:chOff x="-2" y="-1"/>
            <a:chExt cx="12218777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 userDrawn="1"/>
          </p:nvSpPr>
          <p:spPr bwMode="auto">
            <a:xfrm rot="10800000">
              <a:off x="5360772" y="3549589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648161" y="1252539"/>
            <a:ext cx="1969913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6762195" y="1252539"/>
            <a:ext cx="1969913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18" name="Tijdelijke aanduiding voor afbeelding 13"/>
          <p:cNvSpPr>
            <a:spLocks noGrp="1"/>
          </p:cNvSpPr>
          <p:nvPr>
            <p:ph type="pic" sz="quarter" idx="15" hasCustomPrompt="1"/>
          </p:nvPr>
        </p:nvSpPr>
        <p:spPr>
          <a:xfrm>
            <a:off x="4648161" y="3751624"/>
            <a:ext cx="1969913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19" name="Tijdelijke aanduiding voor afbeelding 13"/>
          <p:cNvSpPr>
            <a:spLocks noGrp="1"/>
          </p:cNvSpPr>
          <p:nvPr>
            <p:ph type="pic" sz="quarter" idx="16" hasCustomPrompt="1"/>
          </p:nvPr>
        </p:nvSpPr>
        <p:spPr>
          <a:xfrm>
            <a:off x="6762195" y="3751624"/>
            <a:ext cx="1969913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73449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4" y="1252836"/>
            <a:ext cx="4091500" cy="4795836"/>
          </a:xfrm>
        </p:spPr>
        <p:txBody>
          <a:bodyPr vert="horz"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349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647835" y="1252538"/>
            <a:ext cx="1969200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6760490" y="1252538"/>
            <a:ext cx="1969200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8225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04665" y="404664"/>
            <a:ext cx="8334670" cy="4320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noProof="0" dirty="0"/>
              <a:t>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04665" y="1252836"/>
            <a:ext cx="8334670" cy="47958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Kopje donker blauw</a:t>
            </a:r>
          </a:p>
          <a:p>
            <a:pPr lvl="4"/>
            <a:r>
              <a:rPr lang="nl-NL" noProof="0" dirty="0"/>
              <a:t>Kopje licht blauw</a:t>
            </a:r>
          </a:p>
          <a:p>
            <a:pPr lvl="5"/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sz="1349" noProof="0" dirty="0"/>
              <a:t>Leestekst</a:t>
            </a:r>
          </a:p>
          <a:p>
            <a:pPr lvl="8"/>
            <a:r>
              <a:rPr lang="nl-NL" noProof="0" dirty="0"/>
              <a:t>Kopje donker blauw</a:t>
            </a:r>
          </a:p>
        </p:txBody>
      </p:sp>
      <p:sp>
        <p:nvSpPr>
          <p:cNvPr id="20" name="Rechthoek 19"/>
          <p:cNvSpPr/>
          <p:nvPr userDrawn="1"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68544" tIns="34272" rIns="68544" bIns="3427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434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nl-NL" sz="1499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04664" y="6453336"/>
            <a:ext cx="381346" cy="4046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nl-NL" sz="1200" b="1" smtClean="0">
                <a:solidFill>
                  <a:schemeClr val="bg1"/>
                </a:solidFill>
              </a:defRPr>
            </a:lvl1pPr>
          </a:lstStyle>
          <a:p>
            <a:fld id="{21272068-81DC-4C45-9305-5AD5E2019168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14" name="Tijdelijke aanduiding voor dianummer 5"/>
          <p:cNvSpPr txBox="1">
            <a:spLocks/>
          </p:cNvSpPr>
          <p:nvPr userDrawn="1"/>
        </p:nvSpPr>
        <p:spPr>
          <a:xfrm>
            <a:off x="6681815" y="6453337"/>
            <a:ext cx="2057519" cy="416127"/>
          </a:xfrm>
          <a:prstGeom prst="rect">
            <a:avLst/>
          </a:prstGeom>
        </p:spPr>
        <p:txBody>
          <a:bodyPr vert="horz" lIns="68544" tIns="34272" rIns="68544" bIns="34272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0D95B-2DCA-4A8C-818D-5010775FDD58}" type="slidenum">
              <a:rPr lang="nl-NL" sz="1100" noProof="0" smtClean="0">
                <a:solidFill>
                  <a:schemeClr val="bg1"/>
                </a:solidFill>
              </a:rPr>
              <a:pPr/>
              <a:t>‹nr.›</a:t>
            </a:fld>
            <a:endParaRPr lang="nl-NL" sz="900" noProof="0" dirty="0">
              <a:solidFill>
                <a:schemeClr val="bg1"/>
              </a:solidFill>
            </a:endParaRPr>
          </a:p>
        </p:txBody>
      </p:sp>
      <p:grpSp>
        <p:nvGrpSpPr>
          <p:cNvPr id="15" name="Grid" hidden="1"/>
          <p:cNvGrpSpPr/>
          <p:nvPr userDrawn="1"/>
        </p:nvGrpSpPr>
        <p:grpSpPr>
          <a:xfrm>
            <a:off x="0" y="0"/>
            <a:ext cx="9144000" cy="6858004"/>
            <a:chOff x="-2" y="-1"/>
            <a:chExt cx="9144000" cy="6858004"/>
          </a:xfrm>
        </p:grpSpPr>
        <p:sp>
          <p:nvSpPr>
            <p:cNvPr id="16" name="Rechthoek 15"/>
            <p:cNvSpPr/>
            <p:nvPr userDrawn="1"/>
          </p:nvSpPr>
          <p:spPr bwMode="auto">
            <a:xfrm>
              <a:off x="0" y="0"/>
              <a:ext cx="9143998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7" name="Rechthoek 16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8" name="Rechthoek 17"/>
            <p:cNvSpPr/>
            <p:nvPr userDrawn="1"/>
          </p:nvSpPr>
          <p:spPr bwMode="auto">
            <a:xfrm rot="5400000">
              <a:off x="5512664" y="3226670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9" name="Rechthoek 18"/>
            <p:cNvSpPr/>
            <p:nvPr userDrawn="1"/>
          </p:nvSpPr>
          <p:spPr bwMode="auto">
            <a:xfrm>
              <a:off x="0" y="848172"/>
              <a:ext cx="9143998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1" name="Rechthoek 20"/>
            <p:cNvSpPr/>
            <p:nvPr userDrawn="1"/>
          </p:nvSpPr>
          <p:spPr bwMode="auto">
            <a:xfrm>
              <a:off x="0" y="6048672"/>
              <a:ext cx="9143998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80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65" r:id="rId4"/>
    <p:sldLayoutId id="2147483661" r:id="rId5"/>
    <p:sldLayoutId id="2147483664" r:id="rId6"/>
    <p:sldLayoutId id="2147483666" r:id="rId7"/>
    <p:sldLayoutId id="2147483662" r:id="rId8"/>
    <p:sldLayoutId id="2147483663" r:id="rId9"/>
    <p:sldLayoutId id="2147483667" r:id="rId10"/>
    <p:sldLayoutId id="2147483668" r:id="rId11"/>
    <p:sldLayoutId id="2147483670" r:id="rId12"/>
  </p:sldLayoutIdLst>
  <p:hf hdr="0" ftr="0"/>
  <p:txStyles>
    <p:titleStyle>
      <a:lvl1pPr algn="l" defTabSz="685434" rtl="0" eaLnBrk="1" latinLnBrk="0" hangingPunct="1">
        <a:spcBef>
          <a:spcPct val="0"/>
        </a:spcBef>
        <a:buNone/>
        <a:defRPr sz="3600" b="1" i="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35659" indent="-135659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1pPr>
      <a:lvl2pPr marL="271318" indent="-135659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bg2"/>
        </a:buClr>
        <a:buFont typeface="Arial" panose="020B0604020202020204" pitchFamily="34" charset="0"/>
        <a:buChar char="-"/>
        <a:defRPr sz="1400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600" b="1" kern="1200">
          <a:solidFill>
            <a:schemeClr val="bg2"/>
          </a:solidFill>
          <a:latin typeface="+mn-lt"/>
          <a:ea typeface="+mn-ea"/>
          <a:cs typeface="+mn-cs"/>
        </a:defRPr>
      </a:lvl4pPr>
      <a:lvl5pPr marL="0" indent="0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600" b="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35659" indent="-135659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6pPr>
      <a:lvl7pPr marL="271318" indent="-135659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bg2"/>
          </a:solidFill>
          <a:latin typeface="+mn-lt"/>
          <a:ea typeface="+mn-ea"/>
          <a:cs typeface="+mn-cs"/>
        </a:defRPr>
      </a:lvl7pPr>
      <a:lvl8pPr marL="0" indent="0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8pPr>
      <a:lvl9pPr marL="0" indent="0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600" b="1" kern="1200" baseline="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1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434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151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868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586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303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02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173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tekst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22535" y="1312952"/>
            <a:ext cx="10557573" cy="1656184"/>
          </a:xfrm>
        </p:spPr>
        <p:txBody>
          <a:bodyPr/>
          <a:lstStyle/>
          <a:p>
            <a:r>
              <a:rPr lang="nl-NL" dirty="0" err="1">
                <a:latin typeface="Minion Pro" panose="02040503050306020203" pitchFamily="18" charset="0"/>
              </a:rPr>
              <a:t>Detecting</a:t>
            </a:r>
            <a:r>
              <a:rPr lang="nl-NL" dirty="0">
                <a:latin typeface="Minion Pro" panose="02040503050306020203" pitchFamily="18" charset="0"/>
              </a:rPr>
              <a:t> fake news: </a:t>
            </a:r>
            <a:br>
              <a:rPr lang="nl-NL" dirty="0">
                <a:latin typeface="Minion Pro" panose="02040503050306020203" pitchFamily="18" charset="0"/>
              </a:rPr>
            </a:br>
            <a:r>
              <a:rPr lang="nl-NL" dirty="0">
                <a:latin typeface="Minion Pro" panose="02040503050306020203" pitchFamily="18" charset="0"/>
              </a:rPr>
              <a:t>Kritisch leren lezen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nl-NL" dirty="0"/>
              <a:t>Martijn de </a:t>
            </a:r>
            <a:r>
              <a:rPr lang="nl-NL" dirty="0" err="1"/>
              <a:t>Prenter</a:t>
            </a:r>
            <a:r>
              <a:rPr lang="nl-NL" dirty="0"/>
              <a:t> &amp; Alan Fetah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12 november</a:t>
            </a:r>
          </a:p>
        </p:txBody>
      </p:sp>
    </p:spTree>
    <p:extLst>
      <p:ext uri="{BB962C8B-B14F-4D97-AF65-F5344CB8AC3E}">
        <p14:creationId xmlns:p14="http://schemas.microsoft.com/office/powerpoint/2010/main" val="29778148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21622-05B2-40CC-8ECD-37D1BE6F4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sluwe duplicatie</a:t>
            </a:r>
            <a:endParaRPr lang="en-GB" dirty="0"/>
          </a:p>
        </p:txBody>
      </p:sp>
      <p:pic>
        <p:nvPicPr>
          <p:cNvPr id="4" name="Afbeelding 5">
            <a:extLst>
              <a:ext uri="{FF2B5EF4-FFF2-40B4-BE49-F238E27FC236}">
                <a16:creationId xmlns:a16="http://schemas.microsoft.com/office/drawing/2014/main" id="{BD7266B8-765E-43B6-85F7-8850634DE6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87" t="31800" r="18501" b="22000"/>
          <a:stretch/>
        </p:blipFill>
        <p:spPr>
          <a:xfrm>
            <a:off x="1495294" y="1052736"/>
            <a:ext cx="6153411" cy="520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689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DA52F-B4A5-42AC-A6EA-74322F4F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Dan nu: maken van een eigen lesplan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CBB29-C208-4658-A60D-D8C56DCDD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endParaRPr lang="nl-NL" sz="2400" dirty="0"/>
          </a:p>
          <a:p>
            <a:r>
              <a:rPr lang="nl-NL" sz="2400" dirty="0"/>
              <a:t>Gebruik de verzamelde informatie van de workshop om een eigen les te ontwerpen over kritisch lezen in de biologie</a:t>
            </a:r>
          </a:p>
          <a:p>
            <a:endParaRPr lang="nl-NL" sz="2400" dirty="0"/>
          </a:p>
          <a:p>
            <a:r>
              <a:rPr lang="nl-NL" sz="2400" dirty="0"/>
              <a:t>Voor de lesplan kun je het uitgedeelde lesplanformulier gebruiken</a:t>
            </a:r>
          </a:p>
          <a:p>
            <a:endParaRPr lang="nl-NL" sz="2400" dirty="0"/>
          </a:p>
          <a:p>
            <a:r>
              <a:rPr lang="nl-NL" sz="2400" dirty="0"/>
              <a:t>Bespreek met elkaar je lesplan. Inspireer elkaar!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710851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Einde</a:t>
            </a:r>
          </a:p>
        </p:txBody>
      </p:sp>
    </p:spTree>
    <p:extLst>
      <p:ext uri="{BB962C8B-B14F-4D97-AF65-F5344CB8AC3E}">
        <p14:creationId xmlns:p14="http://schemas.microsoft.com/office/powerpoint/2010/main" val="25268358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Onszelf voorstellen</a:t>
            </a:r>
          </a:p>
        </p:txBody>
      </p:sp>
      <p:sp>
        <p:nvSpPr>
          <p:cNvPr id="8" name="Tijdelijke aanduiding voor verticale tekst 7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lnSpcReduction="10000"/>
          </a:bodyPr>
          <a:lstStyle/>
          <a:p>
            <a:pPr lvl="3"/>
            <a:r>
              <a:rPr lang="nl-NL" sz="2000" dirty="0"/>
              <a:t>Alan Fetah</a:t>
            </a:r>
          </a:p>
          <a:p>
            <a:pPr marL="2857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b="0" dirty="0"/>
              <a:t>Derdejaars biologiestudent</a:t>
            </a:r>
          </a:p>
          <a:p>
            <a:pPr marL="2857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b="0" dirty="0"/>
              <a:t>Honours College</a:t>
            </a:r>
          </a:p>
          <a:p>
            <a:pPr marL="2857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b="0" dirty="0"/>
              <a:t>Educatieve minor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nl-NL" sz="2000" b="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nl-NL" sz="2000" b="0" dirty="0"/>
          </a:p>
          <a:p>
            <a:pPr lvl="3"/>
            <a:r>
              <a:rPr lang="nl-NL" sz="2000" dirty="0"/>
              <a:t>Martijn de </a:t>
            </a:r>
            <a:r>
              <a:rPr lang="nl-NL" sz="2000" dirty="0" err="1"/>
              <a:t>Prenter</a:t>
            </a:r>
            <a:endParaRPr lang="nl-NL" sz="2000" dirty="0"/>
          </a:p>
          <a:p>
            <a:pPr marL="2857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b="0" dirty="0"/>
              <a:t>12 jaar eerstegraads biologiedocent op Adelbert College Wassenaar</a:t>
            </a:r>
          </a:p>
          <a:p>
            <a:pPr marL="2857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b="0" dirty="0"/>
              <a:t>Medisch Biologie gestudeerd in Nijmegen</a:t>
            </a:r>
          </a:p>
          <a:p>
            <a:pPr marL="2857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b="0" dirty="0"/>
              <a:t>BOS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nl-NL" sz="2000" b="0" dirty="0"/>
          </a:p>
          <a:p>
            <a:endParaRPr lang="nl-NL" sz="2000" dirty="0"/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28BA4444-E3CF-40D9-86F0-65773F8DE6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7" r="824" b="5069"/>
          <a:stretch/>
        </p:blipFill>
        <p:spPr>
          <a:xfrm>
            <a:off x="4599383" y="1124744"/>
            <a:ext cx="4139952" cy="2670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95172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kritisch lees jij?</a:t>
            </a:r>
          </a:p>
        </p:txBody>
      </p:sp>
      <p:sp>
        <p:nvSpPr>
          <p:cNvPr id="8" name="Tijdelijke aanduiding voor verticale tekst 7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nl-NL" sz="2400" dirty="0"/>
              <a:t> Analyseer artikelen 1 tot en met 3 uit de bundel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 Internet mag gebruikt worden om inhoudelijke informatie op te zoeken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 Beoordeel de artikelen op betrouwbaarheid; hoe betrouwbaar zijn ze volgens jou?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 Waarop heb je deze beoordeling gebaseerd? Schrijf jouw criteria op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Totale tijd: 15 min</a:t>
            </a:r>
          </a:p>
        </p:txBody>
      </p:sp>
    </p:spTree>
    <p:extLst>
      <p:ext uri="{BB962C8B-B14F-4D97-AF65-F5344CB8AC3E}">
        <p14:creationId xmlns:p14="http://schemas.microsoft.com/office/powerpoint/2010/main" val="22842805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CB04B-222A-48ED-941B-A436FC4E0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Nabespreking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4814B-2694-43EF-A41C-5FB586175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800" dirty="0"/>
              <a:t>Bespreek je criteria met je buur (5 min)</a:t>
            </a:r>
          </a:p>
          <a:p>
            <a:pPr>
              <a:lnSpc>
                <a:spcPct val="150000"/>
              </a:lnSpc>
            </a:pPr>
            <a:r>
              <a:rPr lang="nl-NL" sz="2800" dirty="0"/>
              <a:t>Bepaal samen welke criteria (maximaal vijf) de beste zijn (3 min)</a:t>
            </a:r>
          </a:p>
          <a:p>
            <a:pPr>
              <a:lnSpc>
                <a:spcPct val="150000"/>
              </a:lnSpc>
            </a:pPr>
            <a:r>
              <a:rPr lang="nl-NL" sz="2800" dirty="0"/>
              <a:t>Schrijf elke criterium op een post-</a:t>
            </a:r>
            <a:r>
              <a:rPr lang="nl-NL" sz="2800" dirty="0" err="1"/>
              <a:t>note</a:t>
            </a:r>
            <a:endParaRPr lang="nl-NL" sz="2800" dirty="0"/>
          </a:p>
          <a:p>
            <a:pPr>
              <a:lnSpc>
                <a:spcPct val="150000"/>
              </a:lnSpc>
            </a:pPr>
            <a:r>
              <a:rPr lang="nl-NL" sz="2800" dirty="0"/>
              <a:t>Plak je post-</a:t>
            </a:r>
            <a:r>
              <a:rPr lang="nl-NL" sz="2800" dirty="0" err="1"/>
              <a:t>note</a:t>
            </a:r>
            <a:r>
              <a:rPr lang="nl-NL" sz="2800" dirty="0"/>
              <a:t> op het bord. Voel je vrij om deze te combineren met de criteria van andere duo’s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300222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57F1C5-10DB-467F-9016-69EA63EA1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Onze criteria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353596D-8F09-45CD-A80F-F56A31F85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4663" y="1196752"/>
            <a:ext cx="8334670" cy="485192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NL" sz="2000" dirty="0"/>
              <a:t>Wie is de auteur? -&gt; Is de auteur een expert in het vakgebied?</a:t>
            </a:r>
          </a:p>
          <a:p>
            <a:pPr marL="342900" indent="-342900">
              <a:buFont typeface="+mj-lt"/>
              <a:buAutoNum type="arabicPeriod"/>
            </a:pPr>
            <a:endParaRPr lang="nl-NL" sz="2000" dirty="0"/>
          </a:p>
          <a:p>
            <a:pPr marL="342900" indent="-342900">
              <a:buFont typeface="+mj-lt"/>
              <a:buAutoNum type="arabicPeriod"/>
            </a:pPr>
            <a:r>
              <a:rPr lang="nl-NL" sz="2000" dirty="0"/>
              <a:t>Wat zijn de bronnen? -&gt; Zijn er bronnen weergegeven, zijn die betrouwbaar etc.</a:t>
            </a:r>
          </a:p>
          <a:p>
            <a:pPr marL="342900" indent="-342900">
              <a:buFont typeface="+mj-lt"/>
              <a:buAutoNum type="arabicPeriod"/>
            </a:pPr>
            <a:endParaRPr lang="nl-NL" sz="2000" dirty="0"/>
          </a:p>
          <a:p>
            <a:pPr marL="342900" indent="-342900">
              <a:buFont typeface="+mj-lt"/>
              <a:buAutoNum type="arabicPeriod"/>
            </a:pPr>
            <a:r>
              <a:rPr lang="nl-NL" sz="2000" dirty="0"/>
              <a:t>Wat is het doel van het artikel? -&gt; Informatie geven, overtuigen of  ophef creëren?</a:t>
            </a:r>
          </a:p>
          <a:p>
            <a:pPr marL="342900" indent="-342900">
              <a:buFont typeface="+mj-lt"/>
              <a:buAutoNum type="arabicPeriod"/>
            </a:pPr>
            <a:endParaRPr lang="nl-NL" sz="2000" dirty="0"/>
          </a:p>
          <a:p>
            <a:pPr marL="342900" indent="-342900">
              <a:buFont typeface="+mj-lt"/>
              <a:buAutoNum type="arabicPeriod"/>
            </a:pPr>
            <a:r>
              <a:rPr lang="nl-NL" sz="2000" dirty="0"/>
              <a:t>Klopt de informatie? Komt de informatie overeen met andere artikelen?</a:t>
            </a:r>
          </a:p>
          <a:p>
            <a:pPr marL="342900" indent="-342900">
              <a:buFont typeface="+mj-lt"/>
              <a:buAutoNum type="arabicPeriod"/>
            </a:pPr>
            <a:endParaRPr lang="nl-NL" sz="2000" dirty="0"/>
          </a:p>
          <a:p>
            <a:pPr marL="342900" indent="-342900">
              <a:buFont typeface="+mj-lt"/>
              <a:buAutoNum type="arabicPeriod"/>
            </a:pPr>
            <a:r>
              <a:rPr lang="nl-NL" sz="2000" dirty="0"/>
              <a:t>Datum van publicatie -&gt; is het artikel, gezien de datum, nog relevant?</a:t>
            </a:r>
          </a:p>
          <a:p>
            <a:pPr marL="342900" indent="-342900">
              <a:buFont typeface="+mj-lt"/>
              <a:buAutoNum type="arabicPeriod"/>
            </a:pPr>
            <a:endParaRPr lang="nl-NL" sz="2000" dirty="0"/>
          </a:p>
          <a:p>
            <a:pPr marL="342900" indent="-342900">
              <a:buFont typeface="+mj-lt"/>
              <a:buAutoNum type="arabicPeriod"/>
            </a:pPr>
            <a:endParaRPr lang="nl-NL" sz="2000" dirty="0"/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26748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weet je of informatie klopt?</a:t>
            </a:r>
          </a:p>
        </p:txBody>
      </p:sp>
      <p:sp>
        <p:nvSpPr>
          <p:cNvPr id="8" name="Tijdelijke aanduiding voor verticale tekst 7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Eigen kennis -&gt; bij leerlingen niet altijd paraat</a:t>
            </a:r>
          </a:p>
          <a:p>
            <a:endParaRPr lang="nl-NL" sz="2400" dirty="0"/>
          </a:p>
          <a:p>
            <a:r>
              <a:rPr lang="nl-NL" sz="2400" dirty="0"/>
              <a:t>DUS: andere artikelen opzoeken/analyseren, eventueel wetenschappelijke artikelen -&gt; </a:t>
            </a:r>
            <a:r>
              <a:rPr lang="nl-NL" sz="2400" i="1" dirty="0"/>
              <a:t>les idee</a:t>
            </a:r>
          </a:p>
          <a:p>
            <a:endParaRPr lang="nl-NL" sz="2400" dirty="0"/>
          </a:p>
          <a:p>
            <a:r>
              <a:rPr lang="nl-NL" sz="2400" dirty="0"/>
              <a:t>Maar kloppen wetenschappelijke artikelen wel altijd?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3911845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A6320-1AC4-4607-8DB5-DF08D2DA7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 preprints en </a:t>
            </a:r>
            <a:r>
              <a:rPr lang="nl-NL" dirty="0" err="1"/>
              <a:t>peerreviewed</a:t>
            </a:r>
            <a:r>
              <a:rPr lang="nl-NL" dirty="0"/>
              <a:t> artikelen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8EFA72-701F-4D4F-8AFC-2AACAEB1F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endParaRPr lang="nl-NL" sz="2400" dirty="0"/>
          </a:p>
          <a:p>
            <a:r>
              <a:rPr lang="nl-NL" sz="2400" dirty="0"/>
              <a:t>Maak samen een schema van het publicatieproces van een wetenschappelijk artikel. Begin bij het inzenden van het artikel naar een </a:t>
            </a:r>
            <a:r>
              <a:rPr lang="nl-NL" sz="2400" dirty="0" err="1"/>
              <a:t>journal</a:t>
            </a:r>
            <a:r>
              <a:rPr lang="nl-NL" sz="2400" dirty="0"/>
              <a:t> en eindig bij de publicatie van het artikel in het wetenschappelijk blad.</a:t>
            </a:r>
          </a:p>
          <a:p>
            <a:endParaRPr lang="nl-NL" sz="2400" dirty="0"/>
          </a:p>
          <a:p>
            <a:r>
              <a:rPr lang="nl-NL" sz="2400" dirty="0"/>
              <a:t>Schrijf in het schema erbij wanneer het artikel een preprint is en 0p welk moment de artikel beschouwd wordt als </a:t>
            </a:r>
            <a:r>
              <a:rPr lang="nl-NL" sz="2400" dirty="0" err="1"/>
              <a:t>peerreviewed</a:t>
            </a:r>
            <a:r>
              <a:rPr lang="nl-NL" sz="2400" dirty="0"/>
              <a:t>.</a:t>
            </a:r>
          </a:p>
          <a:p>
            <a:endParaRPr lang="nl-NL" sz="2400" dirty="0"/>
          </a:p>
          <a:p>
            <a:r>
              <a:rPr lang="nl-NL" sz="2400" dirty="0"/>
              <a:t>Tijd: 5 minuten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262281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07B57-4718-4C2D-BF02-D929FF400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Publicatieproces</a:t>
            </a:r>
            <a:endParaRPr lang="en-GB" dirty="0"/>
          </a:p>
        </p:txBody>
      </p:sp>
      <p:pic>
        <p:nvPicPr>
          <p:cNvPr id="4" name="Afbeelding 5">
            <a:extLst>
              <a:ext uri="{FF2B5EF4-FFF2-40B4-BE49-F238E27FC236}">
                <a16:creationId xmlns:a16="http://schemas.microsoft.com/office/drawing/2014/main" id="{1DDEC961-1406-4D25-99FD-ED0A098A1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442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657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30033-DF36-483D-BAB4-52EA9FF9C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Kloppen </a:t>
            </a:r>
            <a:r>
              <a:rPr lang="nl-NL" dirty="0" err="1"/>
              <a:t>peerreviewed</a:t>
            </a:r>
            <a:r>
              <a:rPr lang="nl-NL" dirty="0"/>
              <a:t> artikelen wel altijd?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A64E08-287B-4D41-8D68-043422ADE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endParaRPr lang="nl-NL" sz="2400" dirty="0"/>
          </a:p>
          <a:p>
            <a:r>
              <a:rPr lang="nl-NL" sz="2400" dirty="0"/>
              <a:t>Lees artikel 4 uit het bundel.</a:t>
            </a:r>
          </a:p>
          <a:p>
            <a:endParaRPr lang="nl-NL" sz="2400" dirty="0"/>
          </a:p>
          <a:p>
            <a:r>
              <a:rPr lang="nl-NL" sz="2400" dirty="0"/>
              <a:t>Dit wetenschappelijk artikel is teruggetrokken. Kun jij vinden waarom?</a:t>
            </a:r>
          </a:p>
          <a:p>
            <a:endParaRPr lang="nl-NL" sz="2400" dirty="0"/>
          </a:p>
          <a:p>
            <a:r>
              <a:rPr lang="nl-NL" sz="2400" dirty="0"/>
              <a:t>Tijd: 5 minuten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394859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756615d22909dbfc8fa990fe52c2f054c552"/>
</p:tagLst>
</file>

<file path=ppt/theme/theme1.xml><?xml version="1.0" encoding="utf-8"?>
<a:theme xmlns:a="http://schemas.openxmlformats.org/drawingml/2006/main" name="Corporate template-set Universiteit Leiden">
  <a:themeElements>
    <a:clrScheme name="Aangepast 28">
      <a:dk1>
        <a:srgbClr val="000000"/>
      </a:dk1>
      <a:lt1>
        <a:srgbClr val="FFFFFF"/>
      </a:lt1>
      <a:dk2>
        <a:srgbClr val="8592BC"/>
      </a:dk2>
      <a:lt2>
        <a:srgbClr val="0C2577"/>
      </a:lt2>
      <a:accent1>
        <a:srgbClr val="9EBA2E"/>
      </a:accent1>
      <a:accent2>
        <a:srgbClr val="5CB1EB"/>
      </a:accent2>
      <a:accent3>
        <a:srgbClr val="34A3A9"/>
      </a:accent3>
      <a:accent4>
        <a:srgbClr val="F46E32"/>
      </a:accent4>
      <a:accent5>
        <a:srgbClr val="2C712D"/>
      </a:accent5>
      <a:accent6>
        <a:srgbClr val="B02079"/>
      </a:accent6>
      <a:hlink>
        <a:srgbClr val="0033CC"/>
      </a:hlink>
      <a:folHlink>
        <a:srgbClr val="7030A0"/>
      </a:folHlink>
    </a:clrScheme>
    <a:fontScheme name="Universiteit Leide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7" id="{842D47AB-63E3-2E4E-A211-FE96BDB8D9F5}" vid="{4EF20B40-D169-7F40-A0A0-7C273282363C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4-3-windows-nl-met-slidenr</Template>
  <TotalTime>239</TotalTime>
  <Words>411</Words>
  <Application>Microsoft Office PowerPoint</Application>
  <PresentationFormat>Diavoorstelling (4:3)</PresentationFormat>
  <Paragraphs>74</Paragraphs>
  <Slides>12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Georgia</vt:lpstr>
      <vt:lpstr>Minion</vt:lpstr>
      <vt:lpstr>Minion Pro</vt:lpstr>
      <vt:lpstr>Corporate template-set Universiteit Leiden</vt:lpstr>
      <vt:lpstr>Detecting fake news:  Kritisch leren lezen</vt:lpstr>
      <vt:lpstr>Onszelf voorstellen</vt:lpstr>
      <vt:lpstr>Hoe kritisch lees jij?</vt:lpstr>
      <vt:lpstr>Nabespreking</vt:lpstr>
      <vt:lpstr>Onze criteria</vt:lpstr>
      <vt:lpstr>Hoe weet je of informatie klopt?</vt:lpstr>
      <vt:lpstr>Verschil preprints en peerreviewed artikelen</vt:lpstr>
      <vt:lpstr>Publicatieproces</vt:lpstr>
      <vt:lpstr>Kloppen peerreviewed artikelen wel altijd?</vt:lpstr>
      <vt:lpstr>Een sluwe duplicatie</vt:lpstr>
      <vt:lpstr>Dan nu: maken van een eigen lesplan</vt:lpstr>
      <vt:lpstr>Einde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Detecting fake news:  Kritisch leren lezen</dc:title>
  <dc:creator>Alan</dc:creator>
  <cp:lastModifiedBy>gebruiker</cp:lastModifiedBy>
  <cp:revision>8</cp:revision>
  <dcterms:created xsi:type="dcterms:W3CDTF">2021-10-21T12:50:46Z</dcterms:created>
  <dcterms:modified xsi:type="dcterms:W3CDTF">2021-11-12T11:54:41Z</dcterms:modified>
</cp:coreProperties>
</file>