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6" r:id="rId2"/>
    <p:sldId id="265" r:id="rId3"/>
    <p:sldId id="266" r:id="rId4"/>
    <p:sldId id="272" r:id="rId5"/>
    <p:sldId id="257" r:id="rId6"/>
    <p:sldId id="267" r:id="rId7"/>
    <p:sldId id="389" r:id="rId8"/>
    <p:sldId id="268" r:id="rId9"/>
    <p:sldId id="270" r:id="rId10"/>
    <p:sldId id="271" r:id="rId11"/>
    <p:sldId id="286" r:id="rId12"/>
    <p:sldId id="402" r:id="rId13"/>
    <p:sldId id="287" r:id="rId14"/>
    <p:sldId id="262" r:id="rId15"/>
    <p:sldId id="263" r:id="rId16"/>
    <p:sldId id="264" r:id="rId17"/>
    <p:sldId id="258" r:id="rId18"/>
    <p:sldId id="284" r:id="rId19"/>
    <p:sldId id="280" r:id="rId20"/>
    <p:sldId id="281" r:id="rId21"/>
    <p:sldId id="283" r:id="rId22"/>
    <p:sldId id="282" r:id="rId23"/>
    <p:sldId id="277" r:id="rId24"/>
    <p:sldId id="278" r:id="rId25"/>
    <p:sldId id="276" r:id="rId26"/>
    <p:sldId id="269" r:id="rId27"/>
    <p:sldId id="392" r:id="rId28"/>
    <p:sldId id="285" r:id="rId29"/>
    <p:sldId id="293" r:id="rId30"/>
    <p:sldId id="400" r:id="rId31"/>
    <p:sldId id="294" r:id="rId32"/>
    <p:sldId id="295" r:id="rId33"/>
    <p:sldId id="279" r:id="rId34"/>
    <p:sldId id="273" r:id="rId35"/>
    <p:sldId id="290" r:id="rId36"/>
    <p:sldId id="289" r:id="rId37"/>
    <p:sldId id="291" r:id="rId38"/>
    <p:sldId id="391" r:id="rId39"/>
    <p:sldId id="292" r:id="rId40"/>
    <p:sldId id="369" r:id="rId41"/>
    <p:sldId id="370" r:id="rId42"/>
    <p:sldId id="259" r:id="rId43"/>
    <p:sldId id="367" r:id="rId44"/>
    <p:sldId id="368" r:id="rId45"/>
    <p:sldId id="298" r:id="rId46"/>
    <p:sldId id="299" r:id="rId47"/>
    <p:sldId id="375" r:id="rId48"/>
    <p:sldId id="376" r:id="rId49"/>
    <p:sldId id="296" r:id="rId50"/>
    <p:sldId id="275" r:id="rId51"/>
    <p:sldId id="274" r:id="rId52"/>
    <p:sldId id="371" r:id="rId53"/>
    <p:sldId id="372" r:id="rId54"/>
    <p:sldId id="373" r:id="rId55"/>
    <p:sldId id="401" r:id="rId56"/>
    <p:sldId id="374" r:id="rId57"/>
    <p:sldId id="260" r:id="rId58"/>
    <p:sldId id="396" r:id="rId59"/>
    <p:sldId id="394" r:id="rId60"/>
    <p:sldId id="395" r:id="rId61"/>
    <p:sldId id="397" r:id="rId62"/>
    <p:sldId id="398" r:id="rId63"/>
    <p:sldId id="399" r:id="rId64"/>
    <p:sldId id="385" r:id="rId65"/>
    <p:sldId id="384" r:id="rId66"/>
    <p:sldId id="390" r:id="rId67"/>
    <p:sldId id="306" r:id="rId68"/>
    <p:sldId id="307" r:id="rId69"/>
    <p:sldId id="388" r:id="rId70"/>
    <p:sldId id="386" r:id="rId71"/>
    <p:sldId id="308" r:id="rId72"/>
    <p:sldId id="309" r:id="rId73"/>
    <p:sldId id="310" r:id="rId74"/>
    <p:sldId id="377" r:id="rId75"/>
    <p:sldId id="378" r:id="rId76"/>
    <p:sldId id="383" r:id="rId77"/>
    <p:sldId id="379" r:id="rId78"/>
    <p:sldId id="381" r:id="rId79"/>
    <p:sldId id="380" r:id="rId80"/>
    <p:sldId id="393" r:id="rId81"/>
    <p:sldId id="261"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8BDA"/>
    <a:srgbClr val="3414F4"/>
    <a:srgbClr val="009E47"/>
    <a:srgbClr val="00D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9" autoAdjust="0"/>
    <p:restoredTop sz="96387" autoAdjust="0"/>
  </p:normalViewPr>
  <p:slideViewPr>
    <p:cSldViewPr snapToGrid="0">
      <p:cViewPr varScale="1">
        <p:scale>
          <a:sx n="106" d="100"/>
          <a:sy n="106" d="100"/>
        </p:scale>
        <p:origin x="924" y="11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7" d="100"/>
          <a:sy n="87" d="100"/>
        </p:scale>
        <p:origin x="2952"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A65BC-032F-494F-8512-3EC00355D035}" type="datetimeFigureOut">
              <a:rPr lang="en-GB" smtClean="0"/>
              <a:t>14/11/2024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E4B9C-3AC2-4E10-90A1-0BFCDEECE802}" type="slidenum">
              <a:rPr lang="en-GB" smtClean="0"/>
              <a:t>‹#›</a:t>
            </a:fld>
            <a:endParaRPr lang="en-GB"/>
          </a:p>
        </p:txBody>
      </p:sp>
    </p:spTree>
    <p:extLst>
      <p:ext uri="{BB962C8B-B14F-4D97-AF65-F5344CB8AC3E}">
        <p14:creationId xmlns:p14="http://schemas.microsoft.com/office/powerpoint/2010/main" val="44310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18</a:t>
            </a:fld>
            <a:endParaRPr lang="en-GB"/>
          </a:p>
        </p:txBody>
      </p:sp>
    </p:spTree>
    <p:extLst>
      <p:ext uri="{BB962C8B-B14F-4D97-AF65-F5344CB8AC3E}">
        <p14:creationId xmlns:p14="http://schemas.microsoft.com/office/powerpoint/2010/main" val="3076405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Females produce a pheromone attracting and signalling the males to shed sperm which in turn stimulates females to shed eggs, this behaviour is known as swarming. Gametes are spawned through the body wall rupturing (termed as "</a:t>
            </a:r>
            <a:r>
              <a:rPr lang="en-GB" dirty="0" err="1"/>
              <a:t>epitoky</a:t>
            </a:r>
            <a:r>
              <a:rPr lang="en-GB" dirty="0"/>
              <a:t>“) in a pelagic, reproductive individual.</a:t>
            </a:r>
          </a:p>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36</a:t>
            </a:fld>
            <a:endParaRPr lang="en-GB"/>
          </a:p>
        </p:txBody>
      </p:sp>
    </p:spTree>
    <p:extLst>
      <p:ext uri="{BB962C8B-B14F-4D97-AF65-F5344CB8AC3E}">
        <p14:creationId xmlns:p14="http://schemas.microsoft.com/office/powerpoint/2010/main" val="1068172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Females produce a pheromone attracting and signalling the males to shed sperm which in turn stimulates females to shed eggs, this behaviour is known as swarming. Gametes are spawned through the body wall rupturing (termed as "</a:t>
            </a:r>
            <a:r>
              <a:rPr lang="en-GB" dirty="0" err="1"/>
              <a:t>epitoky</a:t>
            </a:r>
            <a:r>
              <a:rPr lang="en-GB" dirty="0"/>
              <a:t>“) in a pelagic, reproductive individual.</a:t>
            </a:r>
          </a:p>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37</a:t>
            </a:fld>
            <a:endParaRPr lang="en-GB"/>
          </a:p>
        </p:txBody>
      </p:sp>
    </p:spTree>
    <p:extLst>
      <p:ext uri="{BB962C8B-B14F-4D97-AF65-F5344CB8AC3E}">
        <p14:creationId xmlns:p14="http://schemas.microsoft.com/office/powerpoint/2010/main" val="3544552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DD2AE-DFCC-B105-6F9D-D605BE63C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B353F-7695-6EAE-F926-7524C861F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86AA7-EA58-D16A-A3E4-3C4F4670582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1DAC58-E0E8-BB16-CEB7-477289F25CD1}"/>
              </a:ext>
            </a:extLst>
          </p:cNvPr>
          <p:cNvSpPr>
            <a:spLocks noGrp="1"/>
          </p:cNvSpPr>
          <p:nvPr>
            <p:ph type="sldNum" sz="quarter" idx="10"/>
          </p:nvPr>
        </p:nvSpPr>
        <p:spPr/>
        <p:txBody>
          <a:bodyPr/>
          <a:lstStyle/>
          <a:p>
            <a:fld id="{A90E4B9C-3AC2-4E10-90A1-0BFCDEECE802}" type="slidenum">
              <a:rPr lang="en-GB" smtClean="0"/>
              <a:t>38</a:t>
            </a:fld>
            <a:endParaRPr lang="en-GB"/>
          </a:p>
        </p:txBody>
      </p:sp>
    </p:spTree>
    <p:extLst>
      <p:ext uri="{BB962C8B-B14F-4D97-AF65-F5344CB8AC3E}">
        <p14:creationId xmlns:p14="http://schemas.microsoft.com/office/powerpoint/2010/main" val="3171846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39</a:t>
            </a:fld>
            <a:endParaRPr lang="en-GB"/>
          </a:p>
        </p:txBody>
      </p:sp>
    </p:spTree>
    <p:extLst>
      <p:ext uri="{BB962C8B-B14F-4D97-AF65-F5344CB8AC3E}">
        <p14:creationId xmlns:p14="http://schemas.microsoft.com/office/powerpoint/2010/main" val="1734669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AF697-EDE1-383F-E4C8-1DCCACBE8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C6A79-4E8B-E62B-7729-8F549436A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1ABD5-C855-1CA0-FA7E-7E17BCCE93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F9B2D6-8D97-0097-93C3-DD3F2CCD0DEB}"/>
              </a:ext>
            </a:extLst>
          </p:cNvPr>
          <p:cNvSpPr>
            <a:spLocks noGrp="1"/>
          </p:cNvSpPr>
          <p:nvPr>
            <p:ph type="sldNum" sz="quarter" idx="10"/>
          </p:nvPr>
        </p:nvSpPr>
        <p:spPr/>
        <p:txBody>
          <a:bodyPr/>
          <a:lstStyle/>
          <a:p>
            <a:fld id="{A90E4B9C-3AC2-4E10-90A1-0BFCDEECE802}" type="slidenum">
              <a:rPr lang="en-GB" smtClean="0"/>
              <a:t>40</a:t>
            </a:fld>
            <a:endParaRPr lang="en-GB"/>
          </a:p>
        </p:txBody>
      </p:sp>
    </p:spTree>
    <p:extLst>
      <p:ext uri="{BB962C8B-B14F-4D97-AF65-F5344CB8AC3E}">
        <p14:creationId xmlns:p14="http://schemas.microsoft.com/office/powerpoint/2010/main" val="363866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E0075-9F36-26D7-E39F-B7698A58C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58C41-CAAF-754E-DFEB-D5BF159C7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32E5E-A96A-F288-7811-157B7A298D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8C6FC8-EFC8-1DBA-4D4A-1CB3E2272EB7}"/>
              </a:ext>
            </a:extLst>
          </p:cNvPr>
          <p:cNvSpPr>
            <a:spLocks noGrp="1"/>
          </p:cNvSpPr>
          <p:nvPr>
            <p:ph type="sldNum" sz="quarter" idx="10"/>
          </p:nvPr>
        </p:nvSpPr>
        <p:spPr/>
        <p:txBody>
          <a:bodyPr/>
          <a:lstStyle/>
          <a:p>
            <a:fld id="{A90E4B9C-3AC2-4E10-90A1-0BFCDEECE802}" type="slidenum">
              <a:rPr lang="en-GB" smtClean="0"/>
              <a:t>41</a:t>
            </a:fld>
            <a:endParaRPr lang="en-GB"/>
          </a:p>
        </p:txBody>
      </p:sp>
    </p:spTree>
    <p:extLst>
      <p:ext uri="{BB962C8B-B14F-4D97-AF65-F5344CB8AC3E}">
        <p14:creationId xmlns:p14="http://schemas.microsoft.com/office/powerpoint/2010/main" val="1234104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42</a:t>
            </a:fld>
            <a:endParaRPr lang="en-GB"/>
          </a:p>
        </p:txBody>
      </p:sp>
    </p:spTree>
    <p:extLst>
      <p:ext uri="{BB962C8B-B14F-4D97-AF65-F5344CB8AC3E}">
        <p14:creationId xmlns:p14="http://schemas.microsoft.com/office/powerpoint/2010/main" val="647160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45</a:t>
            </a:fld>
            <a:endParaRPr lang="en-GB"/>
          </a:p>
        </p:txBody>
      </p:sp>
    </p:spTree>
    <p:extLst>
      <p:ext uri="{BB962C8B-B14F-4D97-AF65-F5344CB8AC3E}">
        <p14:creationId xmlns:p14="http://schemas.microsoft.com/office/powerpoint/2010/main" val="2686049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46</a:t>
            </a:fld>
            <a:endParaRPr lang="en-GB"/>
          </a:p>
        </p:txBody>
      </p:sp>
    </p:spTree>
    <p:extLst>
      <p:ext uri="{BB962C8B-B14F-4D97-AF65-F5344CB8AC3E}">
        <p14:creationId xmlns:p14="http://schemas.microsoft.com/office/powerpoint/2010/main" val="2835930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AA653-0D62-6929-C119-4AA54370A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02F18-619D-3545-73D4-31A01FFE8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D7A75-939B-A950-F3AD-6B9F05F125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7D5990-5CCD-ABE6-82DE-83C869B5AB77}"/>
              </a:ext>
            </a:extLst>
          </p:cNvPr>
          <p:cNvSpPr>
            <a:spLocks noGrp="1"/>
          </p:cNvSpPr>
          <p:nvPr>
            <p:ph type="sldNum" sz="quarter" idx="10"/>
          </p:nvPr>
        </p:nvSpPr>
        <p:spPr/>
        <p:txBody>
          <a:bodyPr/>
          <a:lstStyle/>
          <a:p>
            <a:fld id="{A90E4B9C-3AC2-4E10-90A1-0BFCDEECE802}" type="slidenum">
              <a:rPr lang="en-GB" smtClean="0"/>
              <a:t>47</a:t>
            </a:fld>
            <a:endParaRPr lang="en-GB"/>
          </a:p>
        </p:txBody>
      </p:sp>
    </p:spTree>
    <p:extLst>
      <p:ext uri="{BB962C8B-B14F-4D97-AF65-F5344CB8AC3E}">
        <p14:creationId xmlns:p14="http://schemas.microsoft.com/office/powerpoint/2010/main" val="251845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23</a:t>
            </a:fld>
            <a:endParaRPr lang="en-GB"/>
          </a:p>
        </p:txBody>
      </p:sp>
    </p:spTree>
    <p:extLst>
      <p:ext uri="{BB962C8B-B14F-4D97-AF65-F5344CB8AC3E}">
        <p14:creationId xmlns:p14="http://schemas.microsoft.com/office/powerpoint/2010/main" val="118520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D2BBB-361E-C3E1-8C9C-241718300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CE3C7-0595-167A-149E-9E2F3204F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507FB-D2B0-5A47-2C18-5D919B47AF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FF06E9D-A34F-46B6-ADD5-6A71DA9960FB}"/>
              </a:ext>
            </a:extLst>
          </p:cNvPr>
          <p:cNvSpPr>
            <a:spLocks noGrp="1"/>
          </p:cNvSpPr>
          <p:nvPr>
            <p:ph type="sldNum" sz="quarter" idx="10"/>
          </p:nvPr>
        </p:nvSpPr>
        <p:spPr/>
        <p:txBody>
          <a:bodyPr/>
          <a:lstStyle/>
          <a:p>
            <a:fld id="{A90E4B9C-3AC2-4E10-90A1-0BFCDEECE802}" type="slidenum">
              <a:rPr lang="en-GB" smtClean="0"/>
              <a:t>48</a:t>
            </a:fld>
            <a:endParaRPr lang="en-GB"/>
          </a:p>
        </p:txBody>
      </p:sp>
    </p:spTree>
    <p:extLst>
      <p:ext uri="{BB962C8B-B14F-4D97-AF65-F5344CB8AC3E}">
        <p14:creationId xmlns:p14="http://schemas.microsoft.com/office/powerpoint/2010/main" val="2938946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Females produce a pheromone attracting and signalling the males to shed sperm which in turn stimulates females to shed eggs, this behaviour is known as swarming. Gametes are spawned through the body wall rupturing (termed as "</a:t>
            </a:r>
            <a:r>
              <a:rPr lang="en-GB" dirty="0" err="1"/>
              <a:t>epitoky</a:t>
            </a:r>
            <a:r>
              <a:rPr lang="en-GB" dirty="0"/>
              <a:t>“) in a pelagic, reproductive individual.</a:t>
            </a:r>
          </a:p>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49</a:t>
            </a:fld>
            <a:endParaRPr lang="en-GB"/>
          </a:p>
        </p:txBody>
      </p:sp>
    </p:spTree>
    <p:extLst>
      <p:ext uri="{BB962C8B-B14F-4D97-AF65-F5344CB8AC3E}">
        <p14:creationId xmlns:p14="http://schemas.microsoft.com/office/powerpoint/2010/main" val="2387479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Females produce a pheromone attracting and signalling the males to shed sperm which in turn stimulates females to shed eggs, this behaviour is known as swarming. Gametes are spawned through the body wall rupturing (termed as "</a:t>
            </a:r>
            <a:r>
              <a:rPr lang="en-GB" dirty="0" err="1"/>
              <a:t>epitoky</a:t>
            </a:r>
            <a:r>
              <a:rPr lang="en-GB" dirty="0"/>
              <a:t>“) in a pelagic, reproductive individual.</a:t>
            </a:r>
          </a:p>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50</a:t>
            </a:fld>
            <a:endParaRPr lang="en-GB"/>
          </a:p>
        </p:txBody>
      </p:sp>
    </p:spTree>
    <p:extLst>
      <p:ext uri="{BB962C8B-B14F-4D97-AF65-F5344CB8AC3E}">
        <p14:creationId xmlns:p14="http://schemas.microsoft.com/office/powerpoint/2010/main" val="4244642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Females produce a pheromone attracting and signalling the males to shed sperm which in turn stimulates females to shed eggs, this behaviour is known as swarming. Gametes are spawned through the body wall rupturing (termed as "</a:t>
            </a:r>
            <a:r>
              <a:rPr lang="en-GB" dirty="0" err="1"/>
              <a:t>epitoky</a:t>
            </a:r>
            <a:r>
              <a:rPr lang="en-GB" dirty="0"/>
              <a:t>“) in a pelagic, reproductive individual.</a:t>
            </a:r>
          </a:p>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51</a:t>
            </a:fld>
            <a:endParaRPr lang="en-GB"/>
          </a:p>
        </p:txBody>
      </p:sp>
    </p:spTree>
    <p:extLst>
      <p:ext uri="{BB962C8B-B14F-4D97-AF65-F5344CB8AC3E}">
        <p14:creationId xmlns:p14="http://schemas.microsoft.com/office/powerpoint/2010/main" val="1090561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7CC1F-3F8F-8188-17F8-FA99E6AE1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67748-C0E3-1D0A-F6AD-5E83B45D6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27A5D-BF5B-319C-8B49-065743CDE6BD}"/>
              </a:ext>
            </a:extLst>
          </p:cNvPr>
          <p:cNvSpPr>
            <a:spLocks noGrp="1"/>
          </p:cNvSpPr>
          <p:nvPr>
            <p:ph type="body" idx="1"/>
          </p:nvPr>
        </p:nvSpPr>
        <p:spPr/>
        <p:txBody>
          <a:bodyPr/>
          <a:lstStyle/>
          <a:p>
            <a:r>
              <a:rPr lang="en-GB"/>
              <a:t>	</a:t>
            </a:r>
            <a:endParaRPr lang="en-GB" dirty="0"/>
          </a:p>
        </p:txBody>
      </p:sp>
      <p:sp>
        <p:nvSpPr>
          <p:cNvPr id="4" name="Slide Number Placeholder 3">
            <a:extLst>
              <a:ext uri="{FF2B5EF4-FFF2-40B4-BE49-F238E27FC236}">
                <a16:creationId xmlns:a16="http://schemas.microsoft.com/office/drawing/2014/main" id="{382AE849-FF60-889F-3BFD-D6EFD2D20F3B}"/>
              </a:ext>
            </a:extLst>
          </p:cNvPr>
          <p:cNvSpPr>
            <a:spLocks noGrp="1"/>
          </p:cNvSpPr>
          <p:nvPr>
            <p:ph type="sldNum" sz="quarter" idx="10"/>
          </p:nvPr>
        </p:nvSpPr>
        <p:spPr/>
        <p:txBody>
          <a:bodyPr/>
          <a:lstStyle/>
          <a:p>
            <a:fld id="{A90E4B9C-3AC2-4E10-90A1-0BFCDEECE802}" type="slidenum">
              <a:rPr lang="en-GB" smtClean="0"/>
              <a:t>52</a:t>
            </a:fld>
            <a:endParaRPr lang="en-GB"/>
          </a:p>
        </p:txBody>
      </p:sp>
    </p:spTree>
    <p:extLst>
      <p:ext uri="{BB962C8B-B14F-4D97-AF65-F5344CB8AC3E}">
        <p14:creationId xmlns:p14="http://schemas.microsoft.com/office/powerpoint/2010/main" val="866007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AAB4B-6F18-9F59-1B4D-B3D25667B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CA753-2158-DB52-F607-6E67899FC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483CD-6448-7D4B-D4E8-4028B97B745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63C859-9A64-36AB-9FA3-2C164360BDCA}"/>
              </a:ext>
            </a:extLst>
          </p:cNvPr>
          <p:cNvSpPr>
            <a:spLocks noGrp="1"/>
          </p:cNvSpPr>
          <p:nvPr>
            <p:ph type="sldNum" sz="quarter" idx="10"/>
          </p:nvPr>
        </p:nvSpPr>
        <p:spPr/>
        <p:txBody>
          <a:bodyPr/>
          <a:lstStyle/>
          <a:p>
            <a:fld id="{A90E4B9C-3AC2-4E10-90A1-0BFCDEECE802}" type="slidenum">
              <a:rPr lang="en-GB" smtClean="0"/>
              <a:t>53</a:t>
            </a:fld>
            <a:endParaRPr lang="en-GB"/>
          </a:p>
        </p:txBody>
      </p:sp>
    </p:spTree>
    <p:extLst>
      <p:ext uri="{BB962C8B-B14F-4D97-AF65-F5344CB8AC3E}">
        <p14:creationId xmlns:p14="http://schemas.microsoft.com/office/powerpoint/2010/main" val="80013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3EF7-153E-4A95-B5F6-634958391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ED10E-EDF2-C52E-4C04-2DE0A62E9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D7075-B319-A68C-5A98-4391A36C787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85C8D3-28DD-47EF-445F-B6E530BCE716}"/>
              </a:ext>
            </a:extLst>
          </p:cNvPr>
          <p:cNvSpPr>
            <a:spLocks noGrp="1"/>
          </p:cNvSpPr>
          <p:nvPr>
            <p:ph type="sldNum" sz="quarter" idx="10"/>
          </p:nvPr>
        </p:nvSpPr>
        <p:spPr/>
        <p:txBody>
          <a:bodyPr/>
          <a:lstStyle/>
          <a:p>
            <a:fld id="{A90E4B9C-3AC2-4E10-90A1-0BFCDEECE802}" type="slidenum">
              <a:rPr lang="en-GB" smtClean="0"/>
              <a:t>54</a:t>
            </a:fld>
            <a:endParaRPr lang="en-GB"/>
          </a:p>
        </p:txBody>
      </p:sp>
    </p:spTree>
    <p:extLst>
      <p:ext uri="{BB962C8B-B14F-4D97-AF65-F5344CB8AC3E}">
        <p14:creationId xmlns:p14="http://schemas.microsoft.com/office/powerpoint/2010/main" val="82347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389AF-AB7F-1330-9395-E556E81ED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46B50-8CBE-C426-2E5F-4D12096D9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CDB8A-9A36-286D-4EFC-5B5DA9AF013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81A48C-A495-C121-EA7E-C31F06776EF2}"/>
              </a:ext>
            </a:extLst>
          </p:cNvPr>
          <p:cNvSpPr>
            <a:spLocks noGrp="1"/>
          </p:cNvSpPr>
          <p:nvPr>
            <p:ph type="sldNum" sz="quarter" idx="10"/>
          </p:nvPr>
        </p:nvSpPr>
        <p:spPr/>
        <p:txBody>
          <a:bodyPr/>
          <a:lstStyle/>
          <a:p>
            <a:fld id="{A90E4B9C-3AC2-4E10-90A1-0BFCDEECE802}" type="slidenum">
              <a:rPr lang="en-GB" smtClean="0"/>
              <a:t>55</a:t>
            </a:fld>
            <a:endParaRPr lang="en-GB"/>
          </a:p>
        </p:txBody>
      </p:sp>
    </p:spTree>
    <p:extLst>
      <p:ext uri="{BB962C8B-B14F-4D97-AF65-F5344CB8AC3E}">
        <p14:creationId xmlns:p14="http://schemas.microsoft.com/office/powerpoint/2010/main" val="908348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389AF-AB7F-1330-9395-E556E81ED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46B50-8CBE-C426-2E5F-4D12096D9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CDB8A-9A36-286D-4EFC-5B5DA9AF013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81A48C-A495-C121-EA7E-C31F06776EF2}"/>
              </a:ext>
            </a:extLst>
          </p:cNvPr>
          <p:cNvSpPr>
            <a:spLocks noGrp="1"/>
          </p:cNvSpPr>
          <p:nvPr>
            <p:ph type="sldNum" sz="quarter" idx="10"/>
          </p:nvPr>
        </p:nvSpPr>
        <p:spPr/>
        <p:txBody>
          <a:bodyPr/>
          <a:lstStyle/>
          <a:p>
            <a:fld id="{A90E4B9C-3AC2-4E10-90A1-0BFCDEECE802}" type="slidenum">
              <a:rPr lang="en-GB" smtClean="0"/>
              <a:t>56</a:t>
            </a:fld>
            <a:endParaRPr lang="en-GB"/>
          </a:p>
        </p:txBody>
      </p:sp>
    </p:spTree>
    <p:extLst>
      <p:ext uri="{BB962C8B-B14F-4D97-AF65-F5344CB8AC3E}">
        <p14:creationId xmlns:p14="http://schemas.microsoft.com/office/powerpoint/2010/main" val="414367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26</a:t>
            </a:fld>
            <a:endParaRPr lang="en-GB"/>
          </a:p>
        </p:txBody>
      </p:sp>
    </p:spTree>
    <p:extLst>
      <p:ext uri="{BB962C8B-B14F-4D97-AF65-F5344CB8AC3E}">
        <p14:creationId xmlns:p14="http://schemas.microsoft.com/office/powerpoint/2010/main" val="355280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28</a:t>
            </a:fld>
            <a:endParaRPr lang="en-GB"/>
          </a:p>
        </p:txBody>
      </p:sp>
    </p:spTree>
    <p:extLst>
      <p:ext uri="{BB962C8B-B14F-4D97-AF65-F5344CB8AC3E}">
        <p14:creationId xmlns:p14="http://schemas.microsoft.com/office/powerpoint/2010/main" val="304927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29</a:t>
            </a:fld>
            <a:endParaRPr lang="en-GB"/>
          </a:p>
        </p:txBody>
      </p:sp>
    </p:spTree>
    <p:extLst>
      <p:ext uri="{BB962C8B-B14F-4D97-AF65-F5344CB8AC3E}">
        <p14:creationId xmlns:p14="http://schemas.microsoft.com/office/powerpoint/2010/main" val="150890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30</a:t>
            </a:fld>
            <a:endParaRPr lang="en-GB"/>
          </a:p>
        </p:txBody>
      </p:sp>
    </p:spTree>
    <p:extLst>
      <p:ext uri="{BB962C8B-B14F-4D97-AF65-F5344CB8AC3E}">
        <p14:creationId xmlns:p14="http://schemas.microsoft.com/office/powerpoint/2010/main" val="386655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31</a:t>
            </a:fld>
            <a:endParaRPr lang="en-GB"/>
          </a:p>
        </p:txBody>
      </p:sp>
    </p:spTree>
    <p:extLst>
      <p:ext uri="{BB962C8B-B14F-4D97-AF65-F5344CB8AC3E}">
        <p14:creationId xmlns:p14="http://schemas.microsoft.com/office/powerpoint/2010/main" val="119073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32</a:t>
            </a:fld>
            <a:endParaRPr lang="en-GB"/>
          </a:p>
        </p:txBody>
      </p:sp>
    </p:spTree>
    <p:extLst>
      <p:ext uri="{BB962C8B-B14F-4D97-AF65-F5344CB8AC3E}">
        <p14:creationId xmlns:p14="http://schemas.microsoft.com/office/powerpoint/2010/main" val="3687723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Females produce a pheromone attracting and signalling the males to shed sperm which in turn stimulates females to shed eggs, this behaviour is known as swarming. Gametes are spawned through the body wall rupturing (termed as "</a:t>
            </a:r>
            <a:r>
              <a:rPr lang="en-GB" dirty="0" err="1"/>
              <a:t>epitoky</a:t>
            </a:r>
            <a:r>
              <a:rPr lang="en-GB" dirty="0"/>
              <a:t>“) in a pelagic, reproductive individual.</a:t>
            </a:r>
          </a:p>
          <a:p>
            <a:endParaRPr lang="en-GB" dirty="0"/>
          </a:p>
        </p:txBody>
      </p:sp>
      <p:sp>
        <p:nvSpPr>
          <p:cNvPr id="4" name="Slide Number Placeholder 3"/>
          <p:cNvSpPr>
            <a:spLocks noGrp="1"/>
          </p:cNvSpPr>
          <p:nvPr>
            <p:ph type="sldNum" sz="quarter" idx="10"/>
          </p:nvPr>
        </p:nvSpPr>
        <p:spPr/>
        <p:txBody>
          <a:bodyPr/>
          <a:lstStyle/>
          <a:p>
            <a:fld id="{A90E4B9C-3AC2-4E10-90A1-0BFCDEECE802}" type="slidenum">
              <a:rPr lang="en-GB" smtClean="0"/>
              <a:t>35</a:t>
            </a:fld>
            <a:endParaRPr lang="en-GB"/>
          </a:p>
        </p:txBody>
      </p:sp>
    </p:spTree>
    <p:extLst>
      <p:ext uri="{BB962C8B-B14F-4D97-AF65-F5344CB8AC3E}">
        <p14:creationId xmlns:p14="http://schemas.microsoft.com/office/powerpoint/2010/main" val="349553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9048E4-4D5C-456B-93C0-CA7DC067CFB9}"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235052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9048E4-4D5C-456B-93C0-CA7DC067CFB9}"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318423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9048E4-4D5C-456B-93C0-CA7DC067CFB9}"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211249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9048E4-4D5C-456B-93C0-CA7DC067CFB9}"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218603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9048E4-4D5C-456B-93C0-CA7DC067CFB9}"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351098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9048E4-4D5C-456B-93C0-CA7DC067CFB9}" type="datetimeFigureOut">
              <a:rPr lang="en-GB" smtClean="0"/>
              <a:t>14/11/2024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186649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9048E4-4D5C-456B-93C0-CA7DC067CFB9}" type="datetimeFigureOut">
              <a:rPr lang="en-GB" smtClean="0"/>
              <a:t>14/11/2024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257781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9048E4-4D5C-456B-93C0-CA7DC067CFB9}" type="datetimeFigureOut">
              <a:rPr lang="en-GB" smtClean="0"/>
              <a:t>14/11/2024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110707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048E4-4D5C-456B-93C0-CA7DC067CFB9}" type="datetimeFigureOut">
              <a:rPr lang="en-GB" smtClean="0"/>
              <a:t>14/11/2024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1553606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9048E4-4D5C-456B-93C0-CA7DC067CFB9}" type="datetimeFigureOut">
              <a:rPr lang="en-GB" smtClean="0"/>
              <a:t>14/11/2024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402220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9048E4-4D5C-456B-93C0-CA7DC067CFB9}" type="datetimeFigureOut">
              <a:rPr lang="en-GB" smtClean="0"/>
              <a:t>14/11/2024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85E8F1-1F6E-48D5-A878-0CBBE233C88A}" type="slidenum">
              <a:rPr lang="en-GB" smtClean="0"/>
              <a:t>‹#›</a:t>
            </a:fld>
            <a:endParaRPr lang="en-GB"/>
          </a:p>
        </p:txBody>
      </p:sp>
    </p:spTree>
    <p:extLst>
      <p:ext uri="{BB962C8B-B14F-4D97-AF65-F5344CB8AC3E}">
        <p14:creationId xmlns:p14="http://schemas.microsoft.com/office/powerpoint/2010/main" val="409688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048E4-4D5C-456B-93C0-CA7DC067CFB9}" type="datetimeFigureOut">
              <a:rPr lang="en-GB" smtClean="0"/>
              <a:t>14/11/2024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5E8F1-1F6E-48D5-A878-0CBBE233C88A}" type="slidenum">
              <a:rPr lang="en-GB" smtClean="0"/>
              <a:t>‹#›</a:t>
            </a:fld>
            <a:endParaRPr lang="en-GB"/>
          </a:p>
        </p:txBody>
      </p:sp>
    </p:spTree>
    <p:extLst>
      <p:ext uri="{BB962C8B-B14F-4D97-AF65-F5344CB8AC3E}">
        <p14:creationId xmlns:p14="http://schemas.microsoft.com/office/powerpoint/2010/main" val="1396794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9.png"/><Relationship Id="rId7" Type="http://schemas.openxmlformats.org/officeDocument/2006/relationships/image" Target="../media/image51.wmf"/><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5.emf"/><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image" Target="../media/image56.wmf"/><Relationship Id="rId1" Type="http://schemas.openxmlformats.org/officeDocument/2006/relationships/slideLayout" Target="../slideLayouts/slideLayout7.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70.jpe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emf"/><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9.emf"/><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37.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7.emf"/><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3" Type="http://schemas.openxmlformats.org/officeDocument/2006/relationships/image" Target="../media/image121.emf"/><Relationship Id="rId7"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4.gif"/></Relationships>
</file>

<file path=ppt/slides/_rels/slide4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8.png"/><Relationship Id="rId4" Type="http://schemas.openxmlformats.org/officeDocument/2006/relationships/image" Target="../media/image127.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3.jpeg"/><Relationship Id="rId4" Type="http://schemas.openxmlformats.org/officeDocument/2006/relationships/image" Target="../media/image132.jpeg"/></Relationships>
</file>

<file path=ppt/slides/_rels/slide4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8.emf"/></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1.jpeg"/><Relationship Id="rId4" Type="http://schemas.openxmlformats.org/officeDocument/2006/relationships/image" Target="../media/image140.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4.png"/><Relationship Id="rId4" Type="http://schemas.openxmlformats.org/officeDocument/2006/relationships/image" Target="../media/image143.jpe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7.png"/><Relationship Id="rId4" Type="http://schemas.openxmlformats.org/officeDocument/2006/relationships/image" Target="../media/image146.png"/></Relationships>
</file>

<file path=ppt/slides/_rels/slide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0.png"/><Relationship Id="rId4" Type="http://schemas.openxmlformats.org/officeDocument/2006/relationships/image" Target="../media/image149.jpeg"/></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jpeg"/></Relationships>
</file>

<file path=ppt/slides/_rels/slide56.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8.jpeg"/><Relationship Id="rId4" Type="http://schemas.openxmlformats.org/officeDocument/2006/relationships/image" Target="../media/image167.jpe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67.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em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85.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70.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7.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189.emf"/><Relationship Id="rId7" Type="http://schemas.openxmlformats.org/officeDocument/2006/relationships/image" Target="../media/image7.png"/><Relationship Id="rId2" Type="http://schemas.openxmlformats.org/officeDocument/2006/relationships/image" Target="../media/image188.em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91.emf"/><Relationship Id="rId4" Type="http://schemas.openxmlformats.org/officeDocument/2006/relationships/image" Target="../media/image190.emf"/></Relationships>
</file>

<file path=ppt/slides/_rels/slide7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visserijnieuws.punt.nl/index.php?foto=true&amp;id=290307&amp;fgroep=16167"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9.emf"/><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02.png"/></Relationships>
</file>

<file path=ppt/slides/_rels/slide8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205.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884516"/>
            <a:ext cx="9144000" cy="3693319"/>
          </a:xfrm>
          <a:prstGeom prst="rect">
            <a:avLst/>
          </a:prstGeom>
          <a:noFill/>
          <a:ln>
            <a:solidFill>
              <a:schemeClr val="accent1"/>
            </a:solidFill>
          </a:ln>
        </p:spPr>
        <p:txBody>
          <a:bodyPr wrap="square" rtlCol="0">
            <a:spAutoFit/>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en-GB" dirty="0"/>
          </a:p>
        </p:txBody>
      </p:sp>
      <p:sp>
        <p:nvSpPr>
          <p:cNvPr id="4" name="Rectangle 3"/>
          <p:cNvSpPr/>
          <p:nvPr/>
        </p:nvSpPr>
        <p:spPr>
          <a:xfrm>
            <a:off x="270652" y="118759"/>
            <a:ext cx="8208912" cy="1631216"/>
          </a:xfrm>
          <a:prstGeom prst="rect">
            <a:avLst/>
          </a:prstGeom>
        </p:spPr>
        <p:txBody>
          <a:bodyPr wrap="square">
            <a:spAutoFit/>
          </a:bodyPr>
          <a:lstStyle/>
          <a:p>
            <a:r>
              <a:rPr lang="en-US" sz="3200" b="1" dirty="0" err="1"/>
              <a:t>Ritme</a:t>
            </a:r>
            <a:r>
              <a:rPr lang="en-US" sz="3200" b="1" dirty="0"/>
              <a:t> en </a:t>
            </a:r>
            <a:r>
              <a:rPr lang="en-US" sz="3200" b="1" dirty="0" err="1"/>
              <a:t>regelmaat</a:t>
            </a:r>
            <a:r>
              <a:rPr lang="en-US" sz="3200" b="1" dirty="0"/>
              <a:t> </a:t>
            </a:r>
            <a:r>
              <a:rPr lang="en-US" sz="3200" b="1" dirty="0" err="1"/>
              <a:t>bij</a:t>
            </a:r>
            <a:r>
              <a:rPr lang="en-US" sz="3200" b="1" dirty="0"/>
              <a:t> wat we </a:t>
            </a:r>
            <a:r>
              <a:rPr lang="en-US" sz="3200" b="1" dirty="0" err="1"/>
              <a:t>opportunistische</a:t>
            </a:r>
            <a:r>
              <a:rPr lang="en-US" sz="3200" b="1" dirty="0"/>
              <a:t> </a:t>
            </a:r>
            <a:r>
              <a:rPr lang="en-US" sz="3200" b="1" dirty="0" err="1"/>
              <a:t>plaagsoorten</a:t>
            </a:r>
            <a:r>
              <a:rPr lang="en-US" sz="3200" b="1" dirty="0"/>
              <a:t> </a:t>
            </a:r>
            <a:r>
              <a:rPr lang="en-US" sz="3200" b="1" dirty="0" err="1"/>
              <a:t>noemen</a:t>
            </a:r>
            <a:endParaRPr lang="en-US" sz="3200" b="1" dirty="0"/>
          </a:p>
          <a:p>
            <a:endParaRPr lang="en-US" b="1" dirty="0"/>
          </a:p>
          <a:p>
            <a:r>
              <a:rPr lang="en-US" b="1" dirty="0"/>
              <a:t>Kees (C.J.) Camphuysen</a:t>
            </a:r>
            <a:endParaRPr lang="en-US" dirty="0"/>
          </a:p>
        </p:txBody>
      </p:sp>
      <p:sp>
        <p:nvSpPr>
          <p:cNvPr id="5" name="Rectangle 4"/>
          <p:cNvSpPr/>
          <p:nvPr/>
        </p:nvSpPr>
        <p:spPr>
          <a:xfrm>
            <a:off x="270652" y="2165760"/>
            <a:ext cx="7344816" cy="276999"/>
          </a:xfrm>
          <a:prstGeom prst="rect">
            <a:avLst/>
          </a:prstGeom>
        </p:spPr>
        <p:txBody>
          <a:bodyPr wrap="square">
            <a:spAutoFit/>
          </a:bodyPr>
          <a:lstStyle/>
          <a:p>
            <a:r>
              <a:rPr lang="en-US" sz="1200" dirty="0" err="1">
                <a:solidFill>
                  <a:schemeClr val="tx1"/>
                </a:solidFill>
              </a:rPr>
              <a:t>Koninklijk</a:t>
            </a:r>
            <a:r>
              <a:rPr lang="en-US" sz="1200" dirty="0">
                <a:solidFill>
                  <a:schemeClr val="tx1"/>
                </a:solidFill>
              </a:rPr>
              <a:t> </a:t>
            </a:r>
            <a:r>
              <a:rPr lang="en-US" sz="1200" dirty="0" err="1">
                <a:solidFill>
                  <a:schemeClr val="tx1"/>
                </a:solidFill>
              </a:rPr>
              <a:t>Nederlands</a:t>
            </a:r>
            <a:r>
              <a:rPr lang="en-US" sz="1200" dirty="0">
                <a:solidFill>
                  <a:schemeClr val="tx1"/>
                </a:solidFill>
              </a:rPr>
              <a:t> </a:t>
            </a:r>
            <a:r>
              <a:rPr lang="en-US" sz="1200" dirty="0" err="1">
                <a:solidFill>
                  <a:schemeClr val="tx1"/>
                </a:solidFill>
              </a:rPr>
              <a:t>Instituut</a:t>
            </a:r>
            <a:r>
              <a:rPr lang="en-US" sz="1200" dirty="0">
                <a:solidFill>
                  <a:schemeClr val="tx1"/>
                </a:solidFill>
              </a:rPr>
              <a:t> </a:t>
            </a:r>
            <a:r>
              <a:rPr lang="en-US" sz="1200" dirty="0" err="1">
                <a:solidFill>
                  <a:schemeClr val="tx1"/>
                </a:solidFill>
              </a:rPr>
              <a:t>voor</a:t>
            </a:r>
            <a:r>
              <a:rPr lang="en-US" sz="1200" dirty="0">
                <a:solidFill>
                  <a:schemeClr val="tx1"/>
                </a:solidFill>
              </a:rPr>
              <a:t> </a:t>
            </a:r>
            <a:r>
              <a:rPr lang="en-US" sz="1200" dirty="0" err="1">
                <a:solidFill>
                  <a:schemeClr val="tx1"/>
                </a:solidFill>
              </a:rPr>
              <a:t>Onderzoek</a:t>
            </a:r>
            <a:r>
              <a:rPr lang="en-US" sz="1200" dirty="0">
                <a:solidFill>
                  <a:schemeClr val="tx1"/>
                </a:solidFill>
              </a:rPr>
              <a:t> der Zee </a:t>
            </a:r>
            <a:r>
              <a:rPr lang="en-US" sz="1200" b="1" dirty="0">
                <a:solidFill>
                  <a:schemeClr val="tx1"/>
                </a:solidFill>
              </a:rPr>
              <a:t>(NIOZ</a:t>
            </a:r>
            <a:r>
              <a:rPr lang="en-US" sz="1200" dirty="0">
                <a:solidFill>
                  <a:schemeClr val="tx1"/>
                </a:solidFill>
              </a:rPr>
              <a:t>)</a:t>
            </a:r>
            <a:r>
              <a:rPr lang="en-US" sz="1200" b="1" dirty="0">
                <a:solidFill>
                  <a:schemeClr val="tx1"/>
                </a:solidFill>
              </a:rPr>
              <a:t>,</a:t>
            </a:r>
            <a:r>
              <a:rPr lang="en-US" sz="1200" dirty="0">
                <a:solidFill>
                  <a:schemeClr val="tx1"/>
                </a:solidFill>
              </a:rPr>
              <a:t> Texel</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31075" y="2876623"/>
            <a:ext cx="4412925" cy="3981377"/>
          </a:xfrm>
          <a:prstGeom prst="rect">
            <a:avLst/>
          </a:prstGeom>
        </p:spPr>
      </p:pic>
      <p:pic>
        <p:nvPicPr>
          <p:cNvPr id="7" name="Picture 6" descr="niozlogo_4c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1734" y="5949280"/>
            <a:ext cx="488520" cy="828000"/>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15" y="2876623"/>
            <a:ext cx="4746790" cy="3981377"/>
          </a:xfrm>
          <a:prstGeom prst="rect">
            <a:avLst/>
          </a:prstGeom>
        </p:spPr>
      </p:pic>
      <p:sp>
        <p:nvSpPr>
          <p:cNvPr id="2" name="TextBox 1">
            <a:extLst>
              <a:ext uri="{FF2B5EF4-FFF2-40B4-BE49-F238E27FC236}">
                <a16:creationId xmlns:a16="http://schemas.microsoft.com/office/drawing/2014/main" id="{EDD2FD0E-EECD-0FA2-47E8-A50436557B6B}"/>
              </a:ext>
            </a:extLst>
          </p:cNvPr>
          <p:cNvSpPr txBox="1"/>
          <p:nvPr/>
        </p:nvSpPr>
        <p:spPr>
          <a:xfrm>
            <a:off x="-15715" y="6690586"/>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6741" y="16668"/>
            <a:ext cx="1503514" cy="2150596"/>
          </a:xfrm>
          <a:prstGeom prst="rect">
            <a:avLst/>
          </a:prstGeom>
        </p:spPr>
      </p:pic>
      <p:sp>
        <p:nvSpPr>
          <p:cNvPr id="6" name="Rectangle 5"/>
          <p:cNvSpPr/>
          <p:nvPr/>
        </p:nvSpPr>
        <p:spPr>
          <a:xfrm>
            <a:off x="7461854" y="2100313"/>
            <a:ext cx="1657532" cy="469359"/>
          </a:xfrm>
          <a:prstGeom prst="rect">
            <a:avLst/>
          </a:prstGeom>
        </p:spPr>
        <p:txBody>
          <a:bodyPr wrap="square">
            <a:spAutoFit/>
          </a:bodyPr>
          <a:lstStyle/>
          <a:p>
            <a:pPr algn="ctr"/>
            <a:r>
              <a:rPr lang="en-GB" sz="1050" dirty="0" err="1">
                <a:solidFill>
                  <a:srgbClr val="2F2113"/>
                </a:solidFill>
                <a:latin typeface="BurlingamePro-CondBold"/>
              </a:rPr>
              <a:t>Ritme</a:t>
            </a:r>
            <a:r>
              <a:rPr lang="en-GB" sz="1050" dirty="0">
                <a:solidFill>
                  <a:srgbClr val="2F2113"/>
                </a:solidFill>
                <a:latin typeface="BurlingamePro-CondBold"/>
              </a:rPr>
              <a:t> in de </a:t>
            </a:r>
            <a:r>
              <a:rPr lang="en-GB" sz="1050" dirty="0" err="1">
                <a:solidFill>
                  <a:srgbClr val="2F2113"/>
                </a:solidFill>
                <a:latin typeface="BurlingamePro-CondBold"/>
              </a:rPr>
              <a:t>biologie</a:t>
            </a:r>
            <a:endParaRPr lang="en-GB" sz="1050" dirty="0">
              <a:solidFill>
                <a:srgbClr val="2F2113"/>
              </a:solidFill>
              <a:latin typeface="BurlingamePro-CondBold"/>
            </a:endParaRPr>
          </a:p>
          <a:p>
            <a:pPr algn="ctr"/>
            <a:r>
              <a:rPr lang="nl-NL" sz="700" dirty="0">
                <a:solidFill>
                  <a:srgbClr val="2F2113"/>
                </a:solidFill>
                <a:latin typeface="BurlingamePro-CondBold"/>
              </a:rPr>
              <a:t>15 -16 november 2024</a:t>
            </a:r>
          </a:p>
          <a:p>
            <a:pPr algn="ctr"/>
            <a:r>
              <a:rPr lang="nl-NL" sz="700" dirty="0">
                <a:solidFill>
                  <a:srgbClr val="2F2113"/>
                </a:solidFill>
                <a:latin typeface="BurlingamePro-CondBold"/>
              </a:rPr>
              <a:t>38</a:t>
            </a:r>
            <a:r>
              <a:rPr lang="nl-NL" sz="700" baseline="30000" dirty="0">
                <a:solidFill>
                  <a:srgbClr val="2F2113"/>
                </a:solidFill>
                <a:latin typeface="BurlingamePro-CondBold"/>
              </a:rPr>
              <a:t>e</a:t>
            </a:r>
            <a:r>
              <a:rPr lang="nl-NL" sz="700" dirty="0">
                <a:solidFill>
                  <a:srgbClr val="2F2113"/>
                </a:solidFill>
                <a:latin typeface="BurlingamePro-CondBold"/>
              </a:rPr>
              <a:t> NIBI conferentie</a:t>
            </a:r>
            <a:endParaRPr lang="en-GB" sz="700" dirty="0"/>
          </a:p>
        </p:txBody>
      </p:sp>
    </p:spTree>
    <p:extLst>
      <p:ext uri="{BB962C8B-B14F-4D97-AF65-F5344CB8AC3E}">
        <p14:creationId xmlns:p14="http://schemas.microsoft.com/office/powerpoint/2010/main" val="2349833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7" name="Picture 6">
            <a:extLst>
              <a:ext uri="{FF2B5EF4-FFF2-40B4-BE49-F238E27FC236}">
                <a16:creationId xmlns:a16="http://schemas.microsoft.com/office/drawing/2014/main" id="{A55D8DA3-51CA-27B0-14E4-4E5EA794B213}"/>
              </a:ext>
            </a:extLst>
          </p:cNvPr>
          <p:cNvPicPr>
            <a:picLocks noChangeAspect="1"/>
          </p:cNvPicPr>
          <p:nvPr/>
        </p:nvPicPr>
        <p:blipFill>
          <a:blip r:embed="rId2"/>
          <a:stretch>
            <a:fillRect/>
          </a:stretch>
        </p:blipFill>
        <p:spPr>
          <a:xfrm>
            <a:off x="1261797" y="439416"/>
            <a:ext cx="1079365" cy="1079365"/>
          </a:xfrm>
          <a:prstGeom prst="rect">
            <a:avLst/>
          </a:prstGeom>
        </p:spPr>
      </p:pic>
      <p:pic>
        <p:nvPicPr>
          <p:cNvPr id="8" name="Picture 7">
            <a:extLst>
              <a:ext uri="{FF2B5EF4-FFF2-40B4-BE49-F238E27FC236}">
                <a16:creationId xmlns:a16="http://schemas.microsoft.com/office/drawing/2014/main" id="{891DF46E-4030-BFB7-901F-7DFE69BE949D}"/>
              </a:ext>
            </a:extLst>
          </p:cNvPr>
          <p:cNvPicPr>
            <a:picLocks noChangeAspect="1"/>
          </p:cNvPicPr>
          <p:nvPr/>
        </p:nvPicPr>
        <p:blipFill>
          <a:blip r:embed="rId2"/>
          <a:stretch>
            <a:fillRect/>
          </a:stretch>
        </p:blipFill>
        <p:spPr>
          <a:xfrm>
            <a:off x="2424921" y="439416"/>
            <a:ext cx="1079365" cy="1079365"/>
          </a:xfrm>
          <a:prstGeom prst="rect">
            <a:avLst/>
          </a:prstGeom>
        </p:spPr>
      </p:pic>
      <p:pic>
        <p:nvPicPr>
          <p:cNvPr id="9" name="Picture 8">
            <a:extLst>
              <a:ext uri="{FF2B5EF4-FFF2-40B4-BE49-F238E27FC236}">
                <a16:creationId xmlns:a16="http://schemas.microsoft.com/office/drawing/2014/main" id="{CADEB4F3-E270-2906-476B-49CEF6FB7C91}"/>
              </a:ext>
            </a:extLst>
          </p:cNvPr>
          <p:cNvPicPr>
            <a:picLocks noChangeAspect="1"/>
          </p:cNvPicPr>
          <p:nvPr/>
        </p:nvPicPr>
        <p:blipFill>
          <a:blip r:embed="rId2"/>
          <a:stretch>
            <a:fillRect/>
          </a:stretch>
        </p:blipFill>
        <p:spPr>
          <a:xfrm>
            <a:off x="3588045" y="439416"/>
            <a:ext cx="1079365" cy="1079365"/>
          </a:xfrm>
          <a:prstGeom prst="rect">
            <a:avLst/>
          </a:prstGeom>
        </p:spPr>
      </p:pic>
      <p:pic>
        <p:nvPicPr>
          <p:cNvPr id="10" name="Picture 9">
            <a:extLst>
              <a:ext uri="{FF2B5EF4-FFF2-40B4-BE49-F238E27FC236}">
                <a16:creationId xmlns:a16="http://schemas.microsoft.com/office/drawing/2014/main" id="{246F6F60-D282-D47C-BF59-94E8163E901F}"/>
              </a:ext>
            </a:extLst>
          </p:cNvPr>
          <p:cNvPicPr>
            <a:picLocks noChangeAspect="1"/>
          </p:cNvPicPr>
          <p:nvPr/>
        </p:nvPicPr>
        <p:blipFill>
          <a:blip r:embed="rId2"/>
          <a:stretch>
            <a:fillRect/>
          </a:stretch>
        </p:blipFill>
        <p:spPr>
          <a:xfrm>
            <a:off x="4751169" y="439416"/>
            <a:ext cx="1079365" cy="1079365"/>
          </a:xfrm>
          <a:prstGeom prst="rect">
            <a:avLst/>
          </a:prstGeom>
        </p:spPr>
      </p:pic>
      <p:pic>
        <p:nvPicPr>
          <p:cNvPr id="13" name="Picture 12">
            <a:extLst>
              <a:ext uri="{FF2B5EF4-FFF2-40B4-BE49-F238E27FC236}">
                <a16:creationId xmlns:a16="http://schemas.microsoft.com/office/drawing/2014/main" id="{8578CAF0-0BB0-1040-D690-CC8ECE449AC0}"/>
              </a:ext>
            </a:extLst>
          </p:cNvPr>
          <p:cNvPicPr>
            <a:picLocks noChangeAspect="1"/>
          </p:cNvPicPr>
          <p:nvPr/>
        </p:nvPicPr>
        <p:blipFill>
          <a:blip r:embed="rId2"/>
          <a:stretch>
            <a:fillRect/>
          </a:stretch>
        </p:blipFill>
        <p:spPr>
          <a:xfrm>
            <a:off x="7889535" y="439416"/>
            <a:ext cx="1079365" cy="1079365"/>
          </a:xfrm>
          <a:prstGeom prst="rect">
            <a:avLst/>
          </a:prstGeom>
        </p:spPr>
      </p:pic>
      <p:pic>
        <p:nvPicPr>
          <p:cNvPr id="46" name="Picture 45">
            <a:extLst>
              <a:ext uri="{FF2B5EF4-FFF2-40B4-BE49-F238E27FC236}">
                <a16:creationId xmlns:a16="http://schemas.microsoft.com/office/drawing/2014/main" id="{8A70C0B2-660D-E9D6-777A-78B02760AA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3857" y="3515262"/>
            <a:ext cx="1241064" cy="1815864"/>
          </a:xfrm>
          <a:prstGeom prst="rect">
            <a:avLst/>
          </a:prstGeom>
        </p:spPr>
      </p:pic>
      <p:pic>
        <p:nvPicPr>
          <p:cNvPr id="48" name="Picture 47">
            <a:extLst>
              <a:ext uri="{FF2B5EF4-FFF2-40B4-BE49-F238E27FC236}">
                <a16:creationId xmlns:a16="http://schemas.microsoft.com/office/drawing/2014/main" id="{10045D5F-9196-F0D1-CA96-9A481F33A2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9411" y="3515262"/>
            <a:ext cx="971897" cy="1815864"/>
          </a:xfrm>
          <a:prstGeom prst="rect">
            <a:avLst/>
          </a:prstGeom>
        </p:spPr>
      </p:pic>
      <p:sp>
        <p:nvSpPr>
          <p:cNvPr id="49" name="TextBox 48">
            <a:extLst>
              <a:ext uri="{FF2B5EF4-FFF2-40B4-BE49-F238E27FC236}">
                <a16:creationId xmlns:a16="http://schemas.microsoft.com/office/drawing/2014/main" id="{7883F9BF-238F-7EA7-3F34-732F52CA1483}"/>
              </a:ext>
            </a:extLst>
          </p:cNvPr>
          <p:cNvSpPr txBox="1"/>
          <p:nvPr/>
        </p:nvSpPr>
        <p:spPr>
          <a:xfrm>
            <a:off x="57502" y="5331126"/>
            <a:ext cx="7209668" cy="369332"/>
          </a:xfrm>
          <a:prstGeom prst="rect">
            <a:avLst/>
          </a:prstGeom>
          <a:noFill/>
        </p:spPr>
        <p:txBody>
          <a:bodyPr wrap="square" rtlCol="0">
            <a:spAutoFit/>
          </a:bodyPr>
          <a:lstStyle/>
          <a:p>
            <a:r>
              <a:rPr lang="en-US" dirty="0" err="1"/>
              <a:t>Pul</a:t>
            </a:r>
            <a:r>
              <a:rPr lang="en-US" dirty="0"/>
              <a:t> </a:t>
            </a:r>
            <a:r>
              <a:rPr lang="en-US" dirty="0">
                <a:sym typeface="Wingdings" panose="05000000000000000000" pitchFamily="2" charset="2"/>
              </a:rPr>
              <a:t>   1kj                   2kj               3kj                   4kj                          5kj        </a:t>
            </a:r>
            <a:endParaRPr lang="en-150" dirty="0"/>
          </a:p>
        </p:txBody>
      </p:sp>
      <p:pic>
        <p:nvPicPr>
          <p:cNvPr id="51" name="Picture 50">
            <a:extLst>
              <a:ext uri="{FF2B5EF4-FFF2-40B4-BE49-F238E27FC236}">
                <a16:creationId xmlns:a16="http://schemas.microsoft.com/office/drawing/2014/main" id="{1A0F7113-BD1E-2B0A-3AD1-F91197061E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99411" y="5705158"/>
            <a:ext cx="971897" cy="745430"/>
          </a:xfrm>
          <a:prstGeom prst="rect">
            <a:avLst/>
          </a:prstGeom>
        </p:spPr>
      </p:pic>
      <p:pic>
        <p:nvPicPr>
          <p:cNvPr id="53" name="Picture 52">
            <a:extLst>
              <a:ext uri="{FF2B5EF4-FFF2-40B4-BE49-F238E27FC236}">
                <a16:creationId xmlns:a16="http://schemas.microsoft.com/office/drawing/2014/main" id="{50F701D8-6C50-FB4F-9DB5-DC26518D59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8039" y="5675656"/>
            <a:ext cx="1246882" cy="774932"/>
          </a:xfrm>
          <a:prstGeom prst="rect">
            <a:avLst/>
          </a:prstGeom>
        </p:spPr>
      </p:pic>
      <p:sp>
        <p:nvSpPr>
          <p:cNvPr id="56" name="TextBox 55">
            <a:extLst>
              <a:ext uri="{FF2B5EF4-FFF2-40B4-BE49-F238E27FC236}">
                <a16:creationId xmlns:a16="http://schemas.microsoft.com/office/drawing/2014/main" id="{85DC1FBA-06FF-3D2B-4926-9A41FA48B7D6}"/>
              </a:ext>
            </a:extLst>
          </p:cNvPr>
          <p:cNvSpPr txBox="1"/>
          <p:nvPr/>
        </p:nvSpPr>
        <p:spPr>
          <a:xfrm>
            <a:off x="5995357" y="1078309"/>
            <a:ext cx="1820173" cy="523220"/>
          </a:xfrm>
          <a:prstGeom prst="rect">
            <a:avLst/>
          </a:prstGeom>
          <a:noFill/>
        </p:spPr>
        <p:txBody>
          <a:bodyPr wrap="square" rtlCol="0">
            <a:spAutoFit/>
          </a:bodyPr>
          <a:lstStyle/>
          <a:p>
            <a:r>
              <a:rPr lang="en-US" sz="2800" b="1"/>
              <a:t>………………</a:t>
            </a:r>
            <a:endParaRPr lang="en-150" sz="2800" b="1"/>
          </a:p>
        </p:txBody>
      </p:sp>
      <p:pic>
        <p:nvPicPr>
          <p:cNvPr id="59" name="Picture 58">
            <a:extLst>
              <a:ext uri="{FF2B5EF4-FFF2-40B4-BE49-F238E27FC236}">
                <a16:creationId xmlns:a16="http://schemas.microsoft.com/office/drawing/2014/main" id="{43B43646-6042-0516-B107-D4D7AAF15C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0596" y="3515262"/>
            <a:ext cx="1210573" cy="1815864"/>
          </a:xfrm>
          <a:prstGeom prst="rect">
            <a:avLst/>
          </a:prstGeom>
        </p:spPr>
      </p:pic>
      <p:pic>
        <p:nvPicPr>
          <p:cNvPr id="63" name="Picture 62">
            <a:extLst>
              <a:ext uri="{FF2B5EF4-FFF2-40B4-BE49-F238E27FC236}">
                <a16:creationId xmlns:a16="http://schemas.microsoft.com/office/drawing/2014/main" id="{92E459AE-A1DD-148F-02CB-C24D5526EB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40596" y="5705158"/>
            <a:ext cx="1210573" cy="745430"/>
          </a:xfrm>
          <a:prstGeom prst="rect">
            <a:avLst/>
          </a:prstGeom>
        </p:spPr>
      </p:pic>
      <p:pic>
        <p:nvPicPr>
          <p:cNvPr id="2049" name="Picture 2048">
            <a:extLst>
              <a:ext uri="{FF2B5EF4-FFF2-40B4-BE49-F238E27FC236}">
                <a16:creationId xmlns:a16="http://schemas.microsoft.com/office/drawing/2014/main" id="{198490C0-663D-F5CF-4FFE-D3A401FE52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85245" y="5694588"/>
            <a:ext cx="1012755" cy="756000"/>
          </a:xfrm>
          <a:prstGeom prst="rect">
            <a:avLst/>
          </a:prstGeom>
        </p:spPr>
      </p:pic>
      <p:pic>
        <p:nvPicPr>
          <p:cNvPr id="2051" name="Picture 2050">
            <a:extLst>
              <a:ext uri="{FF2B5EF4-FFF2-40B4-BE49-F238E27FC236}">
                <a16:creationId xmlns:a16="http://schemas.microsoft.com/office/drawing/2014/main" id="{FE0D5854-C44B-C018-B3A6-5E399DC9C8A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76618" y="3515262"/>
            <a:ext cx="1700698" cy="1815864"/>
          </a:xfrm>
          <a:prstGeom prst="rect">
            <a:avLst/>
          </a:prstGeom>
        </p:spPr>
      </p:pic>
      <p:pic>
        <p:nvPicPr>
          <p:cNvPr id="2054" name="Picture 2053">
            <a:extLst>
              <a:ext uri="{FF2B5EF4-FFF2-40B4-BE49-F238E27FC236}">
                <a16:creationId xmlns:a16="http://schemas.microsoft.com/office/drawing/2014/main" id="{648B9ADC-7F35-45A7-8EEA-4EB65D0E85A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67170" y="4873925"/>
            <a:ext cx="1837109" cy="1568037"/>
          </a:xfrm>
          <a:prstGeom prst="rect">
            <a:avLst/>
          </a:prstGeom>
        </p:spPr>
      </p:pic>
      <p:pic>
        <p:nvPicPr>
          <p:cNvPr id="2056" name="Picture 2055">
            <a:extLst>
              <a:ext uri="{FF2B5EF4-FFF2-40B4-BE49-F238E27FC236}">
                <a16:creationId xmlns:a16="http://schemas.microsoft.com/office/drawing/2014/main" id="{50FE90DF-0052-EC72-2042-403E1B268F5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67170" y="2207304"/>
            <a:ext cx="1827670" cy="2629914"/>
          </a:xfrm>
          <a:prstGeom prst="rect">
            <a:avLst/>
          </a:prstGeom>
        </p:spPr>
      </p:pic>
      <p:grpSp>
        <p:nvGrpSpPr>
          <p:cNvPr id="2067" name="Group 2066">
            <a:extLst>
              <a:ext uri="{FF2B5EF4-FFF2-40B4-BE49-F238E27FC236}">
                <a16:creationId xmlns:a16="http://schemas.microsoft.com/office/drawing/2014/main" id="{3D59546A-2D33-372D-641B-0FCEDF34B087}"/>
              </a:ext>
            </a:extLst>
          </p:cNvPr>
          <p:cNvGrpSpPr/>
          <p:nvPr/>
        </p:nvGrpSpPr>
        <p:grpSpPr>
          <a:xfrm>
            <a:off x="57502" y="439416"/>
            <a:ext cx="1120536" cy="6011172"/>
            <a:chOff x="57502" y="439416"/>
            <a:chExt cx="1120536" cy="6011172"/>
          </a:xfrm>
        </p:grpSpPr>
        <p:pic>
          <p:nvPicPr>
            <p:cNvPr id="5" name="Picture 4">
              <a:extLst>
                <a:ext uri="{FF2B5EF4-FFF2-40B4-BE49-F238E27FC236}">
                  <a16:creationId xmlns:a16="http://schemas.microsoft.com/office/drawing/2014/main" id="{FDB26801-8090-050B-3076-B1DF9DED5FE3}"/>
                </a:ext>
              </a:extLst>
            </p:cNvPr>
            <p:cNvPicPr>
              <a:picLocks noChangeAspect="1"/>
            </p:cNvPicPr>
            <p:nvPr/>
          </p:nvPicPr>
          <p:blipFill>
            <a:blip r:embed="rId2"/>
            <a:stretch>
              <a:fillRect/>
            </a:stretch>
          </p:blipFill>
          <p:spPr>
            <a:xfrm>
              <a:off x="98673" y="439416"/>
              <a:ext cx="1079365" cy="1079365"/>
            </a:xfrm>
            <a:prstGeom prst="rect">
              <a:avLst/>
            </a:prstGeom>
          </p:spPr>
        </p:pic>
        <p:pic>
          <p:nvPicPr>
            <p:cNvPr id="41" name="Picture 40">
              <a:extLst>
                <a:ext uri="{FF2B5EF4-FFF2-40B4-BE49-F238E27FC236}">
                  <a16:creationId xmlns:a16="http://schemas.microsoft.com/office/drawing/2014/main" id="{9845E04C-B3D5-8988-3BDB-5E1A1EDB929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502" y="2536621"/>
              <a:ext cx="718876" cy="944137"/>
            </a:xfrm>
            <a:prstGeom prst="rect">
              <a:avLst/>
            </a:prstGeom>
          </p:spPr>
        </p:pic>
        <p:pic>
          <p:nvPicPr>
            <p:cNvPr id="43" name="Picture 42">
              <a:extLst>
                <a:ext uri="{FF2B5EF4-FFF2-40B4-BE49-F238E27FC236}">
                  <a16:creationId xmlns:a16="http://schemas.microsoft.com/office/drawing/2014/main" id="{215FFA3F-AEF2-7D73-B760-7E7A5C358B7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128" y="3523892"/>
              <a:ext cx="1030087" cy="1807234"/>
            </a:xfrm>
            <a:prstGeom prst="rect">
              <a:avLst/>
            </a:prstGeom>
          </p:spPr>
        </p:pic>
        <p:pic>
          <p:nvPicPr>
            <p:cNvPr id="55" name="Picture 54">
              <a:extLst>
                <a:ext uri="{FF2B5EF4-FFF2-40B4-BE49-F238E27FC236}">
                  <a16:creationId xmlns:a16="http://schemas.microsoft.com/office/drawing/2014/main" id="{C3918B64-7318-555E-4244-E2AD2125C51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502" y="5683206"/>
              <a:ext cx="1065883" cy="767382"/>
            </a:xfrm>
            <a:prstGeom prst="rect">
              <a:avLst/>
            </a:prstGeom>
          </p:spPr>
        </p:pic>
        <p:pic>
          <p:nvPicPr>
            <p:cNvPr id="2059" name="Picture 2058">
              <a:extLst>
                <a:ext uri="{FF2B5EF4-FFF2-40B4-BE49-F238E27FC236}">
                  <a16:creationId xmlns:a16="http://schemas.microsoft.com/office/drawing/2014/main" id="{B8CE5956-D9B1-3C32-8D58-0E6CB493F07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503" y="1824212"/>
              <a:ext cx="934536" cy="679605"/>
            </a:xfrm>
            <a:prstGeom prst="rect">
              <a:avLst/>
            </a:prstGeom>
          </p:spPr>
        </p:pic>
      </p:grpSp>
      <p:sp>
        <p:nvSpPr>
          <p:cNvPr id="2060" name="TextBox 2059">
            <a:extLst>
              <a:ext uri="{FF2B5EF4-FFF2-40B4-BE49-F238E27FC236}">
                <a16:creationId xmlns:a16="http://schemas.microsoft.com/office/drawing/2014/main" id="{7C41A76B-A7D9-798B-A155-957CE4DDA70D}"/>
              </a:ext>
            </a:extLst>
          </p:cNvPr>
          <p:cNvSpPr txBox="1"/>
          <p:nvPr/>
        </p:nvSpPr>
        <p:spPr>
          <a:xfrm>
            <a:off x="221733" y="1953878"/>
            <a:ext cx="718876" cy="400110"/>
          </a:xfrm>
          <a:prstGeom prst="rect">
            <a:avLst/>
          </a:prstGeom>
          <a:noFill/>
        </p:spPr>
        <p:txBody>
          <a:bodyPr wrap="square" rtlCol="0">
            <a:spAutoFit/>
          </a:bodyPr>
          <a:lstStyle/>
          <a:p>
            <a:r>
              <a:rPr lang="en-US" sz="2000" b="1" dirty="0">
                <a:solidFill>
                  <a:schemeClr val="bg1"/>
                </a:solidFill>
              </a:rPr>
              <a:t>72%</a:t>
            </a:r>
            <a:endParaRPr lang="en-150" sz="2000" b="1" dirty="0">
              <a:solidFill>
                <a:schemeClr val="bg1"/>
              </a:solidFill>
            </a:endParaRPr>
          </a:p>
        </p:txBody>
      </p:sp>
      <p:sp>
        <p:nvSpPr>
          <p:cNvPr id="2061" name="TextBox 2060">
            <a:extLst>
              <a:ext uri="{FF2B5EF4-FFF2-40B4-BE49-F238E27FC236}">
                <a16:creationId xmlns:a16="http://schemas.microsoft.com/office/drawing/2014/main" id="{DB483645-D589-0D2B-5152-0730422D8363}"/>
              </a:ext>
            </a:extLst>
          </p:cNvPr>
          <p:cNvSpPr txBox="1"/>
          <p:nvPr/>
        </p:nvSpPr>
        <p:spPr>
          <a:xfrm>
            <a:off x="149847" y="2727376"/>
            <a:ext cx="718876" cy="400110"/>
          </a:xfrm>
          <a:prstGeom prst="rect">
            <a:avLst/>
          </a:prstGeom>
          <a:noFill/>
        </p:spPr>
        <p:txBody>
          <a:bodyPr wrap="square" rtlCol="0">
            <a:spAutoFit/>
          </a:bodyPr>
          <a:lstStyle/>
          <a:p>
            <a:r>
              <a:rPr lang="en-US" sz="2000" b="1" dirty="0">
                <a:solidFill>
                  <a:schemeClr val="bg1"/>
                </a:solidFill>
              </a:rPr>
              <a:t>26%</a:t>
            </a:r>
            <a:endParaRPr lang="en-150" sz="2000" b="1" dirty="0">
              <a:solidFill>
                <a:schemeClr val="bg1"/>
              </a:solidFill>
            </a:endParaRPr>
          </a:p>
        </p:txBody>
      </p:sp>
      <p:sp>
        <p:nvSpPr>
          <p:cNvPr id="2062" name="TextBox 2061">
            <a:extLst>
              <a:ext uri="{FF2B5EF4-FFF2-40B4-BE49-F238E27FC236}">
                <a16:creationId xmlns:a16="http://schemas.microsoft.com/office/drawing/2014/main" id="{BD1F010C-5711-087A-C4AA-75A69C766E96}"/>
              </a:ext>
            </a:extLst>
          </p:cNvPr>
          <p:cNvSpPr txBox="1"/>
          <p:nvPr/>
        </p:nvSpPr>
        <p:spPr>
          <a:xfrm>
            <a:off x="70054" y="4884117"/>
            <a:ext cx="718876" cy="400110"/>
          </a:xfrm>
          <a:prstGeom prst="rect">
            <a:avLst/>
          </a:prstGeom>
          <a:noFill/>
        </p:spPr>
        <p:txBody>
          <a:bodyPr wrap="square" rtlCol="0">
            <a:spAutoFit/>
          </a:bodyPr>
          <a:lstStyle/>
          <a:p>
            <a:r>
              <a:rPr lang="en-US" sz="2000" b="1" dirty="0">
                <a:solidFill>
                  <a:schemeClr val="bg1"/>
                </a:solidFill>
              </a:rPr>
              <a:t>31%</a:t>
            </a:r>
            <a:endParaRPr lang="en-150" sz="2000" b="1" dirty="0">
              <a:solidFill>
                <a:schemeClr val="bg1"/>
              </a:solidFill>
            </a:endParaRPr>
          </a:p>
        </p:txBody>
      </p:sp>
      <p:sp>
        <p:nvSpPr>
          <p:cNvPr id="2063" name="TextBox 2062">
            <a:extLst>
              <a:ext uri="{FF2B5EF4-FFF2-40B4-BE49-F238E27FC236}">
                <a16:creationId xmlns:a16="http://schemas.microsoft.com/office/drawing/2014/main" id="{9982B546-FBAA-0612-3386-7A0F03A0EE3C}"/>
              </a:ext>
            </a:extLst>
          </p:cNvPr>
          <p:cNvSpPr txBox="1"/>
          <p:nvPr/>
        </p:nvSpPr>
        <p:spPr>
          <a:xfrm>
            <a:off x="1801282" y="3480758"/>
            <a:ext cx="718876" cy="400110"/>
          </a:xfrm>
          <a:prstGeom prst="rect">
            <a:avLst/>
          </a:prstGeom>
          <a:noFill/>
        </p:spPr>
        <p:txBody>
          <a:bodyPr wrap="square" rtlCol="0">
            <a:spAutoFit/>
          </a:bodyPr>
          <a:lstStyle/>
          <a:p>
            <a:r>
              <a:rPr lang="en-US" sz="2000" b="1" dirty="0">
                <a:solidFill>
                  <a:schemeClr val="bg1"/>
                </a:solidFill>
              </a:rPr>
              <a:t>86%</a:t>
            </a:r>
            <a:endParaRPr lang="en-150" sz="2000" b="1" dirty="0">
              <a:solidFill>
                <a:schemeClr val="bg1"/>
              </a:solidFill>
            </a:endParaRPr>
          </a:p>
        </p:txBody>
      </p:sp>
      <p:sp>
        <p:nvSpPr>
          <p:cNvPr id="2064" name="TextBox 2063">
            <a:extLst>
              <a:ext uri="{FF2B5EF4-FFF2-40B4-BE49-F238E27FC236}">
                <a16:creationId xmlns:a16="http://schemas.microsoft.com/office/drawing/2014/main" id="{756377AC-359F-4F1D-1DA3-FD939CC269F2}"/>
              </a:ext>
            </a:extLst>
          </p:cNvPr>
          <p:cNvSpPr txBox="1"/>
          <p:nvPr/>
        </p:nvSpPr>
        <p:spPr>
          <a:xfrm>
            <a:off x="2445384" y="3495139"/>
            <a:ext cx="718876" cy="400110"/>
          </a:xfrm>
          <a:prstGeom prst="rect">
            <a:avLst/>
          </a:prstGeom>
          <a:noFill/>
        </p:spPr>
        <p:txBody>
          <a:bodyPr wrap="square" rtlCol="0">
            <a:spAutoFit/>
          </a:bodyPr>
          <a:lstStyle/>
          <a:p>
            <a:r>
              <a:rPr lang="en-US" sz="2000" b="1" dirty="0">
                <a:solidFill>
                  <a:schemeClr val="bg1"/>
                </a:solidFill>
              </a:rPr>
              <a:t>89%</a:t>
            </a:r>
            <a:endParaRPr lang="en-150" sz="2000" b="1" dirty="0">
              <a:solidFill>
                <a:schemeClr val="bg1"/>
              </a:solidFill>
            </a:endParaRPr>
          </a:p>
        </p:txBody>
      </p:sp>
      <p:sp>
        <p:nvSpPr>
          <p:cNvPr id="2065" name="TextBox 2064">
            <a:extLst>
              <a:ext uri="{FF2B5EF4-FFF2-40B4-BE49-F238E27FC236}">
                <a16:creationId xmlns:a16="http://schemas.microsoft.com/office/drawing/2014/main" id="{5F1928AE-3C11-A59E-BF1E-C19514E1A970}"/>
              </a:ext>
            </a:extLst>
          </p:cNvPr>
          <p:cNvSpPr txBox="1"/>
          <p:nvPr/>
        </p:nvSpPr>
        <p:spPr>
          <a:xfrm>
            <a:off x="3546686" y="3492265"/>
            <a:ext cx="718876" cy="400110"/>
          </a:xfrm>
          <a:prstGeom prst="rect">
            <a:avLst/>
          </a:prstGeom>
          <a:noFill/>
        </p:spPr>
        <p:txBody>
          <a:bodyPr wrap="square" rtlCol="0">
            <a:spAutoFit/>
          </a:bodyPr>
          <a:lstStyle/>
          <a:p>
            <a:r>
              <a:rPr lang="en-US" sz="2000" b="1" dirty="0">
                <a:solidFill>
                  <a:schemeClr val="bg1"/>
                </a:solidFill>
              </a:rPr>
              <a:t>91%</a:t>
            </a:r>
            <a:endParaRPr lang="en-150" sz="2000" b="1" dirty="0">
              <a:solidFill>
                <a:schemeClr val="bg1"/>
              </a:solidFill>
            </a:endParaRPr>
          </a:p>
        </p:txBody>
      </p:sp>
      <p:sp>
        <p:nvSpPr>
          <p:cNvPr id="2066" name="TextBox 2065">
            <a:extLst>
              <a:ext uri="{FF2B5EF4-FFF2-40B4-BE49-F238E27FC236}">
                <a16:creationId xmlns:a16="http://schemas.microsoft.com/office/drawing/2014/main" id="{0335AA93-1FEC-1A79-E72F-F05EF73703E4}"/>
              </a:ext>
            </a:extLst>
          </p:cNvPr>
          <p:cNvSpPr txBox="1"/>
          <p:nvPr/>
        </p:nvSpPr>
        <p:spPr>
          <a:xfrm>
            <a:off x="4760130" y="3489392"/>
            <a:ext cx="718876" cy="400110"/>
          </a:xfrm>
          <a:prstGeom prst="rect">
            <a:avLst/>
          </a:prstGeom>
          <a:noFill/>
        </p:spPr>
        <p:txBody>
          <a:bodyPr wrap="square" rtlCol="0">
            <a:spAutoFit/>
          </a:bodyPr>
          <a:lstStyle/>
          <a:p>
            <a:r>
              <a:rPr lang="en-US" sz="2000" b="1" dirty="0">
                <a:solidFill>
                  <a:schemeClr val="bg1"/>
                </a:solidFill>
              </a:rPr>
              <a:t>90%</a:t>
            </a:r>
            <a:endParaRPr lang="en-150" sz="2000" b="1" dirty="0">
              <a:solidFill>
                <a:schemeClr val="bg1"/>
              </a:solidFill>
            </a:endParaRPr>
          </a:p>
        </p:txBody>
      </p:sp>
      <p:sp>
        <p:nvSpPr>
          <p:cNvPr id="2068" name="TextBox 2067">
            <a:extLst>
              <a:ext uri="{FF2B5EF4-FFF2-40B4-BE49-F238E27FC236}">
                <a16:creationId xmlns:a16="http://schemas.microsoft.com/office/drawing/2014/main" id="{05E35B1E-FB30-606C-26D8-512DFEC1CA4B}"/>
              </a:ext>
            </a:extLst>
          </p:cNvPr>
          <p:cNvSpPr txBox="1"/>
          <p:nvPr/>
        </p:nvSpPr>
        <p:spPr>
          <a:xfrm>
            <a:off x="1509623" y="1824212"/>
            <a:ext cx="5757547" cy="1661993"/>
          </a:xfrm>
          <a:prstGeom prst="rect">
            <a:avLst/>
          </a:prstGeom>
          <a:noFill/>
        </p:spPr>
        <p:txBody>
          <a:bodyPr wrap="square" rtlCol="0">
            <a:spAutoFit/>
          </a:bodyPr>
          <a:lstStyle/>
          <a:p>
            <a:r>
              <a:rPr lang="en-US" b="1" dirty="0"/>
              <a:t>500 </a:t>
            </a:r>
            <a:r>
              <a:rPr lang="en-US" b="1" dirty="0" err="1"/>
              <a:t>eieren</a:t>
            </a:r>
            <a:r>
              <a:rPr lang="en-US" b="1" dirty="0"/>
              <a:t> </a:t>
            </a:r>
            <a:r>
              <a:rPr lang="en-US" b="1" dirty="0">
                <a:sym typeface="Wingdings" panose="05000000000000000000" pitchFamily="2" charset="2"/>
              </a:rPr>
              <a:t></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sz="1200" dirty="0">
              <a:sym typeface="Wingdings" panose="05000000000000000000" pitchFamily="2" charset="2"/>
            </a:endParaRPr>
          </a:p>
          <a:p>
            <a:r>
              <a:rPr lang="en-US" dirty="0"/>
              <a:t>                                                                        </a:t>
            </a:r>
            <a:r>
              <a:rPr lang="en-US" b="1" dirty="0"/>
              <a:t>1 </a:t>
            </a:r>
            <a:r>
              <a:rPr lang="en-US" b="1" dirty="0" err="1"/>
              <a:t>bejaarde</a:t>
            </a:r>
            <a:r>
              <a:rPr lang="en-US" b="1" dirty="0"/>
              <a:t> </a:t>
            </a:r>
            <a:r>
              <a:rPr lang="en-US" b="1" dirty="0" err="1"/>
              <a:t>meeuw</a:t>
            </a:r>
            <a:endParaRPr lang="en-150" b="1" dirty="0"/>
          </a:p>
        </p:txBody>
      </p:sp>
      <p:sp>
        <p:nvSpPr>
          <p:cNvPr id="2069" name="TextBox 2068">
            <a:extLst>
              <a:ext uri="{FF2B5EF4-FFF2-40B4-BE49-F238E27FC236}">
                <a16:creationId xmlns:a16="http://schemas.microsoft.com/office/drawing/2014/main" id="{B2D753E5-5072-5C9B-2555-98070290EFDA}"/>
              </a:ext>
            </a:extLst>
          </p:cNvPr>
          <p:cNvSpPr txBox="1"/>
          <p:nvPr/>
        </p:nvSpPr>
        <p:spPr>
          <a:xfrm>
            <a:off x="2096217" y="2198579"/>
            <a:ext cx="4537495" cy="923330"/>
          </a:xfrm>
          <a:prstGeom prst="rect">
            <a:avLst/>
          </a:prstGeom>
          <a:noFill/>
        </p:spPr>
        <p:txBody>
          <a:bodyPr wrap="square" rtlCol="0">
            <a:spAutoFit/>
          </a:bodyPr>
          <a:lstStyle/>
          <a:p>
            <a:r>
              <a:rPr lang="en-US" b="1" dirty="0">
                <a:solidFill>
                  <a:schemeClr val="accent1">
                    <a:lumMod val="75000"/>
                  </a:schemeClr>
                </a:solidFill>
              </a:rPr>
              <a:t>19%</a:t>
            </a:r>
            <a:r>
              <a:rPr lang="en-US" dirty="0">
                <a:solidFill>
                  <a:schemeClr val="accent1">
                    <a:lumMod val="75000"/>
                  </a:schemeClr>
                </a:solidFill>
              </a:rPr>
              <a:t> (94/500) </a:t>
            </a:r>
            <a:r>
              <a:rPr lang="en-US" b="1" dirty="0" err="1">
                <a:solidFill>
                  <a:schemeClr val="accent1">
                    <a:lumMod val="75000"/>
                  </a:schemeClr>
                </a:solidFill>
              </a:rPr>
              <a:t>vliegt</a:t>
            </a:r>
            <a:r>
              <a:rPr lang="en-US" b="1" dirty="0">
                <a:solidFill>
                  <a:schemeClr val="accent1">
                    <a:lumMod val="75000"/>
                  </a:schemeClr>
                </a:solidFill>
              </a:rPr>
              <a:t> </a:t>
            </a:r>
            <a:r>
              <a:rPr lang="en-US" b="1" dirty="0" err="1">
                <a:solidFill>
                  <a:schemeClr val="accent1">
                    <a:lumMod val="75000"/>
                  </a:schemeClr>
                </a:solidFill>
              </a:rPr>
              <a:t>uit</a:t>
            </a:r>
            <a:r>
              <a:rPr lang="en-US" dirty="0">
                <a:solidFill>
                  <a:schemeClr val="accent1">
                    <a:lumMod val="75000"/>
                  </a:schemeClr>
                </a:solidFill>
              </a:rPr>
              <a:t>, </a:t>
            </a:r>
          </a:p>
          <a:p>
            <a:r>
              <a:rPr lang="en-US" dirty="0">
                <a:solidFill>
                  <a:schemeClr val="accent1">
                    <a:lumMod val="75000"/>
                  </a:schemeClr>
                </a:solidFill>
              </a:rPr>
              <a:t>             </a:t>
            </a:r>
            <a:r>
              <a:rPr lang="en-US" b="1" dirty="0">
                <a:solidFill>
                  <a:schemeClr val="accent1">
                    <a:lumMod val="75000"/>
                  </a:schemeClr>
                </a:solidFill>
              </a:rPr>
              <a:t>2.5% </a:t>
            </a:r>
            <a:r>
              <a:rPr lang="en-US" dirty="0">
                <a:solidFill>
                  <a:schemeClr val="accent1">
                    <a:lumMod val="75000"/>
                  </a:schemeClr>
                </a:solidFill>
              </a:rPr>
              <a:t>(13/500) </a:t>
            </a:r>
            <a:r>
              <a:rPr lang="en-US" b="1" dirty="0" err="1">
                <a:solidFill>
                  <a:schemeClr val="accent1">
                    <a:lumMod val="75000"/>
                  </a:schemeClr>
                </a:solidFill>
              </a:rPr>
              <a:t>wordt</a:t>
            </a:r>
            <a:r>
              <a:rPr lang="en-US" b="1" dirty="0">
                <a:solidFill>
                  <a:schemeClr val="accent1">
                    <a:lumMod val="75000"/>
                  </a:schemeClr>
                </a:solidFill>
              </a:rPr>
              <a:t> 10 </a:t>
            </a:r>
            <a:r>
              <a:rPr lang="en-US" b="1" dirty="0" err="1">
                <a:solidFill>
                  <a:schemeClr val="accent1">
                    <a:lumMod val="75000"/>
                  </a:schemeClr>
                </a:solidFill>
              </a:rPr>
              <a:t>jaar</a:t>
            </a:r>
            <a:r>
              <a:rPr lang="en-US" b="1" dirty="0">
                <a:solidFill>
                  <a:schemeClr val="accent1">
                    <a:lumMod val="75000"/>
                  </a:schemeClr>
                </a:solidFill>
              </a:rPr>
              <a:t> oud</a:t>
            </a:r>
          </a:p>
          <a:p>
            <a:r>
              <a:rPr lang="en-US" dirty="0">
                <a:solidFill>
                  <a:schemeClr val="accent1">
                    <a:lumMod val="75000"/>
                  </a:schemeClr>
                </a:solidFill>
              </a:rPr>
              <a:t>                         </a:t>
            </a:r>
            <a:r>
              <a:rPr lang="en-US" b="1" dirty="0">
                <a:solidFill>
                  <a:schemeClr val="accent1">
                    <a:lumMod val="75000"/>
                  </a:schemeClr>
                </a:solidFill>
              </a:rPr>
              <a:t>0.9% </a:t>
            </a:r>
            <a:r>
              <a:rPr lang="en-US" dirty="0">
                <a:solidFill>
                  <a:schemeClr val="accent1">
                    <a:lumMod val="75000"/>
                  </a:schemeClr>
                </a:solidFill>
              </a:rPr>
              <a:t>(5/500) </a:t>
            </a:r>
            <a:r>
              <a:rPr lang="en-US" b="1" dirty="0" err="1">
                <a:solidFill>
                  <a:schemeClr val="accent1">
                    <a:lumMod val="75000"/>
                  </a:schemeClr>
                </a:solidFill>
              </a:rPr>
              <a:t>wordt</a:t>
            </a:r>
            <a:r>
              <a:rPr lang="en-US" b="1" dirty="0">
                <a:solidFill>
                  <a:schemeClr val="accent1">
                    <a:lumMod val="75000"/>
                  </a:schemeClr>
                </a:solidFill>
              </a:rPr>
              <a:t> 20 </a:t>
            </a:r>
            <a:r>
              <a:rPr lang="en-US" b="1" dirty="0" err="1">
                <a:solidFill>
                  <a:schemeClr val="accent1">
                    <a:lumMod val="75000"/>
                  </a:schemeClr>
                </a:solidFill>
              </a:rPr>
              <a:t>jaar</a:t>
            </a:r>
            <a:r>
              <a:rPr lang="en-US" b="1" dirty="0">
                <a:solidFill>
                  <a:schemeClr val="accent1">
                    <a:lumMod val="75000"/>
                  </a:schemeClr>
                </a:solidFill>
              </a:rPr>
              <a:t> oud</a:t>
            </a:r>
            <a:endParaRPr lang="en-150" b="1" dirty="0">
              <a:solidFill>
                <a:schemeClr val="accent1">
                  <a:lumMod val="75000"/>
                </a:schemeClr>
              </a:solidFill>
            </a:endParaRPr>
          </a:p>
        </p:txBody>
      </p:sp>
      <p:sp>
        <p:nvSpPr>
          <p:cNvPr id="37" name="Rectangle 36"/>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C00000"/>
                </a:solidFill>
              </a:rPr>
              <a:t>Jaarcyclus</a:t>
            </a:r>
            <a:r>
              <a:rPr lang="en-US" sz="2000" b="1" dirty="0">
                <a:solidFill>
                  <a:srgbClr val="C00000"/>
                </a:solidFill>
              </a:rPr>
              <a:t> en </a:t>
            </a:r>
            <a:r>
              <a:rPr lang="en-US" sz="2000" b="1" dirty="0" err="1">
                <a:solidFill>
                  <a:srgbClr val="C00000"/>
                </a:solidFill>
              </a:rPr>
              <a:t>levensverwachting</a:t>
            </a:r>
            <a:endParaRPr lang="en-US" sz="2000" b="1" dirty="0">
              <a:solidFill>
                <a:srgbClr val="C00000"/>
              </a:solidFill>
            </a:endParaRPr>
          </a:p>
        </p:txBody>
      </p:sp>
      <p:sp>
        <p:nvSpPr>
          <p:cNvPr id="38" name="TextBox 37">
            <a:extLst>
              <a:ext uri="{FF2B5EF4-FFF2-40B4-BE49-F238E27FC236}">
                <a16:creationId xmlns:a16="http://schemas.microsoft.com/office/drawing/2014/main" id="{B148D157-3BFF-F1EA-74F4-024D43BC0CCB}"/>
              </a:ext>
            </a:extLst>
          </p:cNvPr>
          <p:cNvSpPr txBox="1"/>
          <p:nvPr/>
        </p:nvSpPr>
        <p:spPr>
          <a:xfrm>
            <a:off x="297800" y="1429537"/>
            <a:ext cx="689536" cy="369332"/>
          </a:xfrm>
          <a:prstGeom prst="rect">
            <a:avLst/>
          </a:prstGeom>
          <a:noFill/>
        </p:spPr>
        <p:txBody>
          <a:bodyPr wrap="square" rtlCol="0">
            <a:spAutoFit/>
          </a:bodyPr>
          <a:lstStyle/>
          <a:p>
            <a:r>
              <a:rPr lang="en-US" dirty="0"/>
              <a:t>1</a:t>
            </a:r>
            <a:endParaRPr lang="en-150" dirty="0"/>
          </a:p>
        </p:txBody>
      </p:sp>
      <p:sp>
        <p:nvSpPr>
          <p:cNvPr id="39" name="TextBox 38">
            <a:extLst>
              <a:ext uri="{FF2B5EF4-FFF2-40B4-BE49-F238E27FC236}">
                <a16:creationId xmlns:a16="http://schemas.microsoft.com/office/drawing/2014/main" id="{B148D157-3BFF-F1EA-74F4-024D43BC0CCB}"/>
              </a:ext>
            </a:extLst>
          </p:cNvPr>
          <p:cNvSpPr txBox="1"/>
          <p:nvPr/>
        </p:nvSpPr>
        <p:spPr>
          <a:xfrm>
            <a:off x="1493987" y="1426664"/>
            <a:ext cx="689536" cy="369332"/>
          </a:xfrm>
          <a:prstGeom prst="rect">
            <a:avLst/>
          </a:prstGeom>
          <a:noFill/>
        </p:spPr>
        <p:txBody>
          <a:bodyPr wrap="square" rtlCol="0">
            <a:spAutoFit/>
          </a:bodyPr>
          <a:lstStyle/>
          <a:p>
            <a:r>
              <a:rPr lang="en-US" dirty="0"/>
              <a:t>2</a:t>
            </a:r>
            <a:endParaRPr lang="en-150" dirty="0"/>
          </a:p>
        </p:txBody>
      </p:sp>
      <p:sp>
        <p:nvSpPr>
          <p:cNvPr id="40" name="TextBox 39">
            <a:extLst>
              <a:ext uri="{FF2B5EF4-FFF2-40B4-BE49-F238E27FC236}">
                <a16:creationId xmlns:a16="http://schemas.microsoft.com/office/drawing/2014/main" id="{B148D157-3BFF-F1EA-74F4-024D43BC0CCB}"/>
              </a:ext>
            </a:extLst>
          </p:cNvPr>
          <p:cNvSpPr txBox="1"/>
          <p:nvPr/>
        </p:nvSpPr>
        <p:spPr>
          <a:xfrm>
            <a:off x="2724681" y="1432418"/>
            <a:ext cx="689536" cy="369332"/>
          </a:xfrm>
          <a:prstGeom prst="rect">
            <a:avLst/>
          </a:prstGeom>
          <a:noFill/>
        </p:spPr>
        <p:txBody>
          <a:bodyPr wrap="square" rtlCol="0">
            <a:spAutoFit/>
          </a:bodyPr>
          <a:lstStyle/>
          <a:p>
            <a:r>
              <a:rPr lang="en-US" dirty="0"/>
              <a:t>3</a:t>
            </a:r>
            <a:endParaRPr lang="en-150" dirty="0"/>
          </a:p>
        </p:txBody>
      </p:sp>
      <p:sp>
        <p:nvSpPr>
          <p:cNvPr id="42" name="TextBox 41">
            <a:extLst>
              <a:ext uri="{FF2B5EF4-FFF2-40B4-BE49-F238E27FC236}">
                <a16:creationId xmlns:a16="http://schemas.microsoft.com/office/drawing/2014/main" id="{B148D157-3BFF-F1EA-74F4-024D43BC0CCB}"/>
              </a:ext>
            </a:extLst>
          </p:cNvPr>
          <p:cNvSpPr txBox="1"/>
          <p:nvPr/>
        </p:nvSpPr>
        <p:spPr>
          <a:xfrm>
            <a:off x="3817357" y="1429547"/>
            <a:ext cx="689536" cy="369332"/>
          </a:xfrm>
          <a:prstGeom prst="rect">
            <a:avLst/>
          </a:prstGeom>
          <a:noFill/>
        </p:spPr>
        <p:txBody>
          <a:bodyPr wrap="square" rtlCol="0">
            <a:spAutoFit/>
          </a:bodyPr>
          <a:lstStyle/>
          <a:p>
            <a:r>
              <a:rPr lang="en-US" dirty="0"/>
              <a:t>4</a:t>
            </a:r>
            <a:endParaRPr lang="en-150" dirty="0"/>
          </a:p>
        </p:txBody>
      </p:sp>
      <p:sp>
        <p:nvSpPr>
          <p:cNvPr id="44" name="TextBox 43">
            <a:extLst>
              <a:ext uri="{FF2B5EF4-FFF2-40B4-BE49-F238E27FC236}">
                <a16:creationId xmlns:a16="http://schemas.microsoft.com/office/drawing/2014/main" id="{B148D157-3BFF-F1EA-74F4-024D43BC0CCB}"/>
              </a:ext>
            </a:extLst>
          </p:cNvPr>
          <p:cNvSpPr txBox="1"/>
          <p:nvPr/>
        </p:nvSpPr>
        <p:spPr>
          <a:xfrm>
            <a:off x="5030802" y="1426675"/>
            <a:ext cx="689536" cy="369332"/>
          </a:xfrm>
          <a:prstGeom prst="rect">
            <a:avLst/>
          </a:prstGeom>
          <a:noFill/>
        </p:spPr>
        <p:txBody>
          <a:bodyPr wrap="square" rtlCol="0">
            <a:spAutoFit/>
          </a:bodyPr>
          <a:lstStyle/>
          <a:p>
            <a:r>
              <a:rPr lang="en-US" dirty="0"/>
              <a:t>5</a:t>
            </a:r>
            <a:endParaRPr lang="en-150" dirty="0"/>
          </a:p>
        </p:txBody>
      </p:sp>
      <p:sp>
        <p:nvSpPr>
          <p:cNvPr id="47" name="TextBox 46">
            <a:extLst>
              <a:ext uri="{FF2B5EF4-FFF2-40B4-BE49-F238E27FC236}">
                <a16:creationId xmlns:a16="http://schemas.microsoft.com/office/drawing/2014/main" id="{B148D157-3BFF-F1EA-74F4-024D43BC0CCB}"/>
              </a:ext>
            </a:extLst>
          </p:cNvPr>
          <p:cNvSpPr txBox="1"/>
          <p:nvPr/>
        </p:nvSpPr>
        <p:spPr>
          <a:xfrm>
            <a:off x="8268581" y="1429555"/>
            <a:ext cx="689536" cy="369332"/>
          </a:xfrm>
          <a:prstGeom prst="rect">
            <a:avLst/>
          </a:prstGeom>
          <a:noFill/>
        </p:spPr>
        <p:txBody>
          <a:bodyPr wrap="square" rtlCol="0">
            <a:spAutoFit/>
          </a:bodyPr>
          <a:lstStyle/>
          <a:p>
            <a:r>
              <a:rPr lang="en-US" dirty="0"/>
              <a:t>~34jr</a:t>
            </a:r>
            <a:endParaRPr lang="en-150" dirty="0"/>
          </a:p>
        </p:txBody>
      </p:sp>
      <p:pic>
        <p:nvPicPr>
          <p:cNvPr id="2" name="Afbeelding 21" descr="Afbeelding met vogel, watervogel, meeuw, zeemeeuw&#10;&#10;Automatisch gegenereerde beschrijving">
            <a:extLst>
              <a:ext uri="{FF2B5EF4-FFF2-40B4-BE49-F238E27FC236}">
                <a16:creationId xmlns:a16="http://schemas.microsoft.com/office/drawing/2014/main" id="{953B2285-1DE9-8F1F-E3AB-4F1E8C45175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flipH="1">
            <a:off x="6182655" y="5718841"/>
            <a:ext cx="902113" cy="902113"/>
          </a:xfrm>
          <a:prstGeom prst="rect">
            <a:avLst/>
          </a:prstGeom>
        </p:spPr>
      </p:pic>
    </p:spTree>
    <p:extLst>
      <p:ext uri="{BB962C8B-B14F-4D97-AF65-F5344CB8AC3E}">
        <p14:creationId xmlns:p14="http://schemas.microsoft.com/office/powerpoint/2010/main" val="378311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6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6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6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6" grpId="0"/>
      <p:bldP spid="2060" grpId="0"/>
      <p:bldP spid="2061" grpId="0"/>
      <p:bldP spid="2062" grpId="0"/>
      <p:bldP spid="2063" grpId="0"/>
      <p:bldP spid="2064" grpId="0"/>
      <p:bldP spid="2065" grpId="0"/>
      <p:bldP spid="2066" grpId="0"/>
      <p:bldP spid="2068" grpId="0"/>
      <p:bldP spid="2069" grpId="0"/>
      <p:bldP spid="39" grpId="0"/>
      <p:bldP spid="40" grpId="0"/>
      <p:bldP spid="42" grpId="0"/>
      <p:bldP spid="44"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grpSp>
        <p:nvGrpSpPr>
          <p:cNvPr id="12" name="Group 11"/>
          <p:cNvGrpSpPr/>
          <p:nvPr/>
        </p:nvGrpSpPr>
        <p:grpSpPr>
          <a:xfrm>
            <a:off x="98673" y="439416"/>
            <a:ext cx="8979199" cy="1362437"/>
            <a:chOff x="98673" y="439416"/>
            <a:chExt cx="8979199" cy="1362437"/>
          </a:xfrm>
        </p:grpSpPr>
        <p:pic>
          <p:nvPicPr>
            <p:cNvPr id="7" name="Picture 6">
              <a:extLst>
                <a:ext uri="{FF2B5EF4-FFF2-40B4-BE49-F238E27FC236}">
                  <a16:creationId xmlns:a16="http://schemas.microsoft.com/office/drawing/2014/main" id="{A55D8DA3-51CA-27B0-14E4-4E5EA794B213}"/>
                </a:ext>
              </a:extLst>
            </p:cNvPr>
            <p:cNvPicPr>
              <a:picLocks noChangeAspect="1"/>
            </p:cNvPicPr>
            <p:nvPr/>
          </p:nvPicPr>
          <p:blipFill>
            <a:blip r:embed="rId2"/>
            <a:stretch>
              <a:fillRect/>
            </a:stretch>
          </p:blipFill>
          <p:spPr>
            <a:xfrm>
              <a:off x="1261797" y="439416"/>
              <a:ext cx="1079365" cy="1079365"/>
            </a:xfrm>
            <a:prstGeom prst="rect">
              <a:avLst/>
            </a:prstGeom>
          </p:spPr>
        </p:pic>
        <p:pic>
          <p:nvPicPr>
            <p:cNvPr id="8" name="Picture 7">
              <a:extLst>
                <a:ext uri="{FF2B5EF4-FFF2-40B4-BE49-F238E27FC236}">
                  <a16:creationId xmlns:a16="http://schemas.microsoft.com/office/drawing/2014/main" id="{891DF46E-4030-BFB7-901F-7DFE69BE949D}"/>
                </a:ext>
              </a:extLst>
            </p:cNvPr>
            <p:cNvPicPr>
              <a:picLocks noChangeAspect="1"/>
            </p:cNvPicPr>
            <p:nvPr/>
          </p:nvPicPr>
          <p:blipFill>
            <a:blip r:embed="rId2"/>
            <a:stretch>
              <a:fillRect/>
            </a:stretch>
          </p:blipFill>
          <p:spPr>
            <a:xfrm>
              <a:off x="2424921" y="439416"/>
              <a:ext cx="1079365" cy="1079365"/>
            </a:xfrm>
            <a:prstGeom prst="rect">
              <a:avLst/>
            </a:prstGeom>
          </p:spPr>
        </p:pic>
        <p:pic>
          <p:nvPicPr>
            <p:cNvPr id="9" name="Picture 8">
              <a:extLst>
                <a:ext uri="{FF2B5EF4-FFF2-40B4-BE49-F238E27FC236}">
                  <a16:creationId xmlns:a16="http://schemas.microsoft.com/office/drawing/2014/main" id="{CADEB4F3-E270-2906-476B-49CEF6FB7C91}"/>
                </a:ext>
              </a:extLst>
            </p:cNvPr>
            <p:cNvPicPr>
              <a:picLocks noChangeAspect="1"/>
            </p:cNvPicPr>
            <p:nvPr/>
          </p:nvPicPr>
          <p:blipFill>
            <a:blip r:embed="rId2"/>
            <a:stretch>
              <a:fillRect/>
            </a:stretch>
          </p:blipFill>
          <p:spPr>
            <a:xfrm>
              <a:off x="3588045" y="439416"/>
              <a:ext cx="1079365" cy="1079365"/>
            </a:xfrm>
            <a:prstGeom prst="rect">
              <a:avLst/>
            </a:prstGeom>
          </p:spPr>
        </p:pic>
        <p:pic>
          <p:nvPicPr>
            <p:cNvPr id="10" name="Picture 9">
              <a:extLst>
                <a:ext uri="{FF2B5EF4-FFF2-40B4-BE49-F238E27FC236}">
                  <a16:creationId xmlns:a16="http://schemas.microsoft.com/office/drawing/2014/main" id="{246F6F60-D282-D47C-BF59-94E8163E901F}"/>
                </a:ext>
              </a:extLst>
            </p:cNvPr>
            <p:cNvPicPr>
              <a:picLocks noChangeAspect="1"/>
            </p:cNvPicPr>
            <p:nvPr/>
          </p:nvPicPr>
          <p:blipFill>
            <a:blip r:embed="rId2"/>
            <a:stretch>
              <a:fillRect/>
            </a:stretch>
          </p:blipFill>
          <p:spPr>
            <a:xfrm>
              <a:off x="4751169" y="439416"/>
              <a:ext cx="1079365" cy="1079365"/>
            </a:xfrm>
            <a:prstGeom prst="rect">
              <a:avLst/>
            </a:prstGeom>
          </p:spPr>
        </p:pic>
        <p:pic>
          <p:nvPicPr>
            <p:cNvPr id="13" name="Picture 12">
              <a:extLst>
                <a:ext uri="{FF2B5EF4-FFF2-40B4-BE49-F238E27FC236}">
                  <a16:creationId xmlns:a16="http://schemas.microsoft.com/office/drawing/2014/main" id="{8578CAF0-0BB0-1040-D690-CC8ECE449AC0}"/>
                </a:ext>
              </a:extLst>
            </p:cNvPr>
            <p:cNvPicPr>
              <a:picLocks noChangeAspect="1"/>
            </p:cNvPicPr>
            <p:nvPr/>
          </p:nvPicPr>
          <p:blipFill>
            <a:blip r:embed="rId2"/>
            <a:stretch>
              <a:fillRect/>
            </a:stretch>
          </p:blipFill>
          <p:spPr>
            <a:xfrm>
              <a:off x="7889535" y="439416"/>
              <a:ext cx="1079365" cy="1079365"/>
            </a:xfrm>
            <a:prstGeom prst="rect">
              <a:avLst/>
            </a:prstGeom>
          </p:spPr>
        </p:pic>
        <p:sp>
          <p:nvSpPr>
            <p:cNvPr id="56" name="TextBox 55">
              <a:extLst>
                <a:ext uri="{FF2B5EF4-FFF2-40B4-BE49-F238E27FC236}">
                  <a16:creationId xmlns:a16="http://schemas.microsoft.com/office/drawing/2014/main" id="{85DC1FBA-06FF-3D2B-4926-9A41FA48B7D6}"/>
                </a:ext>
              </a:extLst>
            </p:cNvPr>
            <p:cNvSpPr txBox="1"/>
            <p:nvPr/>
          </p:nvSpPr>
          <p:spPr>
            <a:xfrm>
              <a:off x="5995357" y="1078309"/>
              <a:ext cx="1820173" cy="523220"/>
            </a:xfrm>
            <a:prstGeom prst="rect">
              <a:avLst/>
            </a:prstGeom>
            <a:noFill/>
          </p:spPr>
          <p:txBody>
            <a:bodyPr wrap="square" rtlCol="0">
              <a:spAutoFit/>
            </a:bodyPr>
            <a:lstStyle/>
            <a:p>
              <a:r>
                <a:rPr lang="en-US" sz="2800" b="1"/>
                <a:t>………………</a:t>
              </a:r>
              <a:endParaRPr lang="en-150" sz="2800" b="1"/>
            </a:p>
          </p:txBody>
        </p:sp>
        <p:sp>
          <p:nvSpPr>
            <p:cNvPr id="57" name="TextBox 56">
              <a:extLst>
                <a:ext uri="{FF2B5EF4-FFF2-40B4-BE49-F238E27FC236}">
                  <a16:creationId xmlns:a16="http://schemas.microsoft.com/office/drawing/2014/main" id="{B148D157-3BFF-F1EA-74F4-024D43BC0CCB}"/>
                </a:ext>
              </a:extLst>
            </p:cNvPr>
            <p:cNvSpPr txBox="1"/>
            <p:nvPr/>
          </p:nvSpPr>
          <p:spPr>
            <a:xfrm>
              <a:off x="98673" y="1432521"/>
              <a:ext cx="8979199" cy="369332"/>
            </a:xfrm>
            <a:prstGeom prst="rect">
              <a:avLst/>
            </a:prstGeom>
            <a:noFill/>
          </p:spPr>
          <p:txBody>
            <a:bodyPr wrap="square" rtlCol="0">
              <a:spAutoFit/>
            </a:bodyPr>
            <a:lstStyle/>
            <a:p>
              <a:r>
                <a:rPr lang="en-US"/>
                <a:t>1                  2                     3                   4                     5                 6                                                  34jr                  </a:t>
              </a:r>
              <a:endParaRPr lang="en-150"/>
            </a:p>
          </p:txBody>
        </p:sp>
        <p:pic>
          <p:nvPicPr>
            <p:cNvPr id="5" name="Picture 4">
              <a:extLst>
                <a:ext uri="{FF2B5EF4-FFF2-40B4-BE49-F238E27FC236}">
                  <a16:creationId xmlns:a16="http://schemas.microsoft.com/office/drawing/2014/main" id="{FDB26801-8090-050B-3076-B1DF9DED5FE3}"/>
                </a:ext>
              </a:extLst>
            </p:cNvPr>
            <p:cNvPicPr>
              <a:picLocks noChangeAspect="1"/>
            </p:cNvPicPr>
            <p:nvPr/>
          </p:nvPicPr>
          <p:blipFill>
            <a:blip r:embed="rId2"/>
            <a:stretch>
              <a:fillRect/>
            </a:stretch>
          </p:blipFill>
          <p:spPr>
            <a:xfrm>
              <a:off x="98673" y="439416"/>
              <a:ext cx="1079365" cy="1079365"/>
            </a:xfrm>
            <a:prstGeom prst="rect">
              <a:avLst/>
            </a:prstGeom>
          </p:spPr>
        </p:pic>
      </p:grpSp>
      <p:sp>
        <p:nvSpPr>
          <p:cNvPr id="37" name="Rectangle 36"/>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C00000"/>
                </a:solidFill>
              </a:rPr>
              <a:t>Jaarcyclus</a:t>
            </a:r>
            <a:r>
              <a:rPr lang="en-US" sz="2000" b="1" dirty="0">
                <a:solidFill>
                  <a:srgbClr val="C00000"/>
                </a:solidFill>
              </a:rPr>
              <a:t> en </a:t>
            </a:r>
            <a:r>
              <a:rPr lang="en-US" sz="2000" b="1" dirty="0" err="1">
                <a:solidFill>
                  <a:srgbClr val="C00000"/>
                </a:solidFill>
              </a:rPr>
              <a:t>levensverwachting</a:t>
            </a:r>
            <a:endParaRPr lang="en-US" sz="2000" b="1" dirty="0">
              <a:solidFill>
                <a:srgbClr val="C00000"/>
              </a:solidFill>
            </a:endParaRPr>
          </a:p>
        </p:txBody>
      </p:sp>
      <p:sp>
        <p:nvSpPr>
          <p:cNvPr id="3" name="Rectangle 2"/>
          <p:cNvSpPr/>
          <p:nvPr/>
        </p:nvSpPr>
        <p:spPr>
          <a:xfrm>
            <a:off x="276045" y="2093683"/>
            <a:ext cx="4572000" cy="3139321"/>
          </a:xfrm>
          <a:prstGeom prst="rect">
            <a:avLst/>
          </a:prstGeom>
        </p:spPr>
        <p:txBody>
          <a:bodyPr>
            <a:spAutoFit/>
          </a:bodyPr>
          <a:lstStyle/>
          <a:p>
            <a:r>
              <a:rPr lang="nl-NL" i="1" dirty="0"/>
              <a:t>r</a:t>
            </a:r>
            <a:r>
              <a:rPr lang="nl-NL" dirty="0"/>
              <a:t>-geselecteerde soorten *) </a:t>
            </a:r>
          </a:p>
          <a:p>
            <a:r>
              <a:rPr lang="nl-NL" dirty="0"/>
              <a:t>	</a:t>
            </a:r>
            <a:r>
              <a:rPr lang="nl-NL" sz="1400" dirty="0"/>
              <a:t>doorgaans </a:t>
            </a:r>
            <a:r>
              <a:rPr lang="nl-NL" sz="1400" b="1" dirty="0"/>
              <a:t>klein</a:t>
            </a:r>
            <a:r>
              <a:rPr lang="nl-NL" sz="1400" dirty="0"/>
              <a:t>, </a:t>
            </a:r>
          </a:p>
          <a:p>
            <a:r>
              <a:rPr lang="nl-NL" sz="1400" dirty="0"/>
              <a:t>	</a:t>
            </a:r>
            <a:r>
              <a:rPr lang="nl-NL" sz="1400" b="1" dirty="0" err="1"/>
              <a:t>kort-levend</a:t>
            </a:r>
            <a:r>
              <a:rPr lang="nl-NL" sz="1400" dirty="0"/>
              <a:t>,</a:t>
            </a:r>
          </a:p>
          <a:p>
            <a:r>
              <a:rPr lang="nl-NL" sz="1400" dirty="0"/>
              <a:t>	produceren </a:t>
            </a:r>
            <a:r>
              <a:rPr lang="nl-NL" sz="1400" b="1" dirty="0"/>
              <a:t>veel nakomelingen</a:t>
            </a:r>
            <a:r>
              <a:rPr lang="nl-NL" sz="1400" dirty="0"/>
              <a:t>, </a:t>
            </a:r>
          </a:p>
          <a:p>
            <a:r>
              <a:rPr lang="nl-NL" sz="1400" dirty="0"/>
              <a:t>	besteden </a:t>
            </a:r>
            <a:r>
              <a:rPr lang="nl-NL" sz="1400" b="1" dirty="0"/>
              <a:t>weinig aandacht</a:t>
            </a:r>
            <a:r>
              <a:rPr lang="nl-NL" sz="1400" dirty="0"/>
              <a:t> aan hun jongen, </a:t>
            </a:r>
          </a:p>
          <a:p>
            <a:r>
              <a:rPr lang="nl-NL" sz="1400" dirty="0"/>
              <a:t>	</a:t>
            </a:r>
            <a:r>
              <a:rPr lang="nl-NL" sz="1400" b="1" dirty="0"/>
              <a:t>hoge juveniele sterftecijfers</a:t>
            </a:r>
          </a:p>
          <a:p>
            <a:r>
              <a:rPr lang="nl-NL" sz="1400" dirty="0"/>
              <a:t>	</a:t>
            </a:r>
            <a:endParaRPr lang="nl-NL" dirty="0"/>
          </a:p>
          <a:p>
            <a:r>
              <a:rPr lang="nl-NL" i="1" dirty="0"/>
              <a:t>K</a:t>
            </a:r>
            <a:r>
              <a:rPr lang="nl-NL" dirty="0"/>
              <a:t>-geselecteerde soorten *)</a:t>
            </a:r>
          </a:p>
          <a:p>
            <a:r>
              <a:rPr lang="nl-NL" dirty="0"/>
              <a:t>	</a:t>
            </a:r>
            <a:r>
              <a:rPr lang="nl-NL" sz="1400" dirty="0"/>
              <a:t>doorgaans </a:t>
            </a:r>
            <a:r>
              <a:rPr lang="nl-NL" sz="1400" b="1" dirty="0"/>
              <a:t>groot</a:t>
            </a:r>
            <a:r>
              <a:rPr lang="nl-NL" sz="1400" dirty="0"/>
              <a:t>, </a:t>
            </a:r>
          </a:p>
          <a:p>
            <a:r>
              <a:rPr lang="nl-NL" sz="1400" dirty="0"/>
              <a:t>	</a:t>
            </a:r>
            <a:r>
              <a:rPr lang="nl-NL" sz="1400" b="1" dirty="0"/>
              <a:t>leven lang</a:t>
            </a:r>
            <a:r>
              <a:rPr lang="nl-NL" sz="1400" dirty="0"/>
              <a:t>, </a:t>
            </a:r>
          </a:p>
          <a:p>
            <a:r>
              <a:rPr lang="nl-NL" sz="1400" dirty="0"/>
              <a:t>	produceren </a:t>
            </a:r>
            <a:r>
              <a:rPr lang="nl-NL" sz="1400" b="1" dirty="0"/>
              <a:t>weinig nakomelingen</a:t>
            </a:r>
            <a:r>
              <a:rPr lang="nl-NL" sz="1400" dirty="0"/>
              <a:t>, 	</a:t>
            </a:r>
          </a:p>
          <a:p>
            <a:r>
              <a:rPr lang="nl-NL" sz="1400" dirty="0"/>
              <a:t>	</a:t>
            </a:r>
            <a:r>
              <a:rPr lang="nl-NL" sz="1400" b="1" dirty="0"/>
              <a:t>investeren veel</a:t>
            </a:r>
            <a:r>
              <a:rPr lang="nl-NL" sz="1400" dirty="0"/>
              <a:t> tijd en energie in elk kuiken </a:t>
            </a:r>
          </a:p>
          <a:p>
            <a:r>
              <a:rPr lang="nl-NL" sz="1400" dirty="0"/>
              <a:t>	</a:t>
            </a:r>
            <a:r>
              <a:rPr lang="nl-NL" sz="1400" b="1" dirty="0"/>
              <a:t>lagere juveniele sterftecijfers</a:t>
            </a:r>
            <a:endParaRPr lang="en-GB" sz="1400" b="1" dirty="0"/>
          </a:p>
        </p:txBody>
      </p:sp>
      <p:sp>
        <p:nvSpPr>
          <p:cNvPr id="4" name="Rectangle 3"/>
          <p:cNvSpPr/>
          <p:nvPr/>
        </p:nvSpPr>
        <p:spPr>
          <a:xfrm>
            <a:off x="279823" y="5722814"/>
            <a:ext cx="5422234" cy="738664"/>
          </a:xfrm>
          <a:prstGeom prst="rect">
            <a:avLst/>
          </a:prstGeom>
        </p:spPr>
        <p:txBody>
          <a:bodyPr wrap="square">
            <a:spAutoFit/>
          </a:bodyPr>
          <a:lstStyle/>
          <a:p>
            <a:r>
              <a:rPr lang="nl-NL" sz="1400" dirty="0">
                <a:solidFill>
                  <a:schemeClr val="accent1">
                    <a:lumMod val="75000"/>
                  </a:schemeClr>
                </a:solidFill>
              </a:rPr>
              <a:t>De theorie van </a:t>
            </a:r>
            <a:r>
              <a:rPr lang="nl-NL" sz="1400" i="1" dirty="0">
                <a:solidFill>
                  <a:schemeClr val="accent1">
                    <a:lumMod val="75000"/>
                  </a:schemeClr>
                </a:solidFill>
              </a:rPr>
              <a:t>r</a:t>
            </a:r>
            <a:r>
              <a:rPr lang="nl-NL" sz="1400" dirty="0">
                <a:solidFill>
                  <a:schemeClr val="accent1">
                    <a:lumMod val="75000"/>
                  </a:schemeClr>
                </a:solidFill>
              </a:rPr>
              <a:t>/</a:t>
            </a:r>
            <a:r>
              <a:rPr lang="nl-NL" sz="1400" i="1" dirty="0">
                <a:solidFill>
                  <a:schemeClr val="accent1">
                    <a:lumMod val="75000"/>
                  </a:schemeClr>
                </a:solidFill>
              </a:rPr>
              <a:t>K</a:t>
            </a:r>
            <a:r>
              <a:rPr lang="nl-NL" sz="1400" dirty="0">
                <a:solidFill>
                  <a:schemeClr val="accent1">
                    <a:lumMod val="75000"/>
                  </a:schemeClr>
                </a:solidFill>
              </a:rPr>
              <a:t>-strategie gaat over </a:t>
            </a:r>
          </a:p>
          <a:p>
            <a:r>
              <a:rPr lang="nl-NL" sz="1400" dirty="0">
                <a:solidFill>
                  <a:schemeClr val="accent1">
                    <a:lumMod val="75000"/>
                  </a:schemeClr>
                </a:solidFill>
              </a:rPr>
              <a:t>het voordeel dat </a:t>
            </a:r>
            <a:r>
              <a:rPr lang="nl-NL" sz="1400" b="1" dirty="0">
                <a:solidFill>
                  <a:schemeClr val="accent1">
                    <a:lumMod val="75000"/>
                  </a:schemeClr>
                </a:solidFill>
              </a:rPr>
              <a:t>combinaties van bepaalde erfelijke kenmerken </a:t>
            </a:r>
            <a:r>
              <a:rPr lang="nl-NL" sz="1400" dirty="0">
                <a:solidFill>
                  <a:schemeClr val="accent1">
                    <a:lumMod val="75000"/>
                  </a:schemeClr>
                </a:solidFill>
              </a:rPr>
              <a:t>hebben op de </a:t>
            </a:r>
            <a:r>
              <a:rPr lang="nl-NL" sz="1400" b="1" dirty="0">
                <a:solidFill>
                  <a:schemeClr val="accent1">
                    <a:lumMod val="75000"/>
                  </a:schemeClr>
                </a:solidFill>
              </a:rPr>
              <a:t>kwaliteit en de hoeveelheid nakomelingen</a:t>
            </a:r>
            <a:endParaRPr lang="en-GB" sz="1400" b="1" dirty="0">
              <a:solidFill>
                <a:schemeClr val="accent1">
                  <a:lumMod val="75000"/>
                </a:schemeClr>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0075" y="1849302"/>
            <a:ext cx="2697278" cy="2024692"/>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0076" y="3873995"/>
            <a:ext cx="2697278" cy="1797062"/>
          </a:xfrm>
          <a:prstGeom prst="rect">
            <a:avLst/>
          </a:prstGeom>
        </p:spPr>
      </p:pic>
      <p:sp>
        <p:nvSpPr>
          <p:cNvPr id="16" name="TextBox 15"/>
          <p:cNvSpPr txBox="1"/>
          <p:nvPr/>
        </p:nvSpPr>
        <p:spPr>
          <a:xfrm>
            <a:off x="4180176" y="5652576"/>
            <a:ext cx="3709359" cy="307777"/>
          </a:xfrm>
          <a:prstGeom prst="rect">
            <a:avLst/>
          </a:prstGeom>
          <a:noFill/>
        </p:spPr>
        <p:txBody>
          <a:bodyPr wrap="square" rtlCol="0">
            <a:spAutoFit/>
          </a:bodyPr>
          <a:lstStyle/>
          <a:p>
            <a:r>
              <a:rPr lang="nl-NL" sz="700" dirty="0"/>
              <a:t>Albatros van 70 jaar oud heeft weer een kuiken gekregen</a:t>
            </a:r>
          </a:p>
          <a:p>
            <a:endParaRPr lang="en-GB" sz="700" dirty="0"/>
          </a:p>
        </p:txBody>
      </p:sp>
      <p:sp>
        <p:nvSpPr>
          <p:cNvPr id="2" name="TextBox 1"/>
          <p:cNvSpPr txBox="1"/>
          <p:nvPr/>
        </p:nvSpPr>
        <p:spPr>
          <a:xfrm>
            <a:off x="7350369" y="3226601"/>
            <a:ext cx="1727503" cy="3139321"/>
          </a:xfrm>
          <a:prstGeom prst="rect">
            <a:avLst/>
          </a:prstGeom>
          <a:noFill/>
        </p:spPr>
        <p:txBody>
          <a:bodyPr wrap="square" rtlCol="0">
            <a:spAutoFit/>
          </a:bodyPr>
          <a:lstStyle/>
          <a:p>
            <a:r>
              <a:rPr lang="nl-NL" sz="1100" dirty="0"/>
              <a:t>*) De termen, r en K, zijn afgeleid uit een wiskundig model voor de groeisnelheid van de populatie</a:t>
            </a:r>
          </a:p>
          <a:p>
            <a:endParaRPr lang="nl-NL" sz="1100" dirty="0"/>
          </a:p>
          <a:p>
            <a:endParaRPr lang="nl-NL" sz="1100" dirty="0"/>
          </a:p>
          <a:p>
            <a:endParaRPr lang="nl-NL" sz="1100" dirty="0"/>
          </a:p>
          <a:p>
            <a:r>
              <a:rPr lang="nl-NL" sz="1100" dirty="0"/>
              <a:t>r= groeisnelheid</a:t>
            </a:r>
          </a:p>
          <a:p>
            <a:r>
              <a:rPr lang="nl-NL" sz="1100" i="1" dirty="0"/>
              <a:t>N</a:t>
            </a:r>
            <a:r>
              <a:rPr lang="nl-NL" sz="1100" dirty="0"/>
              <a:t>= aantal organismen</a:t>
            </a:r>
          </a:p>
          <a:p>
            <a:r>
              <a:rPr lang="nl-NL" sz="1100" i="1" dirty="0"/>
              <a:t>K</a:t>
            </a:r>
            <a:r>
              <a:rPr lang="nl-NL" sz="1100" dirty="0"/>
              <a:t>= draagkrachtparameter 	(aantal individuen 	dat maximaal 	aanwezig kan zijn 	gegeven de 		omstandigheden)</a:t>
            </a:r>
          </a:p>
          <a:p>
            <a:endParaRPr lang="nl-NL" sz="1100" dirty="0"/>
          </a:p>
          <a:p>
            <a:endParaRPr lang="en-GB" sz="1100" dirty="0"/>
          </a:p>
        </p:txBody>
      </p:sp>
      <p:pic>
        <p:nvPicPr>
          <p:cNvPr id="11" name="Picture 10"/>
          <p:cNvPicPr>
            <a:picLocks noChangeAspect="1"/>
          </p:cNvPicPr>
          <p:nvPr/>
        </p:nvPicPr>
        <p:blipFill>
          <a:blip r:embed="rId5"/>
          <a:stretch>
            <a:fillRect/>
          </a:stretch>
        </p:blipFill>
        <p:spPr>
          <a:xfrm>
            <a:off x="7464655" y="4185222"/>
            <a:ext cx="1151806" cy="359456"/>
          </a:xfrm>
          <a:prstGeom prst="rect">
            <a:avLst/>
          </a:prstGeom>
        </p:spPr>
      </p:pic>
    </p:spTree>
    <p:extLst>
      <p:ext uri="{BB962C8B-B14F-4D97-AF65-F5344CB8AC3E}">
        <p14:creationId xmlns:p14="http://schemas.microsoft.com/office/powerpoint/2010/main" val="26650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584A8-8D1D-59A4-DCD0-7C5D4686A82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CBF6F7-0292-AB97-89FD-64625CDE2B2C}"/>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grpSp>
        <p:nvGrpSpPr>
          <p:cNvPr id="12" name="Group 11">
            <a:extLst>
              <a:ext uri="{FF2B5EF4-FFF2-40B4-BE49-F238E27FC236}">
                <a16:creationId xmlns:a16="http://schemas.microsoft.com/office/drawing/2014/main" id="{C10801B8-7A41-6E43-1C21-0352596C21E8}"/>
              </a:ext>
            </a:extLst>
          </p:cNvPr>
          <p:cNvGrpSpPr/>
          <p:nvPr/>
        </p:nvGrpSpPr>
        <p:grpSpPr>
          <a:xfrm>
            <a:off x="98673" y="439416"/>
            <a:ext cx="8979199" cy="1362437"/>
            <a:chOff x="98673" y="439416"/>
            <a:chExt cx="8979199" cy="1362437"/>
          </a:xfrm>
        </p:grpSpPr>
        <p:pic>
          <p:nvPicPr>
            <p:cNvPr id="7" name="Picture 6">
              <a:extLst>
                <a:ext uri="{FF2B5EF4-FFF2-40B4-BE49-F238E27FC236}">
                  <a16:creationId xmlns:a16="http://schemas.microsoft.com/office/drawing/2014/main" id="{22CEF011-015E-5AFC-9F4D-4106210F91A0}"/>
                </a:ext>
              </a:extLst>
            </p:cNvPr>
            <p:cNvPicPr>
              <a:picLocks noChangeAspect="1"/>
            </p:cNvPicPr>
            <p:nvPr/>
          </p:nvPicPr>
          <p:blipFill>
            <a:blip r:embed="rId2"/>
            <a:stretch>
              <a:fillRect/>
            </a:stretch>
          </p:blipFill>
          <p:spPr>
            <a:xfrm>
              <a:off x="1261797" y="439416"/>
              <a:ext cx="1079365" cy="1079365"/>
            </a:xfrm>
            <a:prstGeom prst="rect">
              <a:avLst/>
            </a:prstGeom>
          </p:spPr>
        </p:pic>
        <p:pic>
          <p:nvPicPr>
            <p:cNvPr id="8" name="Picture 7">
              <a:extLst>
                <a:ext uri="{FF2B5EF4-FFF2-40B4-BE49-F238E27FC236}">
                  <a16:creationId xmlns:a16="http://schemas.microsoft.com/office/drawing/2014/main" id="{94F8A7A2-2485-37AA-28E0-A2285339B618}"/>
                </a:ext>
              </a:extLst>
            </p:cNvPr>
            <p:cNvPicPr>
              <a:picLocks noChangeAspect="1"/>
            </p:cNvPicPr>
            <p:nvPr/>
          </p:nvPicPr>
          <p:blipFill>
            <a:blip r:embed="rId2"/>
            <a:stretch>
              <a:fillRect/>
            </a:stretch>
          </p:blipFill>
          <p:spPr>
            <a:xfrm>
              <a:off x="2424921" y="439416"/>
              <a:ext cx="1079365" cy="1079365"/>
            </a:xfrm>
            <a:prstGeom prst="rect">
              <a:avLst/>
            </a:prstGeom>
          </p:spPr>
        </p:pic>
        <p:pic>
          <p:nvPicPr>
            <p:cNvPr id="9" name="Picture 8">
              <a:extLst>
                <a:ext uri="{FF2B5EF4-FFF2-40B4-BE49-F238E27FC236}">
                  <a16:creationId xmlns:a16="http://schemas.microsoft.com/office/drawing/2014/main" id="{9F849B9E-B3AA-0CAB-817E-010628D09916}"/>
                </a:ext>
              </a:extLst>
            </p:cNvPr>
            <p:cNvPicPr>
              <a:picLocks noChangeAspect="1"/>
            </p:cNvPicPr>
            <p:nvPr/>
          </p:nvPicPr>
          <p:blipFill>
            <a:blip r:embed="rId2"/>
            <a:stretch>
              <a:fillRect/>
            </a:stretch>
          </p:blipFill>
          <p:spPr>
            <a:xfrm>
              <a:off x="3588045" y="439416"/>
              <a:ext cx="1079365" cy="1079365"/>
            </a:xfrm>
            <a:prstGeom prst="rect">
              <a:avLst/>
            </a:prstGeom>
          </p:spPr>
        </p:pic>
        <p:pic>
          <p:nvPicPr>
            <p:cNvPr id="10" name="Picture 9">
              <a:extLst>
                <a:ext uri="{FF2B5EF4-FFF2-40B4-BE49-F238E27FC236}">
                  <a16:creationId xmlns:a16="http://schemas.microsoft.com/office/drawing/2014/main" id="{1F1D0E46-3F95-E41B-93A5-0AAC4265E546}"/>
                </a:ext>
              </a:extLst>
            </p:cNvPr>
            <p:cNvPicPr>
              <a:picLocks noChangeAspect="1"/>
            </p:cNvPicPr>
            <p:nvPr/>
          </p:nvPicPr>
          <p:blipFill>
            <a:blip r:embed="rId2"/>
            <a:stretch>
              <a:fillRect/>
            </a:stretch>
          </p:blipFill>
          <p:spPr>
            <a:xfrm>
              <a:off x="4751169" y="439416"/>
              <a:ext cx="1079365" cy="1079365"/>
            </a:xfrm>
            <a:prstGeom prst="rect">
              <a:avLst/>
            </a:prstGeom>
          </p:spPr>
        </p:pic>
        <p:pic>
          <p:nvPicPr>
            <p:cNvPr id="13" name="Picture 12">
              <a:extLst>
                <a:ext uri="{FF2B5EF4-FFF2-40B4-BE49-F238E27FC236}">
                  <a16:creationId xmlns:a16="http://schemas.microsoft.com/office/drawing/2014/main" id="{8E9C0ECB-AA67-E38F-40CE-A8A3E0A18CC0}"/>
                </a:ext>
              </a:extLst>
            </p:cNvPr>
            <p:cNvPicPr>
              <a:picLocks noChangeAspect="1"/>
            </p:cNvPicPr>
            <p:nvPr/>
          </p:nvPicPr>
          <p:blipFill>
            <a:blip r:embed="rId2"/>
            <a:stretch>
              <a:fillRect/>
            </a:stretch>
          </p:blipFill>
          <p:spPr>
            <a:xfrm>
              <a:off x="7889535" y="439416"/>
              <a:ext cx="1079365" cy="1079365"/>
            </a:xfrm>
            <a:prstGeom prst="rect">
              <a:avLst/>
            </a:prstGeom>
          </p:spPr>
        </p:pic>
        <p:sp>
          <p:nvSpPr>
            <p:cNvPr id="56" name="TextBox 55">
              <a:extLst>
                <a:ext uri="{FF2B5EF4-FFF2-40B4-BE49-F238E27FC236}">
                  <a16:creationId xmlns:a16="http://schemas.microsoft.com/office/drawing/2014/main" id="{C087EADD-DC39-6F95-167D-A90A50C679C0}"/>
                </a:ext>
              </a:extLst>
            </p:cNvPr>
            <p:cNvSpPr txBox="1"/>
            <p:nvPr/>
          </p:nvSpPr>
          <p:spPr>
            <a:xfrm>
              <a:off x="5995357" y="1078309"/>
              <a:ext cx="1820173" cy="523220"/>
            </a:xfrm>
            <a:prstGeom prst="rect">
              <a:avLst/>
            </a:prstGeom>
            <a:noFill/>
          </p:spPr>
          <p:txBody>
            <a:bodyPr wrap="square" rtlCol="0">
              <a:spAutoFit/>
            </a:bodyPr>
            <a:lstStyle/>
            <a:p>
              <a:r>
                <a:rPr lang="en-US" sz="2800" b="1"/>
                <a:t>………………</a:t>
              </a:r>
              <a:endParaRPr lang="en-150" sz="2800" b="1"/>
            </a:p>
          </p:txBody>
        </p:sp>
        <p:sp>
          <p:nvSpPr>
            <p:cNvPr id="57" name="TextBox 56">
              <a:extLst>
                <a:ext uri="{FF2B5EF4-FFF2-40B4-BE49-F238E27FC236}">
                  <a16:creationId xmlns:a16="http://schemas.microsoft.com/office/drawing/2014/main" id="{8FAFA13B-A90C-744C-2843-45A328837449}"/>
                </a:ext>
              </a:extLst>
            </p:cNvPr>
            <p:cNvSpPr txBox="1"/>
            <p:nvPr/>
          </p:nvSpPr>
          <p:spPr>
            <a:xfrm>
              <a:off x="98673" y="1432521"/>
              <a:ext cx="8979199" cy="369332"/>
            </a:xfrm>
            <a:prstGeom prst="rect">
              <a:avLst/>
            </a:prstGeom>
            <a:noFill/>
          </p:spPr>
          <p:txBody>
            <a:bodyPr wrap="square" rtlCol="0">
              <a:spAutoFit/>
            </a:bodyPr>
            <a:lstStyle/>
            <a:p>
              <a:r>
                <a:rPr lang="en-US"/>
                <a:t>1                  2                     3                   4                     5                 6                                                  34jr                  </a:t>
              </a:r>
              <a:endParaRPr lang="en-150"/>
            </a:p>
          </p:txBody>
        </p:sp>
        <p:pic>
          <p:nvPicPr>
            <p:cNvPr id="5" name="Picture 4">
              <a:extLst>
                <a:ext uri="{FF2B5EF4-FFF2-40B4-BE49-F238E27FC236}">
                  <a16:creationId xmlns:a16="http://schemas.microsoft.com/office/drawing/2014/main" id="{C9AF506F-6475-C559-ADA4-4D641A982868}"/>
                </a:ext>
              </a:extLst>
            </p:cNvPr>
            <p:cNvPicPr>
              <a:picLocks noChangeAspect="1"/>
            </p:cNvPicPr>
            <p:nvPr/>
          </p:nvPicPr>
          <p:blipFill>
            <a:blip r:embed="rId2"/>
            <a:stretch>
              <a:fillRect/>
            </a:stretch>
          </p:blipFill>
          <p:spPr>
            <a:xfrm>
              <a:off x="98673" y="439416"/>
              <a:ext cx="1079365" cy="1079365"/>
            </a:xfrm>
            <a:prstGeom prst="rect">
              <a:avLst/>
            </a:prstGeom>
          </p:spPr>
        </p:pic>
      </p:grpSp>
      <p:sp>
        <p:nvSpPr>
          <p:cNvPr id="37" name="Rectangle 36">
            <a:extLst>
              <a:ext uri="{FF2B5EF4-FFF2-40B4-BE49-F238E27FC236}">
                <a16:creationId xmlns:a16="http://schemas.microsoft.com/office/drawing/2014/main" id="{D0F37DBD-CDF0-48D8-6BD4-3C85C04F4923}"/>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C00000"/>
                </a:solidFill>
              </a:rPr>
              <a:t>Jaarcyclus</a:t>
            </a:r>
            <a:r>
              <a:rPr lang="en-US" sz="2000" b="1" dirty="0">
                <a:solidFill>
                  <a:srgbClr val="C00000"/>
                </a:solidFill>
              </a:rPr>
              <a:t> en </a:t>
            </a:r>
            <a:r>
              <a:rPr lang="en-US" sz="2000" b="1" dirty="0" err="1">
                <a:solidFill>
                  <a:srgbClr val="C00000"/>
                </a:solidFill>
              </a:rPr>
              <a:t>levensverwachting</a:t>
            </a:r>
            <a:endParaRPr lang="en-US" sz="2000" b="1" dirty="0">
              <a:solidFill>
                <a:srgbClr val="C00000"/>
              </a:solidFill>
            </a:endParaRPr>
          </a:p>
        </p:txBody>
      </p:sp>
      <p:pic>
        <p:nvPicPr>
          <p:cNvPr id="14" name="Picture 13">
            <a:extLst>
              <a:ext uri="{FF2B5EF4-FFF2-40B4-BE49-F238E27FC236}">
                <a16:creationId xmlns:a16="http://schemas.microsoft.com/office/drawing/2014/main" id="{73EA7BE5-25E4-FD23-BCC8-0037158282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420" y="2481617"/>
            <a:ext cx="1647264" cy="1236507"/>
          </a:xfrm>
          <a:prstGeom prst="rect">
            <a:avLst/>
          </a:prstGeom>
        </p:spPr>
      </p:pic>
      <p:pic>
        <p:nvPicPr>
          <p:cNvPr id="15" name="Picture 14">
            <a:extLst>
              <a:ext uri="{FF2B5EF4-FFF2-40B4-BE49-F238E27FC236}">
                <a16:creationId xmlns:a16="http://schemas.microsoft.com/office/drawing/2014/main" id="{2FC54EAF-197D-CD80-F5BA-01794208DC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420" y="4107637"/>
            <a:ext cx="1733235" cy="1154768"/>
          </a:xfrm>
          <a:prstGeom prst="rect">
            <a:avLst/>
          </a:prstGeom>
        </p:spPr>
      </p:pic>
      <p:pic>
        <p:nvPicPr>
          <p:cNvPr id="18" name="Picture 17">
            <a:extLst>
              <a:ext uri="{FF2B5EF4-FFF2-40B4-BE49-F238E27FC236}">
                <a16:creationId xmlns:a16="http://schemas.microsoft.com/office/drawing/2014/main" id="{6DA97004-D505-2212-2F38-5839C3FDC628}"/>
              </a:ext>
            </a:extLst>
          </p:cNvPr>
          <p:cNvPicPr>
            <a:picLocks noChangeAspect="1"/>
          </p:cNvPicPr>
          <p:nvPr/>
        </p:nvPicPr>
        <p:blipFill>
          <a:blip r:embed="rId5"/>
          <a:stretch>
            <a:fillRect/>
          </a:stretch>
        </p:blipFill>
        <p:spPr>
          <a:xfrm>
            <a:off x="2580155" y="2137011"/>
            <a:ext cx="6388745" cy="3491259"/>
          </a:xfrm>
          <a:prstGeom prst="rect">
            <a:avLst/>
          </a:prstGeom>
        </p:spPr>
      </p:pic>
      <p:sp>
        <p:nvSpPr>
          <p:cNvPr id="3" name="Rectangle 2">
            <a:extLst>
              <a:ext uri="{FF2B5EF4-FFF2-40B4-BE49-F238E27FC236}">
                <a16:creationId xmlns:a16="http://schemas.microsoft.com/office/drawing/2014/main" id="{E7F68380-F78C-0C31-D772-C79EF24C311A}"/>
              </a:ext>
            </a:extLst>
          </p:cNvPr>
          <p:cNvSpPr/>
          <p:nvPr/>
        </p:nvSpPr>
        <p:spPr>
          <a:xfrm>
            <a:off x="276045" y="2093683"/>
            <a:ext cx="4572000" cy="2339102"/>
          </a:xfrm>
          <a:prstGeom prst="rect">
            <a:avLst/>
          </a:prstGeom>
        </p:spPr>
        <p:txBody>
          <a:bodyPr>
            <a:spAutoFit/>
          </a:bodyPr>
          <a:lstStyle/>
          <a:p>
            <a:r>
              <a:rPr lang="nl-NL" i="1"/>
              <a:t>r</a:t>
            </a:r>
            <a:r>
              <a:rPr lang="nl-NL"/>
              <a:t>-geselecteerde soorten</a:t>
            </a:r>
          </a:p>
          <a:p>
            <a:r>
              <a:rPr lang="nl-NL"/>
              <a:t> </a:t>
            </a:r>
            <a:endParaRPr lang="nl-NL" dirty="0"/>
          </a:p>
          <a:p>
            <a:endParaRPr lang="nl-NL" sz="1400"/>
          </a:p>
          <a:p>
            <a:endParaRPr lang="nl-NL" sz="1400"/>
          </a:p>
          <a:p>
            <a:endParaRPr lang="nl-NL" sz="1400"/>
          </a:p>
          <a:p>
            <a:r>
              <a:rPr lang="nl-NL" sz="1400"/>
              <a:t>	</a:t>
            </a:r>
          </a:p>
          <a:p>
            <a:endParaRPr lang="nl-NL" dirty="0"/>
          </a:p>
          <a:p>
            <a:r>
              <a:rPr lang="nl-NL" i="1"/>
              <a:t>K</a:t>
            </a:r>
            <a:r>
              <a:rPr lang="nl-NL"/>
              <a:t>-geselecteerde soorten</a:t>
            </a:r>
            <a:endParaRPr lang="nl-NL" dirty="0"/>
          </a:p>
          <a:p>
            <a:r>
              <a:rPr lang="nl-NL"/>
              <a:t>	</a:t>
            </a:r>
            <a:endParaRPr lang="en-GB" sz="1400" b="1" dirty="0"/>
          </a:p>
        </p:txBody>
      </p:sp>
      <p:cxnSp>
        <p:nvCxnSpPr>
          <p:cNvPr id="20" name="Straight Arrow Connector 19">
            <a:extLst>
              <a:ext uri="{FF2B5EF4-FFF2-40B4-BE49-F238E27FC236}">
                <a16:creationId xmlns:a16="http://schemas.microsoft.com/office/drawing/2014/main" id="{06DD4A4D-CF5E-48FD-43B7-EA7A545A2A8A}"/>
              </a:ext>
            </a:extLst>
          </p:cNvPr>
          <p:cNvCxnSpPr/>
          <p:nvPr/>
        </p:nvCxnSpPr>
        <p:spPr>
          <a:xfrm>
            <a:off x="2209046" y="4327556"/>
            <a:ext cx="977774" cy="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32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grpSp>
        <p:nvGrpSpPr>
          <p:cNvPr id="12" name="Group 11"/>
          <p:cNvGrpSpPr/>
          <p:nvPr/>
        </p:nvGrpSpPr>
        <p:grpSpPr>
          <a:xfrm>
            <a:off x="98673" y="439416"/>
            <a:ext cx="8979199" cy="1362437"/>
            <a:chOff x="98673" y="439416"/>
            <a:chExt cx="8979199" cy="1362437"/>
          </a:xfrm>
        </p:grpSpPr>
        <p:pic>
          <p:nvPicPr>
            <p:cNvPr id="7" name="Picture 6">
              <a:extLst>
                <a:ext uri="{FF2B5EF4-FFF2-40B4-BE49-F238E27FC236}">
                  <a16:creationId xmlns:a16="http://schemas.microsoft.com/office/drawing/2014/main" id="{A55D8DA3-51CA-27B0-14E4-4E5EA794B213}"/>
                </a:ext>
              </a:extLst>
            </p:cNvPr>
            <p:cNvPicPr>
              <a:picLocks noChangeAspect="1"/>
            </p:cNvPicPr>
            <p:nvPr/>
          </p:nvPicPr>
          <p:blipFill>
            <a:blip r:embed="rId2"/>
            <a:stretch>
              <a:fillRect/>
            </a:stretch>
          </p:blipFill>
          <p:spPr>
            <a:xfrm>
              <a:off x="1261797" y="439416"/>
              <a:ext cx="1079365" cy="1079365"/>
            </a:xfrm>
            <a:prstGeom prst="rect">
              <a:avLst/>
            </a:prstGeom>
          </p:spPr>
        </p:pic>
        <p:pic>
          <p:nvPicPr>
            <p:cNvPr id="8" name="Picture 7">
              <a:extLst>
                <a:ext uri="{FF2B5EF4-FFF2-40B4-BE49-F238E27FC236}">
                  <a16:creationId xmlns:a16="http://schemas.microsoft.com/office/drawing/2014/main" id="{891DF46E-4030-BFB7-901F-7DFE69BE949D}"/>
                </a:ext>
              </a:extLst>
            </p:cNvPr>
            <p:cNvPicPr>
              <a:picLocks noChangeAspect="1"/>
            </p:cNvPicPr>
            <p:nvPr/>
          </p:nvPicPr>
          <p:blipFill>
            <a:blip r:embed="rId2"/>
            <a:stretch>
              <a:fillRect/>
            </a:stretch>
          </p:blipFill>
          <p:spPr>
            <a:xfrm>
              <a:off x="2424921" y="439416"/>
              <a:ext cx="1079365" cy="1079365"/>
            </a:xfrm>
            <a:prstGeom prst="rect">
              <a:avLst/>
            </a:prstGeom>
          </p:spPr>
        </p:pic>
        <p:pic>
          <p:nvPicPr>
            <p:cNvPr id="9" name="Picture 8">
              <a:extLst>
                <a:ext uri="{FF2B5EF4-FFF2-40B4-BE49-F238E27FC236}">
                  <a16:creationId xmlns:a16="http://schemas.microsoft.com/office/drawing/2014/main" id="{CADEB4F3-E270-2906-476B-49CEF6FB7C91}"/>
                </a:ext>
              </a:extLst>
            </p:cNvPr>
            <p:cNvPicPr>
              <a:picLocks noChangeAspect="1"/>
            </p:cNvPicPr>
            <p:nvPr/>
          </p:nvPicPr>
          <p:blipFill>
            <a:blip r:embed="rId2"/>
            <a:stretch>
              <a:fillRect/>
            </a:stretch>
          </p:blipFill>
          <p:spPr>
            <a:xfrm>
              <a:off x="3588045" y="439416"/>
              <a:ext cx="1079365" cy="1079365"/>
            </a:xfrm>
            <a:prstGeom prst="rect">
              <a:avLst/>
            </a:prstGeom>
          </p:spPr>
        </p:pic>
        <p:pic>
          <p:nvPicPr>
            <p:cNvPr id="10" name="Picture 9">
              <a:extLst>
                <a:ext uri="{FF2B5EF4-FFF2-40B4-BE49-F238E27FC236}">
                  <a16:creationId xmlns:a16="http://schemas.microsoft.com/office/drawing/2014/main" id="{246F6F60-D282-D47C-BF59-94E8163E901F}"/>
                </a:ext>
              </a:extLst>
            </p:cNvPr>
            <p:cNvPicPr>
              <a:picLocks noChangeAspect="1"/>
            </p:cNvPicPr>
            <p:nvPr/>
          </p:nvPicPr>
          <p:blipFill>
            <a:blip r:embed="rId2"/>
            <a:stretch>
              <a:fillRect/>
            </a:stretch>
          </p:blipFill>
          <p:spPr>
            <a:xfrm>
              <a:off x="4751169" y="439416"/>
              <a:ext cx="1079365" cy="1079365"/>
            </a:xfrm>
            <a:prstGeom prst="rect">
              <a:avLst/>
            </a:prstGeom>
          </p:spPr>
        </p:pic>
        <p:pic>
          <p:nvPicPr>
            <p:cNvPr id="13" name="Picture 12">
              <a:extLst>
                <a:ext uri="{FF2B5EF4-FFF2-40B4-BE49-F238E27FC236}">
                  <a16:creationId xmlns:a16="http://schemas.microsoft.com/office/drawing/2014/main" id="{8578CAF0-0BB0-1040-D690-CC8ECE449AC0}"/>
                </a:ext>
              </a:extLst>
            </p:cNvPr>
            <p:cNvPicPr>
              <a:picLocks noChangeAspect="1"/>
            </p:cNvPicPr>
            <p:nvPr/>
          </p:nvPicPr>
          <p:blipFill>
            <a:blip r:embed="rId2"/>
            <a:stretch>
              <a:fillRect/>
            </a:stretch>
          </p:blipFill>
          <p:spPr>
            <a:xfrm>
              <a:off x="7889535" y="439416"/>
              <a:ext cx="1079365" cy="1079365"/>
            </a:xfrm>
            <a:prstGeom prst="rect">
              <a:avLst/>
            </a:prstGeom>
          </p:spPr>
        </p:pic>
        <p:sp>
          <p:nvSpPr>
            <p:cNvPr id="56" name="TextBox 55">
              <a:extLst>
                <a:ext uri="{FF2B5EF4-FFF2-40B4-BE49-F238E27FC236}">
                  <a16:creationId xmlns:a16="http://schemas.microsoft.com/office/drawing/2014/main" id="{85DC1FBA-06FF-3D2B-4926-9A41FA48B7D6}"/>
                </a:ext>
              </a:extLst>
            </p:cNvPr>
            <p:cNvSpPr txBox="1"/>
            <p:nvPr/>
          </p:nvSpPr>
          <p:spPr>
            <a:xfrm>
              <a:off x="5995357" y="1078309"/>
              <a:ext cx="1820173" cy="523220"/>
            </a:xfrm>
            <a:prstGeom prst="rect">
              <a:avLst/>
            </a:prstGeom>
            <a:noFill/>
          </p:spPr>
          <p:txBody>
            <a:bodyPr wrap="square" rtlCol="0">
              <a:spAutoFit/>
            </a:bodyPr>
            <a:lstStyle/>
            <a:p>
              <a:r>
                <a:rPr lang="en-US" sz="2800" b="1"/>
                <a:t>………………</a:t>
              </a:r>
              <a:endParaRPr lang="en-150" sz="2800" b="1"/>
            </a:p>
          </p:txBody>
        </p:sp>
        <p:sp>
          <p:nvSpPr>
            <p:cNvPr id="57" name="TextBox 56">
              <a:extLst>
                <a:ext uri="{FF2B5EF4-FFF2-40B4-BE49-F238E27FC236}">
                  <a16:creationId xmlns:a16="http://schemas.microsoft.com/office/drawing/2014/main" id="{B148D157-3BFF-F1EA-74F4-024D43BC0CCB}"/>
                </a:ext>
              </a:extLst>
            </p:cNvPr>
            <p:cNvSpPr txBox="1"/>
            <p:nvPr/>
          </p:nvSpPr>
          <p:spPr>
            <a:xfrm>
              <a:off x="98673" y="1432521"/>
              <a:ext cx="8979199" cy="369332"/>
            </a:xfrm>
            <a:prstGeom prst="rect">
              <a:avLst/>
            </a:prstGeom>
            <a:noFill/>
          </p:spPr>
          <p:txBody>
            <a:bodyPr wrap="square" rtlCol="0">
              <a:spAutoFit/>
            </a:bodyPr>
            <a:lstStyle/>
            <a:p>
              <a:r>
                <a:rPr lang="en-US"/>
                <a:t>1                  2                     3                   4                     5                 6                                                  34jr                  </a:t>
              </a:r>
              <a:endParaRPr lang="en-150"/>
            </a:p>
          </p:txBody>
        </p:sp>
        <p:pic>
          <p:nvPicPr>
            <p:cNvPr id="5" name="Picture 4">
              <a:extLst>
                <a:ext uri="{FF2B5EF4-FFF2-40B4-BE49-F238E27FC236}">
                  <a16:creationId xmlns:a16="http://schemas.microsoft.com/office/drawing/2014/main" id="{FDB26801-8090-050B-3076-B1DF9DED5FE3}"/>
                </a:ext>
              </a:extLst>
            </p:cNvPr>
            <p:cNvPicPr>
              <a:picLocks noChangeAspect="1"/>
            </p:cNvPicPr>
            <p:nvPr/>
          </p:nvPicPr>
          <p:blipFill>
            <a:blip r:embed="rId2"/>
            <a:stretch>
              <a:fillRect/>
            </a:stretch>
          </p:blipFill>
          <p:spPr>
            <a:xfrm>
              <a:off x="98673" y="439416"/>
              <a:ext cx="1079365" cy="1079365"/>
            </a:xfrm>
            <a:prstGeom prst="rect">
              <a:avLst/>
            </a:prstGeom>
          </p:spPr>
        </p:pic>
      </p:grpSp>
      <p:sp>
        <p:nvSpPr>
          <p:cNvPr id="37" name="Rectangle 36"/>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C00000"/>
                </a:solidFill>
              </a:rPr>
              <a:t>Jaarcyclus</a:t>
            </a:r>
            <a:r>
              <a:rPr lang="en-US" sz="2000" b="1" dirty="0">
                <a:solidFill>
                  <a:srgbClr val="C00000"/>
                </a:solidFill>
              </a:rPr>
              <a:t> en </a:t>
            </a:r>
            <a:r>
              <a:rPr lang="en-US" sz="2000" b="1" dirty="0" err="1">
                <a:solidFill>
                  <a:srgbClr val="C00000"/>
                </a:solidFill>
              </a:rPr>
              <a:t>levensverwachting</a:t>
            </a:r>
            <a:endParaRPr lang="en-US" sz="2000" b="1" dirty="0">
              <a:solidFill>
                <a:srgbClr val="C00000"/>
              </a:solidFill>
            </a:endParaRPr>
          </a:p>
        </p:txBody>
      </p:sp>
      <p:sp>
        <p:nvSpPr>
          <p:cNvPr id="3" name="Rectangle 2"/>
          <p:cNvSpPr/>
          <p:nvPr/>
        </p:nvSpPr>
        <p:spPr>
          <a:xfrm>
            <a:off x="276045" y="2093683"/>
            <a:ext cx="3970030" cy="3139321"/>
          </a:xfrm>
          <a:prstGeom prst="rect">
            <a:avLst/>
          </a:prstGeom>
        </p:spPr>
        <p:txBody>
          <a:bodyPr wrap="square">
            <a:spAutoFit/>
          </a:bodyPr>
          <a:lstStyle/>
          <a:p>
            <a:r>
              <a:rPr lang="nl-NL" i="1" dirty="0"/>
              <a:t>r</a:t>
            </a:r>
            <a:r>
              <a:rPr lang="nl-NL" dirty="0"/>
              <a:t>-geselecteerd</a:t>
            </a:r>
            <a:r>
              <a:rPr lang="nl-NL" dirty="0">
                <a:solidFill>
                  <a:schemeClr val="accent5">
                    <a:lumMod val="40000"/>
                    <a:lumOff val="60000"/>
                  </a:schemeClr>
                </a:solidFill>
              </a:rPr>
              <a:t>e soorten </a:t>
            </a:r>
          </a:p>
          <a:p>
            <a:r>
              <a:rPr lang="nl-NL" dirty="0">
                <a:solidFill>
                  <a:schemeClr val="accent5">
                    <a:lumMod val="40000"/>
                    <a:lumOff val="60000"/>
                  </a:schemeClr>
                </a:solidFill>
              </a:rPr>
              <a:t>	</a:t>
            </a:r>
            <a:r>
              <a:rPr lang="nl-NL" sz="1400" dirty="0">
                <a:solidFill>
                  <a:schemeClr val="accent5">
                    <a:lumMod val="40000"/>
                    <a:lumOff val="60000"/>
                  </a:schemeClr>
                </a:solidFill>
              </a:rPr>
              <a:t>doorgaans klein, </a:t>
            </a:r>
          </a:p>
          <a:p>
            <a:r>
              <a:rPr lang="nl-NL" sz="1400" dirty="0">
                <a:solidFill>
                  <a:schemeClr val="accent5">
                    <a:lumMod val="40000"/>
                    <a:lumOff val="60000"/>
                  </a:schemeClr>
                </a:solidFill>
              </a:rPr>
              <a:t>	</a:t>
            </a:r>
            <a:r>
              <a:rPr lang="nl-NL" sz="1400" dirty="0" err="1">
                <a:solidFill>
                  <a:schemeClr val="accent5">
                    <a:lumMod val="40000"/>
                    <a:lumOff val="60000"/>
                  </a:schemeClr>
                </a:solidFill>
              </a:rPr>
              <a:t>kort-levend</a:t>
            </a:r>
            <a:r>
              <a:rPr lang="nl-NL" sz="1400" dirty="0">
                <a:solidFill>
                  <a:schemeClr val="accent5">
                    <a:lumMod val="40000"/>
                    <a:lumOff val="60000"/>
                  </a:schemeClr>
                </a:solidFill>
              </a:rPr>
              <a:t> </a:t>
            </a:r>
          </a:p>
          <a:p>
            <a:r>
              <a:rPr lang="nl-NL" sz="1400" dirty="0">
                <a:solidFill>
                  <a:schemeClr val="accent5">
                    <a:lumMod val="40000"/>
                    <a:lumOff val="60000"/>
                  </a:schemeClr>
                </a:solidFill>
              </a:rPr>
              <a:t>	produceren weinig nakomelingen, </a:t>
            </a:r>
          </a:p>
          <a:p>
            <a:r>
              <a:rPr lang="nl-NL" sz="1400" dirty="0">
                <a:solidFill>
                  <a:schemeClr val="accent5">
                    <a:lumMod val="40000"/>
                    <a:lumOff val="60000"/>
                  </a:schemeClr>
                </a:solidFill>
              </a:rPr>
              <a:t>	besteden weinig aandacht aan hun jongen, </a:t>
            </a:r>
          </a:p>
          <a:p>
            <a:r>
              <a:rPr lang="nl-NL" sz="1400" dirty="0">
                <a:solidFill>
                  <a:schemeClr val="accent5">
                    <a:lumMod val="40000"/>
                    <a:lumOff val="60000"/>
                  </a:schemeClr>
                </a:solidFill>
              </a:rPr>
              <a:t>	hoge juveniele sterftecijfers</a:t>
            </a:r>
          </a:p>
          <a:p>
            <a:r>
              <a:rPr lang="nl-NL" sz="1400" dirty="0">
                <a:solidFill>
                  <a:schemeClr val="accent5">
                    <a:lumMod val="40000"/>
                    <a:lumOff val="60000"/>
                  </a:schemeClr>
                </a:solidFill>
              </a:rPr>
              <a:t>	</a:t>
            </a:r>
            <a:endParaRPr lang="nl-NL" dirty="0">
              <a:solidFill>
                <a:schemeClr val="accent5">
                  <a:lumMod val="40000"/>
                  <a:lumOff val="60000"/>
                </a:schemeClr>
              </a:solidFill>
            </a:endParaRPr>
          </a:p>
          <a:p>
            <a:r>
              <a:rPr lang="nl-NL" i="1" dirty="0"/>
              <a:t>K</a:t>
            </a:r>
            <a:r>
              <a:rPr lang="nl-NL" dirty="0"/>
              <a:t>-geselecteerd</a:t>
            </a:r>
            <a:r>
              <a:rPr lang="nl-NL" dirty="0">
                <a:solidFill>
                  <a:schemeClr val="accent5">
                    <a:lumMod val="40000"/>
                    <a:lumOff val="60000"/>
                  </a:schemeClr>
                </a:solidFill>
              </a:rPr>
              <a:t>e soorten </a:t>
            </a:r>
          </a:p>
          <a:p>
            <a:r>
              <a:rPr lang="nl-NL" dirty="0">
                <a:solidFill>
                  <a:schemeClr val="accent5">
                    <a:lumMod val="40000"/>
                    <a:lumOff val="60000"/>
                  </a:schemeClr>
                </a:solidFill>
              </a:rPr>
              <a:t>	</a:t>
            </a:r>
            <a:r>
              <a:rPr lang="nl-NL" sz="1400" dirty="0">
                <a:solidFill>
                  <a:schemeClr val="accent5">
                    <a:lumMod val="40000"/>
                    <a:lumOff val="60000"/>
                  </a:schemeClr>
                </a:solidFill>
              </a:rPr>
              <a:t>doorgaans groot, </a:t>
            </a:r>
          </a:p>
          <a:p>
            <a:r>
              <a:rPr lang="nl-NL" sz="1400" dirty="0">
                <a:solidFill>
                  <a:schemeClr val="accent5">
                    <a:lumMod val="40000"/>
                    <a:lumOff val="60000"/>
                  </a:schemeClr>
                </a:solidFill>
              </a:rPr>
              <a:t>	leven langer, </a:t>
            </a:r>
          </a:p>
          <a:p>
            <a:r>
              <a:rPr lang="nl-NL" sz="1400" dirty="0">
                <a:solidFill>
                  <a:schemeClr val="accent5">
                    <a:lumMod val="40000"/>
                    <a:lumOff val="60000"/>
                  </a:schemeClr>
                </a:solidFill>
              </a:rPr>
              <a:t>	produceren weinig nakomelingen, 	</a:t>
            </a:r>
          </a:p>
          <a:p>
            <a:r>
              <a:rPr lang="nl-NL" sz="1400" dirty="0">
                <a:solidFill>
                  <a:schemeClr val="accent5">
                    <a:lumMod val="40000"/>
                    <a:lumOff val="60000"/>
                  </a:schemeClr>
                </a:solidFill>
              </a:rPr>
              <a:t>	investeren veel tijd en energie in elk kuiken </a:t>
            </a:r>
          </a:p>
          <a:p>
            <a:r>
              <a:rPr lang="nl-NL" sz="1400" dirty="0">
                <a:solidFill>
                  <a:schemeClr val="accent5">
                    <a:lumMod val="40000"/>
                    <a:lumOff val="60000"/>
                  </a:schemeClr>
                </a:solidFill>
              </a:rPr>
              <a:t>	lagere juveniele sterftecijfers</a:t>
            </a:r>
            <a:endParaRPr lang="en-GB" sz="1400" dirty="0">
              <a:solidFill>
                <a:schemeClr val="accent5">
                  <a:lumMod val="40000"/>
                  <a:lumOff val="60000"/>
                </a:schemeClr>
              </a:solidFill>
            </a:endParaRPr>
          </a:p>
        </p:txBody>
      </p:sp>
      <p:sp>
        <p:nvSpPr>
          <p:cNvPr id="4" name="Rectangle 3"/>
          <p:cNvSpPr/>
          <p:nvPr/>
        </p:nvSpPr>
        <p:spPr>
          <a:xfrm>
            <a:off x="98673" y="5483300"/>
            <a:ext cx="3788982" cy="954107"/>
          </a:xfrm>
          <a:prstGeom prst="rect">
            <a:avLst/>
          </a:prstGeom>
        </p:spPr>
        <p:txBody>
          <a:bodyPr wrap="square">
            <a:spAutoFit/>
          </a:bodyPr>
          <a:lstStyle/>
          <a:p>
            <a:r>
              <a:rPr lang="nl-NL" sz="1400" dirty="0">
                <a:solidFill>
                  <a:schemeClr val="accent1">
                    <a:lumMod val="75000"/>
                  </a:schemeClr>
                </a:solidFill>
              </a:rPr>
              <a:t>De theorie van </a:t>
            </a:r>
            <a:r>
              <a:rPr lang="nl-NL" sz="1400" i="1" dirty="0">
                <a:solidFill>
                  <a:schemeClr val="accent1">
                    <a:lumMod val="75000"/>
                  </a:schemeClr>
                </a:solidFill>
              </a:rPr>
              <a:t>r</a:t>
            </a:r>
            <a:r>
              <a:rPr lang="nl-NL" sz="1400" dirty="0">
                <a:solidFill>
                  <a:schemeClr val="accent1">
                    <a:lumMod val="75000"/>
                  </a:schemeClr>
                </a:solidFill>
              </a:rPr>
              <a:t>/</a:t>
            </a:r>
            <a:r>
              <a:rPr lang="nl-NL" sz="1400" i="1" dirty="0">
                <a:solidFill>
                  <a:schemeClr val="accent1">
                    <a:lumMod val="75000"/>
                  </a:schemeClr>
                </a:solidFill>
              </a:rPr>
              <a:t>K</a:t>
            </a:r>
            <a:r>
              <a:rPr lang="nl-NL" sz="1400" dirty="0">
                <a:solidFill>
                  <a:schemeClr val="accent1">
                    <a:lumMod val="75000"/>
                  </a:schemeClr>
                </a:solidFill>
              </a:rPr>
              <a:t>-strategie gaat over het voordeel dat combinaties van bepaalde erfelijke kenmerken hebben op de kwaliteit en de hoeveelheid nakomelingen</a:t>
            </a:r>
            <a:endParaRPr lang="en-GB" sz="1400" dirty="0">
              <a:solidFill>
                <a:schemeClr val="accent1">
                  <a:lumMod val="75000"/>
                </a:schemeClr>
              </a:solidFill>
            </a:endParaRPr>
          </a:p>
        </p:txBody>
      </p:sp>
      <p:sp>
        <p:nvSpPr>
          <p:cNvPr id="11" name="TextBox 10"/>
          <p:cNvSpPr txBox="1"/>
          <p:nvPr/>
        </p:nvSpPr>
        <p:spPr>
          <a:xfrm>
            <a:off x="4347712" y="2096820"/>
            <a:ext cx="4226424" cy="3693319"/>
          </a:xfrm>
          <a:prstGeom prst="rect">
            <a:avLst/>
          </a:prstGeom>
          <a:noFill/>
          <a:ln w="19050">
            <a:solidFill>
              <a:schemeClr val="accent1">
                <a:shade val="50000"/>
              </a:schemeClr>
            </a:solidFill>
          </a:ln>
        </p:spPr>
        <p:txBody>
          <a:bodyPr wrap="square" rtlCol="0">
            <a:spAutoFit/>
          </a:bodyPr>
          <a:lstStyle/>
          <a:p>
            <a:r>
              <a:rPr lang="nl-NL" b="1" dirty="0"/>
              <a:t>Texelse Kleine Mantelmeeuwen</a:t>
            </a:r>
          </a:p>
          <a:p>
            <a:r>
              <a:rPr lang="nl-NL" dirty="0"/>
              <a:t>(neigen naar K-geselecteerd)</a:t>
            </a:r>
          </a:p>
          <a:p>
            <a:endParaRPr lang="nl-NL" dirty="0"/>
          </a:p>
          <a:p>
            <a:r>
              <a:rPr lang="nl-NL" dirty="0"/>
              <a:t>3 eieren per jaar</a:t>
            </a:r>
          </a:p>
          <a:p>
            <a:r>
              <a:rPr lang="nl-NL" dirty="0"/>
              <a:t>eerste legsel 5</a:t>
            </a:r>
            <a:r>
              <a:rPr lang="nl-NL" baseline="30000" dirty="0"/>
              <a:t>e</a:t>
            </a:r>
            <a:r>
              <a:rPr lang="nl-NL" dirty="0"/>
              <a:t> kalenderjaar</a:t>
            </a:r>
          </a:p>
          <a:p>
            <a:endParaRPr lang="nl-NL" dirty="0"/>
          </a:p>
          <a:p>
            <a:r>
              <a:rPr lang="nl-NL" b="1" dirty="0">
                <a:solidFill>
                  <a:schemeClr val="accent1">
                    <a:lumMod val="75000"/>
                  </a:schemeClr>
                </a:solidFill>
                <a:latin typeface="Segoe UI Symbol" panose="020B0502040204020203" pitchFamily="34" charset="0"/>
                <a:ea typeface="Segoe UI Symbol" panose="020B0502040204020203" pitchFamily="34" charset="0"/>
              </a:rPr>
              <a:t>≥ </a:t>
            </a:r>
            <a:r>
              <a:rPr lang="nl-NL" b="1" dirty="0">
                <a:solidFill>
                  <a:schemeClr val="accent1">
                    <a:lumMod val="75000"/>
                  </a:schemeClr>
                </a:solidFill>
              </a:rPr>
              <a:t>24 eieren zijn nodig voor tenminste één reproducerende nakomeling</a:t>
            </a:r>
          </a:p>
          <a:p>
            <a:endParaRPr lang="nl-NL" dirty="0"/>
          </a:p>
          <a:p>
            <a:r>
              <a:rPr lang="nl-NL" dirty="0">
                <a:latin typeface="Segoe UI Symbol" panose="020B0502040204020203" pitchFamily="34" charset="0"/>
                <a:ea typeface="Segoe UI Symbol" panose="020B0502040204020203" pitchFamily="34" charset="0"/>
              </a:rPr>
              <a:t>≥ </a:t>
            </a:r>
            <a:r>
              <a:rPr lang="nl-NL" dirty="0"/>
              <a:t>12 levensjaren nodig om dat te bereiken (8 legsels)</a:t>
            </a:r>
          </a:p>
          <a:p>
            <a:endParaRPr lang="nl-NL" dirty="0"/>
          </a:p>
          <a:p>
            <a:r>
              <a:rPr lang="nl-NL" b="1" dirty="0"/>
              <a:t>9 % kans bij uitvliegen</a:t>
            </a:r>
          </a:p>
        </p:txBody>
      </p:sp>
      <p:pic>
        <p:nvPicPr>
          <p:cNvPr id="2" name="Afbeelding 21" descr="Afbeelding met vogel, watervogel, meeuw, zeemeeuw&#10;&#10;Automatisch gegenereerde beschrijving">
            <a:extLst>
              <a:ext uri="{FF2B5EF4-FFF2-40B4-BE49-F238E27FC236}">
                <a16:creationId xmlns:a16="http://schemas.microsoft.com/office/drawing/2014/main" id="{24DB2CE4-242C-D931-EF82-6D8D9F0389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208346" y="5056206"/>
            <a:ext cx="1362378" cy="1362378"/>
          </a:xfrm>
          <a:prstGeom prst="rect">
            <a:avLst/>
          </a:prstGeom>
        </p:spPr>
      </p:pic>
    </p:spTree>
    <p:extLst>
      <p:ext uri="{BB962C8B-B14F-4D97-AF65-F5344CB8AC3E}">
        <p14:creationId xmlns:p14="http://schemas.microsoft.com/office/powerpoint/2010/main" val="110027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6" name="TextBox 5"/>
          <p:cNvSpPr txBox="1"/>
          <p:nvPr/>
        </p:nvSpPr>
        <p:spPr>
          <a:xfrm>
            <a:off x="0" y="-27384"/>
            <a:ext cx="2727297" cy="400110"/>
          </a:xfrm>
          <a:prstGeom prst="rect">
            <a:avLst/>
          </a:prstGeom>
          <a:noFill/>
        </p:spPr>
        <p:txBody>
          <a:bodyPr wrap="square" rtlCol="0">
            <a:spAutoFit/>
          </a:bodyPr>
          <a:lstStyle/>
          <a:p>
            <a:r>
              <a:rPr lang="nl-NL" sz="2000" b="1" dirty="0">
                <a:solidFill>
                  <a:schemeClr val="bg1"/>
                </a:solidFill>
              </a:rPr>
              <a:t>Jaarcyclus</a:t>
            </a:r>
            <a:endParaRPr lang="en-GB" dirty="0">
              <a:solidFill>
                <a:schemeClr val="bg1"/>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4055" y="485029"/>
            <a:ext cx="8115646" cy="5895629"/>
          </a:xfrm>
          <a:prstGeom prst="rect">
            <a:avLst/>
          </a:prstGeom>
        </p:spPr>
      </p:pic>
      <p:sp>
        <p:nvSpPr>
          <p:cNvPr id="8" name="Rectangle 7"/>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C00000"/>
                </a:solidFill>
              </a:rPr>
              <a:t>Jaarcyclus</a:t>
            </a:r>
            <a:r>
              <a:rPr lang="en-US" sz="2000" b="1" dirty="0">
                <a:solidFill>
                  <a:srgbClr val="C00000"/>
                </a:solidFill>
              </a:rPr>
              <a:t> en </a:t>
            </a:r>
            <a:r>
              <a:rPr lang="en-US" sz="2000" b="1" dirty="0" err="1">
                <a:solidFill>
                  <a:srgbClr val="C00000"/>
                </a:solidFill>
              </a:rPr>
              <a:t>levensverwachting</a:t>
            </a:r>
            <a:endParaRPr lang="en-US" sz="2000" b="1" dirty="0">
              <a:solidFill>
                <a:srgbClr val="C00000"/>
              </a:solidFill>
            </a:endParaRPr>
          </a:p>
        </p:txBody>
      </p:sp>
      <p:sp>
        <p:nvSpPr>
          <p:cNvPr id="9" name="Rectangle 8"/>
          <p:cNvSpPr/>
          <p:nvPr/>
        </p:nvSpPr>
        <p:spPr>
          <a:xfrm>
            <a:off x="2553979" y="6272798"/>
            <a:ext cx="6590021" cy="200055"/>
          </a:xfrm>
          <a:prstGeom prst="rect">
            <a:avLst/>
          </a:prstGeom>
        </p:spPr>
        <p:txBody>
          <a:bodyPr wrap="square">
            <a:spAutoFit/>
          </a:bodyPr>
          <a:lstStyle/>
          <a:p>
            <a:r>
              <a:rPr lang="en-GB" sz="700" dirty="0"/>
              <a:t>Camphuysen, van Donk, Shamoun-Baranes &amp; Kentie 2024. The annual cycle, breeding biology and feeding ecology of the Lesser Black-backed Gull Larus </a:t>
            </a:r>
            <a:r>
              <a:rPr lang="en-GB" sz="700" dirty="0" err="1"/>
              <a:t>fuscus</a:t>
            </a:r>
            <a:r>
              <a:rPr lang="en-GB" sz="700" dirty="0"/>
              <a:t>. Ardea 112: 31-61.</a:t>
            </a:r>
          </a:p>
        </p:txBody>
      </p:sp>
      <p:sp>
        <p:nvSpPr>
          <p:cNvPr id="3" name="TextBox 2">
            <a:extLst>
              <a:ext uri="{FF2B5EF4-FFF2-40B4-BE49-F238E27FC236}">
                <a16:creationId xmlns:a16="http://schemas.microsoft.com/office/drawing/2014/main" id="{68912F51-4E4A-7982-BCC0-AF04BE905182}"/>
              </a:ext>
            </a:extLst>
          </p:cNvPr>
          <p:cNvSpPr txBox="1"/>
          <p:nvPr/>
        </p:nvSpPr>
        <p:spPr>
          <a:xfrm>
            <a:off x="5794222" y="1919337"/>
            <a:ext cx="561315" cy="2300630"/>
          </a:xfrm>
          <a:prstGeom prst="rect">
            <a:avLst/>
          </a:prstGeom>
          <a:noFill/>
        </p:spPr>
        <p:txBody>
          <a:bodyPr wrap="square" rtlCol="0">
            <a:spAutoFit/>
          </a:bodyPr>
          <a:lstStyle/>
          <a:p>
            <a:r>
              <a:rPr lang="en-US" sz="1050" b="1"/>
              <a:t>NL</a:t>
            </a:r>
          </a:p>
          <a:p>
            <a:r>
              <a:rPr lang="en-US" sz="1050" b="1"/>
              <a:t>UK</a:t>
            </a:r>
          </a:p>
          <a:p>
            <a:endParaRPr lang="en-US" sz="700" b="1"/>
          </a:p>
          <a:p>
            <a:r>
              <a:rPr lang="en-US" sz="1050" b="1"/>
              <a:t>F</a:t>
            </a:r>
          </a:p>
          <a:p>
            <a:endParaRPr lang="en-US" sz="1050" b="1"/>
          </a:p>
          <a:p>
            <a:r>
              <a:rPr lang="en-US" sz="1050" b="1"/>
              <a:t>ESP</a:t>
            </a:r>
          </a:p>
          <a:p>
            <a:endParaRPr lang="en-US" sz="1050" b="1"/>
          </a:p>
          <a:p>
            <a:endParaRPr lang="en-US" sz="1050" b="1"/>
          </a:p>
          <a:p>
            <a:r>
              <a:rPr lang="en-US" sz="1050" b="1"/>
              <a:t>MAR</a:t>
            </a:r>
          </a:p>
          <a:p>
            <a:endParaRPr lang="en-US" sz="1050" b="1"/>
          </a:p>
          <a:p>
            <a:endParaRPr lang="en-US" sz="1050" b="1"/>
          </a:p>
          <a:p>
            <a:endParaRPr lang="en-US" sz="1050" b="1"/>
          </a:p>
          <a:p>
            <a:endParaRPr lang="en-US" sz="1050" b="1"/>
          </a:p>
          <a:p>
            <a:r>
              <a:rPr lang="en-US" sz="1050" b="1"/>
              <a:t>MAU</a:t>
            </a:r>
            <a:endParaRPr lang="en-150" sz="1050" b="1"/>
          </a:p>
        </p:txBody>
      </p:sp>
      <p:pic>
        <p:nvPicPr>
          <p:cNvPr id="4" name="Afbeelding 21" descr="Afbeelding met vogel, watervogel, meeuw, zeemeeuw&#10;&#10;Automatisch gegenereerde beschrijving">
            <a:extLst>
              <a:ext uri="{FF2B5EF4-FFF2-40B4-BE49-F238E27FC236}">
                <a16:creationId xmlns:a16="http://schemas.microsoft.com/office/drawing/2014/main" id="{51343FD2-FFF9-1097-90BF-2ED6409019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781558" y="372726"/>
            <a:ext cx="1362378" cy="1362378"/>
          </a:xfrm>
          <a:prstGeom prst="rect">
            <a:avLst/>
          </a:prstGeom>
        </p:spPr>
      </p:pic>
    </p:spTree>
    <p:extLst>
      <p:ext uri="{BB962C8B-B14F-4D97-AF65-F5344CB8AC3E}">
        <p14:creationId xmlns:p14="http://schemas.microsoft.com/office/powerpoint/2010/main" val="586061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6" name="TextBox 5"/>
          <p:cNvSpPr txBox="1"/>
          <p:nvPr/>
        </p:nvSpPr>
        <p:spPr>
          <a:xfrm>
            <a:off x="0" y="-27384"/>
            <a:ext cx="2727297" cy="400110"/>
          </a:xfrm>
          <a:prstGeom prst="rect">
            <a:avLst/>
          </a:prstGeom>
          <a:noFill/>
        </p:spPr>
        <p:txBody>
          <a:bodyPr wrap="square" rtlCol="0">
            <a:spAutoFit/>
          </a:bodyPr>
          <a:lstStyle/>
          <a:p>
            <a:r>
              <a:rPr lang="nl-NL" sz="2000" b="1" dirty="0">
                <a:solidFill>
                  <a:schemeClr val="bg1"/>
                </a:solidFill>
              </a:rPr>
              <a:t>Jaarcyclus</a:t>
            </a:r>
            <a:endParaRPr lang="en-GB" dirty="0">
              <a:solidFill>
                <a:schemeClr val="bg1"/>
              </a:solidFill>
            </a:endParaRPr>
          </a:p>
        </p:txBody>
      </p:sp>
      <p:pic>
        <p:nvPicPr>
          <p:cNvPr id="5" name="Picture 4">
            <a:extLst>
              <a:ext uri="{FF2B5EF4-FFF2-40B4-BE49-F238E27FC236}">
                <a16:creationId xmlns:a16="http://schemas.microsoft.com/office/drawing/2014/main" id="{EE75EE6D-8532-A3D1-EAFA-DF969C37251C}"/>
              </a:ext>
            </a:extLst>
          </p:cNvPr>
          <p:cNvPicPr>
            <a:picLocks noChangeAspect="1"/>
          </p:cNvPicPr>
          <p:nvPr/>
        </p:nvPicPr>
        <p:blipFill>
          <a:blip r:embed="rId2"/>
          <a:stretch>
            <a:fillRect/>
          </a:stretch>
        </p:blipFill>
        <p:spPr>
          <a:xfrm>
            <a:off x="284672" y="542759"/>
            <a:ext cx="4615132" cy="3104725"/>
          </a:xfrm>
          <a:prstGeom prst="rect">
            <a:avLst/>
          </a:prstGeom>
          <a:ln>
            <a:solidFill>
              <a:schemeClr val="tx1"/>
            </a:solidFill>
          </a:ln>
        </p:spPr>
      </p:pic>
      <p:pic>
        <p:nvPicPr>
          <p:cNvPr id="12" name="Picture 11">
            <a:extLst>
              <a:ext uri="{FF2B5EF4-FFF2-40B4-BE49-F238E27FC236}">
                <a16:creationId xmlns:a16="http://schemas.microsoft.com/office/drawing/2014/main" id="{F91B2E6F-4A3C-247E-A1BA-FED35FEA76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7134" y="542759"/>
            <a:ext cx="3722194" cy="2474863"/>
          </a:xfrm>
          <a:prstGeom prst="rect">
            <a:avLst/>
          </a:prstGeom>
        </p:spPr>
      </p:pic>
      <p:sp>
        <p:nvSpPr>
          <p:cNvPr id="13" name="TextBox 12">
            <a:extLst>
              <a:ext uri="{FF2B5EF4-FFF2-40B4-BE49-F238E27FC236}">
                <a16:creationId xmlns:a16="http://schemas.microsoft.com/office/drawing/2014/main" id="{7D8E33AA-8CA6-83D5-344A-CA2388130CE5}"/>
              </a:ext>
            </a:extLst>
          </p:cNvPr>
          <p:cNvSpPr txBox="1"/>
          <p:nvPr/>
        </p:nvSpPr>
        <p:spPr>
          <a:xfrm>
            <a:off x="6090248" y="543465"/>
            <a:ext cx="2760453" cy="307777"/>
          </a:xfrm>
          <a:prstGeom prst="rect">
            <a:avLst/>
          </a:prstGeom>
          <a:noFill/>
        </p:spPr>
        <p:txBody>
          <a:bodyPr wrap="square" rtlCol="0">
            <a:spAutoFit/>
          </a:bodyPr>
          <a:lstStyle/>
          <a:p>
            <a:pPr algn="r"/>
            <a:r>
              <a:rPr lang="en-US" sz="1400" dirty="0">
                <a:solidFill>
                  <a:schemeClr val="bg1"/>
                </a:solidFill>
              </a:rPr>
              <a:t>Kleine Mantel, nest KLM306</a:t>
            </a:r>
            <a:endParaRPr lang="en-150" sz="1400" dirty="0">
              <a:solidFill>
                <a:schemeClr val="bg1"/>
              </a:solidFill>
            </a:endParaRPr>
          </a:p>
        </p:txBody>
      </p:sp>
      <p:sp>
        <p:nvSpPr>
          <p:cNvPr id="11" name="Rectangle 10"/>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In mei leggen sommige vogels een ei</a:t>
            </a:r>
            <a:endParaRPr lang="en-GB" sz="2000" b="1" dirty="0">
              <a:solidFill>
                <a:srgbClr val="C00000"/>
              </a:solidFill>
            </a:endParaRPr>
          </a:p>
        </p:txBody>
      </p:sp>
      <p:grpSp>
        <p:nvGrpSpPr>
          <p:cNvPr id="26" name="Group 25"/>
          <p:cNvGrpSpPr/>
          <p:nvPr/>
        </p:nvGrpSpPr>
        <p:grpSpPr>
          <a:xfrm>
            <a:off x="6386096" y="3078142"/>
            <a:ext cx="1325919" cy="1482410"/>
            <a:chOff x="6386096" y="3078142"/>
            <a:chExt cx="1325919" cy="1482410"/>
          </a:xfrm>
        </p:grpSpPr>
        <p:sp>
          <p:nvSpPr>
            <p:cNvPr id="16" name="TextBox 15"/>
            <p:cNvSpPr txBox="1"/>
            <p:nvPr/>
          </p:nvSpPr>
          <p:spPr>
            <a:xfrm>
              <a:off x="6445476" y="4106175"/>
              <a:ext cx="938735" cy="246221"/>
            </a:xfrm>
            <a:prstGeom prst="rect">
              <a:avLst/>
            </a:prstGeom>
            <a:noFill/>
          </p:spPr>
          <p:txBody>
            <a:bodyPr wrap="square" rtlCol="0">
              <a:spAutoFit/>
            </a:bodyPr>
            <a:lstStyle/>
            <a:p>
              <a:r>
                <a:rPr lang="nl-NL" sz="1000" dirty="0"/>
                <a:t>Zilvermeeuw</a:t>
              </a:r>
              <a:endParaRPr lang="en-GB" sz="1000" dirty="0"/>
            </a:p>
          </p:txBody>
        </p:sp>
        <p:grpSp>
          <p:nvGrpSpPr>
            <p:cNvPr id="24" name="Group 23"/>
            <p:cNvGrpSpPr/>
            <p:nvPr/>
          </p:nvGrpSpPr>
          <p:grpSpPr>
            <a:xfrm>
              <a:off x="6386096" y="3078142"/>
              <a:ext cx="1325919" cy="1482410"/>
              <a:chOff x="6386096" y="3078142"/>
              <a:chExt cx="1325919" cy="148241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1871" y="3078142"/>
                <a:ext cx="1101805" cy="1028034"/>
              </a:xfrm>
              <a:prstGeom prst="rect">
                <a:avLst/>
              </a:prstGeom>
            </p:spPr>
          </p:pic>
          <p:sp>
            <p:nvSpPr>
              <p:cNvPr id="17" name="TextBox 16">
                <a:extLst>
                  <a:ext uri="{FF2B5EF4-FFF2-40B4-BE49-F238E27FC236}">
                    <a16:creationId xmlns:a16="http://schemas.microsoft.com/office/drawing/2014/main" id="{BEFFC1BF-A2B6-FFC1-6259-110D6D511433}"/>
                  </a:ext>
                </a:extLst>
              </p:cNvPr>
              <p:cNvSpPr txBox="1"/>
              <p:nvPr/>
            </p:nvSpPr>
            <p:spPr>
              <a:xfrm>
                <a:off x="6386096" y="4283553"/>
                <a:ext cx="1325919" cy="276999"/>
              </a:xfrm>
              <a:prstGeom prst="rect">
                <a:avLst/>
              </a:prstGeom>
              <a:noFill/>
            </p:spPr>
            <p:txBody>
              <a:bodyPr wrap="square" rtlCol="0">
                <a:spAutoFit/>
              </a:bodyPr>
              <a:lstStyle/>
              <a:p>
                <a:r>
                  <a:rPr lang="en-US" sz="1200" b="1" dirty="0">
                    <a:solidFill>
                      <a:srgbClr val="0070C0"/>
                    </a:solidFill>
                  </a:rPr>
                  <a:t>9 </a:t>
                </a:r>
                <a:r>
                  <a:rPr lang="en-US" sz="1200" b="1" dirty="0" err="1">
                    <a:solidFill>
                      <a:srgbClr val="0070C0"/>
                    </a:solidFill>
                  </a:rPr>
                  <a:t>mei</a:t>
                </a:r>
                <a:r>
                  <a:rPr lang="en-US" sz="1200" dirty="0">
                    <a:solidFill>
                      <a:srgbClr val="0070C0"/>
                    </a:solidFill>
                  </a:rPr>
                  <a:t> ± 2.9 </a:t>
                </a:r>
                <a:r>
                  <a:rPr lang="en-US" sz="1200" dirty="0" err="1">
                    <a:solidFill>
                      <a:srgbClr val="0070C0"/>
                    </a:solidFill>
                  </a:rPr>
                  <a:t>dagen</a:t>
                </a:r>
                <a:endParaRPr lang="en-150" sz="1200" dirty="0">
                  <a:solidFill>
                    <a:srgbClr val="0070C0"/>
                  </a:solidFill>
                </a:endParaRPr>
              </a:p>
            </p:txBody>
          </p:sp>
        </p:grpSp>
      </p:grpSp>
      <p:grpSp>
        <p:nvGrpSpPr>
          <p:cNvPr id="25" name="Group 24"/>
          <p:cNvGrpSpPr/>
          <p:nvPr/>
        </p:nvGrpSpPr>
        <p:grpSpPr>
          <a:xfrm>
            <a:off x="0" y="3078141"/>
            <a:ext cx="9144000" cy="3102847"/>
            <a:chOff x="0" y="3078141"/>
            <a:chExt cx="9144000" cy="3102847"/>
          </a:xfrm>
        </p:grpSpPr>
        <p:sp>
          <p:nvSpPr>
            <p:cNvPr id="4" name="TextBox 3"/>
            <p:cNvSpPr txBox="1"/>
            <p:nvPr/>
          </p:nvSpPr>
          <p:spPr>
            <a:xfrm>
              <a:off x="5111256" y="4106175"/>
              <a:ext cx="1300615" cy="246221"/>
            </a:xfrm>
            <a:prstGeom prst="rect">
              <a:avLst/>
            </a:prstGeom>
            <a:noFill/>
          </p:spPr>
          <p:txBody>
            <a:bodyPr wrap="square" rtlCol="0">
              <a:spAutoFit/>
            </a:bodyPr>
            <a:lstStyle/>
            <a:p>
              <a:r>
                <a:rPr lang="nl-NL" sz="1000" dirty="0"/>
                <a:t>Kleine Mantelmeeuw</a:t>
              </a:r>
              <a:endParaRPr lang="en-GB" sz="1000" dirty="0"/>
            </a:p>
          </p:txBody>
        </p:sp>
        <p:grpSp>
          <p:nvGrpSpPr>
            <p:cNvPr id="23" name="Group 22"/>
            <p:cNvGrpSpPr/>
            <p:nvPr/>
          </p:nvGrpSpPr>
          <p:grpSpPr>
            <a:xfrm>
              <a:off x="0" y="3078141"/>
              <a:ext cx="9144000" cy="3102847"/>
              <a:chOff x="0" y="3078141"/>
              <a:chExt cx="9144000" cy="3102847"/>
            </a:xfrm>
          </p:grpSpPr>
          <p:pic>
            <p:nvPicPr>
              <p:cNvPr id="9" name="Picture 8">
                <a:extLst>
                  <a:ext uri="{FF2B5EF4-FFF2-40B4-BE49-F238E27FC236}">
                    <a16:creationId xmlns:a16="http://schemas.microsoft.com/office/drawing/2014/main" id="{236FE20D-3F42-42C2-C0CE-BEF8784934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27909"/>
                <a:ext cx="9144000" cy="1553079"/>
              </a:xfrm>
              <a:prstGeom prst="rect">
                <a:avLst/>
              </a:prstGeom>
            </p:spPr>
          </p:pic>
          <p:sp>
            <p:nvSpPr>
              <p:cNvPr id="10" name="TextBox 9">
                <a:extLst>
                  <a:ext uri="{FF2B5EF4-FFF2-40B4-BE49-F238E27FC236}">
                    <a16:creationId xmlns:a16="http://schemas.microsoft.com/office/drawing/2014/main" id="{BEFFC1BF-A2B6-FFC1-6259-110D6D511433}"/>
                  </a:ext>
                </a:extLst>
              </p:cNvPr>
              <p:cNvSpPr txBox="1"/>
              <p:nvPr/>
            </p:nvSpPr>
            <p:spPr>
              <a:xfrm>
                <a:off x="3424687" y="4269084"/>
                <a:ext cx="1940943" cy="307777"/>
              </a:xfrm>
              <a:prstGeom prst="rect">
                <a:avLst/>
              </a:prstGeom>
              <a:noFill/>
            </p:spPr>
            <p:txBody>
              <a:bodyPr wrap="square" rtlCol="0">
                <a:spAutoFit/>
              </a:bodyPr>
              <a:lstStyle/>
              <a:p>
                <a:r>
                  <a:rPr lang="en-US" sz="1400" b="1" dirty="0" err="1">
                    <a:solidFill>
                      <a:srgbClr val="FF0000"/>
                    </a:solidFill>
                  </a:rPr>
                  <a:t>Mediane</a:t>
                </a:r>
                <a:r>
                  <a:rPr lang="en-US" sz="1400" b="1" dirty="0">
                    <a:solidFill>
                      <a:srgbClr val="FF0000"/>
                    </a:solidFill>
                  </a:rPr>
                  <a:t> </a:t>
                </a:r>
                <a:r>
                  <a:rPr lang="en-US" sz="1400" b="1" dirty="0" err="1">
                    <a:solidFill>
                      <a:srgbClr val="FF0000"/>
                    </a:solidFill>
                  </a:rPr>
                  <a:t>legdatum</a:t>
                </a:r>
                <a:r>
                  <a:rPr lang="en-US" sz="1400" b="1" dirty="0">
                    <a:solidFill>
                      <a:srgbClr val="FF0000"/>
                    </a:solidFill>
                  </a:rPr>
                  <a:t>:</a:t>
                </a:r>
                <a:endParaRPr lang="en-150" sz="1400" dirty="0">
                  <a:solidFill>
                    <a:srgbClr val="FF0000"/>
                  </a:solidFill>
                </a:endParaRP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37134" y="3078141"/>
                <a:ext cx="1225672" cy="1028034"/>
              </a:xfrm>
              <a:prstGeom prst="rect">
                <a:avLst/>
              </a:prstGeom>
            </p:spPr>
          </p:pic>
          <p:sp>
            <p:nvSpPr>
              <p:cNvPr id="18" name="TextBox 17">
                <a:extLst>
                  <a:ext uri="{FF2B5EF4-FFF2-40B4-BE49-F238E27FC236}">
                    <a16:creationId xmlns:a16="http://schemas.microsoft.com/office/drawing/2014/main" id="{BEFFC1BF-A2B6-FFC1-6259-110D6D511433}"/>
                  </a:ext>
                </a:extLst>
              </p:cNvPr>
              <p:cNvSpPr txBox="1"/>
              <p:nvPr/>
            </p:nvSpPr>
            <p:spPr>
              <a:xfrm>
                <a:off x="5072016" y="4283553"/>
                <a:ext cx="1509623" cy="276999"/>
              </a:xfrm>
              <a:prstGeom prst="rect">
                <a:avLst/>
              </a:prstGeom>
              <a:noFill/>
            </p:spPr>
            <p:txBody>
              <a:bodyPr wrap="square" rtlCol="0">
                <a:spAutoFit/>
              </a:bodyPr>
              <a:lstStyle/>
              <a:p>
                <a:r>
                  <a:rPr lang="en-US" sz="1200" b="1" dirty="0">
                    <a:solidFill>
                      <a:srgbClr val="FF0000"/>
                    </a:solidFill>
                  </a:rPr>
                  <a:t>16 </a:t>
                </a:r>
                <a:r>
                  <a:rPr lang="en-US" sz="1200" b="1" dirty="0" err="1">
                    <a:solidFill>
                      <a:srgbClr val="FF0000"/>
                    </a:solidFill>
                  </a:rPr>
                  <a:t>mei</a:t>
                </a:r>
                <a:r>
                  <a:rPr lang="en-US" sz="1200" dirty="0">
                    <a:solidFill>
                      <a:srgbClr val="FF0000"/>
                    </a:solidFill>
                  </a:rPr>
                  <a:t> ± 4.1 </a:t>
                </a:r>
                <a:r>
                  <a:rPr lang="en-US" sz="1200" dirty="0" err="1">
                    <a:solidFill>
                      <a:srgbClr val="FF0000"/>
                    </a:solidFill>
                  </a:rPr>
                  <a:t>dagen</a:t>
                </a:r>
                <a:endParaRPr lang="en-150" sz="1200" dirty="0">
                  <a:solidFill>
                    <a:srgbClr val="FF0000"/>
                  </a:solidFill>
                </a:endParaRPr>
              </a:p>
            </p:txBody>
          </p:sp>
        </p:grpSp>
      </p:grpSp>
      <p:sp>
        <p:nvSpPr>
          <p:cNvPr id="19" name="Rectangle 18"/>
          <p:cNvSpPr/>
          <p:nvPr/>
        </p:nvSpPr>
        <p:spPr>
          <a:xfrm>
            <a:off x="2553979" y="6272798"/>
            <a:ext cx="6590021" cy="200055"/>
          </a:xfrm>
          <a:prstGeom prst="rect">
            <a:avLst/>
          </a:prstGeom>
        </p:spPr>
        <p:txBody>
          <a:bodyPr wrap="square">
            <a:spAutoFit/>
          </a:bodyPr>
          <a:lstStyle/>
          <a:p>
            <a:r>
              <a:rPr lang="en-GB" sz="700" dirty="0"/>
              <a:t>Camphuysen, van Donk, Shamoun-Baranes &amp; Kentie 2024. The annual cycle, breeding biology and feeding ecology of the Lesser Black-backed Gull Larus </a:t>
            </a:r>
            <a:r>
              <a:rPr lang="en-GB" sz="700" dirty="0" err="1"/>
              <a:t>fuscus</a:t>
            </a:r>
            <a:r>
              <a:rPr lang="en-GB" sz="700" dirty="0"/>
              <a:t>. Ardea 112: 31-61.</a:t>
            </a:r>
          </a:p>
        </p:txBody>
      </p:sp>
      <p:sp>
        <p:nvSpPr>
          <p:cNvPr id="22" name="TextBox 21"/>
          <p:cNvSpPr txBox="1"/>
          <p:nvPr/>
        </p:nvSpPr>
        <p:spPr>
          <a:xfrm>
            <a:off x="284672" y="3647484"/>
            <a:ext cx="4615132" cy="261610"/>
          </a:xfrm>
          <a:prstGeom prst="rect">
            <a:avLst/>
          </a:prstGeom>
          <a:noFill/>
        </p:spPr>
        <p:txBody>
          <a:bodyPr wrap="square" rtlCol="0">
            <a:spAutoFit/>
          </a:bodyPr>
          <a:lstStyle/>
          <a:p>
            <a:r>
              <a:rPr lang="nl-NL" sz="1100" b="1" i="1" dirty="0"/>
              <a:t>Timing en periode op grond van 18 opeenvolgende seizoenen op Texel</a:t>
            </a:r>
            <a:endParaRPr lang="en-GB" sz="1100" b="1" i="1" dirty="0"/>
          </a:p>
        </p:txBody>
      </p:sp>
      <p:grpSp>
        <p:nvGrpSpPr>
          <p:cNvPr id="28" name="Group 27"/>
          <p:cNvGrpSpPr/>
          <p:nvPr/>
        </p:nvGrpSpPr>
        <p:grpSpPr>
          <a:xfrm>
            <a:off x="501679" y="3084979"/>
            <a:ext cx="8639440" cy="3278812"/>
            <a:chOff x="501679" y="3084979"/>
            <a:chExt cx="8639440" cy="3278812"/>
          </a:xfrm>
        </p:grpSpPr>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13894" y="3084979"/>
              <a:ext cx="946701" cy="1021195"/>
            </a:xfrm>
            <a:prstGeom prst="rect">
              <a:avLst/>
            </a:prstGeom>
          </p:spPr>
        </p:pic>
        <p:sp>
          <p:nvSpPr>
            <p:cNvPr id="20" name="TextBox 19"/>
            <p:cNvSpPr txBox="1"/>
            <p:nvPr/>
          </p:nvSpPr>
          <p:spPr>
            <a:xfrm>
              <a:off x="7831450" y="4106175"/>
              <a:ext cx="1155302" cy="246221"/>
            </a:xfrm>
            <a:prstGeom prst="rect">
              <a:avLst/>
            </a:prstGeom>
            <a:noFill/>
          </p:spPr>
          <p:txBody>
            <a:bodyPr wrap="square" rtlCol="0">
              <a:spAutoFit/>
            </a:bodyPr>
            <a:lstStyle/>
            <a:p>
              <a:r>
                <a:rPr lang="nl-NL" sz="1000" dirty="0"/>
                <a:t>Pontische Meeuw</a:t>
              </a:r>
              <a:endParaRPr lang="en-GB" sz="1000" dirty="0"/>
            </a:p>
          </p:txBody>
        </p:sp>
        <p:sp>
          <p:nvSpPr>
            <p:cNvPr id="21" name="TextBox 20">
              <a:extLst>
                <a:ext uri="{FF2B5EF4-FFF2-40B4-BE49-F238E27FC236}">
                  <a16:creationId xmlns:a16="http://schemas.microsoft.com/office/drawing/2014/main" id="{BEFFC1BF-A2B6-FFC1-6259-110D6D511433}"/>
                </a:ext>
              </a:extLst>
            </p:cNvPr>
            <p:cNvSpPr txBox="1"/>
            <p:nvPr/>
          </p:nvSpPr>
          <p:spPr>
            <a:xfrm>
              <a:off x="7754818" y="4280680"/>
              <a:ext cx="1325919" cy="276999"/>
            </a:xfrm>
            <a:prstGeom prst="rect">
              <a:avLst/>
            </a:prstGeom>
            <a:noFill/>
          </p:spPr>
          <p:txBody>
            <a:bodyPr wrap="square" rtlCol="0">
              <a:spAutoFit/>
            </a:bodyPr>
            <a:lstStyle/>
            <a:p>
              <a:r>
                <a:rPr lang="en-US" sz="1200" b="1" dirty="0">
                  <a:solidFill>
                    <a:srgbClr val="C00000"/>
                  </a:solidFill>
                </a:rPr>
                <a:t>9 </a:t>
              </a:r>
              <a:r>
                <a:rPr lang="en-US" sz="1200" b="1" dirty="0" err="1">
                  <a:solidFill>
                    <a:srgbClr val="C00000"/>
                  </a:solidFill>
                </a:rPr>
                <a:t>apr</a:t>
              </a:r>
              <a:r>
                <a:rPr lang="en-US" sz="1200" dirty="0">
                  <a:solidFill>
                    <a:srgbClr val="C00000"/>
                  </a:solidFill>
                </a:rPr>
                <a:t> ± 4.5 </a:t>
              </a:r>
              <a:r>
                <a:rPr lang="en-US" sz="1200" dirty="0" err="1">
                  <a:solidFill>
                    <a:srgbClr val="C00000"/>
                  </a:solidFill>
                </a:rPr>
                <a:t>dagen</a:t>
              </a:r>
              <a:endParaRPr lang="en-150" sz="1200" dirty="0">
                <a:solidFill>
                  <a:srgbClr val="C00000"/>
                </a:solidFill>
              </a:endParaRPr>
            </a:p>
          </p:txBody>
        </p:sp>
        <p:sp>
          <p:nvSpPr>
            <p:cNvPr id="27" name="Rectangle 26"/>
            <p:cNvSpPr/>
            <p:nvPr/>
          </p:nvSpPr>
          <p:spPr>
            <a:xfrm>
              <a:off x="501679" y="6163736"/>
              <a:ext cx="8639440" cy="200055"/>
            </a:xfrm>
            <a:prstGeom prst="rect">
              <a:avLst/>
            </a:prstGeom>
          </p:spPr>
          <p:txBody>
            <a:bodyPr wrap="square">
              <a:spAutoFit/>
            </a:bodyPr>
            <a:lstStyle/>
            <a:p>
              <a:pPr algn="r"/>
              <a:r>
                <a:rPr lang="en-GB" sz="700" dirty="0"/>
                <a:t>Camphuysen, Kelder, Kentie, Schreurs &amp; </a:t>
              </a:r>
              <a:r>
                <a:rPr lang="en-GB" sz="700"/>
                <a:t>Shamoun-Baranes 2025. </a:t>
              </a:r>
              <a:r>
                <a:rPr lang="en-GB" sz="700" dirty="0"/>
                <a:t>Invading occupied territory? Foraging whereabouts and prey of the Caspian Gull Larus cachinnans colonising The Netherlands</a:t>
              </a:r>
              <a:r>
                <a:rPr lang="en-GB" sz="700"/>
                <a:t>. J</a:t>
              </a:r>
              <a:r>
                <a:rPr lang="en-GB" sz="700" dirty="0"/>
                <a:t>. </a:t>
              </a:r>
              <a:r>
                <a:rPr lang="en-GB" sz="700" dirty="0" err="1"/>
                <a:t>Orn</a:t>
              </a:r>
              <a:r>
                <a:rPr lang="en-GB" sz="700"/>
                <a:t>. </a:t>
              </a:r>
              <a:r>
                <a:rPr lang="en-GB" sz="700" i="1"/>
                <a:t>In press</a:t>
              </a:r>
              <a:r>
                <a:rPr lang="en-GB" sz="700"/>
                <a:t>.</a:t>
              </a:r>
              <a:endParaRPr lang="en-GB" sz="700" dirty="0"/>
            </a:p>
          </p:txBody>
        </p:sp>
      </p:grpSp>
      <p:pic>
        <p:nvPicPr>
          <p:cNvPr id="7" name="Afbeelding 21" descr="Afbeelding met vogel, watervogel, meeuw, zeemeeuw&#10;&#10;Automatisch gegenereerde beschrijving">
            <a:extLst>
              <a:ext uri="{FF2B5EF4-FFF2-40B4-BE49-F238E27FC236}">
                <a16:creationId xmlns:a16="http://schemas.microsoft.com/office/drawing/2014/main" id="{6922B52D-2310-45B1-B3C1-ECFE03A96E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47342" y="3899671"/>
            <a:ext cx="1362378" cy="1362378"/>
          </a:xfrm>
          <a:prstGeom prst="rect">
            <a:avLst/>
          </a:prstGeom>
        </p:spPr>
      </p:pic>
    </p:spTree>
    <p:extLst>
      <p:ext uri="{BB962C8B-B14F-4D97-AF65-F5344CB8AC3E}">
        <p14:creationId xmlns:p14="http://schemas.microsoft.com/office/powerpoint/2010/main" val="276483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6" name="TextBox 5"/>
          <p:cNvSpPr txBox="1"/>
          <p:nvPr/>
        </p:nvSpPr>
        <p:spPr>
          <a:xfrm>
            <a:off x="0" y="-27384"/>
            <a:ext cx="2727297" cy="400110"/>
          </a:xfrm>
          <a:prstGeom prst="rect">
            <a:avLst/>
          </a:prstGeom>
          <a:noFill/>
        </p:spPr>
        <p:txBody>
          <a:bodyPr wrap="square" rtlCol="0">
            <a:spAutoFit/>
          </a:bodyPr>
          <a:lstStyle/>
          <a:p>
            <a:r>
              <a:rPr lang="nl-NL" sz="2000" b="1" dirty="0">
                <a:solidFill>
                  <a:schemeClr val="bg1"/>
                </a:solidFill>
              </a:rPr>
              <a:t>Jaarcyclus</a:t>
            </a:r>
            <a:endParaRPr lang="en-GB" dirty="0">
              <a:solidFill>
                <a:schemeClr val="bg1"/>
              </a:solidFill>
            </a:endParaRPr>
          </a:p>
        </p:txBody>
      </p:sp>
      <p:pic>
        <p:nvPicPr>
          <p:cNvPr id="5" name="Picture 4">
            <a:extLst>
              <a:ext uri="{FF2B5EF4-FFF2-40B4-BE49-F238E27FC236}">
                <a16:creationId xmlns:a16="http://schemas.microsoft.com/office/drawing/2014/main" id="{EE75EE6D-8532-A3D1-EAFA-DF969C37251C}"/>
              </a:ext>
            </a:extLst>
          </p:cNvPr>
          <p:cNvPicPr>
            <a:picLocks noChangeAspect="1"/>
          </p:cNvPicPr>
          <p:nvPr/>
        </p:nvPicPr>
        <p:blipFill>
          <a:blip r:embed="rId2"/>
          <a:stretch>
            <a:fillRect/>
          </a:stretch>
        </p:blipFill>
        <p:spPr>
          <a:xfrm>
            <a:off x="284672" y="542760"/>
            <a:ext cx="2976111" cy="2002111"/>
          </a:xfrm>
          <a:prstGeom prst="rect">
            <a:avLst/>
          </a:prstGeom>
          <a:ln>
            <a:solidFill>
              <a:schemeClr val="tx1"/>
            </a:solidFill>
          </a:ln>
        </p:spPr>
      </p:pic>
      <p:pic>
        <p:nvPicPr>
          <p:cNvPr id="19" name="Picture 18">
            <a:extLst>
              <a:ext uri="{FF2B5EF4-FFF2-40B4-BE49-F238E27FC236}">
                <a16:creationId xmlns:a16="http://schemas.microsoft.com/office/drawing/2014/main" id="{CDBF63EE-93A1-0BE5-C8F3-5F8693624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672" y="2649532"/>
            <a:ext cx="6047677" cy="3662006"/>
          </a:xfrm>
          <a:prstGeom prst="rect">
            <a:avLst/>
          </a:prstGeom>
        </p:spPr>
      </p:pic>
      <p:pic>
        <p:nvPicPr>
          <p:cNvPr id="20" name="Picture 19">
            <a:extLst>
              <a:ext uri="{FF2B5EF4-FFF2-40B4-BE49-F238E27FC236}">
                <a16:creationId xmlns:a16="http://schemas.microsoft.com/office/drawing/2014/main" id="{AACDA8B2-A252-8CB0-9204-5252F62CB4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3216" y="542759"/>
            <a:ext cx="2976111" cy="1978797"/>
          </a:xfrm>
          <a:prstGeom prst="rect">
            <a:avLst/>
          </a:prstGeom>
        </p:spPr>
      </p:pic>
      <p:sp>
        <p:nvSpPr>
          <p:cNvPr id="9" name="Rectangle 8"/>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In mei leggen sommige vogels een ei</a:t>
            </a:r>
            <a:endParaRPr lang="en-GB" sz="2000" b="1" dirty="0">
              <a:solidFill>
                <a:srgbClr val="C00000"/>
              </a:solidFill>
            </a:endParaRPr>
          </a:p>
        </p:txBody>
      </p:sp>
      <p:sp>
        <p:nvSpPr>
          <p:cNvPr id="3" name="TextBox 2"/>
          <p:cNvSpPr txBox="1"/>
          <p:nvPr/>
        </p:nvSpPr>
        <p:spPr>
          <a:xfrm>
            <a:off x="6332349" y="2649532"/>
            <a:ext cx="2605177" cy="3139321"/>
          </a:xfrm>
          <a:prstGeom prst="rect">
            <a:avLst/>
          </a:prstGeom>
          <a:noFill/>
        </p:spPr>
        <p:txBody>
          <a:bodyPr wrap="square" rtlCol="0">
            <a:spAutoFit/>
          </a:bodyPr>
          <a:lstStyle/>
          <a:p>
            <a:r>
              <a:rPr lang="nl-NL" b="1" dirty="0">
                <a:solidFill>
                  <a:schemeClr val="accent1">
                    <a:lumMod val="75000"/>
                  </a:schemeClr>
                </a:solidFill>
              </a:rPr>
              <a:t>Bepalend voor het begin van de </a:t>
            </a:r>
            <a:r>
              <a:rPr lang="nl-NL" b="1" dirty="0" err="1">
                <a:solidFill>
                  <a:schemeClr val="accent1">
                    <a:lumMod val="75000"/>
                  </a:schemeClr>
                </a:solidFill>
              </a:rPr>
              <a:t>eileg</a:t>
            </a:r>
            <a:r>
              <a:rPr lang="nl-NL" b="1" dirty="0">
                <a:solidFill>
                  <a:schemeClr val="accent1">
                    <a:lumMod val="75000"/>
                  </a:schemeClr>
                </a:solidFill>
              </a:rPr>
              <a:t>:</a:t>
            </a:r>
          </a:p>
          <a:p>
            <a:endParaRPr lang="nl-NL" dirty="0">
              <a:solidFill>
                <a:schemeClr val="accent1">
                  <a:lumMod val="75000"/>
                </a:schemeClr>
              </a:solidFill>
            </a:endParaRPr>
          </a:p>
          <a:p>
            <a:r>
              <a:rPr lang="nl-NL" dirty="0">
                <a:solidFill>
                  <a:schemeClr val="accent1">
                    <a:lumMod val="75000"/>
                  </a:schemeClr>
                </a:solidFill>
              </a:rPr>
              <a:t>Conditie wijfje</a:t>
            </a:r>
          </a:p>
          <a:p>
            <a:endParaRPr lang="nl-NL" dirty="0">
              <a:solidFill>
                <a:schemeClr val="accent1">
                  <a:lumMod val="75000"/>
                </a:schemeClr>
              </a:solidFill>
            </a:endParaRPr>
          </a:p>
          <a:p>
            <a:r>
              <a:rPr lang="nl-NL" dirty="0">
                <a:solidFill>
                  <a:schemeClr val="accent1">
                    <a:lumMod val="75000"/>
                  </a:schemeClr>
                </a:solidFill>
              </a:rPr>
              <a:t>Voedselaanbod</a:t>
            </a:r>
          </a:p>
          <a:p>
            <a:endParaRPr lang="nl-NL" dirty="0">
              <a:solidFill>
                <a:schemeClr val="accent1">
                  <a:lumMod val="75000"/>
                </a:schemeClr>
              </a:solidFill>
            </a:endParaRPr>
          </a:p>
          <a:p>
            <a:r>
              <a:rPr lang="nl-NL" i="1" dirty="0">
                <a:solidFill>
                  <a:schemeClr val="accent1">
                    <a:lumMod val="75000"/>
                  </a:schemeClr>
                </a:solidFill>
              </a:rPr>
              <a:t>Verwacht</a:t>
            </a:r>
            <a:r>
              <a:rPr lang="nl-NL" dirty="0">
                <a:solidFill>
                  <a:schemeClr val="accent1">
                    <a:lumMod val="75000"/>
                  </a:schemeClr>
                </a:solidFill>
              </a:rPr>
              <a:t> voedsel aanbod</a:t>
            </a:r>
          </a:p>
          <a:p>
            <a:endParaRPr lang="nl-NL" dirty="0">
              <a:solidFill>
                <a:schemeClr val="accent1">
                  <a:lumMod val="75000"/>
                </a:schemeClr>
              </a:solidFill>
            </a:endParaRPr>
          </a:p>
          <a:p>
            <a:r>
              <a:rPr lang="nl-NL" dirty="0">
                <a:solidFill>
                  <a:schemeClr val="accent1">
                    <a:lumMod val="75000"/>
                  </a:schemeClr>
                </a:solidFill>
              </a:rPr>
              <a:t>Heersende </a:t>
            </a:r>
            <a:r>
              <a:rPr lang="nl-NL" dirty="0" err="1">
                <a:solidFill>
                  <a:schemeClr val="accent1">
                    <a:lumMod val="75000"/>
                  </a:schemeClr>
                </a:solidFill>
              </a:rPr>
              <a:t>weersomstan-digheden</a:t>
            </a:r>
            <a:endParaRPr lang="en-GB" dirty="0">
              <a:solidFill>
                <a:schemeClr val="accent1">
                  <a:lumMod val="75000"/>
                </a:schemeClr>
              </a:solidFill>
            </a:endParaRPr>
          </a:p>
        </p:txBody>
      </p:sp>
      <p:sp>
        <p:nvSpPr>
          <p:cNvPr id="4" name="Rectangle 3"/>
          <p:cNvSpPr/>
          <p:nvPr/>
        </p:nvSpPr>
        <p:spPr>
          <a:xfrm>
            <a:off x="2553979" y="6272798"/>
            <a:ext cx="6590021" cy="200055"/>
          </a:xfrm>
          <a:prstGeom prst="rect">
            <a:avLst/>
          </a:prstGeom>
        </p:spPr>
        <p:txBody>
          <a:bodyPr wrap="square">
            <a:spAutoFit/>
          </a:bodyPr>
          <a:lstStyle/>
          <a:p>
            <a:r>
              <a:rPr lang="en-GB" sz="700" dirty="0"/>
              <a:t>Camphuysen, van Donk, Shamoun-Baranes &amp; Kentie 2024. The annual cycle, breeding biology and feeding ecology of the Lesser Black-backed Gull Larus </a:t>
            </a:r>
            <a:r>
              <a:rPr lang="en-GB" sz="700" dirty="0" err="1"/>
              <a:t>fuscus</a:t>
            </a:r>
            <a:r>
              <a:rPr lang="en-GB" sz="700" dirty="0"/>
              <a:t>. Ardea 112: 31-61.</a:t>
            </a:r>
          </a:p>
        </p:txBody>
      </p:sp>
      <p:pic>
        <p:nvPicPr>
          <p:cNvPr id="7" name="Afbeelding 21" descr="Afbeelding met vogel, watervogel, meeuw, zeemeeuw&#10;&#10;Automatisch gegenereerde beschrijving">
            <a:extLst>
              <a:ext uri="{FF2B5EF4-FFF2-40B4-BE49-F238E27FC236}">
                <a16:creationId xmlns:a16="http://schemas.microsoft.com/office/drawing/2014/main" id="{26A17BC1-4011-A15A-7DBC-6A3FA69DBB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890811" y="902007"/>
            <a:ext cx="1362378" cy="1362378"/>
          </a:xfrm>
          <a:prstGeom prst="rect">
            <a:avLst/>
          </a:prstGeom>
        </p:spPr>
      </p:pic>
    </p:spTree>
    <p:extLst>
      <p:ext uri="{BB962C8B-B14F-4D97-AF65-F5344CB8AC3E}">
        <p14:creationId xmlns:p14="http://schemas.microsoft.com/office/powerpoint/2010/main" val="64445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8" name="Rectangle 7"/>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3" name="Rectangle 2"/>
          <p:cNvSpPr/>
          <p:nvPr/>
        </p:nvSpPr>
        <p:spPr>
          <a:xfrm>
            <a:off x="4183811" y="6257835"/>
            <a:ext cx="4960189" cy="200055"/>
          </a:xfrm>
          <a:prstGeom prst="rect">
            <a:avLst/>
          </a:prstGeom>
        </p:spPr>
        <p:txBody>
          <a:bodyPr wrap="square">
            <a:spAutoFit/>
          </a:bodyPr>
          <a:lstStyle/>
          <a:p>
            <a:pPr algn="r"/>
            <a:r>
              <a:rPr lang="en-GB" sz="700" dirty="0"/>
              <a:t>Vogeltrekstation 2024. </a:t>
            </a:r>
            <a:r>
              <a:rPr lang="en-GB" sz="700" dirty="0" err="1"/>
              <a:t>Vogeltrekatlas</a:t>
            </a:r>
            <a:r>
              <a:rPr lang="en-GB" sz="700" dirty="0"/>
              <a:t> - </a:t>
            </a:r>
            <a:r>
              <a:rPr lang="en-GB" sz="700" dirty="0" err="1"/>
              <a:t>Ruim</a:t>
            </a:r>
            <a:r>
              <a:rPr lang="en-GB" sz="700" dirty="0"/>
              <a:t> </a:t>
            </a:r>
            <a:r>
              <a:rPr lang="en-GB" sz="700" dirty="0" err="1"/>
              <a:t>honderd</a:t>
            </a:r>
            <a:r>
              <a:rPr lang="en-GB" sz="700" dirty="0"/>
              <a:t> </a:t>
            </a:r>
            <a:r>
              <a:rPr lang="en-GB" sz="700" dirty="0" err="1"/>
              <a:t>jaar</a:t>
            </a:r>
            <a:r>
              <a:rPr lang="en-GB" sz="700" dirty="0"/>
              <a:t> </a:t>
            </a:r>
            <a:r>
              <a:rPr lang="en-GB" sz="700" dirty="0" err="1"/>
              <a:t>ringen</a:t>
            </a:r>
            <a:r>
              <a:rPr lang="en-GB" sz="700" dirty="0"/>
              <a:t> in </a:t>
            </a:r>
            <a:r>
              <a:rPr lang="en-GB" sz="700" dirty="0" err="1"/>
              <a:t>beeld</a:t>
            </a:r>
            <a:r>
              <a:rPr lang="en-GB" sz="700" dirty="0"/>
              <a:t>. https://vogeltrekatlas.nl/ Accessed 1 Oct 2024</a:t>
            </a:r>
          </a:p>
        </p:txBody>
      </p:sp>
      <p:pic>
        <p:nvPicPr>
          <p:cNvPr id="5" name="Picture 4"/>
          <p:cNvPicPr>
            <a:picLocks noChangeAspect="1"/>
          </p:cNvPicPr>
          <p:nvPr/>
        </p:nvPicPr>
        <p:blipFill>
          <a:blip r:embed="rId2"/>
          <a:stretch>
            <a:fillRect/>
          </a:stretch>
        </p:blipFill>
        <p:spPr>
          <a:xfrm>
            <a:off x="500337" y="1007792"/>
            <a:ext cx="3863551" cy="3193278"/>
          </a:xfrm>
          <a:prstGeom prst="rect">
            <a:avLst/>
          </a:prstGeom>
        </p:spPr>
      </p:pic>
      <p:pic>
        <p:nvPicPr>
          <p:cNvPr id="6" name="Picture 5"/>
          <p:cNvPicPr>
            <a:picLocks noChangeAspect="1"/>
          </p:cNvPicPr>
          <p:nvPr/>
        </p:nvPicPr>
        <p:blipFill>
          <a:blip r:embed="rId3"/>
          <a:stretch>
            <a:fillRect/>
          </a:stretch>
        </p:blipFill>
        <p:spPr>
          <a:xfrm>
            <a:off x="5048105" y="1007792"/>
            <a:ext cx="3804249" cy="4787442"/>
          </a:xfrm>
          <a:prstGeom prst="rect">
            <a:avLst/>
          </a:prstGeom>
        </p:spPr>
      </p:pic>
      <p:sp>
        <p:nvSpPr>
          <p:cNvPr id="9" name="TextBox 8"/>
          <p:cNvSpPr txBox="1"/>
          <p:nvPr/>
        </p:nvSpPr>
        <p:spPr>
          <a:xfrm>
            <a:off x="500336" y="538433"/>
            <a:ext cx="8352017" cy="369332"/>
          </a:xfrm>
          <a:prstGeom prst="rect">
            <a:avLst/>
          </a:prstGeom>
          <a:noFill/>
        </p:spPr>
        <p:txBody>
          <a:bodyPr wrap="square" rtlCol="0">
            <a:spAutoFit/>
          </a:bodyPr>
          <a:lstStyle/>
          <a:p>
            <a:r>
              <a:rPr lang="nl-NL" dirty="0"/>
              <a:t>Ringmeldingen Zilvermeeuw                                    Ringmeldingen Kleine Mantelmeeuw</a:t>
            </a:r>
            <a:endParaRPr lang="en-GB" dirty="0"/>
          </a:p>
        </p:txBody>
      </p:sp>
      <p:sp>
        <p:nvSpPr>
          <p:cNvPr id="10" name="TextBox 9"/>
          <p:cNvSpPr txBox="1"/>
          <p:nvPr/>
        </p:nvSpPr>
        <p:spPr>
          <a:xfrm>
            <a:off x="500336" y="4201073"/>
            <a:ext cx="3046773" cy="307777"/>
          </a:xfrm>
          <a:prstGeom prst="rect">
            <a:avLst/>
          </a:prstGeom>
          <a:noFill/>
        </p:spPr>
        <p:txBody>
          <a:bodyPr wrap="square" rtlCol="0">
            <a:spAutoFit/>
          </a:bodyPr>
          <a:lstStyle/>
          <a:p>
            <a:r>
              <a:rPr lang="nl-NL" sz="1400" b="1"/>
              <a:t>Winterdispersie</a:t>
            </a:r>
            <a:endParaRPr lang="en-GB" sz="1400" b="1" dirty="0"/>
          </a:p>
        </p:txBody>
      </p:sp>
      <p:sp>
        <p:nvSpPr>
          <p:cNvPr id="11" name="TextBox 10"/>
          <p:cNvSpPr txBox="1"/>
          <p:nvPr/>
        </p:nvSpPr>
        <p:spPr>
          <a:xfrm>
            <a:off x="2831448" y="5812460"/>
            <a:ext cx="3046773" cy="307777"/>
          </a:xfrm>
          <a:prstGeom prst="rect">
            <a:avLst/>
          </a:prstGeom>
          <a:noFill/>
        </p:spPr>
        <p:txBody>
          <a:bodyPr wrap="square" rtlCol="0">
            <a:spAutoFit/>
          </a:bodyPr>
          <a:lstStyle/>
          <a:p>
            <a:pPr algn="r"/>
            <a:r>
              <a:rPr lang="nl-NL" sz="1400" b="1" dirty="0"/>
              <a:t>Trekvogel</a:t>
            </a:r>
            <a:endParaRPr lang="en-GB" sz="1400" b="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6856" y="1056058"/>
            <a:ext cx="928358" cy="928358"/>
          </a:xfrm>
          <a:prstGeom prst="rect">
            <a:avLst/>
          </a:prstGeom>
        </p:spPr>
      </p:pic>
      <p:pic>
        <p:nvPicPr>
          <p:cNvPr id="2" name="Afbeelding 21" descr="Afbeelding met vogel, watervogel, meeuw, zeemeeuw&#10;&#10;Automatisch gegenereerde beschrijving">
            <a:extLst>
              <a:ext uri="{FF2B5EF4-FFF2-40B4-BE49-F238E27FC236}">
                <a16:creationId xmlns:a16="http://schemas.microsoft.com/office/drawing/2014/main" id="{519E9D53-696F-BF0A-687B-3DE486FA9A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626432" y="4816965"/>
            <a:ext cx="1362378" cy="1362378"/>
          </a:xfrm>
          <a:prstGeom prst="rect">
            <a:avLst/>
          </a:prstGeom>
        </p:spPr>
      </p:pic>
      <p:pic>
        <p:nvPicPr>
          <p:cNvPr id="15" name="Afbeelding 15" descr="Afbeelding met watervogel, vogel, meeuw, zeemeeuw&#10;&#10;Automatisch gegenereerde beschrijving">
            <a:extLst>
              <a:ext uri="{FF2B5EF4-FFF2-40B4-BE49-F238E27FC236}">
                <a16:creationId xmlns:a16="http://schemas.microsoft.com/office/drawing/2014/main" id="{E2941842-E7BA-CF36-A489-FCE8C75ECB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84063" y="4985991"/>
            <a:ext cx="1271844" cy="1271844"/>
          </a:xfrm>
          <a:prstGeom prst="rect">
            <a:avLst/>
          </a:prstGeom>
        </p:spPr>
      </p:pic>
      <p:pic>
        <p:nvPicPr>
          <p:cNvPr id="13"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t="4315"/>
          <a:stretch>
            <a:fillRect/>
          </a:stretch>
        </p:blipFill>
        <p:spPr bwMode="auto">
          <a:xfrm>
            <a:off x="2306405" y="4438699"/>
            <a:ext cx="2085582" cy="185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noChangeArrowheads="1"/>
          </p:cNvPicPr>
          <p:nvPr/>
        </p:nvPicPr>
        <p:blipFill>
          <a:blip r:embed="rId8">
            <a:extLst>
              <a:ext uri="{28A0092B-C50C-407E-A947-70E740481C1C}">
                <a14:useLocalDpi xmlns:a14="http://schemas.microsoft.com/office/drawing/2010/main" val="0"/>
              </a:ext>
            </a:extLst>
          </a:blip>
          <a:srcRect t="3543"/>
          <a:stretch>
            <a:fillRect/>
          </a:stretch>
        </p:blipFill>
        <p:spPr bwMode="auto">
          <a:xfrm>
            <a:off x="4419176" y="2012469"/>
            <a:ext cx="1968988" cy="2392024"/>
          </a:xfrm>
          <a:prstGeom prst="rect">
            <a:avLst/>
          </a:prstGeom>
          <a:solidFill>
            <a:schemeClr val="bg1"/>
          </a:solidFill>
          <a:ln>
            <a:noFill/>
          </a:ln>
        </p:spPr>
      </p:pic>
      <p:sp>
        <p:nvSpPr>
          <p:cNvPr id="12" name="TextBox 11"/>
          <p:cNvSpPr txBox="1"/>
          <p:nvPr/>
        </p:nvSpPr>
        <p:spPr>
          <a:xfrm>
            <a:off x="715994" y="1012928"/>
            <a:ext cx="2665562" cy="261610"/>
          </a:xfrm>
          <a:prstGeom prst="rect">
            <a:avLst/>
          </a:prstGeom>
          <a:noFill/>
        </p:spPr>
        <p:txBody>
          <a:bodyPr wrap="square" rtlCol="0">
            <a:spAutoFit/>
          </a:bodyPr>
          <a:lstStyle/>
          <a:p>
            <a:r>
              <a:rPr lang="nl-NL" sz="1100" b="1" dirty="0">
                <a:solidFill>
                  <a:schemeClr val="accent1"/>
                </a:solidFill>
              </a:rPr>
              <a:t>100 jaar metalen ringen</a:t>
            </a:r>
            <a:endParaRPr lang="en-GB" sz="1100" b="1" dirty="0">
              <a:solidFill>
                <a:schemeClr val="accent1"/>
              </a:solidFill>
            </a:endParaRPr>
          </a:p>
        </p:txBody>
      </p:sp>
      <p:sp>
        <p:nvSpPr>
          <p:cNvPr id="16" name="TextBox 15"/>
          <p:cNvSpPr txBox="1"/>
          <p:nvPr/>
        </p:nvSpPr>
        <p:spPr>
          <a:xfrm>
            <a:off x="5785450" y="1012928"/>
            <a:ext cx="2665562" cy="261610"/>
          </a:xfrm>
          <a:prstGeom prst="rect">
            <a:avLst/>
          </a:prstGeom>
          <a:noFill/>
        </p:spPr>
        <p:txBody>
          <a:bodyPr wrap="square" rtlCol="0">
            <a:spAutoFit/>
          </a:bodyPr>
          <a:lstStyle/>
          <a:p>
            <a:r>
              <a:rPr lang="nl-NL" sz="1100" b="1" dirty="0">
                <a:solidFill>
                  <a:schemeClr val="accent1"/>
                </a:solidFill>
              </a:rPr>
              <a:t>100 jaar metalen ringen</a:t>
            </a:r>
            <a:endParaRPr lang="en-GB" sz="1100" b="1" dirty="0">
              <a:solidFill>
                <a:schemeClr val="accent1"/>
              </a:solidFill>
            </a:endParaRPr>
          </a:p>
        </p:txBody>
      </p:sp>
      <p:sp>
        <p:nvSpPr>
          <p:cNvPr id="17" name="TextBox 16"/>
          <p:cNvSpPr txBox="1"/>
          <p:nvPr/>
        </p:nvSpPr>
        <p:spPr>
          <a:xfrm>
            <a:off x="2409160" y="4442306"/>
            <a:ext cx="2665562" cy="261610"/>
          </a:xfrm>
          <a:prstGeom prst="rect">
            <a:avLst/>
          </a:prstGeom>
          <a:noFill/>
        </p:spPr>
        <p:txBody>
          <a:bodyPr wrap="square" rtlCol="0">
            <a:spAutoFit/>
          </a:bodyPr>
          <a:lstStyle/>
          <a:p>
            <a:r>
              <a:rPr lang="nl-NL" sz="1100" b="1" dirty="0">
                <a:solidFill>
                  <a:schemeClr val="accent1"/>
                </a:solidFill>
              </a:rPr>
              <a:t>25 jaar kleurringen</a:t>
            </a:r>
            <a:endParaRPr lang="en-GB" sz="1100" b="1" dirty="0">
              <a:solidFill>
                <a:schemeClr val="accent1"/>
              </a:solidFill>
            </a:endParaRPr>
          </a:p>
        </p:txBody>
      </p:sp>
      <p:sp>
        <p:nvSpPr>
          <p:cNvPr id="18" name="TextBox 17"/>
          <p:cNvSpPr txBox="1"/>
          <p:nvPr/>
        </p:nvSpPr>
        <p:spPr>
          <a:xfrm>
            <a:off x="5048105" y="4092754"/>
            <a:ext cx="2665562" cy="261610"/>
          </a:xfrm>
          <a:prstGeom prst="rect">
            <a:avLst/>
          </a:prstGeom>
          <a:noFill/>
        </p:spPr>
        <p:txBody>
          <a:bodyPr wrap="square" rtlCol="0">
            <a:spAutoFit/>
          </a:bodyPr>
          <a:lstStyle/>
          <a:p>
            <a:r>
              <a:rPr lang="nl-NL" sz="1100" b="1" dirty="0">
                <a:solidFill>
                  <a:schemeClr val="accent1"/>
                </a:solidFill>
              </a:rPr>
              <a:t>25 jaar kleurringen</a:t>
            </a:r>
            <a:endParaRPr lang="en-GB" sz="1100" b="1" dirty="0">
              <a:solidFill>
                <a:schemeClr val="accent1"/>
              </a:solidFill>
            </a:endParaRPr>
          </a:p>
        </p:txBody>
      </p:sp>
    </p:spTree>
    <p:extLst>
      <p:ext uri="{BB962C8B-B14F-4D97-AF65-F5344CB8AC3E}">
        <p14:creationId xmlns:p14="http://schemas.microsoft.com/office/powerpoint/2010/main" val="2485285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19" name="TextBox 18">
            <a:extLst>
              <a:ext uri="{FF2B5EF4-FFF2-40B4-BE49-F238E27FC236}">
                <a16:creationId xmlns:a16="http://schemas.microsoft.com/office/drawing/2014/main" id="{B1AA30E3-3740-5F00-CFCA-C1CC89D49402}"/>
              </a:ext>
            </a:extLst>
          </p:cNvPr>
          <p:cNvSpPr txBox="1"/>
          <p:nvPr/>
        </p:nvSpPr>
        <p:spPr>
          <a:xfrm>
            <a:off x="82060" y="57279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pic>
        <p:nvPicPr>
          <p:cNvPr id="4" name="Picture 3"/>
          <p:cNvPicPr>
            <a:picLocks noChangeAspect="1"/>
          </p:cNvPicPr>
          <p:nvPr/>
        </p:nvPicPr>
        <p:blipFill>
          <a:blip r:embed="rId3"/>
          <a:stretch>
            <a:fillRect/>
          </a:stretch>
        </p:blipFill>
        <p:spPr>
          <a:xfrm>
            <a:off x="152310" y="403627"/>
            <a:ext cx="4910048" cy="4927497"/>
          </a:xfrm>
          <a:prstGeom prst="rect">
            <a:avLst/>
          </a:prstGeom>
        </p:spPr>
      </p:pic>
      <p:pic>
        <p:nvPicPr>
          <p:cNvPr id="32" name="Afbeelding 2" descr="oxwl jacob de vries 19 nov 2011 terschelling p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331124"/>
            <a:ext cx="1480761" cy="1126766"/>
          </a:xfrm>
          <a:prstGeom prst="rect">
            <a:avLst/>
          </a:prstGeom>
        </p:spPr>
      </p:pic>
      <p:sp>
        <p:nvSpPr>
          <p:cNvPr id="33" name="Tekstvak 3"/>
          <p:cNvSpPr txBox="1">
            <a:spLocks noChangeAspect="1"/>
          </p:cNvSpPr>
          <p:nvPr/>
        </p:nvSpPr>
        <p:spPr>
          <a:xfrm>
            <a:off x="43660" y="6090457"/>
            <a:ext cx="149424" cy="338554"/>
          </a:xfrm>
          <a:prstGeom prst="rect">
            <a:avLst/>
          </a:prstGeom>
          <a:solidFill>
            <a:srgbClr val="FFC000"/>
          </a:solidFill>
        </p:spPr>
        <p:txBody>
          <a:bodyPr wrap="square" rtlCol="0">
            <a:spAutoFit/>
          </a:bodyPr>
          <a:lstStyle/>
          <a:p>
            <a:pPr algn="ctr"/>
            <a:r>
              <a:rPr lang="nl-NL" sz="1600" b="1" dirty="0"/>
              <a:t>X</a:t>
            </a:r>
          </a:p>
        </p:txBody>
      </p:sp>
      <p:sp>
        <p:nvSpPr>
          <p:cNvPr id="34" name="Tekstvak 4"/>
          <p:cNvSpPr txBox="1">
            <a:spLocks noChangeAspect="1"/>
          </p:cNvSpPr>
          <p:nvPr/>
        </p:nvSpPr>
        <p:spPr>
          <a:xfrm>
            <a:off x="216878" y="6090457"/>
            <a:ext cx="149424" cy="338554"/>
          </a:xfrm>
          <a:prstGeom prst="rect">
            <a:avLst/>
          </a:prstGeom>
          <a:solidFill>
            <a:schemeClr val="bg1"/>
          </a:solidFill>
        </p:spPr>
        <p:txBody>
          <a:bodyPr wrap="square" rtlCol="0">
            <a:spAutoFit/>
          </a:bodyPr>
          <a:lstStyle/>
          <a:p>
            <a:pPr algn="ctr"/>
            <a:r>
              <a:rPr lang="nl-NL" sz="1600" b="1" dirty="0"/>
              <a:t>L</a:t>
            </a:r>
          </a:p>
        </p:txBody>
      </p:sp>
      <p:sp>
        <p:nvSpPr>
          <p:cNvPr id="5" name="TextBox 4"/>
          <p:cNvSpPr txBox="1"/>
          <p:nvPr/>
        </p:nvSpPr>
        <p:spPr>
          <a:xfrm>
            <a:off x="1485900" y="5257561"/>
            <a:ext cx="2242868" cy="1200329"/>
          </a:xfrm>
          <a:prstGeom prst="rect">
            <a:avLst/>
          </a:prstGeom>
          <a:noFill/>
        </p:spPr>
        <p:txBody>
          <a:bodyPr wrap="square" rtlCol="0">
            <a:spAutoFit/>
          </a:bodyPr>
          <a:lstStyle/>
          <a:p>
            <a:r>
              <a:rPr lang="nl-NL" sz="1400" dirty="0"/>
              <a:t>Trekbewegingen vanuit 14 verschillende kolonies</a:t>
            </a:r>
          </a:p>
          <a:p>
            <a:r>
              <a:rPr lang="nl-NL" sz="1400" dirty="0"/>
              <a:t>met </a:t>
            </a:r>
            <a:r>
              <a:rPr lang="nl-NL" sz="1400" b="1" dirty="0"/>
              <a:t>Zilvermeeuwen</a:t>
            </a:r>
          </a:p>
          <a:p>
            <a:pPr>
              <a:spcAft>
                <a:spcPts val="600"/>
              </a:spcAft>
            </a:pPr>
            <a:r>
              <a:rPr lang="nl-NL" sz="1400" dirty="0"/>
              <a:t>1988-2009</a:t>
            </a:r>
          </a:p>
          <a:p>
            <a:r>
              <a:rPr lang="nl-NL" sz="1100" dirty="0"/>
              <a:t>(ringmeldingen)</a:t>
            </a:r>
            <a:endParaRPr lang="en-GB" sz="1400" dirty="0"/>
          </a:p>
        </p:txBody>
      </p:sp>
      <p:pic>
        <p:nvPicPr>
          <p:cNvPr id="35" name="Picture 34"/>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4668" y="703610"/>
            <a:ext cx="3776345" cy="3654425"/>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2459308871"/>
              </p:ext>
            </p:extLst>
          </p:nvPr>
        </p:nvGraphicFramePr>
        <p:xfrm>
          <a:off x="4797497" y="5191837"/>
          <a:ext cx="4193515" cy="1135807"/>
        </p:xfrm>
        <a:graphic>
          <a:graphicData uri="http://schemas.openxmlformats.org/drawingml/2006/table">
            <a:tbl>
              <a:tblPr firstRow="1" firstCol="1" bandRow="1">
                <a:tableStyleId>{5C22544A-7EE6-4342-B048-85BDC9FD1C3A}</a:tableStyleId>
              </a:tblPr>
              <a:tblGrid>
                <a:gridCol w="838703">
                  <a:extLst>
                    <a:ext uri="{9D8B030D-6E8A-4147-A177-3AD203B41FA5}">
                      <a16:colId xmlns:a16="http://schemas.microsoft.com/office/drawing/2014/main" val="3020454539"/>
                    </a:ext>
                  </a:extLst>
                </a:gridCol>
                <a:gridCol w="1109657">
                  <a:extLst>
                    <a:ext uri="{9D8B030D-6E8A-4147-A177-3AD203B41FA5}">
                      <a16:colId xmlns:a16="http://schemas.microsoft.com/office/drawing/2014/main" val="1779245383"/>
                    </a:ext>
                  </a:extLst>
                </a:gridCol>
                <a:gridCol w="1026543">
                  <a:extLst>
                    <a:ext uri="{9D8B030D-6E8A-4147-A177-3AD203B41FA5}">
                      <a16:colId xmlns:a16="http://schemas.microsoft.com/office/drawing/2014/main" val="3489035221"/>
                    </a:ext>
                  </a:extLst>
                </a:gridCol>
                <a:gridCol w="500332">
                  <a:extLst>
                    <a:ext uri="{9D8B030D-6E8A-4147-A177-3AD203B41FA5}">
                      <a16:colId xmlns:a16="http://schemas.microsoft.com/office/drawing/2014/main" val="707035420"/>
                    </a:ext>
                  </a:extLst>
                </a:gridCol>
                <a:gridCol w="718280">
                  <a:extLst>
                    <a:ext uri="{9D8B030D-6E8A-4147-A177-3AD203B41FA5}">
                      <a16:colId xmlns:a16="http://schemas.microsoft.com/office/drawing/2014/main" val="411162586"/>
                    </a:ext>
                  </a:extLst>
                </a:gridCol>
              </a:tblGrid>
              <a:tr h="311762">
                <a:tc>
                  <a:txBody>
                    <a:bodyPr/>
                    <a:lstStyle/>
                    <a:p>
                      <a:pPr algn="just">
                        <a:lnSpc>
                          <a:spcPct val="107000"/>
                        </a:lnSpc>
                        <a:spcAft>
                          <a:spcPts val="0"/>
                        </a:spcAft>
                      </a:pPr>
                      <a:r>
                        <a:rPr lang="en-GB" sz="1000">
                          <a:effectLst/>
                        </a:rPr>
                        <a:t>Age group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Mean distance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Max distance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just">
                        <a:lnSpc>
                          <a:spcPct val="107000"/>
                        </a:lnSpc>
                        <a:spcAft>
                          <a:spcPts val="0"/>
                        </a:spcAft>
                      </a:pPr>
                      <a:r>
                        <a:rPr lang="en-GB" sz="1000">
                          <a:effectLst/>
                        </a:rPr>
                        <a:t>α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0"/>
                        </a:spcAft>
                      </a:pPr>
                      <a:r>
                        <a:rPr lang="en-GB" sz="1000">
                          <a:effectLst/>
                        </a:rPr>
                        <a:t>Sample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64331674"/>
                  </a:ext>
                </a:extLst>
              </a:tr>
              <a:tr h="164809">
                <a:tc>
                  <a:txBody>
                    <a:bodyPr/>
                    <a:lstStyle/>
                    <a:p>
                      <a:pPr algn="just">
                        <a:lnSpc>
                          <a:spcPct val="107000"/>
                        </a:lnSpc>
                        <a:spcAft>
                          <a:spcPts val="0"/>
                        </a:spcAft>
                      </a:pPr>
                      <a:r>
                        <a:rPr lang="en-GB" sz="1000">
                          <a:effectLst/>
                        </a:rPr>
                        <a:t>Adults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1516km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4870km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just">
                        <a:lnSpc>
                          <a:spcPct val="107000"/>
                        </a:lnSpc>
                        <a:spcAft>
                          <a:spcPts val="0"/>
                        </a:spcAft>
                      </a:pPr>
                      <a:r>
                        <a:rPr lang="en-GB" sz="1000">
                          <a:effectLst/>
                        </a:rPr>
                        <a:t>205°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0"/>
                        </a:spcAft>
                      </a:pPr>
                      <a:r>
                        <a:rPr lang="en-GB" sz="1000">
                          <a:effectLst/>
                        </a:rPr>
                        <a:t>456</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858742841"/>
                  </a:ext>
                </a:extLst>
              </a:tr>
              <a:tr h="164809">
                <a:tc>
                  <a:txBody>
                    <a:bodyPr/>
                    <a:lstStyle/>
                    <a:p>
                      <a:pPr algn="just">
                        <a:lnSpc>
                          <a:spcPct val="107000"/>
                        </a:lnSpc>
                        <a:spcAft>
                          <a:spcPts val="0"/>
                        </a:spcAft>
                      </a:pPr>
                      <a:r>
                        <a:rPr lang="en-GB" sz="1000">
                          <a:effectLst/>
                        </a:rPr>
                        <a:t>4th cycle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1893km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2780km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just">
                        <a:lnSpc>
                          <a:spcPct val="107000"/>
                        </a:lnSpc>
                        <a:spcAft>
                          <a:spcPts val="0"/>
                        </a:spcAft>
                      </a:pPr>
                      <a:r>
                        <a:rPr lang="en-GB" sz="1000">
                          <a:effectLst/>
                        </a:rPr>
                        <a:t>205°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0"/>
                        </a:spcAft>
                      </a:pPr>
                      <a:r>
                        <a:rPr lang="en-GB" sz="1000">
                          <a:effectLst/>
                        </a:rPr>
                        <a:t>29</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14797994"/>
                  </a:ext>
                </a:extLst>
              </a:tr>
              <a:tr h="164809">
                <a:tc>
                  <a:txBody>
                    <a:bodyPr/>
                    <a:lstStyle/>
                    <a:p>
                      <a:pPr algn="just">
                        <a:lnSpc>
                          <a:spcPct val="107000"/>
                        </a:lnSpc>
                        <a:spcAft>
                          <a:spcPts val="0"/>
                        </a:spcAft>
                      </a:pPr>
                      <a:r>
                        <a:rPr lang="en-GB" sz="1000">
                          <a:effectLst/>
                        </a:rPr>
                        <a:t>3rd cycle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1689km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4871km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just">
                        <a:lnSpc>
                          <a:spcPct val="107000"/>
                        </a:lnSpc>
                        <a:spcAft>
                          <a:spcPts val="0"/>
                        </a:spcAft>
                      </a:pPr>
                      <a:r>
                        <a:rPr lang="en-GB" sz="1000">
                          <a:effectLst/>
                        </a:rPr>
                        <a:t>205°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0"/>
                        </a:spcAft>
                      </a:pPr>
                      <a:r>
                        <a:rPr lang="en-GB" sz="1000">
                          <a:effectLst/>
                        </a:rPr>
                        <a:t>40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493745299"/>
                  </a:ext>
                </a:extLst>
              </a:tr>
              <a:tr h="164809">
                <a:tc>
                  <a:txBody>
                    <a:bodyPr/>
                    <a:lstStyle/>
                    <a:p>
                      <a:pPr algn="just">
                        <a:lnSpc>
                          <a:spcPct val="107000"/>
                        </a:lnSpc>
                        <a:spcAft>
                          <a:spcPts val="0"/>
                        </a:spcAft>
                      </a:pPr>
                      <a:r>
                        <a:rPr lang="en-GB" sz="1000">
                          <a:effectLst/>
                        </a:rPr>
                        <a:t>2nd cycle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1802km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2780km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just">
                        <a:lnSpc>
                          <a:spcPct val="107000"/>
                        </a:lnSpc>
                        <a:spcAft>
                          <a:spcPts val="0"/>
                        </a:spcAft>
                      </a:pPr>
                      <a:r>
                        <a:rPr lang="en-GB" sz="1000">
                          <a:effectLst/>
                        </a:rPr>
                        <a:t>204°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0"/>
                        </a:spcAft>
                      </a:pPr>
                      <a:r>
                        <a:rPr lang="en-GB" sz="1000">
                          <a:effectLst/>
                        </a:rPr>
                        <a:t>44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485701447"/>
                  </a:ext>
                </a:extLst>
              </a:tr>
              <a:tr h="164809">
                <a:tc>
                  <a:txBody>
                    <a:bodyPr/>
                    <a:lstStyle/>
                    <a:p>
                      <a:pPr algn="just">
                        <a:lnSpc>
                          <a:spcPct val="107000"/>
                        </a:lnSpc>
                        <a:spcAft>
                          <a:spcPts val="0"/>
                        </a:spcAft>
                      </a:pPr>
                      <a:r>
                        <a:rPr lang="en-GB" sz="1000">
                          <a:effectLst/>
                        </a:rPr>
                        <a:t>1st cycle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2064km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GB" sz="1000">
                          <a:effectLst/>
                        </a:rPr>
                        <a:t>4578km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just">
                        <a:lnSpc>
                          <a:spcPct val="107000"/>
                        </a:lnSpc>
                        <a:spcAft>
                          <a:spcPts val="0"/>
                        </a:spcAft>
                      </a:pPr>
                      <a:r>
                        <a:rPr lang="en-GB" sz="1000" dirty="0">
                          <a:effectLst/>
                        </a:rPr>
                        <a:t>203°</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0"/>
                        </a:spcAft>
                      </a:pPr>
                      <a:r>
                        <a:rPr lang="en-GB" sz="1000" dirty="0">
                          <a:effectLst/>
                        </a:rPr>
                        <a:t>69</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181885843"/>
                  </a:ext>
                </a:extLst>
              </a:tr>
            </a:tbl>
          </a:graphicData>
        </a:graphic>
      </p:graphicFrame>
      <p:sp>
        <p:nvSpPr>
          <p:cNvPr id="36" name="TextBox 35"/>
          <p:cNvSpPr txBox="1"/>
          <p:nvPr/>
        </p:nvSpPr>
        <p:spPr>
          <a:xfrm>
            <a:off x="5274513" y="4385708"/>
            <a:ext cx="3716499" cy="769441"/>
          </a:xfrm>
          <a:prstGeom prst="rect">
            <a:avLst/>
          </a:prstGeom>
          <a:noFill/>
        </p:spPr>
        <p:txBody>
          <a:bodyPr wrap="square" rtlCol="0">
            <a:spAutoFit/>
          </a:bodyPr>
          <a:lstStyle/>
          <a:p>
            <a:pPr>
              <a:spcAft>
                <a:spcPts val="600"/>
              </a:spcAft>
            </a:pPr>
            <a:r>
              <a:rPr lang="nl-NL" sz="1400" dirty="0"/>
              <a:t>Trekbewegingen  en terugkeer bij toenemende leeftijd van </a:t>
            </a:r>
            <a:r>
              <a:rPr lang="nl-NL" sz="1400" b="1" dirty="0"/>
              <a:t>Kleine Mantelmeeuwen</a:t>
            </a:r>
          </a:p>
          <a:p>
            <a:r>
              <a:rPr lang="nl-NL" sz="1100" dirty="0"/>
              <a:t>(breedtegraad per maand per levensjaar)</a:t>
            </a:r>
            <a:endParaRPr lang="en-GB" sz="1400" dirty="0"/>
          </a:p>
        </p:txBody>
      </p:sp>
      <p:cxnSp>
        <p:nvCxnSpPr>
          <p:cNvPr id="11" name="Straight Connector 10"/>
          <p:cNvCxnSpPr/>
          <p:nvPr/>
        </p:nvCxnSpPr>
        <p:spPr>
          <a:xfrm flipV="1">
            <a:off x="4313212" y="5572665"/>
            <a:ext cx="414068" cy="13802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313212" y="5725065"/>
            <a:ext cx="414068" cy="13802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313212" y="5886091"/>
            <a:ext cx="414068" cy="138021"/>
          </a:xfrm>
          <a:prstGeom prst="line">
            <a:avLst/>
          </a:prstGeom>
          <a:ln w="19050">
            <a:solidFill>
              <a:srgbClr val="009E4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313212" y="6038491"/>
            <a:ext cx="414068" cy="138021"/>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313212" y="6208143"/>
            <a:ext cx="414068" cy="138021"/>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Afbeelding 21" descr="Afbeelding met vogel, watervogel, meeuw, zeemeeuw&#10;&#10;Automatisch gegenereerde beschrijving">
            <a:extLst>
              <a:ext uri="{FF2B5EF4-FFF2-40B4-BE49-F238E27FC236}">
                <a16:creationId xmlns:a16="http://schemas.microsoft.com/office/drawing/2014/main" id="{D6A6C178-8A79-9599-ED02-913936F8A0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214668" y="2606429"/>
            <a:ext cx="1362378" cy="1362378"/>
          </a:xfrm>
          <a:prstGeom prst="rect">
            <a:avLst/>
          </a:prstGeom>
        </p:spPr>
      </p:pic>
      <p:pic>
        <p:nvPicPr>
          <p:cNvPr id="7" name="Afbeelding 15" descr="Afbeelding met watervogel, vogel, meeuw, zeemeeuw&#10;&#10;Automatisch gegenereerde beschrijving">
            <a:extLst>
              <a:ext uri="{FF2B5EF4-FFF2-40B4-BE49-F238E27FC236}">
                <a16:creationId xmlns:a16="http://schemas.microsoft.com/office/drawing/2014/main" id="{64E49DAB-0751-A85D-3E8E-35012F5A82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2676551" y="3612115"/>
            <a:ext cx="1271844" cy="1271844"/>
          </a:xfrm>
          <a:prstGeom prst="rect">
            <a:avLst/>
          </a:prstGeom>
        </p:spPr>
      </p:pic>
      <p:sp>
        <p:nvSpPr>
          <p:cNvPr id="9" name="TextBox 8"/>
          <p:cNvSpPr txBox="1"/>
          <p:nvPr/>
        </p:nvSpPr>
        <p:spPr>
          <a:xfrm>
            <a:off x="7283987" y="1590446"/>
            <a:ext cx="733245" cy="261610"/>
          </a:xfrm>
          <a:prstGeom prst="rect">
            <a:avLst/>
          </a:prstGeom>
          <a:noFill/>
        </p:spPr>
        <p:txBody>
          <a:bodyPr wrap="square" rtlCol="0">
            <a:spAutoFit/>
          </a:bodyPr>
          <a:lstStyle/>
          <a:p>
            <a:r>
              <a:rPr lang="nl-NL" sz="1100" b="1" dirty="0">
                <a:solidFill>
                  <a:srgbClr val="C00000"/>
                </a:solidFill>
              </a:rPr>
              <a:t>adult</a:t>
            </a:r>
            <a:endParaRPr lang="en-GB" sz="1100" b="1" dirty="0">
              <a:solidFill>
                <a:srgbClr val="C00000"/>
              </a:solidFill>
            </a:endParaRPr>
          </a:p>
        </p:txBody>
      </p:sp>
      <p:sp>
        <p:nvSpPr>
          <p:cNvPr id="21" name="TextBox 20"/>
          <p:cNvSpPr txBox="1"/>
          <p:nvPr/>
        </p:nvSpPr>
        <p:spPr>
          <a:xfrm>
            <a:off x="8464636" y="1757939"/>
            <a:ext cx="733245" cy="261610"/>
          </a:xfrm>
          <a:prstGeom prst="rect">
            <a:avLst/>
          </a:prstGeom>
          <a:noFill/>
        </p:spPr>
        <p:txBody>
          <a:bodyPr wrap="square" rtlCol="0">
            <a:spAutoFit/>
          </a:bodyPr>
          <a:lstStyle/>
          <a:p>
            <a:r>
              <a:rPr lang="nl-NL" sz="1100" b="1" dirty="0">
                <a:solidFill>
                  <a:srgbClr val="0070C0"/>
                </a:solidFill>
              </a:rPr>
              <a:t>1</a:t>
            </a:r>
            <a:r>
              <a:rPr lang="nl-NL" sz="1100" b="1" baseline="30000" dirty="0">
                <a:solidFill>
                  <a:srgbClr val="0070C0"/>
                </a:solidFill>
              </a:rPr>
              <a:t>e</a:t>
            </a:r>
            <a:r>
              <a:rPr lang="nl-NL" sz="1100" b="1" dirty="0">
                <a:solidFill>
                  <a:srgbClr val="0070C0"/>
                </a:solidFill>
              </a:rPr>
              <a:t> jaar</a:t>
            </a:r>
            <a:endParaRPr lang="en-GB" sz="1100" b="1" dirty="0">
              <a:solidFill>
                <a:srgbClr val="0070C0"/>
              </a:solidFill>
            </a:endParaRPr>
          </a:p>
        </p:txBody>
      </p:sp>
      <p:sp>
        <p:nvSpPr>
          <p:cNvPr id="22" name="TextBox 21"/>
          <p:cNvSpPr txBox="1"/>
          <p:nvPr/>
        </p:nvSpPr>
        <p:spPr>
          <a:xfrm>
            <a:off x="8240934" y="1590446"/>
            <a:ext cx="733245" cy="261610"/>
          </a:xfrm>
          <a:prstGeom prst="rect">
            <a:avLst/>
          </a:prstGeom>
          <a:noFill/>
        </p:spPr>
        <p:txBody>
          <a:bodyPr wrap="square" rtlCol="0">
            <a:spAutoFit/>
          </a:bodyPr>
          <a:lstStyle/>
          <a:p>
            <a:r>
              <a:rPr lang="nl-NL" sz="1100" b="1" dirty="0">
                <a:solidFill>
                  <a:schemeClr val="accent5">
                    <a:lumMod val="40000"/>
                    <a:lumOff val="60000"/>
                  </a:schemeClr>
                </a:solidFill>
              </a:rPr>
              <a:t>2</a:t>
            </a:r>
            <a:r>
              <a:rPr lang="nl-NL" sz="1100" b="1" baseline="30000" dirty="0">
                <a:solidFill>
                  <a:schemeClr val="accent5">
                    <a:lumMod val="40000"/>
                    <a:lumOff val="60000"/>
                  </a:schemeClr>
                </a:solidFill>
              </a:rPr>
              <a:t>e</a:t>
            </a:r>
            <a:endParaRPr lang="en-GB" sz="1100" b="1" dirty="0">
              <a:solidFill>
                <a:schemeClr val="accent5">
                  <a:lumMod val="40000"/>
                  <a:lumOff val="60000"/>
                </a:schemeClr>
              </a:solidFill>
            </a:endParaRPr>
          </a:p>
        </p:txBody>
      </p:sp>
      <p:sp>
        <p:nvSpPr>
          <p:cNvPr id="23" name="TextBox 22"/>
          <p:cNvSpPr txBox="1"/>
          <p:nvPr/>
        </p:nvSpPr>
        <p:spPr>
          <a:xfrm>
            <a:off x="7999980" y="1590446"/>
            <a:ext cx="733245" cy="261610"/>
          </a:xfrm>
          <a:prstGeom prst="rect">
            <a:avLst/>
          </a:prstGeom>
          <a:noFill/>
        </p:spPr>
        <p:txBody>
          <a:bodyPr wrap="square" rtlCol="0">
            <a:spAutoFit/>
          </a:bodyPr>
          <a:lstStyle/>
          <a:p>
            <a:r>
              <a:rPr lang="nl-NL" sz="1100" b="1" dirty="0">
                <a:solidFill>
                  <a:schemeClr val="accent6">
                    <a:lumMod val="75000"/>
                  </a:schemeClr>
                </a:solidFill>
              </a:rPr>
              <a:t>3</a:t>
            </a:r>
            <a:r>
              <a:rPr lang="nl-NL" sz="1100" b="1" baseline="30000" dirty="0">
                <a:solidFill>
                  <a:schemeClr val="accent6">
                    <a:lumMod val="75000"/>
                  </a:schemeClr>
                </a:solidFill>
              </a:rPr>
              <a:t>e</a:t>
            </a:r>
            <a:endParaRPr lang="en-GB" sz="1100" b="1" dirty="0">
              <a:solidFill>
                <a:schemeClr val="accent6">
                  <a:lumMod val="75000"/>
                </a:schemeClr>
              </a:solidFill>
            </a:endParaRPr>
          </a:p>
        </p:txBody>
      </p:sp>
      <p:sp>
        <p:nvSpPr>
          <p:cNvPr id="24" name="TextBox 23"/>
          <p:cNvSpPr txBox="1"/>
          <p:nvPr/>
        </p:nvSpPr>
        <p:spPr>
          <a:xfrm>
            <a:off x="7703814" y="1590446"/>
            <a:ext cx="733245" cy="261610"/>
          </a:xfrm>
          <a:prstGeom prst="rect">
            <a:avLst/>
          </a:prstGeom>
          <a:noFill/>
        </p:spPr>
        <p:txBody>
          <a:bodyPr wrap="square" rtlCol="0">
            <a:spAutoFit/>
          </a:bodyPr>
          <a:lstStyle/>
          <a:p>
            <a:r>
              <a:rPr lang="nl-NL" sz="1100" b="1" dirty="0">
                <a:solidFill>
                  <a:srgbClr val="FFC000"/>
                </a:solidFill>
              </a:rPr>
              <a:t>4</a:t>
            </a:r>
            <a:r>
              <a:rPr lang="nl-NL" sz="1100" b="1" baseline="30000" dirty="0">
                <a:solidFill>
                  <a:srgbClr val="FFC000"/>
                </a:solidFill>
              </a:rPr>
              <a:t>e</a:t>
            </a:r>
            <a:endParaRPr lang="en-GB" sz="1100" b="1" dirty="0">
              <a:solidFill>
                <a:srgbClr val="FFC000"/>
              </a:solidFill>
            </a:endParaRPr>
          </a:p>
        </p:txBody>
      </p:sp>
    </p:spTree>
    <p:extLst>
      <p:ext uri="{BB962C8B-B14F-4D97-AF65-F5344CB8AC3E}">
        <p14:creationId xmlns:p14="http://schemas.microsoft.com/office/powerpoint/2010/main" val="2888936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W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1083" y="3430372"/>
            <a:ext cx="2160000" cy="2484939"/>
          </a:xfrm>
          <a:prstGeom prst="rect">
            <a:avLst/>
          </a:prstGeom>
        </p:spPr>
      </p:pic>
      <p:pic>
        <p:nvPicPr>
          <p:cNvPr id="3" name="Picture 2" descr="17.W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4851" y="3432887"/>
            <a:ext cx="2160000" cy="2484939"/>
          </a:xfrm>
          <a:prstGeom prst="rect">
            <a:avLst/>
          </a:prstGeom>
        </p:spPr>
      </p:pic>
      <p:pic>
        <p:nvPicPr>
          <p:cNvPr id="4" name="Picture 3" descr="12.wm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1213"/>
            <a:ext cx="2160000" cy="2484939"/>
          </a:xfrm>
          <a:prstGeom prst="rect">
            <a:avLst/>
          </a:prstGeom>
        </p:spPr>
      </p:pic>
      <p:pic>
        <p:nvPicPr>
          <p:cNvPr id="5" name="Picture 4" descr="13.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9135" y="601046"/>
            <a:ext cx="2160000" cy="2484939"/>
          </a:xfrm>
          <a:prstGeom prst="rect">
            <a:avLst/>
          </a:prstGeom>
        </p:spPr>
      </p:pic>
      <p:pic>
        <p:nvPicPr>
          <p:cNvPr id="6" name="Picture 5" descr="14.W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3006" y="610878"/>
            <a:ext cx="2160000" cy="2484939"/>
          </a:xfrm>
          <a:prstGeom prst="rect">
            <a:avLst/>
          </a:prstGeom>
        </p:spPr>
      </p:pic>
      <p:pic>
        <p:nvPicPr>
          <p:cNvPr id="7" name="Picture 6" descr="15.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423288"/>
            <a:ext cx="2160000" cy="2484939"/>
          </a:xfrm>
          <a:prstGeom prst="rect">
            <a:avLst/>
          </a:prstGeom>
        </p:spPr>
      </p:pic>
      <p:grpSp>
        <p:nvGrpSpPr>
          <p:cNvPr id="27" name="Group 26"/>
          <p:cNvGrpSpPr/>
          <p:nvPr/>
        </p:nvGrpSpPr>
        <p:grpSpPr>
          <a:xfrm>
            <a:off x="1463040" y="1152144"/>
            <a:ext cx="4904232" cy="3243072"/>
            <a:chOff x="1463040" y="777240"/>
            <a:chExt cx="4904232" cy="3243072"/>
          </a:xfrm>
        </p:grpSpPr>
        <p:sp>
          <p:nvSpPr>
            <p:cNvPr id="9" name="Oval 8"/>
            <p:cNvSpPr/>
            <p:nvPr/>
          </p:nvSpPr>
          <p:spPr>
            <a:xfrm>
              <a:off x="1463040" y="777240"/>
              <a:ext cx="301752" cy="32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709416" y="819912"/>
              <a:ext cx="301752" cy="32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74080" y="844296"/>
              <a:ext cx="301752" cy="32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81328" y="3648456"/>
              <a:ext cx="301752" cy="32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764280" y="3700272"/>
              <a:ext cx="301752" cy="32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65520" y="3624072"/>
              <a:ext cx="301752" cy="32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808648" y="4561090"/>
            <a:ext cx="2244436" cy="1316182"/>
            <a:chOff x="6808648" y="5137154"/>
            <a:chExt cx="2244436" cy="1316182"/>
          </a:xfrm>
          <a:solidFill>
            <a:schemeClr val="bg1">
              <a:lumMod val="85000"/>
            </a:schemeClr>
          </a:solidFill>
        </p:grpSpPr>
        <p:sp>
          <p:nvSpPr>
            <p:cNvPr id="40" name="Rechthoek 39"/>
            <p:cNvSpPr/>
            <p:nvPr/>
          </p:nvSpPr>
          <p:spPr>
            <a:xfrm>
              <a:off x="6808648" y="5137154"/>
              <a:ext cx="2244436" cy="13161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p:cNvSpPr/>
            <p:nvPr/>
          </p:nvSpPr>
          <p:spPr>
            <a:xfrm>
              <a:off x="7057200" y="5286130"/>
              <a:ext cx="301752" cy="32004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54152" y="5831722"/>
              <a:ext cx="329184" cy="301752"/>
            </a:xfrm>
            <a:prstGeom prst="ellipse">
              <a:avLst/>
            </a:prstGeom>
            <a:grp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452320" y="5354632"/>
              <a:ext cx="1439154" cy="738664"/>
            </a:xfrm>
            <a:prstGeom prst="rect">
              <a:avLst/>
            </a:prstGeom>
            <a:grpFill/>
          </p:spPr>
          <p:txBody>
            <a:bodyPr wrap="square" rtlCol="0">
              <a:spAutoFit/>
            </a:bodyPr>
            <a:lstStyle/>
            <a:p>
              <a:r>
                <a:rPr lang="en-US" sz="1200" b="1"/>
                <a:t>broedgebied</a:t>
              </a:r>
              <a:endParaRPr lang="en-US" sz="1200" b="1" dirty="0"/>
            </a:p>
            <a:p>
              <a:endParaRPr lang="en-US" b="1" dirty="0"/>
            </a:p>
            <a:p>
              <a:r>
                <a:rPr lang="en-US" sz="1200" b="1"/>
                <a:t>wintergebied</a:t>
              </a:r>
              <a:endParaRPr lang="en-US" sz="1200" b="1" dirty="0"/>
            </a:p>
          </p:txBody>
        </p:sp>
      </p:grpSp>
      <p:grpSp>
        <p:nvGrpSpPr>
          <p:cNvPr id="39" name="Group 38"/>
          <p:cNvGrpSpPr/>
          <p:nvPr/>
        </p:nvGrpSpPr>
        <p:grpSpPr>
          <a:xfrm>
            <a:off x="313769" y="1517904"/>
            <a:ext cx="6388245" cy="4760546"/>
            <a:chOff x="313769" y="1517904"/>
            <a:chExt cx="6388245" cy="4760546"/>
          </a:xfrm>
        </p:grpSpPr>
        <p:grpSp>
          <p:nvGrpSpPr>
            <p:cNvPr id="28" name="Group 27"/>
            <p:cNvGrpSpPr/>
            <p:nvPr/>
          </p:nvGrpSpPr>
          <p:grpSpPr>
            <a:xfrm>
              <a:off x="1371600" y="1517904"/>
              <a:ext cx="5224272" cy="4206240"/>
              <a:chOff x="1371600" y="1143000"/>
              <a:chExt cx="5224272" cy="4206240"/>
            </a:xfrm>
          </p:grpSpPr>
          <p:sp>
            <p:nvSpPr>
              <p:cNvPr id="15" name="Oval 14"/>
              <p:cNvSpPr/>
              <p:nvPr/>
            </p:nvSpPr>
            <p:spPr>
              <a:xfrm>
                <a:off x="1371600" y="1143000"/>
                <a:ext cx="329184" cy="301752"/>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005328" y="2237232"/>
                <a:ext cx="329184" cy="301752"/>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266688" y="1246632"/>
                <a:ext cx="329184" cy="301752"/>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09744" y="5047488"/>
                <a:ext cx="329184" cy="301752"/>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941320" y="4834128"/>
                <a:ext cx="329184" cy="301752"/>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411224" y="4154424"/>
                <a:ext cx="329184" cy="301752"/>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22729" y="3118104"/>
              <a:ext cx="6379285" cy="307777"/>
            </a:xfrm>
            <a:prstGeom prst="rect">
              <a:avLst/>
            </a:prstGeom>
            <a:noFill/>
          </p:spPr>
          <p:txBody>
            <a:bodyPr wrap="square" rtlCol="0">
              <a:spAutoFit/>
            </a:bodyPr>
            <a:lstStyle/>
            <a:p>
              <a:r>
                <a:rPr lang="en-US" sz="1400" b="1" dirty="0"/>
                <a:t>Katwijk-</a:t>
              </a:r>
              <a:r>
                <a:rPr lang="en-US" sz="1400" b="1" dirty="0" err="1"/>
                <a:t>Noordwijk</a:t>
              </a:r>
              <a:r>
                <a:rPr lang="en-US" sz="1400" b="1" dirty="0"/>
                <a:t>		N </a:t>
              </a:r>
              <a:r>
                <a:rPr lang="en-US" sz="1400" b="1" dirty="0" err="1"/>
                <a:t>Frankrijk</a:t>
              </a:r>
              <a:r>
                <a:rPr lang="en-US" sz="1400" b="1" dirty="0"/>
                <a:t> </a:t>
              </a:r>
              <a:r>
                <a:rPr lang="en-US" sz="1400" b="1" baseline="30000" dirty="0" err="1"/>
                <a:t>binnenland</a:t>
              </a:r>
              <a:r>
                <a:rPr lang="en-US" sz="1400" b="1" baseline="30000" dirty="0"/>
                <a:t> </a:t>
              </a:r>
              <a:r>
                <a:rPr lang="en-US" sz="1400" b="1" dirty="0"/>
                <a:t>	     Barneveld</a:t>
              </a:r>
            </a:p>
          </p:txBody>
        </p:sp>
        <p:sp>
          <p:nvSpPr>
            <p:cNvPr id="30" name="TextBox 29"/>
            <p:cNvSpPr txBox="1"/>
            <p:nvPr/>
          </p:nvSpPr>
          <p:spPr>
            <a:xfrm>
              <a:off x="313769" y="5970673"/>
              <a:ext cx="6379285" cy="307777"/>
            </a:xfrm>
            <a:prstGeom prst="rect">
              <a:avLst/>
            </a:prstGeom>
            <a:noFill/>
          </p:spPr>
          <p:txBody>
            <a:bodyPr wrap="square" rtlCol="0">
              <a:spAutoFit/>
            </a:bodyPr>
            <a:lstStyle/>
            <a:p>
              <a:r>
                <a:rPr lang="en-US" sz="1400" b="1" dirty="0"/>
                <a:t>Zuid-Holland		NW </a:t>
              </a:r>
              <a:r>
                <a:rPr lang="en-US" sz="1400" b="1" dirty="0" err="1"/>
                <a:t>Frankrijk</a:t>
              </a:r>
              <a:r>
                <a:rPr lang="en-US" sz="1400" b="1" dirty="0"/>
                <a:t> </a:t>
              </a:r>
              <a:r>
                <a:rPr lang="en-US" sz="1400" b="1" baseline="30000" dirty="0" err="1"/>
                <a:t>binnenland</a:t>
              </a:r>
              <a:r>
                <a:rPr lang="en-US" sz="1400" b="1" dirty="0"/>
                <a:t>	NW </a:t>
              </a:r>
              <a:r>
                <a:rPr lang="en-US" sz="1400" b="1" dirty="0" err="1"/>
                <a:t>Frankrijk</a:t>
              </a:r>
              <a:r>
                <a:rPr lang="en-US" sz="1400" b="1" dirty="0"/>
                <a:t> </a:t>
              </a:r>
              <a:r>
                <a:rPr lang="en-US" sz="1400" b="1" baseline="30000" dirty="0" err="1"/>
                <a:t>kust</a:t>
              </a:r>
              <a:endParaRPr lang="en-US" sz="1400" b="1" dirty="0"/>
            </a:p>
          </p:txBody>
        </p:sp>
      </p:grpSp>
      <p:sp>
        <p:nvSpPr>
          <p:cNvPr id="32" name="TextBox 31"/>
          <p:cNvSpPr txBox="1"/>
          <p:nvPr/>
        </p:nvSpPr>
        <p:spPr>
          <a:xfrm>
            <a:off x="666975" y="762179"/>
            <a:ext cx="860612" cy="338554"/>
          </a:xfrm>
          <a:prstGeom prst="rect">
            <a:avLst/>
          </a:prstGeom>
          <a:solidFill>
            <a:srgbClr val="1FA818"/>
          </a:solidFill>
        </p:spPr>
        <p:txBody>
          <a:bodyPr wrap="square" rtlCol="0">
            <a:spAutoFit/>
          </a:bodyPr>
          <a:lstStyle/>
          <a:p>
            <a:r>
              <a:rPr lang="en-US" sz="1600" b="1" dirty="0">
                <a:solidFill>
                  <a:schemeClr val="bg1"/>
                </a:solidFill>
              </a:rPr>
              <a:t>F.ASD</a:t>
            </a:r>
          </a:p>
        </p:txBody>
      </p:sp>
      <p:sp>
        <p:nvSpPr>
          <p:cNvPr id="33" name="TextBox 32"/>
          <p:cNvSpPr txBox="1"/>
          <p:nvPr/>
        </p:nvSpPr>
        <p:spPr>
          <a:xfrm>
            <a:off x="2917116" y="774730"/>
            <a:ext cx="860612" cy="338554"/>
          </a:xfrm>
          <a:prstGeom prst="rect">
            <a:avLst/>
          </a:prstGeom>
          <a:solidFill>
            <a:srgbClr val="1FA818"/>
          </a:solidFill>
        </p:spPr>
        <p:txBody>
          <a:bodyPr wrap="square" rtlCol="0">
            <a:spAutoFit/>
          </a:bodyPr>
          <a:lstStyle/>
          <a:p>
            <a:r>
              <a:rPr lang="en-US" sz="1600" b="1" dirty="0">
                <a:solidFill>
                  <a:schemeClr val="bg1"/>
                </a:solidFill>
              </a:rPr>
              <a:t>F.ASH</a:t>
            </a:r>
          </a:p>
        </p:txBody>
      </p:sp>
      <p:sp>
        <p:nvSpPr>
          <p:cNvPr id="34" name="TextBox 33"/>
          <p:cNvSpPr txBox="1"/>
          <p:nvPr/>
        </p:nvSpPr>
        <p:spPr>
          <a:xfrm>
            <a:off x="5156500" y="787281"/>
            <a:ext cx="860612" cy="338554"/>
          </a:xfrm>
          <a:prstGeom prst="rect">
            <a:avLst/>
          </a:prstGeom>
          <a:solidFill>
            <a:srgbClr val="1FA818"/>
          </a:solidFill>
        </p:spPr>
        <p:txBody>
          <a:bodyPr wrap="square" rtlCol="0">
            <a:spAutoFit/>
          </a:bodyPr>
          <a:lstStyle/>
          <a:p>
            <a:r>
              <a:rPr lang="en-US" sz="1600" b="1" dirty="0">
                <a:solidFill>
                  <a:schemeClr val="bg1"/>
                </a:solidFill>
              </a:rPr>
              <a:t>M.AMH</a:t>
            </a:r>
          </a:p>
        </p:txBody>
      </p:sp>
      <p:sp>
        <p:nvSpPr>
          <p:cNvPr id="35" name="TextBox 34"/>
          <p:cNvSpPr txBox="1"/>
          <p:nvPr/>
        </p:nvSpPr>
        <p:spPr>
          <a:xfrm>
            <a:off x="647253" y="3593233"/>
            <a:ext cx="860612" cy="338554"/>
          </a:xfrm>
          <a:prstGeom prst="rect">
            <a:avLst/>
          </a:prstGeom>
          <a:solidFill>
            <a:srgbClr val="1FA818"/>
          </a:solidFill>
        </p:spPr>
        <p:txBody>
          <a:bodyPr wrap="square" rtlCol="0">
            <a:spAutoFit/>
          </a:bodyPr>
          <a:lstStyle/>
          <a:p>
            <a:r>
              <a:rPr lang="en-US" sz="1600" b="1" dirty="0">
                <a:solidFill>
                  <a:schemeClr val="bg1"/>
                </a:solidFill>
              </a:rPr>
              <a:t>M.ANK</a:t>
            </a:r>
          </a:p>
        </p:txBody>
      </p:sp>
      <p:sp>
        <p:nvSpPr>
          <p:cNvPr id="36" name="TextBox 35"/>
          <p:cNvSpPr txBox="1"/>
          <p:nvPr/>
        </p:nvSpPr>
        <p:spPr>
          <a:xfrm>
            <a:off x="2940424" y="3605784"/>
            <a:ext cx="860612" cy="338554"/>
          </a:xfrm>
          <a:prstGeom prst="rect">
            <a:avLst/>
          </a:prstGeom>
          <a:solidFill>
            <a:srgbClr val="1FA818"/>
          </a:solidFill>
        </p:spPr>
        <p:txBody>
          <a:bodyPr wrap="square" rtlCol="0">
            <a:spAutoFit/>
          </a:bodyPr>
          <a:lstStyle/>
          <a:p>
            <a:r>
              <a:rPr lang="en-US" sz="1600" b="1" dirty="0">
                <a:solidFill>
                  <a:schemeClr val="bg1"/>
                </a:solidFill>
              </a:rPr>
              <a:t>M.ARZ</a:t>
            </a:r>
          </a:p>
        </p:txBody>
      </p:sp>
      <p:sp>
        <p:nvSpPr>
          <p:cNvPr id="37" name="TextBox 36"/>
          <p:cNvSpPr txBox="1"/>
          <p:nvPr/>
        </p:nvSpPr>
        <p:spPr>
          <a:xfrm>
            <a:off x="5201323" y="3596820"/>
            <a:ext cx="860612" cy="338554"/>
          </a:xfrm>
          <a:prstGeom prst="rect">
            <a:avLst/>
          </a:prstGeom>
          <a:solidFill>
            <a:srgbClr val="1FA818"/>
          </a:solidFill>
        </p:spPr>
        <p:txBody>
          <a:bodyPr wrap="square" rtlCol="0">
            <a:spAutoFit/>
          </a:bodyPr>
          <a:lstStyle/>
          <a:p>
            <a:r>
              <a:rPr lang="en-US" sz="1600" b="1" dirty="0">
                <a:solidFill>
                  <a:schemeClr val="bg1"/>
                </a:solidFill>
              </a:rPr>
              <a:t>M.ASL</a:t>
            </a:r>
          </a:p>
        </p:txBody>
      </p:sp>
      <p:sp>
        <p:nvSpPr>
          <p:cNvPr id="38" name="Tekstvak 8"/>
          <p:cNvSpPr txBox="1"/>
          <p:nvPr/>
        </p:nvSpPr>
        <p:spPr>
          <a:xfrm>
            <a:off x="6749355" y="2261061"/>
            <a:ext cx="2336724" cy="1754326"/>
          </a:xfrm>
          <a:prstGeom prst="rect">
            <a:avLst/>
          </a:prstGeom>
          <a:noFill/>
        </p:spPr>
        <p:txBody>
          <a:bodyPr wrap="square" rtlCol="0">
            <a:spAutoFit/>
          </a:bodyPr>
          <a:lstStyle/>
          <a:p>
            <a:r>
              <a:rPr lang="nl-NL" dirty="0"/>
              <a:t>Dispersie bij de </a:t>
            </a:r>
            <a:r>
              <a:rPr lang="nl-NL" b="1" dirty="0"/>
              <a:t>Zilvermeeuw</a:t>
            </a:r>
          </a:p>
          <a:p>
            <a:endParaRPr lang="nl-NL" b="1" dirty="0"/>
          </a:p>
          <a:p>
            <a:r>
              <a:rPr lang="nl-NL" dirty="0"/>
              <a:t>Individuele verschillen</a:t>
            </a:r>
          </a:p>
          <a:p>
            <a:endParaRPr lang="nl-NL" dirty="0"/>
          </a:p>
          <a:p>
            <a:r>
              <a:rPr lang="nl-NL" sz="1400" dirty="0"/>
              <a:t>(GPS tracking 2013-14)</a:t>
            </a:r>
            <a:endParaRPr lang="nl-NL" dirty="0"/>
          </a:p>
        </p:txBody>
      </p:sp>
      <p:pic>
        <p:nvPicPr>
          <p:cNvPr id="41" name="Afbeelding 1" descr="MASL 08Jun13a Kelderhuispolder MvKleinwee.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4248" y="764704"/>
            <a:ext cx="2247327" cy="1486327"/>
          </a:xfrm>
          <a:prstGeom prst="rect">
            <a:avLst/>
          </a:prstGeom>
          <a:noFill/>
          <a:ln w="9525">
            <a:noFill/>
            <a:miter lim="800000"/>
            <a:headEnd/>
            <a:tailEnd/>
          </a:ln>
        </p:spPr>
      </p:pic>
      <p:sp>
        <p:nvSpPr>
          <p:cNvPr id="43" name="Rectangle 42">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44" name="Rectangle 43"/>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45" name="TextBox 44">
            <a:extLst>
              <a:ext uri="{FF2B5EF4-FFF2-40B4-BE49-F238E27FC236}">
                <a16:creationId xmlns:a16="http://schemas.microsoft.com/office/drawing/2014/main" id="{CE249A78-42CA-F099-498A-3C2D991DF2A2}"/>
              </a:ext>
            </a:extLst>
          </p:cNvPr>
          <p:cNvSpPr txBox="1"/>
          <p:nvPr/>
        </p:nvSpPr>
        <p:spPr>
          <a:xfrm>
            <a:off x="99451" y="-11995"/>
            <a:ext cx="4041366" cy="369332"/>
          </a:xfrm>
          <a:prstGeom prst="rect">
            <a:avLst/>
          </a:prstGeom>
          <a:noFill/>
        </p:spPr>
        <p:txBody>
          <a:bodyPr wrap="square" rtlCol="0">
            <a:spAutoFit/>
          </a:bodyPr>
          <a:lstStyle/>
          <a:p>
            <a:r>
              <a:rPr lang="en-US" b="1" dirty="0" err="1"/>
              <a:t>Zilvermeeuw</a:t>
            </a:r>
            <a:r>
              <a:rPr lang="en-US" dirty="0"/>
              <a:t> </a:t>
            </a:r>
            <a:r>
              <a:rPr lang="en-US" i="1" dirty="0"/>
              <a:t>Larus </a:t>
            </a:r>
            <a:r>
              <a:rPr lang="en-US" i="1" dirty="0" err="1"/>
              <a:t>argentatus</a:t>
            </a:r>
            <a:endParaRPr lang="en-150" dirty="0"/>
          </a:p>
        </p:txBody>
      </p:sp>
      <p:pic>
        <p:nvPicPr>
          <p:cNvPr id="8" name="Afbeelding 15" descr="Afbeelding met watervogel, vogel, meeuw, zeemeeuw&#10;&#10;Automatisch gegenereerde beschrijving">
            <a:extLst>
              <a:ext uri="{FF2B5EF4-FFF2-40B4-BE49-F238E27FC236}">
                <a16:creationId xmlns:a16="http://schemas.microsoft.com/office/drawing/2014/main" id="{18A62326-2DF7-7A92-7DB7-D9A1DB6E1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993239" y="5488639"/>
            <a:ext cx="1271844" cy="1271844"/>
          </a:xfrm>
          <a:prstGeom prst="rect">
            <a:avLst/>
          </a:prstGeom>
        </p:spPr>
      </p:pic>
    </p:spTree>
    <p:extLst>
      <p:ext uri="{BB962C8B-B14F-4D97-AF65-F5344CB8AC3E}">
        <p14:creationId xmlns:p14="http://schemas.microsoft.com/office/powerpoint/2010/main" val="1612522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a:solidFill>
                  <a:srgbClr val="FFFF00"/>
                </a:solidFill>
              </a:rPr>
              <a:t>Introductie</a:t>
            </a:r>
            <a:endParaRPr lang="en-US" sz="2000" b="1" dirty="0">
              <a:solidFill>
                <a:srgbClr val="FFFF00"/>
              </a:solidFill>
            </a:endParaRP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9" name="Picture 8">
            <a:extLst>
              <a:ext uri="{FF2B5EF4-FFF2-40B4-BE49-F238E27FC236}">
                <a16:creationId xmlns:a16="http://schemas.microsoft.com/office/drawing/2014/main" id="{1A88F0EE-84CE-A7B8-9D25-B15962902B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445" y="542135"/>
            <a:ext cx="4041366" cy="5322632"/>
          </a:xfrm>
          <a:prstGeom prst="rect">
            <a:avLst/>
          </a:prstGeom>
        </p:spPr>
      </p:pic>
      <p:sp>
        <p:nvSpPr>
          <p:cNvPr id="13" name="TextBox 12">
            <a:extLst>
              <a:ext uri="{FF2B5EF4-FFF2-40B4-BE49-F238E27FC236}">
                <a16:creationId xmlns:a16="http://schemas.microsoft.com/office/drawing/2014/main" id="{CE249A78-42CA-F099-498A-3C2D991DF2A2}"/>
              </a:ext>
            </a:extLst>
          </p:cNvPr>
          <p:cNvSpPr txBox="1"/>
          <p:nvPr/>
        </p:nvSpPr>
        <p:spPr>
          <a:xfrm>
            <a:off x="142445" y="5864765"/>
            <a:ext cx="8896422" cy="369332"/>
          </a:xfrm>
          <a:prstGeom prst="rect">
            <a:avLst/>
          </a:prstGeom>
          <a:noFill/>
        </p:spPr>
        <p:txBody>
          <a:bodyPr wrap="square" rtlCol="0">
            <a:spAutoFit/>
          </a:bodyPr>
          <a:lstStyle/>
          <a:p>
            <a:r>
              <a:rPr lang="en-US" b="1"/>
              <a:t>Kleine Mantelmeeuw</a:t>
            </a:r>
            <a:r>
              <a:rPr lang="en-US"/>
              <a:t> </a:t>
            </a:r>
            <a:r>
              <a:rPr lang="en-US" i="1"/>
              <a:t>Larus fuscus</a:t>
            </a:r>
            <a:r>
              <a:rPr lang="en-US"/>
              <a:t>                 </a:t>
            </a:r>
            <a:r>
              <a:rPr lang="en-US" b="1"/>
              <a:t>Zilvermeeuw</a:t>
            </a:r>
            <a:r>
              <a:rPr lang="en-US"/>
              <a:t> </a:t>
            </a:r>
            <a:r>
              <a:rPr lang="en-US" i="1"/>
              <a:t>Larus argentatus</a:t>
            </a:r>
            <a:endParaRPr lang="en-150"/>
          </a:p>
        </p:txBody>
      </p:sp>
      <p:pic>
        <p:nvPicPr>
          <p:cNvPr id="18" name="Picture 17">
            <a:extLst>
              <a:ext uri="{FF2B5EF4-FFF2-40B4-BE49-F238E27FC236}">
                <a16:creationId xmlns:a16="http://schemas.microsoft.com/office/drawing/2014/main" id="{D7E29C2B-1FF8-B4D1-EBD6-9287F1EF04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2074" y="542135"/>
            <a:ext cx="4710925" cy="5322630"/>
          </a:xfrm>
          <a:prstGeom prst="rect">
            <a:avLst/>
          </a:prstGeom>
        </p:spPr>
      </p:pic>
      <p:sp>
        <p:nvSpPr>
          <p:cNvPr id="19" name="TextBox 18">
            <a:extLst>
              <a:ext uri="{FF2B5EF4-FFF2-40B4-BE49-F238E27FC236}">
                <a16:creationId xmlns:a16="http://schemas.microsoft.com/office/drawing/2014/main" id="{B1AA30E3-3740-5F00-CFCA-C1CC89D49402}"/>
              </a:ext>
            </a:extLst>
          </p:cNvPr>
          <p:cNvSpPr txBox="1"/>
          <p:nvPr/>
        </p:nvSpPr>
        <p:spPr>
          <a:xfrm>
            <a:off x="82060" y="57279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sp>
        <p:nvSpPr>
          <p:cNvPr id="20" name="TextBox 19">
            <a:extLst>
              <a:ext uri="{FF2B5EF4-FFF2-40B4-BE49-F238E27FC236}">
                <a16:creationId xmlns:a16="http://schemas.microsoft.com/office/drawing/2014/main" id="{D744A7DA-2EC7-E1DE-62F2-B4E0347B3A8D}"/>
              </a:ext>
            </a:extLst>
          </p:cNvPr>
          <p:cNvSpPr txBox="1"/>
          <p:nvPr/>
        </p:nvSpPr>
        <p:spPr>
          <a:xfrm>
            <a:off x="4245736" y="57164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pic>
        <p:nvPicPr>
          <p:cNvPr id="2" name="Afbeelding 15" descr="Afbeelding met watervogel, vogel, meeuw, zeemeeuw&#10;&#10;Automatisch gegenereerde beschrijving">
            <a:extLst>
              <a:ext uri="{FF2B5EF4-FFF2-40B4-BE49-F238E27FC236}">
                <a16:creationId xmlns:a16="http://schemas.microsoft.com/office/drawing/2014/main" id="{142E1EB2-E5FF-CC2A-3B01-5DCC52E149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249168" y="5310449"/>
            <a:ext cx="1271844" cy="1271844"/>
          </a:xfrm>
          <a:prstGeom prst="rect">
            <a:avLst/>
          </a:prstGeom>
        </p:spPr>
      </p:pic>
      <p:pic>
        <p:nvPicPr>
          <p:cNvPr id="4" name="Afbeelding 21" descr="Afbeelding met vogel, watervogel, meeuw, zeemeeuw&#10;&#10;Automatisch gegenereerde beschrijving">
            <a:extLst>
              <a:ext uri="{FF2B5EF4-FFF2-40B4-BE49-F238E27FC236}">
                <a16:creationId xmlns:a16="http://schemas.microsoft.com/office/drawing/2014/main" id="{34DA12C8-C03F-E1B7-E1EE-CD52D79D6C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09622" y="5219915"/>
            <a:ext cx="1362378" cy="1362378"/>
          </a:xfrm>
          <a:prstGeom prst="rect">
            <a:avLst/>
          </a:prstGeom>
        </p:spPr>
      </p:pic>
    </p:spTree>
    <p:extLst>
      <p:ext uri="{BB962C8B-B14F-4D97-AF65-F5344CB8AC3E}">
        <p14:creationId xmlns:p14="http://schemas.microsoft.com/office/powerpoint/2010/main" val="422750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lum bright="-37000" contrast="11000"/>
            <a:extLst>
              <a:ext uri="{28A0092B-C50C-407E-A947-70E740481C1C}">
                <a14:useLocalDpi xmlns:a14="http://schemas.microsoft.com/office/drawing/2010/main"/>
              </a:ext>
            </a:extLst>
          </a:blip>
          <a:srcRect/>
          <a:stretch>
            <a:fillRect/>
          </a:stretch>
        </p:blipFill>
        <p:spPr bwMode="auto">
          <a:xfrm>
            <a:off x="4735908" y="561033"/>
            <a:ext cx="3788134" cy="5737662"/>
          </a:xfrm>
          <a:prstGeom prst="rect">
            <a:avLst/>
          </a:prstGeom>
          <a:noFill/>
          <a:ln w="9525">
            <a:noFill/>
            <a:miter lim="800000"/>
            <a:headEnd/>
            <a:tailEnd/>
          </a:ln>
          <a:effectLst/>
        </p:spPr>
      </p:pic>
      <p:sp>
        <p:nvSpPr>
          <p:cNvPr id="4" name="Tekstvak 3"/>
          <p:cNvSpPr txBox="1"/>
          <p:nvPr/>
        </p:nvSpPr>
        <p:spPr>
          <a:xfrm>
            <a:off x="1246382" y="734737"/>
            <a:ext cx="4294909" cy="5601533"/>
          </a:xfrm>
          <a:prstGeom prst="rect">
            <a:avLst/>
          </a:prstGeom>
          <a:noFill/>
        </p:spPr>
        <p:txBody>
          <a:bodyPr wrap="square" rtlCol="0">
            <a:spAutoFit/>
          </a:bodyPr>
          <a:lstStyle/>
          <a:p>
            <a:r>
              <a:rPr lang="en-GB" sz="1600" b="1" dirty="0"/>
              <a:t>F.ASD</a:t>
            </a:r>
            <a:r>
              <a:rPr lang="en-GB" sz="1600" dirty="0"/>
              <a:t> </a:t>
            </a:r>
            <a:r>
              <a:rPr lang="en-GB" sz="1400" dirty="0"/>
              <a:t>-      </a:t>
            </a:r>
            <a:r>
              <a:rPr lang="en-GB" sz="1400" b="1" dirty="0">
                <a:solidFill>
                  <a:srgbClr val="FF0000"/>
                </a:solidFill>
              </a:rPr>
              <a:t>11-12 jan</a:t>
            </a:r>
            <a:r>
              <a:rPr lang="en-GB" sz="1400" dirty="0"/>
              <a:t> </a:t>
            </a:r>
            <a:r>
              <a:rPr lang="en-GB" sz="1400" dirty="0" err="1"/>
              <a:t>vertrek</a:t>
            </a:r>
            <a:r>
              <a:rPr lang="en-GB" sz="1400" dirty="0"/>
              <a:t> </a:t>
            </a:r>
            <a:r>
              <a:rPr lang="en-GB" sz="1400" dirty="0">
                <a:sym typeface="Wingdings" pitchFamily="2" charset="2"/>
              </a:rPr>
              <a:t> Z</a:t>
            </a:r>
            <a:endParaRPr lang="en-GB" sz="1400" dirty="0"/>
          </a:p>
          <a:p>
            <a:r>
              <a:rPr lang="en-GB" sz="1400" dirty="0"/>
              <a:t>	31 jan-16 </a:t>
            </a:r>
            <a:r>
              <a:rPr lang="en-GB" sz="1400" dirty="0" err="1"/>
              <a:t>feb</a:t>
            </a:r>
            <a:r>
              <a:rPr lang="en-GB" sz="1400" dirty="0"/>
              <a:t> </a:t>
            </a:r>
            <a:r>
              <a:rPr lang="en-GB" sz="1400" dirty="0" err="1"/>
              <a:t>vroege</a:t>
            </a:r>
            <a:r>
              <a:rPr lang="en-GB" sz="1400" dirty="0"/>
              <a:t> </a:t>
            </a:r>
            <a:r>
              <a:rPr lang="en-GB" sz="1400" dirty="0" err="1"/>
              <a:t>terugkeer</a:t>
            </a:r>
            <a:endParaRPr lang="en-GB" sz="1400" dirty="0"/>
          </a:p>
          <a:p>
            <a:pPr>
              <a:spcAft>
                <a:spcPts val="600"/>
              </a:spcAft>
            </a:pPr>
            <a:r>
              <a:rPr lang="en-GB" sz="1400" dirty="0"/>
              <a:t>	3-5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r>
              <a:rPr lang="en-GB" sz="1600" b="1" dirty="0"/>
              <a:t>F.ASH</a:t>
            </a:r>
            <a:r>
              <a:rPr lang="en-GB" sz="1600" dirty="0"/>
              <a:t> </a:t>
            </a:r>
            <a:r>
              <a:rPr lang="en-GB" sz="1400" dirty="0"/>
              <a:t>-  	</a:t>
            </a:r>
            <a:r>
              <a:rPr lang="en-GB" sz="1400" b="1" dirty="0">
                <a:solidFill>
                  <a:srgbClr val="FF0000"/>
                </a:solidFill>
              </a:rPr>
              <a:t>22-25 </a:t>
            </a:r>
            <a:r>
              <a:rPr lang="en-GB" sz="1400" b="1" dirty="0" err="1">
                <a:solidFill>
                  <a:srgbClr val="FF0000"/>
                </a:solidFill>
              </a:rPr>
              <a:t>nov</a:t>
            </a:r>
            <a:r>
              <a:rPr lang="en-GB" sz="1400" b="1" dirty="0">
                <a:solidFill>
                  <a:srgbClr val="FF0000"/>
                </a:solidFill>
              </a:rPr>
              <a:t> </a:t>
            </a:r>
            <a:r>
              <a:rPr lang="en-GB" sz="1400" dirty="0" err="1"/>
              <a:t>vertrek</a:t>
            </a:r>
            <a:r>
              <a:rPr lang="en-GB" sz="1400" dirty="0"/>
              <a:t> </a:t>
            </a:r>
            <a:r>
              <a:rPr lang="en-GB" sz="1400" dirty="0">
                <a:sym typeface="Wingdings" pitchFamily="2" charset="2"/>
              </a:rPr>
              <a:t> ZW</a:t>
            </a:r>
            <a:endParaRPr lang="en-GB" sz="1400" dirty="0"/>
          </a:p>
          <a:p>
            <a:r>
              <a:rPr lang="en-GB" sz="1400" dirty="0"/>
              <a:t>	16-23 </a:t>
            </a:r>
            <a:r>
              <a:rPr lang="en-GB" sz="1400" dirty="0" err="1"/>
              <a:t>mrt</a:t>
            </a:r>
            <a:r>
              <a:rPr lang="en-GB" sz="1400" dirty="0"/>
              <a:t> </a:t>
            </a:r>
            <a:r>
              <a:rPr lang="en-GB" sz="1400" dirty="0" err="1"/>
              <a:t>onvolledige</a:t>
            </a:r>
            <a:r>
              <a:rPr lang="en-GB" sz="1400" dirty="0"/>
              <a:t> </a:t>
            </a:r>
            <a:r>
              <a:rPr lang="en-GB" sz="1400" dirty="0" err="1"/>
              <a:t>terugkeer</a:t>
            </a:r>
            <a:endParaRPr lang="en-GB" sz="1400" dirty="0"/>
          </a:p>
          <a:p>
            <a:pPr>
              <a:spcAft>
                <a:spcPts val="1200"/>
              </a:spcAft>
            </a:pPr>
            <a:r>
              <a:rPr lang="en-GB" sz="1400" dirty="0"/>
              <a:t>	28-29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r>
              <a:rPr lang="en-GB" sz="1600" b="1" dirty="0"/>
              <a:t>M.AMH </a:t>
            </a:r>
            <a:r>
              <a:rPr lang="en-GB" sz="1400" dirty="0"/>
              <a:t>-  </a:t>
            </a:r>
            <a:r>
              <a:rPr lang="en-GB" sz="1400" b="1" dirty="0">
                <a:solidFill>
                  <a:srgbClr val="FF0000"/>
                </a:solidFill>
              </a:rPr>
              <a:t>12-15 </a:t>
            </a:r>
            <a:r>
              <a:rPr lang="en-GB" sz="1400" b="1" dirty="0" err="1">
                <a:solidFill>
                  <a:srgbClr val="FF0000"/>
                </a:solidFill>
              </a:rPr>
              <a:t>dec</a:t>
            </a:r>
            <a:r>
              <a:rPr lang="en-GB" sz="1400" b="1" dirty="0">
                <a:solidFill>
                  <a:srgbClr val="FF0000"/>
                </a:solidFill>
              </a:rPr>
              <a:t> </a:t>
            </a:r>
            <a:r>
              <a:rPr lang="en-GB" sz="1400" dirty="0" err="1"/>
              <a:t>vertrek</a:t>
            </a:r>
            <a:r>
              <a:rPr lang="en-GB" sz="1400" dirty="0"/>
              <a:t> </a:t>
            </a:r>
            <a:r>
              <a:rPr lang="en-GB" sz="1400" dirty="0">
                <a:sym typeface="Wingdings" pitchFamily="2" charset="2"/>
              </a:rPr>
              <a:t> ZO</a:t>
            </a:r>
            <a:endParaRPr lang="en-GB" sz="1400" dirty="0"/>
          </a:p>
          <a:p>
            <a:r>
              <a:rPr lang="en-GB" sz="1400" dirty="0"/>
              <a:t>	 23-26 </a:t>
            </a:r>
            <a:r>
              <a:rPr lang="en-GB" sz="1400" dirty="0" err="1"/>
              <a:t>feb</a:t>
            </a:r>
            <a:r>
              <a:rPr lang="en-GB" sz="1400" dirty="0"/>
              <a:t>   </a:t>
            </a:r>
            <a:r>
              <a:rPr lang="en-GB" sz="1400" dirty="0" err="1"/>
              <a:t>vroege</a:t>
            </a:r>
            <a:r>
              <a:rPr lang="en-GB" sz="1400" dirty="0"/>
              <a:t> </a:t>
            </a:r>
            <a:r>
              <a:rPr lang="en-GB" sz="1400" dirty="0" err="1"/>
              <a:t>terugkeer</a:t>
            </a:r>
            <a:endParaRPr lang="en-GB" sz="1400" dirty="0"/>
          </a:p>
          <a:p>
            <a:r>
              <a:rPr lang="en-GB" sz="1400" dirty="0"/>
              <a:t>	 8-10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endParaRPr lang="en-GB" sz="1600" dirty="0"/>
          </a:p>
          <a:p>
            <a:r>
              <a:rPr lang="en-GB" sz="1600" b="1" dirty="0"/>
              <a:t>M.ANK</a:t>
            </a:r>
            <a:r>
              <a:rPr lang="en-GB" sz="1600" dirty="0"/>
              <a:t> </a:t>
            </a:r>
            <a:r>
              <a:rPr lang="en-GB" sz="1400" dirty="0"/>
              <a:t>–  </a:t>
            </a:r>
            <a:r>
              <a:rPr lang="en-GB" sz="1400" b="1" dirty="0">
                <a:solidFill>
                  <a:srgbClr val="FF0000"/>
                </a:solidFill>
              </a:rPr>
              <a:t>10-12 </a:t>
            </a:r>
            <a:r>
              <a:rPr lang="en-GB" sz="1400" b="1" dirty="0" err="1">
                <a:solidFill>
                  <a:srgbClr val="FF0000"/>
                </a:solidFill>
              </a:rPr>
              <a:t>sep</a:t>
            </a:r>
            <a:r>
              <a:rPr lang="en-GB" sz="1400" dirty="0"/>
              <a:t> </a:t>
            </a:r>
            <a:r>
              <a:rPr lang="en-GB" sz="1400" dirty="0" err="1"/>
              <a:t>vertrek</a:t>
            </a:r>
            <a:r>
              <a:rPr lang="en-GB" sz="1400" dirty="0"/>
              <a:t> </a:t>
            </a:r>
            <a:r>
              <a:rPr lang="en-GB" sz="1400" dirty="0">
                <a:sym typeface="Wingdings" pitchFamily="2" charset="2"/>
              </a:rPr>
              <a:t> Z</a:t>
            </a:r>
            <a:endParaRPr lang="en-GB" sz="1400" b="1" dirty="0"/>
          </a:p>
          <a:p>
            <a:r>
              <a:rPr lang="en-GB" sz="1400" b="1" dirty="0"/>
              <a:t>	</a:t>
            </a:r>
            <a:r>
              <a:rPr lang="en-GB" sz="1400" dirty="0"/>
              <a:t>7-11 </a:t>
            </a:r>
            <a:r>
              <a:rPr lang="en-GB" sz="1400" dirty="0" err="1"/>
              <a:t>mrt</a:t>
            </a:r>
            <a:r>
              <a:rPr lang="en-GB" sz="1400" dirty="0"/>
              <a:t>   </a:t>
            </a:r>
            <a:r>
              <a:rPr lang="en-GB" sz="1400" dirty="0" err="1"/>
              <a:t>vroege</a:t>
            </a:r>
            <a:r>
              <a:rPr lang="en-GB" sz="1400" dirty="0"/>
              <a:t> </a:t>
            </a:r>
            <a:r>
              <a:rPr lang="en-GB" sz="1400" dirty="0" err="1"/>
              <a:t>terugkeer</a:t>
            </a:r>
            <a:endParaRPr lang="en-GB" sz="1400" dirty="0"/>
          </a:p>
          <a:p>
            <a:r>
              <a:rPr lang="en-GB" sz="1400" b="1" dirty="0"/>
              <a:t>	</a:t>
            </a:r>
            <a:r>
              <a:rPr lang="en-GB" sz="1400" dirty="0"/>
              <a:t>17-23 </a:t>
            </a:r>
            <a:r>
              <a:rPr lang="en-GB" sz="1400" dirty="0" err="1"/>
              <a:t>mrt</a:t>
            </a:r>
            <a:r>
              <a:rPr lang="en-GB" sz="1400" dirty="0"/>
              <a:t> 2</a:t>
            </a:r>
            <a:r>
              <a:rPr lang="en-GB" sz="1400" baseline="30000" dirty="0"/>
              <a:t>e</a:t>
            </a:r>
            <a:r>
              <a:rPr lang="en-GB" sz="1400" dirty="0"/>
              <a:t>  </a:t>
            </a:r>
            <a:r>
              <a:rPr lang="en-GB" sz="1400" dirty="0" err="1"/>
              <a:t>vroege</a:t>
            </a:r>
            <a:r>
              <a:rPr lang="en-GB" sz="1400" dirty="0"/>
              <a:t> </a:t>
            </a:r>
            <a:r>
              <a:rPr lang="en-GB" sz="1400" dirty="0" err="1"/>
              <a:t>terugkeer</a:t>
            </a:r>
            <a:endParaRPr lang="en-GB" sz="1400" dirty="0"/>
          </a:p>
          <a:p>
            <a:pPr>
              <a:spcAft>
                <a:spcPts val="600"/>
              </a:spcAft>
            </a:pPr>
            <a:r>
              <a:rPr lang="en-GB" sz="1400" dirty="0"/>
              <a:t>	16-26 </a:t>
            </a:r>
            <a:r>
              <a:rPr lang="en-GB" sz="1400" dirty="0" err="1"/>
              <a:t>mrt</a:t>
            </a:r>
            <a:r>
              <a:rPr lang="en-GB" sz="1400" dirty="0"/>
              <a:t>   </a:t>
            </a:r>
            <a:r>
              <a:rPr lang="en-GB" sz="1400" dirty="0" err="1"/>
              <a:t>definitieve</a:t>
            </a:r>
            <a:r>
              <a:rPr lang="en-GB" sz="1400" dirty="0"/>
              <a:t> </a:t>
            </a:r>
            <a:r>
              <a:rPr lang="en-GB" sz="1400" dirty="0" err="1"/>
              <a:t>terugkeer</a:t>
            </a:r>
            <a:endParaRPr lang="en-GB" sz="1600" dirty="0"/>
          </a:p>
          <a:p>
            <a:r>
              <a:rPr lang="en-GB" sz="1600" b="1" dirty="0"/>
              <a:t>M.ARZ</a:t>
            </a:r>
            <a:r>
              <a:rPr lang="en-GB" sz="1600" dirty="0"/>
              <a:t> </a:t>
            </a:r>
            <a:r>
              <a:rPr lang="en-GB" sz="1400" dirty="0"/>
              <a:t>–   </a:t>
            </a:r>
            <a:r>
              <a:rPr lang="en-GB" sz="1400" b="1" dirty="0">
                <a:solidFill>
                  <a:srgbClr val="FF0000"/>
                </a:solidFill>
              </a:rPr>
              <a:t>14-18 </a:t>
            </a:r>
            <a:r>
              <a:rPr lang="en-GB" sz="1400" b="1" dirty="0" err="1">
                <a:solidFill>
                  <a:srgbClr val="FF0000"/>
                </a:solidFill>
              </a:rPr>
              <a:t>dec</a:t>
            </a:r>
            <a:r>
              <a:rPr lang="en-GB" sz="1400" dirty="0"/>
              <a:t> </a:t>
            </a:r>
            <a:r>
              <a:rPr lang="en-GB" sz="1400" dirty="0" err="1"/>
              <a:t>vertrek</a:t>
            </a:r>
            <a:r>
              <a:rPr lang="en-GB" sz="1400" dirty="0"/>
              <a:t> </a:t>
            </a:r>
            <a:r>
              <a:rPr lang="en-GB" sz="1400" dirty="0">
                <a:sym typeface="Wingdings" pitchFamily="2" charset="2"/>
              </a:rPr>
              <a:t> ZW</a:t>
            </a:r>
            <a:endParaRPr lang="en-GB" sz="1400" b="1" dirty="0"/>
          </a:p>
          <a:p>
            <a:r>
              <a:rPr lang="en-GB" sz="1400" b="1" dirty="0"/>
              <a:t>	</a:t>
            </a:r>
            <a:r>
              <a:rPr lang="en-GB" sz="1400" dirty="0"/>
              <a:t>23 feb-2 </a:t>
            </a:r>
            <a:r>
              <a:rPr lang="en-GB" sz="1400" dirty="0" err="1"/>
              <a:t>mrt</a:t>
            </a:r>
            <a:r>
              <a:rPr lang="en-GB" sz="1400" dirty="0"/>
              <a:t>   </a:t>
            </a:r>
            <a:r>
              <a:rPr lang="en-GB" sz="1400" dirty="0" err="1"/>
              <a:t>vroege</a:t>
            </a:r>
            <a:r>
              <a:rPr lang="en-GB" sz="1400" dirty="0"/>
              <a:t> </a:t>
            </a:r>
            <a:r>
              <a:rPr lang="en-GB" sz="1400" dirty="0" err="1"/>
              <a:t>terugkeer</a:t>
            </a:r>
            <a:endParaRPr lang="en-GB" sz="1400" dirty="0"/>
          </a:p>
          <a:p>
            <a:r>
              <a:rPr lang="en-GB" sz="1400" b="1" dirty="0"/>
              <a:t>	</a:t>
            </a:r>
            <a:r>
              <a:rPr lang="en-GB" sz="1400" dirty="0"/>
              <a:t>8-9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endParaRPr lang="en-GB" b="1" dirty="0"/>
          </a:p>
          <a:p>
            <a:r>
              <a:rPr lang="en-GB" sz="1600" b="1" dirty="0"/>
              <a:t>M.ASL </a:t>
            </a:r>
            <a:r>
              <a:rPr lang="en-GB" sz="1600" dirty="0"/>
              <a:t> –  </a:t>
            </a:r>
            <a:r>
              <a:rPr lang="en-GB" sz="1400" b="1" dirty="0">
                <a:solidFill>
                  <a:srgbClr val="FF0000"/>
                </a:solidFill>
              </a:rPr>
              <a:t>25-27 </a:t>
            </a:r>
            <a:r>
              <a:rPr lang="en-GB" sz="1400" b="1" dirty="0" err="1">
                <a:solidFill>
                  <a:srgbClr val="FF0000"/>
                </a:solidFill>
              </a:rPr>
              <a:t>aug</a:t>
            </a:r>
            <a:r>
              <a:rPr lang="en-GB" sz="1400" dirty="0"/>
              <a:t> </a:t>
            </a:r>
            <a:r>
              <a:rPr lang="en-GB" sz="1400" dirty="0" err="1"/>
              <a:t>vertrek</a:t>
            </a:r>
            <a:r>
              <a:rPr lang="en-GB" sz="1400" dirty="0"/>
              <a:t> </a:t>
            </a:r>
            <a:r>
              <a:rPr lang="en-GB" sz="1400" dirty="0">
                <a:sym typeface="Wingdings" pitchFamily="2" charset="2"/>
              </a:rPr>
              <a:t> ZW</a:t>
            </a:r>
          </a:p>
          <a:p>
            <a:r>
              <a:rPr lang="en-GB" sz="1400" b="1" dirty="0"/>
              <a:t>	 </a:t>
            </a:r>
            <a:r>
              <a:rPr lang="en-GB" sz="1400" dirty="0"/>
              <a:t>23 Feb-2 </a:t>
            </a:r>
            <a:r>
              <a:rPr lang="en-GB" sz="1400" dirty="0" err="1"/>
              <a:t>mrt</a:t>
            </a:r>
            <a:r>
              <a:rPr lang="en-GB" sz="1400" dirty="0"/>
              <a:t>   </a:t>
            </a:r>
            <a:r>
              <a:rPr lang="en-GB" sz="1400" dirty="0" err="1"/>
              <a:t>vroege</a:t>
            </a:r>
            <a:r>
              <a:rPr lang="en-GB" sz="1400" dirty="0"/>
              <a:t> </a:t>
            </a:r>
            <a:r>
              <a:rPr lang="en-GB" sz="1400" dirty="0" err="1"/>
              <a:t>terugkeer</a:t>
            </a:r>
            <a:endParaRPr lang="en-GB" sz="1400" dirty="0"/>
          </a:p>
          <a:p>
            <a:r>
              <a:rPr lang="en-GB" sz="1400" dirty="0"/>
              <a:t>	 16-18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endParaRPr lang="en-GB" sz="1600" b="1" dirty="0"/>
          </a:p>
        </p:txBody>
      </p:sp>
      <p:grpSp>
        <p:nvGrpSpPr>
          <p:cNvPr id="19" name="Groep 18"/>
          <p:cNvGrpSpPr/>
          <p:nvPr/>
        </p:nvGrpSpPr>
        <p:grpSpPr>
          <a:xfrm>
            <a:off x="4907644" y="871263"/>
            <a:ext cx="2528325" cy="4658264"/>
            <a:chOff x="4821380" y="457200"/>
            <a:chExt cx="3034147" cy="5499621"/>
          </a:xfrm>
        </p:grpSpPr>
        <p:cxnSp>
          <p:nvCxnSpPr>
            <p:cNvPr id="7" name="Rechte verbindingslijn 6"/>
            <p:cNvCxnSpPr/>
            <p:nvPr/>
          </p:nvCxnSpPr>
          <p:spPr>
            <a:xfrm>
              <a:off x="4821382" y="457200"/>
              <a:ext cx="3034145" cy="2770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876797" y="1399335"/>
              <a:ext cx="2327567" cy="138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flipV="1">
              <a:off x="4904507" y="2521527"/>
              <a:ext cx="2590802" cy="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4821380" y="3685335"/>
              <a:ext cx="1460358" cy="8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V="1">
              <a:off x="4835234" y="4849091"/>
              <a:ext cx="2646221" cy="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flipV="1">
              <a:off x="4843151" y="5950857"/>
              <a:ext cx="1093192" cy="59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 name="Groep 36"/>
          <p:cNvGrpSpPr/>
          <p:nvPr/>
        </p:nvGrpSpPr>
        <p:grpSpPr>
          <a:xfrm>
            <a:off x="5836732" y="1132569"/>
            <a:ext cx="2300209" cy="4719102"/>
            <a:chOff x="5958114" y="725714"/>
            <a:chExt cx="2738211" cy="5598886"/>
          </a:xfrm>
        </p:grpSpPr>
        <p:cxnSp>
          <p:nvCxnSpPr>
            <p:cNvPr id="21" name="Rechte verbindingslijn 20"/>
            <p:cNvCxnSpPr/>
            <p:nvPr/>
          </p:nvCxnSpPr>
          <p:spPr>
            <a:xfrm>
              <a:off x="7939314" y="725714"/>
              <a:ext cx="556986" cy="771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flipV="1">
              <a:off x="7253514" y="1752600"/>
              <a:ext cx="1414236" cy="181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p:nvCxnSpPr>
          <p:spPr>
            <a:xfrm flipV="1">
              <a:off x="7491639" y="2838450"/>
              <a:ext cx="1138011" cy="18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flipV="1">
              <a:off x="6320064" y="4010025"/>
              <a:ext cx="2376261" cy="181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p:nvCxnSpPr>
          <p:spPr>
            <a:xfrm flipV="1">
              <a:off x="7548789" y="5153025"/>
              <a:ext cx="1138011" cy="18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a:off x="5958114" y="6316891"/>
              <a:ext cx="2681061" cy="770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0" name="Tekstvak 2"/>
          <p:cNvSpPr txBox="1"/>
          <p:nvPr/>
        </p:nvSpPr>
        <p:spPr>
          <a:xfrm>
            <a:off x="119801" y="330200"/>
            <a:ext cx="4608577" cy="461665"/>
          </a:xfrm>
          <a:prstGeom prst="rect">
            <a:avLst/>
          </a:prstGeom>
          <a:noFill/>
        </p:spPr>
        <p:txBody>
          <a:bodyPr wrap="square" rtlCol="0">
            <a:spAutoFit/>
          </a:bodyPr>
          <a:lstStyle/>
          <a:p>
            <a:r>
              <a:rPr lang="nl-NL" sz="2400" b="1" dirty="0"/>
              <a:t>Vertrekdata</a:t>
            </a:r>
            <a:endParaRPr lang="nl-NL" sz="2400" b="1" baseline="30000" dirty="0"/>
          </a:p>
        </p:txBody>
      </p:sp>
      <p:sp>
        <p:nvSpPr>
          <p:cNvPr id="2" name="Freeform 1"/>
          <p:cNvSpPr/>
          <p:nvPr/>
        </p:nvSpPr>
        <p:spPr>
          <a:xfrm>
            <a:off x="5836732" y="903252"/>
            <a:ext cx="1574448" cy="4624291"/>
          </a:xfrm>
          <a:custGeom>
            <a:avLst/>
            <a:gdLst>
              <a:gd name="connsiteX0" fmla="*/ 1906437 w 1906437"/>
              <a:gd name="connsiteY0" fmla="*/ 0 h 5486400"/>
              <a:gd name="connsiteX1" fmla="*/ 1250830 w 1906437"/>
              <a:gd name="connsiteY1" fmla="*/ 888521 h 5486400"/>
              <a:gd name="connsiteX2" fmla="*/ 1526875 w 1906437"/>
              <a:gd name="connsiteY2" fmla="*/ 2044460 h 5486400"/>
              <a:gd name="connsiteX3" fmla="*/ 319177 w 1906437"/>
              <a:gd name="connsiteY3" fmla="*/ 3226279 h 5486400"/>
              <a:gd name="connsiteX4" fmla="*/ 1526875 w 1906437"/>
              <a:gd name="connsiteY4" fmla="*/ 4347713 h 5486400"/>
              <a:gd name="connsiteX5" fmla="*/ 0 w 1906437"/>
              <a:gd name="connsiteY5"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437" h="5486400">
                <a:moveTo>
                  <a:pt x="1906437" y="0"/>
                </a:moveTo>
                <a:cubicBezTo>
                  <a:pt x="1610263" y="273889"/>
                  <a:pt x="1314090" y="547778"/>
                  <a:pt x="1250830" y="888521"/>
                </a:cubicBezTo>
                <a:cubicBezTo>
                  <a:pt x="1187570" y="1229264"/>
                  <a:pt x="1682150" y="1654834"/>
                  <a:pt x="1526875" y="2044460"/>
                </a:cubicBezTo>
                <a:cubicBezTo>
                  <a:pt x="1371600" y="2434086"/>
                  <a:pt x="319177" y="2842404"/>
                  <a:pt x="319177" y="3226279"/>
                </a:cubicBezTo>
                <a:cubicBezTo>
                  <a:pt x="319177" y="3610154"/>
                  <a:pt x="1580071" y="3971026"/>
                  <a:pt x="1526875" y="4347713"/>
                </a:cubicBezTo>
                <a:cubicBezTo>
                  <a:pt x="1473679" y="4724400"/>
                  <a:pt x="736839" y="5105400"/>
                  <a:pt x="0" y="54864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28" name="Rectangle 27"/>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34" name="TextBox 33"/>
          <p:cNvSpPr txBox="1"/>
          <p:nvPr/>
        </p:nvSpPr>
        <p:spPr>
          <a:xfrm>
            <a:off x="126898" y="5912110"/>
            <a:ext cx="3396144" cy="369332"/>
          </a:xfrm>
          <a:prstGeom prst="rect">
            <a:avLst/>
          </a:prstGeom>
          <a:noFill/>
        </p:spPr>
        <p:txBody>
          <a:bodyPr wrap="square" rtlCol="0">
            <a:spAutoFit/>
          </a:bodyPr>
          <a:lstStyle/>
          <a:p>
            <a:r>
              <a:rPr lang="en-US" b="1" dirty="0" err="1">
                <a:solidFill>
                  <a:srgbClr val="C00000"/>
                </a:solidFill>
                <a:sym typeface="Wingdings" pitchFamily="2" charset="2"/>
              </a:rPr>
              <a:t>tenminste</a:t>
            </a:r>
            <a:r>
              <a:rPr lang="en-US" b="1" dirty="0">
                <a:solidFill>
                  <a:srgbClr val="C00000"/>
                </a:solidFill>
                <a:sym typeface="Wingdings" pitchFamily="2" charset="2"/>
              </a:rPr>
              <a:t> 135 </a:t>
            </a:r>
            <a:r>
              <a:rPr lang="en-US" b="1" dirty="0" err="1">
                <a:solidFill>
                  <a:srgbClr val="C00000"/>
                </a:solidFill>
                <a:sym typeface="Wingdings" pitchFamily="2" charset="2"/>
              </a:rPr>
              <a:t>dagen</a:t>
            </a:r>
            <a:r>
              <a:rPr lang="en-US" b="1" dirty="0">
                <a:solidFill>
                  <a:srgbClr val="C00000"/>
                </a:solidFill>
                <a:sym typeface="Wingdings" pitchFamily="2" charset="2"/>
              </a:rPr>
              <a:t> </a:t>
            </a:r>
            <a:r>
              <a:rPr lang="en-US" b="1" dirty="0" err="1">
                <a:solidFill>
                  <a:srgbClr val="C00000"/>
                </a:solidFill>
                <a:sym typeface="Wingdings" pitchFamily="2" charset="2"/>
              </a:rPr>
              <a:t>verschillend</a:t>
            </a:r>
            <a:endParaRPr lang="en-US" b="1" dirty="0">
              <a:solidFill>
                <a:srgbClr val="C00000"/>
              </a:solidFill>
            </a:endParaRPr>
          </a:p>
        </p:txBody>
      </p:sp>
      <p:sp>
        <p:nvSpPr>
          <p:cNvPr id="25" name="TextBox 24"/>
          <p:cNvSpPr txBox="1"/>
          <p:nvPr/>
        </p:nvSpPr>
        <p:spPr>
          <a:xfrm>
            <a:off x="4658263" y="6185140"/>
            <a:ext cx="4011283" cy="276999"/>
          </a:xfrm>
          <a:prstGeom prst="rect">
            <a:avLst/>
          </a:prstGeom>
          <a:noFill/>
        </p:spPr>
        <p:txBody>
          <a:bodyPr wrap="square" rtlCol="0">
            <a:spAutoFit/>
          </a:bodyPr>
          <a:lstStyle/>
          <a:p>
            <a:r>
              <a:rPr lang="nl-NL" sz="1200" b="1" dirty="0"/>
              <a:t>mei   jun   jul    aug   sep    okt   nov   dec  jan   feb   mrt   apr</a:t>
            </a:r>
            <a:endParaRPr lang="en-GB" sz="1200" b="1" dirty="0"/>
          </a:p>
        </p:txBody>
      </p:sp>
      <p:pic>
        <p:nvPicPr>
          <p:cNvPr id="3" name="Afbeelding 15" descr="Afbeelding met watervogel, vogel, meeuw, zeemeeuw&#10;&#10;Automatisch gegenereerde beschrijving">
            <a:extLst>
              <a:ext uri="{FF2B5EF4-FFF2-40B4-BE49-F238E27FC236}">
                <a16:creationId xmlns:a16="http://schemas.microsoft.com/office/drawing/2014/main" id="{7497B9E2-C1EE-66DB-651B-AC86BFB12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366" y="799256"/>
            <a:ext cx="1271844" cy="1271844"/>
          </a:xfrm>
          <a:prstGeom prst="rect">
            <a:avLst/>
          </a:prstGeom>
        </p:spPr>
      </p:pic>
    </p:spTree>
    <p:extLst>
      <p:ext uri="{BB962C8B-B14F-4D97-AF65-F5344CB8AC3E}">
        <p14:creationId xmlns:p14="http://schemas.microsoft.com/office/powerpoint/2010/main" val="132306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lum bright="-37000" contrast="11000"/>
            <a:extLst>
              <a:ext uri="{28A0092B-C50C-407E-A947-70E740481C1C}">
                <a14:useLocalDpi xmlns:a14="http://schemas.microsoft.com/office/drawing/2010/main"/>
              </a:ext>
            </a:extLst>
          </a:blip>
          <a:srcRect/>
          <a:stretch>
            <a:fillRect/>
          </a:stretch>
        </p:blipFill>
        <p:spPr bwMode="auto">
          <a:xfrm>
            <a:off x="4744532" y="559611"/>
            <a:ext cx="3779509" cy="5721831"/>
          </a:xfrm>
          <a:prstGeom prst="rect">
            <a:avLst/>
          </a:prstGeom>
          <a:noFill/>
          <a:ln w="9525">
            <a:noFill/>
            <a:miter lim="800000"/>
            <a:headEnd/>
            <a:tailEnd/>
          </a:ln>
          <a:effectLst/>
        </p:spPr>
      </p:pic>
      <p:sp>
        <p:nvSpPr>
          <p:cNvPr id="4" name="Tekstvak 3"/>
          <p:cNvSpPr txBox="1"/>
          <p:nvPr/>
        </p:nvSpPr>
        <p:spPr>
          <a:xfrm>
            <a:off x="1246385" y="733243"/>
            <a:ext cx="4294909" cy="5601533"/>
          </a:xfrm>
          <a:prstGeom prst="rect">
            <a:avLst/>
          </a:prstGeom>
          <a:noFill/>
        </p:spPr>
        <p:txBody>
          <a:bodyPr wrap="square" rtlCol="0">
            <a:spAutoFit/>
          </a:bodyPr>
          <a:lstStyle/>
          <a:p>
            <a:r>
              <a:rPr lang="en-GB" sz="1600" b="1" dirty="0"/>
              <a:t>F.ASD</a:t>
            </a:r>
            <a:r>
              <a:rPr lang="en-GB" sz="1600" dirty="0"/>
              <a:t> </a:t>
            </a:r>
            <a:r>
              <a:rPr lang="en-GB" sz="1400" dirty="0"/>
              <a:t>-      </a:t>
            </a:r>
            <a:r>
              <a:rPr lang="en-GB" sz="1400" b="1" dirty="0"/>
              <a:t>11-12 jan</a:t>
            </a:r>
            <a:r>
              <a:rPr lang="en-GB" sz="1400" dirty="0"/>
              <a:t> </a:t>
            </a:r>
            <a:r>
              <a:rPr lang="en-GB" sz="1400" dirty="0" err="1"/>
              <a:t>vertrek</a:t>
            </a:r>
            <a:r>
              <a:rPr lang="en-GB" sz="1400" dirty="0"/>
              <a:t> </a:t>
            </a:r>
            <a:r>
              <a:rPr lang="en-GB" sz="1400" dirty="0">
                <a:sym typeface="Wingdings" pitchFamily="2" charset="2"/>
              </a:rPr>
              <a:t> Z</a:t>
            </a:r>
            <a:endParaRPr lang="en-GB" sz="1400" dirty="0"/>
          </a:p>
          <a:p>
            <a:r>
              <a:rPr lang="en-GB" sz="1400" dirty="0"/>
              <a:t>	31 jan-16 </a:t>
            </a:r>
            <a:r>
              <a:rPr lang="en-GB" sz="1400" dirty="0" err="1"/>
              <a:t>feb</a:t>
            </a:r>
            <a:r>
              <a:rPr lang="en-GB" sz="1400" dirty="0"/>
              <a:t> </a:t>
            </a:r>
            <a:r>
              <a:rPr lang="en-GB" sz="1400" dirty="0" err="1"/>
              <a:t>vroege</a:t>
            </a:r>
            <a:r>
              <a:rPr lang="en-GB" sz="1400" dirty="0"/>
              <a:t> </a:t>
            </a:r>
            <a:r>
              <a:rPr lang="en-GB" sz="1400" dirty="0" err="1"/>
              <a:t>terugkeer</a:t>
            </a:r>
            <a:endParaRPr lang="en-GB" sz="1400" dirty="0"/>
          </a:p>
          <a:p>
            <a:pPr>
              <a:spcAft>
                <a:spcPts val="600"/>
              </a:spcAft>
            </a:pPr>
            <a:r>
              <a:rPr lang="en-GB" sz="1400" dirty="0"/>
              <a:t>	</a:t>
            </a:r>
            <a:r>
              <a:rPr lang="en-GB" sz="1400" dirty="0">
                <a:solidFill>
                  <a:srgbClr val="FF0000"/>
                </a:solidFill>
              </a:rPr>
              <a:t>3-5 </a:t>
            </a:r>
            <a:r>
              <a:rPr lang="en-GB" sz="1400" dirty="0" err="1">
                <a:solidFill>
                  <a:srgbClr val="FF0000"/>
                </a:solidFill>
              </a:rPr>
              <a:t>mrt</a:t>
            </a:r>
            <a:r>
              <a:rPr lang="en-GB" sz="1400" dirty="0">
                <a:solidFill>
                  <a:srgbClr val="FF0000"/>
                </a:solidFill>
              </a:rPr>
              <a:t> </a:t>
            </a:r>
            <a:r>
              <a:rPr lang="en-GB" sz="1400" dirty="0" err="1"/>
              <a:t>definitieve</a:t>
            </a:r>
            <a:r>
              <a:rPr lang="en-GB" sz="1400" dirty="0"/>
              <a:t> </a:t>
            </a:r>
            <a:r>
              <a:rPr lang="en-GB" sz="1400" dirty="0" err="1"/>
              <a:t>terugkeer</a:t>
            </a:r>
            <a:endParaRPr lang="en-GB" sz="1400" dirty="0"/>
          </a:p>
          <a:p>
            <a:r>
              <a:rPr lang="en-GB" sz="1600" b="1" dirty="0"/>
              <a:t>F.ASH</a:t>
            </a:r>
            <a:r>
              <a:rPr lang="en-GB" sz="1600" dirty="0"/>
              <a:t> </a:t>
            </a:r>
            <a:r>
              <a:rPr lang="en-GB" sz="1400" dirty="0"/>
              <a:t>-  	</a:t>
            </a:r>
            <a:r>
              <a:rPr lang="en-GB" sz="1400" b="1" dirty="0"/>
              <a:t>22-25 </a:t>
            </a:r>
            <a:r>
              <a:rPr lang="en-GB" sz="1400" b="1" dirty="0" err="1"/>
              <a:t>nov</a:t>
            </a:r>
            <a:r>
              <a:rPr lang="en-GB" sz="1400" b="1" dirty="0"/>
              <a:t> </a:t>
            </a:r>
            <a:r>
              <a:rPr lang="en-GB" sz="1400" dirty="0" err="1"/>
              <a:t>vertrek</a:t>
            </a:r>
            <a:r>
              <a:rPr lang="en-GB" sz="1400" dirty="0"/>
              <a:t> </a:t>
            </a:r>
            <a:r>
              <a:rPr lang="en-GB" sz="1400" dirty="0">
                <a:sym typeface="Wingdings" pitchFamily="2" charset="2"/>
              </a:rPr>
              <a:t> ZW</a:t>
            </a:r>
            <a:endParaRPr lang="en-GB" sz="1400" dirty="0"/>
          </a:p>
          <a:p>
            <a:r>
              <a:rPr lang="en-GB" sz="1400" dirty="0"/>
              <a:t>	16-23 </a:t>
            </a:r>
            <a:r>
              <a:rPr lang="en-GB" sz="1400" dirty="0" err="1"/>
              <a:t>mrt</a:t>
            </a:r>
            <a:r>
              <a:rPr lang="en-GB" sz="1400" dirty="0"/>
              <a:t> </a:t>
            </a:r>
            <a:r>
              <a:rPr lang="en-GB" sz="1400" dirty="0" err="1"/>
              <a:t>onvolledige</a:t>
            </a:r>
            <a:r>
              <a:rPr lang="en-GB" sz="1400" dirty="0"/>
              <a:t> </a:t>
            </a:r>
            <a:r>
              <a:rPr lang="en-GB" sz="1400" dirty="0" err="1"/>
              <a:t>terugkeer</a:t>
            </a:r>
            <a:endParaRPr lang="en-GB" sz="1400" dirty="0"/>
          </a:p>
          <a:p>
            <a:pPr>
              <a:spcAft>
                <a:spcPts val="1200"/>
              </a:spcAft>
            </a:pPr>
            <a:r>
              <a:rPr lang="en-GB" sz="1400" dirty="0"/>
              <a:t>	</a:t>
            </a:r>
            <a:r>
              <a:rPr lang="en-GB" sz="1400" dirty="0">
                <a:solidFill>
                  <a:srgbClr val="FF0000"/>
                </a:solidFill>
              </a:rPr>
              <a:t>28-29 </a:t>
            </a:r>
            <a:r>
              <a:rPr lang="en-GB" sz="1400" dirty="0" err="1">
                <a:solidFill>
                  <a:srgbClr val="FF0000"/>
                </a:solidFill>
              </a:rPr>
              <a:t>mrt</a:t>
            </a:r>
            <a:r>
              <a:rPr lang="en-GB" sz="1400" dirty="0">
                <a:solidFill>
                  <a:srgbClr val="FF0000"/>
                </a:solidFill>
              </a:rPr>
              <a:t> </a:t>
            </a:r>
            <a:r>
              <a:rPr lang="en-GB" sz="1400" dirty="0" err="1"/>
              <a:t>definitieve</a:t>
            </a:r>
            <a:r>
              <a:rPr lang="en-GB" sz="1400" dirty="0"/>
              <a:t> </a:t>
            </a:r>
            <a:r>
              <a:rPr lang="en-GB" sz="1400" dirty="0" err="1"/>
              <a:t>terugkeer</a:t>
            </a:r>
            <a:endParaRPr lang="en-GB" sz="1400" dirty="0"/>
          </a:p>
          <a:p>
            <a:r>
              <a:rPr lang="en-GB" sz="1600" b="1" dirty="0"/>
              <a:t>M.AMH </a:t>
            </a:r>
            <a:r>
              <a:rPr lang="en-GB" sz="1400" dirty="0"/>
              <a:t>-  </a:t>
            </a:r>
            <a:r>
              <a:rPr lang="en-GB" sz="1400" b="1" dirty="0"/>
              <a:t>12-15 </a:t>
            </a:r>
            <a:r>
              <a:rPr lang="en-GB" sz="1400" b="1" dirty="0" err="1"/>
              <a:t>dec</a:t>
            </a:r>
            <a:r>
              <a:rPr lang="en-GB" sz="1400" b="1" dirty="0"/>
              <a:t> </a:t>
            </a:r>
            <a:r>
              <a:rPr lang="en-GB" sz="1400" dirty="0" err="1"/>
              <a:t>vertrek</a:t>
            </a:r>
            <a:r>
              <a:rPr lang="en-GB" sz="1400" dirty="0"/>
              <a:t> </a:t>
            </a:r>
            <a:r>
              <a:rPr lang="en-GB" sz="1400" dirty="0">
                <a:sym typeface="Wingdings" pitchFamily="2" charset="2"/>
              </a:rPr>
              <a:t> ZO</a:t>
            </a:r>
            <a:endParaRPr lang="en-GB" sz="1400" dirty="0"/>
          </a:p>
          <a:p>
            <a:r>
              <a:rPr lang="en-GB" sz="1400" dirty="0"/>
              <a:t>	 23-26 </a:t>
            </a:r>
            <a:r>
              <a:rPr lang="en-GB" sz="1400" dirty="0" err="1"/>
              <a:t>feb</a:t>
            </a:r>
            <a:r>
              <a:rPr lang="en-GB" sz="1400" dirty="0"/>
              <a:t>   </a:t>
            </a:r>
            <a:r>
              <a:rPr lang="en-GB" sz="1400" dirty="0" err="1"/>
              <a:t>vroege</a:t>
            </a:r>
            <a:r>
              <a:rPr lang="en-GB" sz="1400" dirty="0"/>
              <a:t> </a:t>
            </a:r>
            <a:r>
              <a:rPr lang="en-GB" sz="1400" dirty="0" err="1"/>
              <a:t>terugkeer</a:t>
            </a:r>
            <a:endParaRPr lang="en-GB" sz="1400" dirty="0"/>
          </a:p>
          <a:p>
            <a:r>
              <a:rPr lang="en-GB" sz="1400" dirty="0"/>
              <a:t>	</a:t>
            </a:r>
            <a:r>
              <a:rPr lang="en-GB" sz="1400" dirty="0">
                <a:solidFill>
                  <a:srgbClr val="FF0000"/>
                </a:solidFill>
              </a:rPr>
              <a:t> 8-10 </a:t>
            </a:r>
            <a:r>
              <a:rPr lang="en-GB" sz="1400" dirty="0" err="1">
                <a:solidFill>
                  <a:srgbClr val="FF0000"/>
                </a:solidFill>
              </a:rPr>
              <a:t>mrt</a:t>
            </a:r>
            <a:r>
              <a:rPr lang="en-GB" sz="1400" dirty="0">
                <a:solidFill>
                  <a:srgbClr val="FF0000"/>
                </a:solidFill>
              </a:rPr>
              <a:t>    </a:t>
            </a:r>
            <a:r>
              <a:rPr lang="en-GB" sz="1400" dirty="0" err="1"/>
              <a:t>definitieve</a:t>
            </a:r>
            <a:r>
              <a:rPr lang="en-GB" sz="1400" dirty="0"/>
              <a:t> </a:t>
            </a:r>
            <a:r>
              <a:rPr lang="en-GB" sz="1400" dirty="0" err="1"/>
              <a:t>terugkeer</a:t>
            </a:r>
            <a:endParaRPr lang="en-GB" sz="1400" dirty="0"/>
          </a:p>
          <a:p>
            <a:endParaRPr lang="en-GB" sz="1600" dirty="0"/>
          </a:p>
          <a:p>
            <a:r>
              <a:rPr lang="en-GB" sz="1600" b="1" dirty="0"/>
              <a:t>M.ANK</a:t>
            </a:r>
            <a:r>
              <a:rPr lang="en-GB" sz="1600" dirty="0"/>
              <a:t> </a:t>
            </a:r>
            <a:r>
              <a:rPr lang="en-GB" sz="1400" dirty="0"/>
              <a:t>–  </a:t>
            </a:r>
            <a:r>
              <a:rPr lang="en-GB" sz="1400" b="1" dirty="0"/>
              <a:t>10-12 </a:t>
            </a:r>
            <a:r>
              <a:rPr lang="en-GB" sz="1400" b="1" dirty="0" err="1"/>
              <a:t>sep</a:t>
            </a:r>
            <a:r>
              <a:rPr lang="en-GB" sz="1400" dirty="0"/>
              <a:t> </a:t>
            </a:r>
            <a:r>
              <a:rPr lang="en-GB" sz="1400" dirty="0" err="1"/>
              <a:t>vertrek</a:t>
            </a:r>
            <a:r>
              <a:rPr lang="en-GB" sz="1400" dirty="0"/>
              <a:t> </a:t>
            </a:r>
            <a:r>
              <a:rPr lang="en-GB" sz="1400" dirty="0">
                <a:sym typeface="Wingdings" pitchFamily="2" charset="2"/>
              </a:rPr>
              <a:t> Z</a:t>
            </a:r>
            <a:endParaRPr lang="en-GB" sz="1400" b="1" dirty="0"/>
          </a:p>
          <a:p>
            <a:r>
              <a:rPr lang="en-GB" sz="1400" b="1" dirty="0"/>
              <a:t>	</a:t>
            </a:r>
            <a:r>
              <a:rPr lang="en-GB" sz="1400" dirty="0"/>
              <a:t>7-11 </a:t>
            </a:r>
            <a:r>
              <a:rPr lang="en-GB" sz="1400" dirty="0" err="1"/>
              <a:t>mrt</a:t>
            </a:r>
            <a:r>
              <a:rPr lang="en-GB" sz="1400" dirty="0"/>
              <a:t>   </a:t>
            </a:r>
            <a:r>
              <a:rPr lang="en-GB" sz="1400" dirty="0" err="1"/>
              <a:t>vroege</a:t>
            </a:r>
            <a:r>
              <a:rPr lang="en-GB" sz="1400" dirty="0"/>
              <a:t> </a:t>
            </a:r>
            <a:r>
              <a:rPr lang="en-GB" sz="1400" dirty="0" err="1"/>
              <a:t>terugkeer</a:t>
            </a:r>
            <a:endParaRPr lang="en-GB" sz="1400" dirty="0"/>
          </a:p>
          <a:p>
            <a:r>
              <a:rPr lang="en-GB" sz="1400" b="1" dirty="0"/>
              <a:t>	</a:t>
            </a:r>
            <a:r>
              <a:rPr lang="en-GB" sz="1400" dirty="0"/>
              <a:t>17-23 </a:t>
            </a:r>
            <a:r>
              <a:rPr lang="en-GB" sz="1400" dirty="0" err="1"/>
              <a:t>mrt</a:t>
            </a:r>
            <a:r>
              <a:rPr lang="en-GB" sz="1400" dirty="0"/>
              <a:t> 2</a:t>
            </a:r>
            <a:r>
              <a:rPr lang="en-GB" sz="1400" baseline="30000" dirty="0"/>
              <a:t>e</a:t>
            </a:r>
            <a:r>
              <a:rPr lang="en-GB" sz="1400" dirty="0"/>
              <a:t>  </a:t>
            </a:r>
            <a:r>
              <a:rPr lang="en-GB" sz="1400" dirty="0" err="1"/>
              <a:t>vroege</a:t>
            </a:r>
            <a:r>
              <a:rPr lang="en-GB" sz="1400" dirty="0"/>
              <a:t> </a:t>
            </a:r>
            <a:r>
              <a:rPr lang="en-GB" sz="1400" dirty="0" err="1"/>
              <a:t>terugkeer</a:t>
            </a:r>
            <a:endParaRPr lang="en-GB" sz="1400" dirty="0"/>
          </a:p>
          <a:p>
            <a:pPr>
              <a:spcAft>
                <a:spcPts val="600"/>
              </a:spcAft>
            </a:pPr>
            <a:r>
              <a:rPr lang="en-GB" sz="1400" dirty="0"/>
              <a:t>	</a:t>
            </a:r>
            <a:r>
              <a:rPr lang="en-GB" sz="1400" dirty="0">
                <a:solidFill>
                  <a:srgbClr val="FF0000"/>
                </a:solidFill>
              </a:rPr>
              <a:t>16-26 </a:t>
            </a:r>
            <a:r>
              <a:rPr lang="en-GB" sz="1400" dirty="0" err="1">
                <a:solidFill>
                  <a:srgbClr val="FF0000"/>
                </a:solidFill>
              </a:rPr>
              <a:t>mrt</a:t>
            </a:r>
            <a:r>
              <a:rPr lang="en-GB" sz="1400" dirty="0">
                <a:solidFill>
                  <a:srgbClr val="FF0000"/>
                </a:solidFill>
              </a:rPr>
              <a:t>  </a:t>
            </a:r>
            <a:r>
              <a:rPr lang="en-GB" sz="1400" dirty="0" err="1"/>
              <a:t>definitieve</a:t>
            </a:r>
            <a:r>
              <a:rPr lang="en-GB" sz="1400" dirty="0"/>
              <a:t> </a:t>
            </a:r>
            <a:r>
              <a:rPr lang="en-GB" sz="1400" dirty="0" err="1"/>
              <a:t>terugkeer</a:t>
            </a:r>
            <a:endParaRPr lang="en-GB" sz="1600" dirty="0"/>
          </a:p>
          <a:p>
            <a:r>
              <a:rPr lang="en-GB" sz="1600" b="1" dirty="0"/>
              <a:t>M.ARZ</a:t>
            </a:r>
            <a:r>
              <a:rPr lang="en-GB" sz="1600" dirty="0"/>
              <a:t> </a:t>
            </a:r>
            <a:r>
              <a:rPr lang="en-GB" sz="1400" dirty="0"/>
              <a:t>–   </a:t>
            </a:r>
            <a:r>
              <a:rPr lang="en-GB" sz="1400" b="1" dirty="0"/>
              <a:t>14-18 </a:t>
            </a:r>
            <a:r>
              <a:rPr lang="en-GB" sz="1400" b="1" dirty="0" err="1"/>
              <a:t>dec</a:t>
            </a:r>
            <a:r>
              <a:rPr lang="en-GB" sz="1400" dirty="0"/>
              <a:t> </a:t>
            </a:r>
            <a:r>
              <a:rPr lang="en-GB" sz="1400" dirty="0" err="1"/>
              <a:t>vertrek</a:t>
            </a:r>
            <a:r>
              <a:rPr lang="en-GB" sz="1400" dirty="0"/>
              <a:t> </a:t>
            </a:r>
            <a:r>
              <a:rPr lang="en-GB" sz="1400" dirty="0">
                <a:sym typeface="Wingdings" pitchFamily="2" charset="2"/>
              </a:rPr>
              <a:t> ZW</a:t>
            </a:r>
            <a:endParaRPr lang="en-GB" sz="1400" b="1" dirty="0"/>
          </a:p>
          <a:p>
            <a:r>
              <a:rPr lang="en-GB" sz="1400" b="1" dirty="0"/>
              <a:t>	</a:t>
            </a:r>
            <a:r>
              <a:rPr lang="en-GB" sz="1400" dirty="0"/>
              <a:t>23 feb-2 </a:t>
            </a:r>
            <a:r>
              <a:rPr lang="en-GB" sz="1400" dirty="0" err="1"/>
              <a:t>mrt</a:t>
            </a:r>
            <a:r>
              <a:rPr lang="en-GB" sz="1400" dirty="0"/>
              <a:t>   </a:t>
            </a:r>
            <a:r>
              <a:rPr lang="en-GB" sz="1400" dirty="0" err="1"/>
              <a:t>vroege</a:t>
            </a:r>
            <a:r>
              <a:rPr lang="en-GB" sz="1400" dirty="0"/>
              <a:t> </a:t>
            </a:r>
            <a:r>
              <a:rPr lang="en-GB" sz="1400" dirty="0" err="1"/>
              <a:t>terugkeer</a:t>
            </a:r>
            <a:endParaRPr lang="en-GB" sz="1400" dirty="0"/>
          </a:p>
          <a:p>
            <a:r>
              <a:rPr lang="en-GB" sz="1400" b="1" dirty="0"/>
              <a:t>	</a:t>
            </a:r>
            <a:r>
              <a:rPr lang="en-GB" sz="1400" dirty="0">
                <a:solidFill>
                  <a:srgbClr val="FF0000"/>
                </a:solidFill>
              </a:rPr>
              <a:t>8-9 </a:t>
            </a:r>
            <a:r>
              <a:rPr lang="en-GB" sz="1400" dirty="0" err="1">
                <a:solidFill>
                  <a:srgbClr val="FF0000"/>
                </a:solidFill>
              </a:rPr>
              <a:t>mrt</a:t>
            </a:r>
            <a:r>
              <a:rPr lang="en-GB" sz="1400" dirty="0">
                <a:solidFill>
                  <a:srgbClr val="FF0000"/>
                </a:solidFill>
              </a:rPr>
              <a:t>  </a:t>
            </a:r>
            <a:r>
              <a:rPr lang="en-GB" sz="1400" dirty="0" err="1"/>
              <a:t>definitieve</a:t>
            </a:r>
            <a:r>
              <a:rPr lang="en-GB" sz="1400" dirty="0"/>
              <a:t> </a:t>
            </a:r>
            <a:r>
              <a:rPr lang="en-GB" sz="1400" dirty="0" err="1"/>
              <a:t>terugkeer</a:t>
            </a:r>
            <a:endParaRPr lang="en-GB" sz="1400" dirty="0"/>
          </a:p>
          <a:p>
            <a:endParaRPr lang="en-GB" b="1" dirty="0"/>
          </a:p>
          <a:p>
            <a:r>
              <a:rPr lang="en-GB" sz="1600" b="1" dirty="0"/>
              <a:t>M.ASL </a:t>
            </a:r>
            <a:r>
              <a:rPr lang="en-GB" sz="1600" dirty="0"/>
              <a:t> –  </a:t>
            </a:r>
            <a:r>
              <a:rPr lang="en-GB" sz="1400" b="1" dirty="0"/>
              <a:t>25-27 </a:t>
            </a:r>
            <a:r>
              <a:rPr lang="en-GB" sz="1400" b="1" dirty="0" err="1"/>
              <a:t>aug</a:t>
            </a:r>
            <a:r>
              <a:rPr lang="en-GB" sz="1400" dirty="0"/>
              <a:t> </a:t>
            </a:r>
            <a:r>
              <a:rPr lang="en-GB" sz="1400" dirty="0" err="1"/>
              <a:t>vertrek</a:t>
            </a:r>
            <a:r>
              <a:rPr lang="en-GB" sz="1400" dirty="0"/>
              <a:t> </a:t>
            </a:r>
            <a:r>
              <a:rPr lang="en-GB" sz="1400" dirty="0">
                <a:sym typeface="Wingdings" pitchFamily="2" charset="2"/>
              </a:rPr>
              <a:t> ZW</a:t>
            </a:r>
          </a:p>
          <a:p>
            <a:r>
              <a:rPr lang="en-GB" sz="1400" b="1" dirty="0"/>
              <a:t>	 </a:t>
            </a:r>
            <a:r>
              <a:rPr lang="en-GB" sz="1400" dirty="0"/>
              <a:t>23 feb-2 </a:t>
            </a:r>
            <a:r>
              <a:rPr lang="en-GB" sz="1400" dirty="0" err="1"/>
              <a:t>mrt</a:t>
            </a:r>
            <a:r>
              <a:rPr lang="en-GB" sz="1400" dirty="0"/>
              <a:t>   </a:t>
            </a:r>
            <a:r>
              <a:rPr lang="en-GB" sz="1400" dirty="0" err="1"/>
              <a:t>vroege</a:t>
            </a:r>
            <a:r>
              <a:rPr lang="en-GB" sz="1400" dirty="0"/>
              <a:t> </a:t>
            </a:r>
            <a:r>
              <a:rPr lang="en-GB" sz="1400" dirty="0" err="1"/>
              <a:t>terugkeer</a:t>
            </a:r>
            <a:endParaRPr lang="en-GB" sz="1400" dirty="0"/>
          </a:p>
          <a:p>
            <a:r>
              <a:rPr lang="en-GB" sz="1400" dirty="0"/>
              <a:t>	 </a:t>
            </a:r>
            <a:r>
              <a:rPr lang="en-GB" sz="1400" dirty="0">
                <a:solidFill>
                  <a:srgbClr val="FF0000"/>
                </a:solidFill>
              </a:rPr>
              <a:t>16-18 </a:t>
            </a:r>
            <a:r>
              <a:rPr lang="en-GB" sz="1400" dirty="0" err="1">
                <a:solidFill>
                  <a:srgbClr val="FF0000"/>
                </a:solidFill>
              </a:rPr>
              <a:t>mrt</a:t>
            </a:r>
            <a:r>
              <a:rPr lang="en-GB" sz="1400" dirty="0">
                <a:solidFill>
                  <a:srgbClr val="FF0000"/>
                </a:solidFill>
              </a:rPr>
              <a:t>   </a:t>
            </a:r>
            <a:r>
              <a:rPr lang="en-GB" sz="1400" dirty="0" err="1"/>
              <a:t>definitieve</a:t>
            </a:r>
            <a:r>
              <a:rPr lang="en-GB" sz="1400" dirty="0"/>
              <a:t> </a:t>
            </a:r>
            <a:r>
              <a:rPr lang="en-GB" sz="1400" dirty="0" err="1"/>
              <a:t>terugkeer</a:t>
            </a:r>
            <a:endParaRPr lang="en-GB" sz="1400" dirty="0"/>
          </a:p>
          <a:p>
            <a:endParaRPr lang="en-GB" sz="1600" b="1" dirty="0"/>
          </a:p>
        </p:txBody>
      </p:sp>
      <p:grpSp>
        <p:nvGrpSpPr>
          <p:cNvPr id="23" name="Group 22"/>
          <p:cNvGrpSpPr/>
          <p:nvPr/>
        </p:nvGrpSpPr>
        <p:grpSpPr>
          <a:xfrm>
            <a:off x="7929293" y="686486"/>
            <a:ext cx="410772" cy="5131168"/>
            <a:chOff x="8429625" y="275771"/>
            <a:chExt cx="514350" cy="6104618"/>
          </a:xfrm>
        </p:grpSpPr>
        <p:sp>
          <p:nvSpPr>
            <p:cNvPr id="7" name="Ovaal 9"/>
            <p:cNvSpPr/>
            <p:nvPr/>
          </p:nvSpPr>
          <p:spPr>
            <a:xfrm>
              <a:off x="8429625" y="275771"/>
              <a:ext cx="238125"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9"/>
            <p:cNvSpPr/>
            <p:nvPr/>
          </p:nvSpPr>
          <p:spPr>
            <a:xfrm>
              <a:off x="8591550" y="1294946"/>
              <a:ext cx="238125"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9"/>
            <p:cNvSpPr/>
            <p:nvPr/>
          </p:nvSpPr>
          <p:spPr>
            <a:xfrm>
              <a:off x="8505825" y="2390321"/>
              <a:ext cx="238125"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9"/>
            <p:cNvSpPr/>
            <p:nvPr/>
          </p:nvSpPr>
          <p:spPr>
            <a:xfrm>
              <a:off x="8705850" y="3552371"/>
              <a:ext cx="238125"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9"/>
            <p:cNvSpPr/>
            <p:nvPr/>
          </p:nvSpPr>
          <p:spPr>
            <a:xfrm>
              <a:off x="8515350" y="4771571"/>
              <a:ext cx="238125"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9"/>
            <p:cNvSpPr/>
            <p:nvPr/>
          </p:nvSpPr>
          <p:spPr>
            <a:xfrm>
              <a:off x="8562975" y="5828846"/>
              <a:ext cx="238125"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TextBox 13"/>
          <p:cNvSpPr txBox="1"/>
          <p:nvPr/>
        </p:nvSpPr>
        <p:spPr>
          <a:xfrm>
            <a:off x="126898" y="5912110"/>
            <a:ext cx="3396144" cy="369332"/>
          </a:xfrm>
          <a:prstGeom prst="rect">
            <a:avLst/>
          </a:prstGeom>
          <a:noFill/>
        </p:spPr>
        <p:txBody>
          <a:bodyPr wrap="square" rtlCol="0">
            <a:spAutoFit/>
          </a:bodyPr>
          <a:lstStyle/>
          <a:p>
            <a:r>
              <a:rPr lang="en-US" b="1" dirty="0" err="1">
                <a:solidFill>
                  <a:srgbClr val="C00000"/>
                </a:solidFill>
                <a:sym typeface="Wingdings" pitchFamily="2" charset="2"/>
              </a:rPr>
              <a:t>tenminste</a:t>
            </a:r>
            <a:r>
              <a:rPr lang="en-US" b="1" dirty="0">
                <a:solidFill>
                  <a:srgbClr val="C00000"/>
                </a:solidFill>
                <a:sym typeface="Wingdings" pitchFamily="2" charset="2"/>
              </a:rPr>
              <a:t> 25 </a:t>
            </a:r>
            <a:r>
              <a:rPr lang="en-US" b="1" dirty="0" err="1">
                <a:solidFill>
                  <a:srgbClr val="C00000"/>
                </a:solidFill>
                <a:sym typeface="Wingdings" pitchFamily="2" charset="2"/>
              </a:rPr>
              <a:t>dagen</a:t>
            </a:r>
            <a:r>
              <a:rPr lang="en-US" b="1" dirty="0">
                <a:solidFill>
                  <a:srgbClr val="C00000"/>
                </a:solidFill>
                <a:sym typeface="Wingdings" pitchFamily="2" charset="2"/>
              </a:rPr>
              <a:t> </a:t>
            </a:r>
            <a:r>
              <a:rPr lang="en-US" b="1" dirty="0" err="1">
                <a:solidFill>
                  <a:srgbClr val="C00000"/>
                </a:solidFill>
                <a:sym typeface="Wingdings" pitchFamily="2" charset="2"/>
              </a:rPr>
              <a:t>verschillend</a:t>
            </a:r>
            <a:endParaRPr lang="en-US" b="1" dirty="0">
              <a:solidFill>
                <a:srgbClr val="C00000"/>
              </a:solidFill>
            </a:endParaRPr>
          </a:p>
        </p:txBody>
      </p:sp>
      <p:sp>
        <p:nvSpPr>
          <p:cNvPr id="2" name="Freeform 1"/>
          <p:cNvSpPr/>
          <p:nvPr/>
        </p:nvSpPr>
        <p:spPr>
          <a:xfrm>
            <a:off x="8030624" y="918282"/>
            <a:ext cx="168546" cy="4548531"/>
          </a:xfrm>
          <a:custGeom>
            <a:avLst/>
            <a:gdLst>
              <a:gd name="connsiteX0" fmla="*/ 0 w 215755"/>
              <a:gd name="connsiteY0" fmla="*/ 0 h 5529532"/>
              <a:gd name="connsiteX1" fmla="*/ 172528 w 215755"/>
              <a:gd name="connsiteY1" fmla="*/ 1017917 h 5529532"/>
              <a:gd name="connsiteX2" fmla="*/ 69011 w 215755"/>
              <a:gd name="connsiteY2" fmla="*/ 2104845 h 5529532"/>
              <a:gd name="connsiteX3" fmla="*/ 215660 w 215755"/>
              <a:gd name="connsiteY3" fmla="*/ 3260785 h 5529532"/>
              <a:gd name="connsiteX4" fmla="*/ 43132 w 215755"/>
              <a:gd name="connsiteY4" fmla="*/ 4433977 h 5529532"/>
              <a:gd name="connsiteX5" fmla="*/ 112143 w 215755"/>
              <a:gd name="connsiteY5" fmla="*/ 5529532 h 552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55" h="5529532">
                <a:moveTo>
                  <a:pt x="0" y="0"/>
                </a:moveTo>
                <a:cubicBezTo>
                  <a:pt x="80513" y="333555"/>
                  <a:pt x="161026" y="667110"/>
                  <a:pt x="172528" y="1017917"/>
                </a:cubicBezTo>
                <a:cubicBezTo>
                  <a:pt x="184030" y="1368724"/>
                  <a:pt x="61822" y="1731034"/>
                  <a:pt x="69011" y="2104845"/>
                </a:cubicBezTo>
                <a:cubicBezTo>
                  <a:pt x="76200" y="2478656"/>
                  <a:pt x="219973" y="2872596"/>
                  <a:pt x="215660" y="3260785"/>
                </a:cubicBezTo>
                <a:cubicBezTo>
                  <a:pt x="211347" y="3648974"/>
                  <a:pt x="60385" y="4055853"/>
                  <a:pt x="43132" y="4433977"/>
                </a:cubicBezTo>
                <a:cubicBezTo>
                  <a:pt x="25879" y="4812101"/>
                  <a:pt x="69011" y="5170816"/>
                  <a:pt x="112143" y="5529532"/>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27" name="Rectangle 26"/>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28" name="Tekstvak 2"/>
          <p:cNvSpPr txBox="1"/>
          <p:nvPr/>
        </p:nvSpPr>
        <p:spPr>
          <a:xfrm>
            <a:off x="126898" y="329596"/>
            <a:ext cx="4608577" cy="461665"/>
          </a:xfrm>
          <a:prstGeom prst="rect">
            <a:avLst/>
          </a:prstGeom>
          <a:noFill/>
        </p:spPr>
        <p:txBody>
          <a:bodyPr wrap="square" rtlCol="0">
            <a:spAutoFit/>
          </a:bodyPr>
          <a:lstStyle/>
          <a:p>
            <a:r>
              <a:rPr lang="nl-NL" sz="2400" b="1" dirty="0"/>
              <a:t>Terugkeerdata</a:t>
            </a:r>
            <a:endParaRPr lang="nl-NL" sz="2400" b="1" baseline="30000" dirty="0"/>
          </a:p>
        </p:txBody>
      </p:sp>
      <p:sp>
        <p:nvSpPr>
          <p:cNvPr id="17" name="TextBox 16"/>
          <p:cNvSpPr txBox="1"/>
          <p:nvPr/>
        </p:nvSpPr>
        <p:spPr>
          <a:xfrm>
            <a:off x="4658263" y="6185140"/>
            <a:ext cx="4011283" cy="276999"/>
          </a:xfrm>
          <a:prstGeom prst="rect">
            <a:avLst/>
          </a:prstGeom>
          <a:noFill/>
        </p:spPr>
        <p:txBody>
          <a:bodyPr wrap="square" rtlCol="0">
            <a:spAutoFit/>
          </a:bodyPr>
          <a:lstStyle/>
          <a:p>
            <a:r>
              <a:rPr lang="nl-NL" sz="1200" b="1" dirty="0"/>
              <a:t>mei   jun   jul    aug   sep    okt   nov   dec  jan   feb   mrt   apr</a:t>
            </a:r>
            <a:endParaRPr lang="en-GB" sz="1200" b="1" dirty="0"/>
          </a:p>
        </p:txBody>
      </p:sp>
      <p:pic>
        <p:nvPicPr>
          <p:cNvPr id="3" name="Afbeelding 15" descr="Afbeelding met watervogel, vogel, meeuw, zeemeeuw&#10;&#10;Automatisch gegenereerde beschrijving">
            <a:extLst>
              <a:ext uri="{FF2B5EF4-FFF2-40B4-BE49-F238E27FC236}">
                <a16:creationId xmlns:a16="http://schemas.microsoft.com/office/drawing/2014/main" id="{92472D34-578B-42A4-D1D9-5082653504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366" y="799256"/>
            <a:ext cx="1271844" cy="1271844"/>
          </a:xfrm>
          <a:prstGeom prst="rect">
            <a:avLst/>
          </a:prstGeom>
        </p:spPr>
      </p:pic>
    </p:spTree>
    <p:extLst>
      <p:ext uri="{BB962C8B-B14F-4D97-AF65-F5344CB8AC3E}">
        <p14:creationId xmlns:p14="http://schemas.microsoft.com/office/powerpoint/2010/main" val="20766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23" name="Rectangle 2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pic>
        <p:nvPicPr>
          <p:cNvPr id="1026" name="Picture 2"/>
          <p:cNvPicPr>
            <a:picLocks noChangeAspect="1" noChangeArrowheads="1"/>
          </p:cNvPicPr>
          <p:nvPr/>
        </p:nvPicPr>
        <p:blipFill>
          <a:blip r:embed="rId2" cstate="screen">
            <a:lum bright="-37000" contrast="11000"/>
            <a:extLst>
              <a:ext uri="{28A0092B-C50C-407E-A947-70E740481C1C}">
                <a14:useLocalDpi xmlns:a14="http://schemas.microsoft.com/office/drawing/2010/main"/>
              </a:ext>
            </a:extLst>
          </a:blip>
          <a:srcRect/>
          <a:stretch>
            <a:fillRect/>
          </a:stretch>
        </p:blipFill>
        <p:spPr bwMode="auto">
          <a:xfrm>
            <a:off x="4753158" y="559611"/>
            <a:ext cx="3771046" cy="5711781"/>
          </a:xfrm>
          <a:prstGeom prst="rect">
            <a:avLst/>
          </a:prstGeom>
          <a:noFill/>
          <a:ln w="9525">
            <a:noFill/>
            <a:miter lim="800000"/>
            <a:headEnd/>
            <a:tailEnd/>
          </a:ln>
          <a:effectLst/>
        </p:spPr>
      </p:pic>
      <p:sp>
        <p:nvSpPr>
          <p:cNvPr id="3" name="Tekstvak 2"/>
          <p:cNvSpPr txBox="1"/>
          <p:nvPr/>
        </p:nvSpPr>
        <p:spPr>
          <a:xfrm>
            <a:off x="118519" y="328391"/>
            <a:ext cx="4608577" cy="461665"/>
          </a:xfrm>
          <a:prstGeom prst="rect">
            <a:avLst/>
          </a:prstGeom>
          <a:noFill/>
        </p:spPr>
        <p:txBody>
          <a:bodyPr wrap="square" rtlCol="0">
            <a:spAutoFit/>
          </a:bodyPr>
          <a:lstStyle/>
          <a:p>
            <a:r>
              <a:rPr lang="nl-NL" sz="2400" b="1" dirty="0"/>
              <a:t>Vroege terugkeer</a:t>
            </a:r>
            <a:endParaRPr lang="nl-NL" sz="2400" b="1" baseline="30000" dirty="0"/>
          </a:p>
        </p:txBody>
      </p:sp>
      <p:sp>
        <p:nvSpPr>
          <p:cNvPr id="4" name="Tekstvak 3"/>
          <p:cNvSpPr txBox="1"/>
          <p:nvPr/>
        </p:nvSpPr>
        <p:spPr>
          <a:xfrm>
            <a:off x="1243656" y="737261"/>
            <a:ext cx="4294909" cy="5416868"/>
          </a:xfrm>
          <a:prstGeom prst="rect">
            <a:avLst/>
          </a:prstGeom>
          <a:noFill/>
        </p:spPr>
        <p:txBody>
          <a:bodyPr wrap="square" rtlCol="0">
            <a:spAutoFit/>
          </a:bodyPr>
          <a:lstStyle/>
          <a:p>
            <a:r>
              <a:rPr lang="en-GB" sz="1600" b="1" dirty="0"/>
              <a:t>F.ASD</a:t>
            </a:r>
            <a:r>
              <a:rPr lang="en-GB" sz="1600" dirty="0"/>
              <a:t> </a:t>
            </a:r>
            <a:r>
              <a:rPr lang="en-GB" sz="1400" dirty="0"/>
              <a:t>-      </a:t>
            </a:r>
            <a:r>
              <a:rPr lang="en-GB" sz="1400" b="1" dirty="0"/>
              <a:t>11-12 jan</a:t>
            </a:r>
            <a:r>
              <a:rPr lang="en-GB" sz="1400" dirty="0"/>
              <a:t> </a:t>
            </a:r>
            <a:r>
              <a:rPr lang="en-GB" sz="1400" dirty="0" err="1"/>
              <a:t>vertrek</a:t>
            </a:r>
            <a:r>
              <a:rPr lang="en-GB" sz="1400" dirty="0"/>
              <a:t> </a:t>
            </a:r>
            <a:r>
              <a:rPr lang="en-GB" sz="1400" dirty="0">
                <a:sym typeface="Wingdings" pitchFamily="2" charset="2"/>
              </a:rPr>
              <a:t> Z</a:t>
            </a:r>
            <a:endParaRPr lang="en-GB" sz="1400" dirty="0"/>
          </a:p>
          <a:p>
            <a:r>
              <a:rPr lang="en-GB" sz="1400" dirty="0"/>
              <a:t>	</a:t>
            </a:r>
            <a:r>
              <a:rPr lang="en-GB" sz="1400" dirty="0">
                <a:solidFill>
                  <a:srgbClr val="FF0000"/>
                </a:solidFill>
              </a:rPr>
              <a:t>31 jan-16 </a:t>
            </a:r>
            <a:r>
              <a:rPr lang="en-GB" sz="1400" dirty="0" err="1">
                <a:solidFill>
                  <a:srgbClr val="FF0000"/>
                </a:solidFill>
              </a:rPr>
              <a:t>feb</a:t>
            </a:r>
            <a:r>
              <a:rPr lang="en-GB" sz="1400" dirty="0">
                <a:solidFill>
                  <a:srgbClr val="FF0000"/>
                </a:solidFill>
              </a:rPr>
              <a:t> </a:t>
            </a:r>
            <a:r>
              <a:rPr lang="en-GB" sz="1400" dirty="0" err="1">
                <a:solidFill>
                  <a:srgbClr val="FF0000"/>
                </a:solidFill>
              </a:rPr>
              <a:t>vroege</a:t>
            </a:r>
            <a:r>
              <a:rPr lang="en-GB" sz="1400" dirty="0">
                <a:solidFill>
                  <a:srgbClr val="FF0000"/>
                </a:solidFill>
              </a:rPr>
              <a:t> </a:t>
            </a:r>
            <a:r>
              <a:rPr lang="en-GB" sz="1400" dirty="0" err="1">
                <a:solidFill>
                  <a:srgbClr val="FF0000"/>
                </a:solidFill>
              </a:rPr>
              <a:t>terugkeer</a:t>
            </a:r>
            <a:endParaRPr lang="en-GB" sz="1400" dirty="0">
              <a:solidFill>
                <a:srgbClr val="FF0000"/>
              </a:solidFill>
            </a:endParaRPr>
          </a:p>
          <a:p>
            <a:pPr>
              <a:spcAft>
                <a:spcPts val="600"/>
              </a:spcAft>
            </a:pPr>
            <a:r>
              <a:rPr lang="en-GB" sz="1400" dirty="0"/>
              <a:t>	3-5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r>
              <a:rPr lang="en-GB" sz="1600" b="1" dirty="0"/>
              <a:t>F.ASH</a:t>
            </a:r>
            <a:r>
              <a:rPr lang="en-GB" sz="1600" dirty="0"/>
              <a:t> </a:t>
            </a:r>
            <a:r>
              <a:rPr lang="en-GB" sz="1400" dirty="0"/>
              <a:t>-  	</a:t>
            </a:r>
            <a:r>
              <a:rPr lang="en-GB" sz="1400" b="1" dirty="0"/>
              <a:t>22-25 </a:t>
            </a:r>
            <a:r>
              <a:rPr lang="en-GB" sz="1400" b="1" dirty="0" err="1"/>
              <a:t>nov</a:t>
            </a:r>
            <a:r>
              <a:rPr lang="en-GB" sz="1400" b="1" dirty="0"/>
              <a:t> </a:t>
            </a:r>
            <a:r>
              <a:rPr lang="en-GB" sz="1400" dirty="0" err="1"/>
              <a:t>vertrek</a:t>
            </a:r>
            <a:r>
              <a:rPr lang="en-GB" sz="1400" dirty="0"/>
              <a:t> </a:t>
            </a:r>
            <a:r>
              <a:rPr lang="en-GB" sz="1400" dirty="0">
                <a:sym typeface="Wingdings" pitchFamily="2" charset="2"/>
              </a:rPr>
              <a:t> ZW</a:t>
            </a:r>
            <a:endParaRPr lang="en-GB" sz="1400" dirty="0"/>
          </a:p>
          <a:p>
            <a:r>
              <a:rPr lang="en-GB" sz="1400" dirty="0"/>
              <a:t>	</a:t>
            </a:r>
            <a:r>
              <a:rPr lang="en-GB" sz="1400" dirty="0">
                <a:solidFill>
                  <a:srgbClr val="FF0000"/>
                </a:solidFill>
              </a:rPr>
              <a:t>16-23 </a:t>
            </a:r>
            <a:r>
              <a:rPr lang="en-GB" sz="1400" dirty="0" err="1">
                <a:solidFill>
                  <a:srgbClr val="FF0000"/>
                </a:solidFill>
              </a:rPr>
              <a:t>mrt</a:t>
            </a:r>
            <a:r>
              <a:rPr lang="en-GB" sz="1400" dirty="0">
                <a:solidFill>
                  <a:srgbClr val="FF0000"/>
                </a:solidFill>
              </a:rPr>
              <a:t> </a:t>
            </a:r>
            <a:r>
              <a:rPr lang="en-GB" sz="1400" dirty="0" err="1">
                <a:solidFill>
                  <a:srgbClr val="FF0000"/>
                </a:solidFill>
              </a:rPr>
              <a:t>onvolledige</a:t>
            </a:r>
            <a:r>
              <a:rPr lang="en-GB" sz="1400" dirty="0">
                <a:solidFill>
                  <a:srgbClr val="FF0000"/>
                </a:solidFill>
              </a:rPr>
              <a:t> </a:t>
            </a:r>
            <a:r>
              <a:rPr lang="en-GB" sz="1400" dirty="0" err="1">
                <a:solidFill>
                  <a:srgbClr val="FF0000"/>
                </a:solidFill>
              </a:rPr>
              <a:t>terugkeer</a:t>
            </a:r>
            <a:endParaRPr lang="en-GB" sz="1400" dirty="0">
              <a:solidFill>
                <a:srgbClr val="FF0000"/>
              </a:solidFill>
            </a:endParaRPr>
          </a:p>
          <a:p>
            <a:pPr>
              <a:spcAft>
                <a:spcPts val="1200"/>
              </a:spcAft>
            </a:pPr>
            <a:r>
              <a:rPr lang="en-GB" sz="1400" dirty="0"/>
              <a:t>	28-29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r>
              <a:rPr lang="en-GB" sz="1600" b="1" dirty="0"/>
              <a:t>M.AMH </a:t>
            </a:r>
            <a:r>
              <a:rPr lang="en-GB" sz="1400" dirty="0"/>
              <a:t>-  </a:t>
            </a:r>
            <a:r>
              <a:rPr lang="en-GB" sz="1400" b="1" dirty="0"/>
              <a:t>12-15 </a:t>
            </a:r>
            <a:r>
              <a:rPr lang="en-GB" sz="1400" b="1" dirty="0" err="1"/>
              <a:t>dec</a:t>
            </a:r>
            <a:r>
              <a:rPr lang="en-GB" sz="1400" b="1" dirty="0"/>
              <a:t> </a:t>
            </a:r>
            <a:r>
              <a:rPr lang="en-GB" sz="1400" dirty="0" err="1"/>
              <a:t>vertrek</a:t>
            </a:r>
            <a:r>
              <a:rPr lang="en-GB" sz="1400" dirty="0"/>
              <a:t> </a:t>
            </a:r>
            <a:r>
              <a:rPr lang="en-GB" sz="1400" dirty="0">
                <a:sym typeface="Wingdings" pitchFamily="2" charset="2"/>
              </a:rPr>
              <a:t> ZO</a:t>
            </a:r>
            <a:endParaRPr lang="en-GB" sz="1400" dirty="0"/>
          </a:p>
          <a:p>
            <a:r>
              <a:rPr lang="en-GB" sz="1400" dirty="0"/>
              <a:t>	 </a:t>
            </a:r>
            <a:r>
              <a:rPr lang="en-GB" sz="1400" dirty="0">
                <a:solidFill>
                  <a:srgbClr val="FF0000"/>
                </a:solidFill>
              </a:rPr>
              <a:t>23-26 </a:t>
            </a:r>
            <a:r>
              <a:rPr lang="en-GB" sz="1400" dirty="0" err="1">
                <a:solidFill>
                  <a:srgbClr val="FF0000"/>
                </a:solidFill>
              </a:rPr>
              <a:t>feb</a:t>
            </a:r>
            <a:r>
              <a:rPr lang="en-GB" sz="1400" dirty="0">
                <a:solidFill>
                  <a:srgbClr val="FF0000"/>
                </a:solidFill>
              </a:rPr>
              <a:t>   </a:t>
            </a:r>
            <a:r>
              <a:rPr lang="en-GB" sz="1400" dirty="0" err="1">
                <a:solidFill>
                  <a:srgbClr val="FF0000"/>
                </a:solidFill>
              </a:rPr>
              <a:t>vroege</a:t>
            </a:r>
            <a:r>
              <a:rPr lang="en-GB" sz="1400" dirty="0">
                <a:solidFill>
                  <a:srgbClr val="FF0000"/>
                </a:solidFill>
              </a:rPr>
              <a:t> </a:t>
            </a:r>
            <a:r>
              <a:rPr lang="en-GB" sz="1400" dirty="0" err="1">
                <a:solidFill>
                  <a:srgbClr val="FF0000"/>
                </a:solidFill>
              </a:rPr>
              <a:t>terugkeer</a:t>
            </a:r>
            <a:endParaRPr lang="en-GB" sz="1400" dirty="0">
              <a:solidFill>
                <a:srgbClr val="FF0000"/>
              </a:solidFill>
            </a:endParaRPr>
          </a:p>
          <a:p>
            <a:r>
              <a:rPr lang="en-GB" sz="1400" dirty="0"/>
              <a:t>	 8-10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endParaRPr lang="en-GB" sz="1600" dirty="0"/>
          </a:p>
          <a:p>
            <a:r>
              <a:rPr lang="en-GB" sz="1600" b="1" dirty="0"/>
              <a:t>M.ANK</a:t>
            </a:r>
            <a:r>
              <a:rPr lang="en-GB" sz="1600" dirty="0"/>
              <a:t> </a:t>
            </a:r>
            <a:r>
              <a:rPr lang="en-GB" sz="1400" dirty="0"/>
              <a:t>–  </a:t>
            </a:r>
            <a:r>
              <a:rPr lang="en-GB" sz="1400" b="1" dirty="0"/>
              <a:t>10-12 </a:t>
            </a:r>
            <a:r>
              <a:rPr lang="en-GB" sz="1400" b="1" dirty="0" err="1"/>
              <a:t>sep</a:t>
            </a:r>
            <a:r>
              <a:rPr lang="en-GB" sz="1400" dirty="0"/>
              <a:t> </a:t>
            </a:r>
            <a:r>
              <a:rPr lang="en-GB" sz="1400" dirty="0" err="1"/>
              <a:t>vertrek</a:t>
            </a:r>
            <a:r>
              <a:rPr lang="en-GB" sz="1400" dirty="0"/>
              <a:t> </a:t>
            </a:r>
            <a:r>
              <a:rPr lang="en-GB" sz="1400" dirty="0">
                <a:sym typeface="Wingdings" pitchFamily="2" charset="2"/>
              </a:rPr>
              <a:t> Z</a:t>
            </a:r>
            <a:endParaRPr lang="en-GB" sz="1400" b="1" dirty="0"/>
          </a:p>
          <a:p>
            <a:r>
              <a:rPr lang="en-GB" sz="1400" b="1" dirty="0"/>
              <a:t>	</a:t>
            </a:r>
            <a:r>
              <a:rPr lang="en-GB" sz="1400" dirty="0">
                <a:solidFill>
                  <a:srgbClr val="FF0000"/>
                </a:solidFill>
              </a:rPr>
              <a:t>7-11 </a:t>
            </a:r>
            <a:r>
              <a:rPr lang="en-GB" sz="1400" dirty="0" err="1">
                <a:solidFill>
                  <a:srgbClr val="FF0000"/>
                </a:solidFill>
              </a:rPr>
              <a:t>mrt</a:t>
            </a:r>
            <a:r>
              <a:rPr lang="en-GB" sz="1400" dirty="0">
                <a:solidFill>
                  <a:srgbClr val="FF0000"/>
                </a:solidFill>
              </a:rPr>
              <a:t>   </a:t>
            </a:r>
            <a:r>
              <a:rPr lang="en-GB" sz="1400" dirty="0" err="1">
                <a:solidFill>
                  <a:srgbClr val="FF0000"/>
                </a:solidFill>
              </a:rPr>
              <a:t>vroege</a:t>
            </a:r>
            <a:r>
              <a:rPr lang="en-GB" sz="1400" dirty="0">
                <a:solidFill>
                  <a:srgbClr val="FF0000"/>
                </a:solidFill>
              </a:rPr>
              <a:t> </a:t>
            </a:r>
            <a:r>
              <a:rPr lang="en-GB" sz="1400" dirty="0" err="1">
                <a:solidFill>
                  <a:srgbClr val="FF0000"/>
                </a:solidFill>
              </a:rPr>
              <a:t>terugkeer</a:t>
            </a:r>
            <a:endParaRPr lang="en-GB" sz="1400" dirty="0">
              <a:solidFill>
                <a:srgbClr val="FF0000"/>
              </a:solidFill>
            </a:endParaRPr>
          </a:p>
          <a:p>
            <a:r>
              <a:rPr lang="en-GB" sz="1400" b="1" dirty="0">
                <a:solidFill>
                  <a:srgbClr val="FF0000"/>
                </a:solidFill>
              </a:rPr>
              <a:t>	</a:t>
            </a:r>
            <a:r>
              <a:rPr lang="en-GB" sz="1400" dirty="0">
                <a:solidFill>
                  <a:srgbClr val="FF0000"/>
                </a:solidFill>
              </a:rPr>
              <a:t>17-23 </a:t>
            </a:r>
            <a:r>
              <a:rPr lang="en-GB" sz="1400" dirty="0" err="1">
                <a:solidFill>
                  <a:srgbClr val="FF0000"/>
                </a:solidFill>
              </a:rPr>
              <a:t>mrt</a:t>
            </a:r>
            <a:r>
              <a:rPr lang="en-GB" sz="1400" dirty="0">
                <a:solidFill>
                  <a:srgbClr val="FF0000"/>
                </a:solidFill>
              </a:rPr>
              <a:t> 2</a:t>
            </a:r>
            <a:r>
              <a:rPr lang="en-GB" sz="1400" baseline="30000" dirty="0">
                <a:solidFill>
                  <a:srgbClr val="FF0000"/>
                </a:solidFill>
              </a:rPr>
              <a:t>e</a:t>
            </a:r>
            <a:r>
              <a:rPr lang="en-GB" sz="1400" dirty="0">
                <a:solidFill>
                  <a:srgbClr val="FF0000"/>
                </a:solidFill>
              </a:rPr>
              <a:t>  </a:t>
            </a:r>
            <a:r>
              <a:rPr lang="en-GB" sz="1400" dirty="0" err="1">
                <a:solidFill>
                  <a:srgbClr val="FF0000"/>
                </a:solidFill>
              </a:rPr>
              <a:t>vroege</a:t>
            </a:r>
            <a:r>
              <a:rPr lang="en-GB" sz="1400" dirty="0">
                <a:solidFill>
                  <a:srgbClr val="FF0000"/>
                </a:solidFill>
              </a:rPr>
              <a:t> </a:t>
            </a:r>
            <a:r>
              <a:rPr lang="en-GB" sz="1400" dirty="0" err="1">
                <a:solidFill>
                  <a:srgbClr val="FF0000"/>
                </a:solidFill>
              </a:rPr>
              <a:t>terugkeer</a:t>
            </a:r>
            <a:endParaRPr lang="en-GB" sz="1400" dirty="0">
              <a:solidFill>
                <a:srgbClr val="FF0000"/>
              </a:solidFill>
            </a:endParaRPr>
          </a:p>
          <a:p>
            <a:pPr>
              <a:spcAft>
                <a:spcPts val="600"/>
              </a:spcAft>
            </a:pPr>
            <a:r>
              <a:rPr lang="en-GB" sz="1400" dirty="0"/>
              <a:t>	16-26 </a:t>
            </a:r>
            <a:r>
              <a:rPr lang="en-GB" sz="1400" dirty="0" err="1"/>
              <a:t>mrt</a:t>
            </a:r>
            <a:r>
              <a:rPr lang="en-GB" sz="1400" dirty="0"/>
              <a:t>   </a:t>
            </a:r>
            <a:r>
              <a:rPr lang="en-GB" sz="1400" dirty="0" err="1"/>
              <a:t>definitieve</a:t>
            </a:r>
            <a:r>
              <a:rPr lang="en-GB" sz="1400" dirty="0"/>
              <a:t> </a:t>
            </a:r>
            <a:r>
              <a:rPr lang="en-GB" sz="1400" dirty="0" err="1"/>
              <a:t>terugkeer</a:t>
            </a:r>
            <a:endParaRPr lang="en-GB" sz="1600" dirty="0"/>
          </a:p>
          <a:p>
            <a:r>
              <a:rPr lang="en-GB" sz="1600" b="1" dirty="0"/>
              <a:t>M.ARZ</a:t>
            </a:r>
            <a:r>
              <a:rPr lang="en-GB" sz="1600" dirty="0"/>
              <a:t> </a:t>
            </a:r>
            <a:r>
              <a:rPr lang="en-GB" sz="1400" dirty="0"/>
              <a:t>–   </a:t>
            </a:r>
            <a:r>
              <a:rPr lang="en-GB" sz="1400" b="1" dirty="0"/>
              <a:t>14-18 </a:t>
            </a:r>
            <a:r>
              <a:rPr lang="en-GB" sz="1400" b="1" dirty="0" err="1"/>
              <a:t>dec</a:t>
            </a:r>
            <a:r>
              <a:rPr lang="en-GB" sz="1400" dirty="0"/>
              <a:t> </a:t>
            </a:r>
            <a:r>
              <a:rPr lang="en-GB" sz="1400" dirty="0" err="1"/>
              <a:t>vertrek</a:t>
            </a:r>
            <a:r>
              <a:rPr lang="en-GB" sz="1400" dirty="0"/>
              <a:t> </a:t>
            </a:r>
            <a:r>
              <a:rPr lang="en-GB" sz="1400" dirty="0">
                <a:sym typeface="Wingdings" pitchFamily="2" charset="2"/>
              </a:rPr>
              <a:t> ZW</a:t>
            </a:r>
            <a:endParaRPr lang="en-GB" sz="1400" b="1" dirty="0"/>
          </a:p>
          <a:p>
            <a:r>
              <a:rPr lang="en-GB" sz="1400" b="1" dirty="0"/>
              <a:t>	</a:t>
            </a:r>
            <a:r>
              <a:rPr lang="en-GB" sz="1400" dirty="0">
                <a:solidFill>
                  <a:srgbClr val="FF0000"/>
                </a:solidFill>
              </a:rPr>
              <a:t>23 feb-2 </a:t>
            </a:r>
            <a:r>
              <a:rPr lang="en-GB" sz="1400" dirty="0" err="1">
                <a:solidFill>
                  <a:srgbClr val="FF0000"/>
                </a:solidFill>
              </a:rPr>
              <a:t>mrt</a:t>
            </a:r>
            <a:r>
              <a:rPr lang="en-GB" sz="1400" dirty="0">
                <a:solidFill>
                  <a:srgbClr val="FF0000"/>
                </a:solidFill>
              </a:rPr>
              <a:t>  </a:t>
            </a:r>
            <a:r>
              <a:rPr lang="en-GB" sz="1400" dirty="0" err="1">
                <a:solidFill>
                  <a:srgbClr val="FF0000"/>
                </a:solidFill>
              </a:rPr>
              <a:t>vroege</a:t>
            </a:r>
            <a:r>
              <a:rPr lang="en-GB" sz="1400" dirty="0">
                <a:solidFill>
                  <a:srgbClr val="FF0000"/>
                </a:solidFill>
              </a:rPr>
              <a:t> </a:t>
            </a:r>
            <a:r>
              <a:rPr lang="en-GB" sz="1400" dirty="0" err="1">
                <a:solidFill>
                  <a:srgbClr val="FF0000"/>
                </a:solidFill>
              </a:rPr>
              <a:t>terugkeer</a:t>
            </a:r>
            <a:endParaRPr lang="en-GB" sz="1400" dirty="0">
              <a:solidFill>
                <a:srgbClr val="FF0000"/>
              </a:solidFill>
            </a:endParaRPr>
          </a:p>
          <a:p>
            <a:r>
              <a:rPr lang="en-GB" sz="1400" b="1" dirty="0"/>
              <a:t>	</a:t>
            </a:r>
            <a:r>
              <a:rPr lang="en-GB" sz="1400" dirty="0"/>
              <a:t>8-9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endParaRPr lang="en-GB" b="1" dirty="0"/>
          </a:p>
          <a:p>
            <a:r>
              <a:rPr lang="en-GB" sz="1600" b="1" dirty="0"/>
              <a:t>M.ASL </a:t>
            </a:r>
            <a:r>
              <a:rPr lang="en-GB" sz="1600" dirty="0"/>
              <a:t> –  </a:t>
            </a:r>
            <a:r>
              <a:rPr lang="en-GB" sz="1400" b="1" dirty="0"/>
              <a:t>25-27 </a:t>
            </a:r>
            <a:r>
              <a:rPr lang="en-GB" sz="1400" b="1" dirty="0" err="1"/>
              <a:t>aug</a:t>
            </a:r>
            <a:r>
              <a:rPr lang="en-GB" sz="1400" dirty="0"/>
              <a:t> </a:t>
            </a:r>
            <a:r>
              <a:rPr lang="en-GB" sz="1400" dirty="0" err="1"/>
              <a:t>vertrek</a:t>
            </a:r>
            <a:r>
              <a:rPr lang="en-GB" sz="1400" dirty="0"/>
              <a:t> </a:t>
            </a:r>
            <a:r>
              <a:rPr lang="en-GB" sz="1400" dirty="0">
                <a:sym typeface="Wingdings" pitchFamily="2" charset="2"/>
              </a:rPr>
              <a:t> ZW</a:t>
            </a:r>
          </a:p>
          <a:p>
            <a:r>
              <a:rPr lang="en-GB" sz="1400" b="1" dirty="0"/>
              <a:t>	 </a:t>
            </a:r>
            <a:r>
              <a:rPr lang="en-GB" sz="1400" dirty="0">
                <a:solidFill>
                  <a:srgbClr val="FF0000"/>
                </a:solidFill>
              </a:rPr>
              <a:t>23 feb-2 </a:t>
            </a:r>
            <a:r>
              <a:rPr lang="en-GB" sz="1400" dirty="0" err="1">
                <a:solidFill>
                  <a:srgbClr val="FF0000"/>
                </a:solidFill>
              </a:rPr>
              <a:t>mrt</a:t>
            </a:r>
            <a:r>
              <a:rPr lang="en-GB" sz="1400" dirty="0">
                <a:solidFill>
                  <a:srgbClr val="FF0000"/>
                </a:solidFill>
              </a:rPr>
              <a:t>   </a:t>
            </a:r>
            <a:r>
              <a:rPr lang="en-GB" sz="1400" dirty="0" err="1">
                <a:solidFill>
                  <a:srgbClr val="FF0000"/>
                </a:solidFill>
              </a:rPr>
              <a:t>vroege</a:t>
            </a:r>
            <a:r>
              <a:rPr lang="en-GB" sz="1400" dirty="0">
                <a:solidFill>
                  <a:srgbClr val="FF0000"/>
                </a:solidFill>
              </a:rPr>
              <a:t> </a:t>
            </a:r>
            <a:r>
              <a:rPr lang="en-GB" sz="1400" dirty="0" err="1">
                <a:solidFill>
                  <a:srgbClr val="FF0000"/>
                </a:solidFill>
              </a:rPr>
              <a:t>terugkeer</a:t>
            </a:r>
            <a:endParaRPr lang="en-GB" sz="1400" dirty="0">
              <a:solidFill>
                <a:srgbClr val="FF0000"/>
              </a:solidFill>
            </a:endParaRPr>
          </a:p>
          <a:p>
            <a:r>
              <a:rPr lang="en-GB" sz="1400" dirty="0"/>
              <a:t>	 16-18 </a:t>
            </a:r>
            <a:r>
              <a:rPr lang="en-GB" sz="1400" dirty="0" err="1"/>
              <a:t>mrt</a:t>
            </a:r>
            <a:r>
              <a:rPr lang="en-GB" sz="1400" dirty="0"/>
              <a:t>   </a:t>
            </a:r>
            <a:r>
              <a:rPr lang="en-GB" sz="1400" dirty="0" err="1"/>
              <a:t>definitieve</a:t>
            </a:r>
            <a:r>
              <a:rPr lang="en-GB" sz="1400" dirty="0"/>
              <a:t> </a:t>
            </a:r>
            <a:r>
              <a:rPr lang="en-GB" sz="1400" dirty="0" err="1"/>
              <a:t>terugkeer</a:t>
            </a:r>
            <a:endParaRPr lang="en-GB" sz="1400" dirty="0"/>
          </a:p>
          <a:p>
            <a:endParaRPr lang="en-GB" sz="1600" b="1" dirty="0"/>
          </a:p>
        </p:txBody>
      </p:sp>
      <p:grpSp>
        <p:nvGrpSpPr>
          <p:cNvPr id="15" name="Groep 14"/>
          <p:cNvGrpSpPr/>
          <p:nvPr/>
        </p:nvGrpSpPr>
        <p:grpSpPr>
          <a:xfrm>
            <a:off x="7586452" y="698451"/>
            <a:ext cx="620097" cy="5151461"/>
            <a:chOff x="8026400" y="275771"/>
            <a:chExt cx="769257" cy="6139544"/>
          </a:xfrm>
        </p:grpSpPr>
        <p:sp>
          <p:nvSpPr>
            <p:cNvPr id="10" name="Ovaal 9"/>
            <p:cNvSpPr/>
            <p:nvPr/>
          </p:nvSpPr>
          <p:spPr>
            <a:xfrm>
              <a:off x="8026400" y="275771"/>
              <a:ext cx="391886"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p:cNvSpPr/>
            <p:nvPr/>
          </p:nvSpPr>
          <p:spPr>
            <a:xfrm>
              <a:off x="8236857" y="2373086"/>
              <a:ext cx="391886"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8403771" y="3570515"/>
              <a:ext cx="391886"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8251371" y="4709886"/>
              <a:ext cx="391886"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p:cNvSpPr/>
            <p:nvPr/>
          </p:nvSpPr>
          <p:spPr>
            <a:xfrm>
              <a:off x="8200571" y="5863772"/>
              <a:ext cx="391886" cy="551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7" name="Freeform 16"/>
          <p:cNvSpPr/>
          <p:nvPr/>
        </p:nvSpPr>
        <p:spPr>
          <a:xfrm>
            <a:off x="7686138" y="845376"/>
            <a:ext cx="490394" cy="4603432"/>
          </a:xfrm>
          <a:custGeom>
            <a:avLst/>
            <a:gdLst>
              <a:gd name="connsiteX0" fmla="*/ 0 w 608356"/>
              <a:gd name="connsiteY0" fmla="*/ 0 h 5486400"/>
              <a:gd name="connsiteX1" fmla="*/ 603849 w 608356"/>
              <a:gd name="connsiteY1" fmla="*/ 1035170 h 5486400"/>
              <a:gd name="connsiteX2" fmla="*/ 284672 w 608356"/>
              <a:gd name="connsiteY2" fmla="*/ 2191110 h 5486400"/>
              <a:gd name="connsiteX3" fmla="*/ 457200 w 608356"/>
              <a:gd name="connsiteY3" fmla="*/ 3278038 h 5486400"/>
              <a:gd name="connsiteX4" fmla="*/ 319177 w 608356"/>
              <a:gd name="connsiteY4" fmla="*/ 4442604 h 5486400"/>
              <a:gd name="connsiteX5" fmla="*/ 276045 w 608356"/>
              <a:gd name="connsiteY5"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356" h="5486400">
                <a:moveTo>
                  <a:pt x="0" y="0"/>
                </a:moveTo>
                <a:cubicBezTo>
                  <a:pt x="278202" y="334992"/>
                  <a:pt x="556404" y="669985"/>
                  <a:pt x="603849" y="1035170"/>
                </a:cubicBezTo>
                <a:cubicBezTo>
                  <a:pt x="651294" y="1400355"/>
                  <a:pt x="309114" y="1817299"/>
                  <a:pt x="284672" y="2191110"/>
                </a:cubicBezTo>
                <a:cubicBezTo>
                  <a:pt x="260231" y="2564921"/>
                  <a:pt x="451449" y="2902789"/>
                  <a:pt x="457200" y="3278038"/>
                </a:cubicBezTo>
                <a:cubicBezTo>
                  <a:pt x="462951" y="3653287"/>
                  <a:pt x="349369" y="4074544"/>
                  <a:pt x="319177" y="4442604"/>
                </a:cubicBezTo>
                <a:cubicBezTo>
                  <a:pt x="288985" y="4810664"/>
                  <a:pt x="281796" y="5312434"/>
                  <a:pt x="276045" y="54864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23437" y="5919312"/>
            <a:ext cx="4663440" cy="369332"/>
          </a:xfrm>
          <a:prstGeom prst="rect">
            <a:avLst/>
          </a:prstGeom>
          <a:noFill/>
        </p:spPr>
        <p:txBody>
          <a:bodyPr wrap="square" rtlCol="0">
            <a:spAutoFit/>
          </a:bodyPr>
          <a:lstStyle/>
          <a:p>
            <a:r>
              <a:rPr lang="en-US" b="1" dirty="0" err="1">
                <a:solidFill>
                  <a:srgbClr val="C00000"/>
                </a:solidFill>
                <a:sym typeface="Wingdings" pitchFamily="2" charset="2"/>
              </a:rPr>
              <a:t>tenminste</a:t>
            </a:r>
            <a:r>
              <a:rPr lang="en-US" b="1" dirty="0">
                <a:solidFill>
                  <a:srgbClr val="C00000"/>
                </a:solidFill>
                <a:sym typeface="Wingdings" pitchFamily="2" charset="2"/>
              </a:rPr>
              <a:t> 35 </a:t>
            </a:r>
            <a:r>
              <a:rPr lang="en-US" b="1" dirty="0" err="1">
                <a:solidFill>
                  <a:srgbClr val="C00000"/>
                </a:solidFill>
                <a:sym typeface="Wingdings" pitchFamily="2" charset="2"/>
              </a:rPr>
              <a:t>dagen</a:t>
            </a:r>
            <a:r>
              <a:rPr lang="en-US" b="1" dirty="0">
                <a:solidFill>
                  <a:srgbClr val="C00000"/>
                </a:solidFill>
                <a:sym typeface="Wingdings" pitchFamily="2" charset="2"/>
              </a:rPr>
              <a:t> </a:t>
            </a:r>
            <a:r>
              <a:rPr lang="en-US" b="1" dirty="0" err="1">
                <a:solidFill>
                  <a:srgbClr val="C00000"/>
                </a:solidFill>
                <a:sym typeface="Wingdings" pitchFamily="2" charset="2"/>
              </a:rPr>
              <a:t>verschillend</a:t>
            </a:r>
            <a:endParaRPr lang="en-US" b="1" dirty="0">
              <a:solidFill>
                <a:srgbClr val="C00000"/>
              </a:solidFill>
            </a:endParaRPr>
          </a:p>
        </p:txBody>
      </p:sp>
      <p:grpSp>
        <p:nvGrpSpPr>
          <p:cNvPr id="25" name="Group 24"/>
          <p:cNvGrpSpPr/>
          <p:nvPr/>
        </p:nvGrpSpPr>
        <p:grpSpPr>
          <a:xfrm>
            <a:off x="378399" y="2458229"/>
            <a:ext cx="518748" cy="3142152"/>
            <a:chOff x="378399" y="2458229"/>
            <a:chExt cx="518748" cy="3142152"/>
          </a:xfrm>
        </p:grpSpPr>
        <p:sp>
          <p:nvSpPr>
            <p:cNvPr id="18" name="Right Arrow 17"/>
            <p:cNvSpPr/>
            <p:nvPr/>
          </p:nvSpPr>
          <p:spPr>
            <a:xfrm>
              <a:off x="379562" y="2458229"/>
              <a:ext cx="517585" cy="319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a:off x="379562" y="4286140"/>
              <a:ext cx="517585" cy="319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a:off x="378399" y="5280904"/>
              <a:ext cx="517585" cy="319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p:cNvSpPr txBox="1"/>
          <p:nvPr/>
        </p:nvSpPr>
        <p:spPr>
          <a:xfrm>
            <a:off x="4658263" y="6185140"/>
            <a:ext cx="4011283" cy="276999"/>
          </a:xfrm>
          <a:prstGeom prst="rect">
            <a:avLst/>
          </a:prstGeom>
          <a:noFill/>
        </p:spPr>
        <p:txBody>
          <a:bodyPr wrap="square" rtlCol="0">
            <a:spAutoFit/>
          </a:bodyPr>
          <a:lstStyle/>
          <a:p>
            <a:r>
              <a:rPr lang="nl-NL" sz="1200" b="1" dirty="0"/>
              <a:t>mei   jun   jul    aug   sep    okt   nov   dec  jan   feb   mrt   apr</a:t>
            </a:r>
            <a:endParaRPr lang="en-GB" sz="1200" b="1" dirty="0"/>
          </a:p>
        </p:txBody>
      </p:sp>
      <p:pic>
        <p:nvPicPr>
          <p:cNvPr id="2" name="Afbeelding 15" descr="Afbeelding met watervogel, vogel, meeuw, zeemeeuw&#10;&#10;Automatisch gegenereerde beschrijving">
            <a:extLst>
              <a:ext uri="{FF2B5EF4-FFF2-40B4-BE49-F238E27FC236}">
                <a16:creationId xmlns:a16="http://schemas.microsoft.com/office/drawing/2014/main" id="{6E4D626A-348E-B413-6EF0-0B5A0124CE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366" y="799256"/>
            <a:ext cx="1271844" cy="1271844"/>
          </a:xfrm>
          <a:prstGeom prst="rect">
            <a:avLst/>
          </a:prstGeom>
        </p:spPr>
      </p:pic>
    </p:spTree>
    <p:extLst>
      <p:ext uri="{BB962C8B-B14F-4D97-AF65-F5344CB8AC3E}">
        <p14:creationId xmlns:p14="http://schemas.microsoft.com/office/powerpoint/2010/main" val="245014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19" name="TextBox 18">
            <a:extLst>
              <a:ext uri="{FF2B5EF4-FFF2-40B4-BE49-F238E27FC236}">
                <a16:creationId xmlns:a16="http://schemas.microsoft.com/office/drawing/2014/main" id="{B1AA30E3-3740-5F00-CFCA-C1CC89D49402}"/>
              </a:ext>
            </a:extLst>
          </p:cNvPr>
          <p:cNvSpPr txBox="1"/>
          <p:nvPr/>
        </p:nvSpPr>
        <p:spPr>
          <a:xfrm>
            <a:off x="82060" y="57279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sp>
        <p:nvSpPr>
          <p:cNvPr id="20" name="TextBox 19">
            <a:extLst>
              <a:ext uri="{FF2B5EF4-FFF2-40B4-BE49-F238E27FC236}">
                <a16:creationId xmlns:a16="http://schemas.microsoft.com/office/drawing/2014/main" id="{D744A7DA-2EC7-E1DE-62F2-B4E0347B3A8D}"/>
              </a:ext>
            </a:extLst>
          </p:cNvPr>
          <p:cNvSpPr txBox="1"/>
          <p:nvPr/>
        </p:nvSpPr>
        <p:spPr>
          <a:xfrm>
            <a:off x="4245736" y="57164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pic>
        <p:nvPicPr>
          <p:cNvPr id="2" name="Picture 1"/>
          <p:cNvPicPr>
            <a:picLocks noChangeAspect="1"/>
          </p:cNvPicPr>
          <p:nvPr/>
        </p:nvPicPr>
        <p:blipFill>
          <a:blip r:embed="rId3"/>
          <a:stretch>
            <a:fillRect/>
          </a:stretch>
        </p:blipFill>
        <p:spPr>
          <a:xfrm>
            <a:off x="0" y="372726"/>
            <a:ext cx="9144000" cy="6080320"/>
          </a:xfrm>
          <a:prstGeom prst="rect">
            <a:avLst/>
          </a:prstGeom>
        </p:spPr>
      </p:pic>
      <p:pic>
        <p:nvPicPr>
          <p:cNvPr id="4" name="Afbeelding 15" descr="Afbeelding met watervogel, vogel, meeuw, zeemeeuw&#10;&#10;Automatisch gegenereerde beschrijving">
            <a:extLst>
              <a:ext uri="{FF2B5EF4-FFF2-40B4-BE49-F238E27FC236}">
                <a16:creationId xmlns:a16="http://schemas.microsoft.com/office/drawing/2014/main" id="{78EB9D7E-1B88-0395-EE4B-F4BED458B8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6366" y="799256"/>
            <a:ext cx="1271844" cy="1271844"/>
          </a:xfrm>
          <a:prstGeom prst="rect">
            <a:avLst/>
          </a:prstGeom>
        </p:spPr>
      </p:pic>
    </p:spTree>
    <p:extLst>
      <p:ext uri="{BB962C8B-B14F-4D97-AF65-F5344CB8AC3E}">
        <p14:creationId xmlns:p14="http://schemas.microsoft.com/office/powerpoint/2010/main" val="4274267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8" name="Rectangle 7"/>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451" y="389978"/>
            <a:ext cx="7200000" cy="6036567"/>
          </a:xfrm>
          <a:prstGeom prst="rect">
            <a:avLst/>
          </a:prstGeom>
        </p:spPr>
      </p:pic>
      <p:sp>
        <p:nvSpPr>
          <p:cNvPr id="9" name="Rectangle 8"/>
          <p:cNvSpPr/>
          <p:nvPr/>
        </p:nvSpPr>
        <p:spPr>
          <a:xfrm>
            <a:off x="7402967" y="473881"/>
            <a:ext cx="1766911" cy="6068328"/>
          </a:xfrm>
          <a:prstGeom prst="rect">
            <a:avLst/>
          </a:prstGeom>
        </p:spPr>
        <p:txBody>
          <a:bodyPr wrap="square">
            <a:spAutoFit/>
          </a:bodyPr>
          <a:lstStyle/>
          <a:p>
            <a:r>
              <a:rPr lang="en-GB" sz="1200" b="1" dirty="0" err="1">
                <a:latin typeface="AGaramondPro-Regular"/>
              </a:rPr>
              <a:t>Trekstrategieën</a:t>
            </a:r>
            <a:r>
              <a:rPr lang="en-GB" sz="1200" b="1" dirty="0">
                <a:latin typeface="AGaramondPro-Regular"/>
              </a:rPr>
              <a:t> </a:t>
            </a:r>
            <a:r>
              <a:rPr lang="en-GB" sz="1200" b="1" dirty="0" err="1">
                <a:latin typeface="AGaramondPro-Regular"/>
              </a:rPr>
              <a:t>bij</a:t>
            </a:r>
            <a:r>
              <a:rPr lang="en-GB" sz="1200" b="1" dirty="0">
                <a:latin typeface="AGaramondPro-Regular"/>
              </a:rPr>
              <a:t> de Kleine </a:t>
            </a:r>
            <a:r>
              <a:rPr lang="en-GB" sz="1200" b="1" dirty="0" err="1">
                <a:latin typeface="AGaramondPro-Regular"/>
              </a:rPr>
              <a:t>Mantelmeeuw</a:t>
            </a:r>
            <a:endParaRPr lang="en-GB" sz="1200" b="1" dirty="0">
              <a:latin typeface="AGaramondPro-Regular"/>
            </a:endParaRPr>
          </a:p>
          <a:p>
            <a:endParaRPr lang="en-GB" sz="1100" b="1" dirty="0">
              <a:latin typeface="AGaramondPro-Regular"/>
            </a:endParaRPr>
          </a:p>
          <a:p>
            <a:pPr marL="228600" indent="-228600">
              <a:spcAft>
                <a:spcPts val="400"/>
              </a:spcAft>
              <a:buAutoNum type="alphaLcParenBoth"/>
            </a:pPr>
            <a:r>
              <a:rPr lang="en-GB" sz="1000" b="1" dirty="0" err="1">
                <a:latin typeface="AGaramondPro-Regular"/>
              </a:rPr>
              <a:t>korte</a:t>
            </a:r>
            <a:r>
              <a:rPr lang="en-GB" sz="1000" b="1" dirty="0">
                <a:latin typeface="AGaramondPro-Regular"/>
              </a:rPr>
              <a:t> </a:t>
            </a:r>
            <a:r>
              <a:rPr lang="en-GB" sz="1000" b="1" dirty="0" err="1">
                <a:latin typeface="AGaramondPro-Regular"/>
              </a:rPr>
              <a:t>afstand</a:t>
            </a:r>
            <a:r>
              <a:rPr lang="en-GB" sz="1000" b="1" dirty="0">
                <a:latin typeface="AGaramondPro-Regular"/>
              </a:rPr>
              <a:t> </a:t>
            </a:r>
          </a:p>
          <a:p>
            <a:pPr marL="228600" indent="-228600">
              <a:spcAft>
                <a:spcPts val="400"/>
              </a:spcAft>
              <a:buAutoNum type="alphaLcParenBoth"/>
            </a:pPr>
            <a:r>
              <a:rPr lang="en-GB" sz="1000" b="1" dirty="0" err="1">
                <a:latin typeface="AGaramondPro-Regular"/>
              </a:rPr>
              <a:t>vrij</a:t>
            </a:r>
            <a:r>
              <a:rPr lang="en-GB" sz="1000" b="1" dirty="0">
                <a:latin typeface="AGaramondPro-Regular"/>
              </a:rPr>
              <a:t> </a:t>
            </a:r>
            <a:r>
              <a:rPr lang="en-GB" sz="1000" b="1" dirty="0" err="1">
                <a:latin typeface="AGaramondPro-Regular"/>
              </a:rPr>
              <a:t>korte</a:t>
            </a:r>
            <a:r>
              <a:rPr lang="en-GB" sz="1000" b="1" dirty="0">
                <a:latin typeface="AGaramondPro-Regular"/>
              </a:rPr>
              <a:t> </a:t>
            </a:r>
            <a:r>
              <a:rPr lang="en-GB" sz="1000" b="1" dirty="0" err="1">
                <a:latin typeface="AGaramondPro-Regular"/>
              </a:rPr>
              <a:t>afstand</a:t>
            </a:r>
            <a:endParaRPr lang="en-GB" sz="1000" b="1" dirty="0">
              <a:latin typeface="AGaramondPro-Regular"/>
            </a:endParaRPr>
          </a:p>
          <a:p>
            <a:pPr>
              <a:spcAft>
                <a:spcPts val="400"/>
              </a:spcAft>
            </a:pPr>
            <a:r>
              <a:rPr lang="en-GB" sz="1000" b="1" dirty="0">
                <a:latin typeface="AGaramondPro-Regular"/>
              </a:rPr>
              <a:t>(c) </a:t>
            </a:r>
            <a:r>
              <a:rPr lang="en-GB" sz="1000" b="1" dirty="0" err="1">
                <a:latin typeface="AGaramondPro-Regular"/>
              </a:rPr>
              <a:t>lange</a:t>
            </a:r>
            <a:r>
              <a:rPr lang="en-GB" sz="1000" b="1" dirty="0">
                <a:latin typeface="AGaramondPro-Regular"/>
              </a:rPr>
              <a:t> </a:t>
            </a:r>
            <a:r>
              <a:rPr lang="en-GB" sz="1000" b="1" dirty="0" err="1">
                <a:latin typeface="AGaramondPro-Regular"/>
              </a:rPr>
              <a:t>afstand</a:t>
            </a:r>
            <a:r>
              <a:rPr lang="en-GB" sz="1000" b="1" dirty="0">
                <a:latin typeface="AGaramondPro-Regular"/>
              </a:rPr>
              <a:t> </a:t>
            </a:r>
          </a:p>
          <a:p>
            <a:pPr>
              <a:spcAft>
                <a:spcPts val="400"/>
              </a:spcAft>
            </a:pPr>
            <a:r>
              <a:rPr lang="en-GB" sz="1000" b="1" dirty="0">
                <a:latin typeface="AGaramondPro-Regular"/>
              </a:rPr>
              <a:t>(d) </a:t>
            </a:r>
            <a:r>
              <a:rPr lang="en-GB" sz="1000" b="1" dirty="0" err="1">
                <a:latin typeface="AGaramondPro-Regular"/>
              </a:rPr>
              <a:t>zeer</a:t>
            </a:r>
            <a:r>
              <a:rPr lang="en-GB" sz="1000" b="1" dirty="0">
                <a:latin typeface="AGaramondPro-Regular"/>
              </a:rPr>
              <a:t> </a:t>
            </a:r>
            <a:r>
              <a:rPr lang="en-GB" sz="1000" b="1" dirty="0" err="1">
                <a:latin typeface="AGaramondPro-Regular"/>
              </a:rPr>
              <a:t>lange</a:t>
            </a:r>
            <a:r>
              <a:rPr lang="en-GB" sz="1000" b="1" dirty="0">
                <a:latin typeface="AGaramondPro-Regular"/>
              </a:rPr>
              <a:t> </a:t>
            </a:r>
            <a:r>
              <a:rPr lang="en-GB" sz="1000" b="1" dirty="0" err="1">
                <a:latin typeface="AGaramondPro-Regular"/>
              </a:rPr>
              <a:t>afstand</a:t>
            </a:r>
            <a:endParaRPr lang="en-GB" sz="1100" b="1" dirty="0">
              <a:latin typeface="AGaramondPro-Regular"/>
            </a:endParaRPr>
          </a:p>
          <a:p>
            <a:endParaRPr lang="en-GB" sz="1100" b="1" dirty="0">
              <a:latin typeface="AGaramondPro-Regular"/>
            </a:endParaRPr>
          </a:p>
          <a:p>
            <a:r>
              <a:rPr lang="en-GB" sz="1100" b="1" dirty="0">
                <a:latin typeface="AGaramondPro-Regular"/>
              </a:rPr>
              <a:t>2010-2015</a:t>
            </a:r>
          </a:p>
          <a:p>
            <a:endParaRPr lang="nl-NL" sz="1100" b="1" dirty="0">
              <a:latin typeface="AGaramondPro-Regular"/>
            </a:endParaRPr>
          </a:p>
          <a:p>
            <a:endParaRPr lang="nl-NL" sz="1100" b="1" dirty="0">
              <a:latin typeface="AGaramondPro-Regular"/>
            </a:endParaRPr>
          </a:p>
          <a:p>
            <a:endParaRPr lang="nl-NL" sz="1100" b="1" dirty="0">
              <a:latin typeface="AGaramondPro-Regular"/>
            </a:endParaRPr>
          </a:p>
          <a:p>
            <a:endParaRPr lang="en-GB" sz="1100" b="1" dirty="0">
              <a:latin typeface="AGaramondPro-Regular"/>
            </a:endParaRPr>
          </a:p>
          <a:p>
            <a:r>
              <a:rPr lang="en-GB" sz="1100" dirty="0" err="1">
                <a:latin typeface="AGaramondPro-Regular"/>
              </a:rPr>
              <a:t>Lijnen</a:t>
            </a:r>
            <a:r>
              <a:rPr lang="en-GB" sz="1100" dirty="0">
                <a:latin typeface="AGaramondPro-Regular"/>
              </a:rPr>
              <a:t> </a:t>
            </a:r>
            <a:r>
              <a:rPr lang="en-GB" sz="1100" dirty="0" err="1">
                <a:latin typeface="AGaramondPro-Regular"/>
              </a:rPr>
              <a:t>zijn</a:t>
            </a:r>
            <a:r>
              <a:rPr lang="en-GB" sz="1100" dirty="0">
                <a:latin typeface="AGaramondPro-Regular"/>
              </a:rPr>
              <a:t> </a:t>
            </a:r>
            <a:r>
              <a:rPr lang="en-GB" sz="1100" dirty="0" err="1">
                <a:latin typeface="AGaramondPro-Regular"/>
              </a:rPr>
              <a:t>individuele</a:t>
            </a:r>
            <a:r>
              <a:rPr lang="en-GB" sz="1100" dirty="0">
                <a:latin typeface="AGaramondPro-Regular"/>
              </a:rPr>
              <a:t> </a:t>
            </a:r>
            <a:r>
              <a:rPr lang="en-GB" sz="1100" dirty="0" err="1">
                <a:latin typeface="AGaramondPro-Regular"/>
              </a:rPr>
              <a:t>vogels</a:t>
            </a:r>
            <a:r>
              <a:rPr lang="en-GB" sz="1100" dirty="0">
                <a:latin typeface="AGaramondPro-Regular"/>
              </a:rPr>
              <a:t> in </a:t>
            </a:r>
            <a:r>
              <a:rPr lang="en-GB" sz="1100" dirty="0" err="1">
                <a:latin typeface="AGaramondPro-Regular"/>
              </a:rPr>
              <a:t>een</a:t>
            </a:r>
            <a:r>
              <a:rPr lang="en-GB" sz="1100" dirty="0">
                <a:latin typeface="AGaramondPro-Regular"/>
              </a:rPr>
              <a:t> </a:t>
            </a:r>
            <a:r>
              <a:rPr lang="en-GB" sz="1100" dirty="0" err="1">
                <a:latin typeface="AGaramondPro-Regular"/>
              </a:rPr>
              <a:t>afzonderlijk</a:t>
            </a:r>
            <a:r>
              <a:rPr lang="en-GB" sz="1100" dirty="0">
                <a:latin typeface="AGaramondPro-Regular"/>
              </a:rPr>
              <a:t> </a:t>
            </a:r>
            <a:r>
              <a:rPr lang="en-GB" sz="1100" dirty="0" err="1">
                <a:latin typeface="AGaramondPro-Regular"/>
              </a:rPr>
              <a:t>jaar</a:t>
            </a:r>
            <a:endParaRPr lang="en-GB" sz="1100" dirty="0">
              <a:latin typeface="AGaramondPro-Regular"/>
            </a:endParaRPr>
          </a:p>
          <a:p>
            <a:endParaRPr lang="nl-NL" sz="1100" b="1" dirty="0">
              <a:latin typeface="AGaramondPro-Regular"/>
            </a:endParaRPr>
          </a:p>
          <a:p>
            <a:endParaRPr lang="nl-NL" sz="1100" b="1" dirty="0">
              <a:latin typeface="AGaramondPro-Regular"/>
            </a:endParaRPr>
          </a:p>
          <a:p>
            <a:endParaRPr lang="nl-NL" sz="1100" b="1" dirty="0">
              <a:latin typeface="AGaramondPro-Regular"/>
            </a:endParaRPr>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nl-NL" sz="800" dirty="0"/>
          </a:p>
          <a:p>
            <a:endParaRPr lang="en-GB" sz="800" dirty="0"/>
          </a:p>
          <a:p>
            <a:endParaRPr lang="en-GB" sz="700" dirty="0"/>
          </a:p>
          <a:p>
            <a:r>
              <a:rPr lang="en-GB" sz="700" dirty="0"/>
              <a:t>Shamoun-Baranes, </a:t>
            </a:r>
            <a:r>
              <a:rPr lang="en-GB" sz="700" dirty="0" err="1"/>
              <a:t>Burant</a:t>
            </a:r>
            <a:r>
              <a:rPr lang="en-GB" sz="700" dirty="0"/>
              <a:t>, van Loon, Bouten &amp; Camphuysen 2017. </a:t>
            </a:r>
          </a:p>
          <a:p>
            <a:r>
              <a:rPr lang="en-GB" sz="700" dirty="0"/>
              <a:t>Short distance migrants travel as far as long distance migrants in Lesser Black-backed Gulls Larus </a:t>
            </a:r>
            <a:r>
              <a:rPr lang="en-GB" sz="700" dirty="0" err="1"/>
              <a:t>fuscus</a:t>
            </a:r>
            <a:r>
              <a:rPr lang="en-GB" sz="700" dirty="0"/>
              <a:t>. </a:t>
            </a:r>
          </a:p>
          <a:p>
            <a:r>
              <a:rPr lang="en-GB" sz="700" dirty="0"/>
              <a:t>J. Avian. Biol. 47</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2967" y="3596189"/>
            <a:ext cx="1564347" cy="1823706"/>
          </a:xfrm>
          <a:prstGeom prst="rect">
            <a:avLst/>
          </a:prstGeom>
        </p:spPr>
      </p:pic>
      <p:sp>
        <p:nvSpPr>
          <p:cNvPr id="2" name="TextBox 1"/>
          <p:cNvSpPr txBox="1"/>
          <p:nvPr/>
        </p:nvSpPr>
        <p:spPr>
          <a:xfrm>
            <a:off x="5039331" y="5681704"/>
            <a:ext cx="1466490" cy="369332"/>
          </a:xfrm>
          <a:prstGeom prst="rect">
            <a:avLst/>
          </a:prstGeom>
          <a:noFill/>
        </p:spPr>
        <p:txBody>
          <a:bodyPr wrap="square" rtlCol="0">
            <a:spAutoFit/>
          </a:bodyPr>
          <a:lstStyle/>
          <a:p>
            <a:r>
              <a:rPr lang="nl-NL" b="1" dirty="0"/>
              <a:t>West </a:t>
            </a:r>
            <a:r>
              <a:rPr lang="nl-NL" b="1" dirty="0" err="1"/>
              <a:t>Africa</a:t>
            </a:r>
            <a:endParaRPr lang="en-GB" b="1" dirty="0"/>
          </a:p>
        </p:txBody>
      </p:sp>
      <p:sp>
        <p:nvSpPr>
          <p:cNvPr id="11" name="TextBox 10"/>
          <p:cNvSpPr txBox="1"/>
          <p:nvPr/>
        </p:nvSpPr>
        <p:spPr>
          <a:xfrm>
            <a:off x="1698033" y="5292561"/>
            <a:ext cx="1226321" cy="646331"/>
          </a:xfrm>
          <a:prstGeom prst="rect">
            <a:avLst/>
          </a:prstGeom>
          <a:noFill/>
        </p:spPr>
        <p:txBody>
          <a:bodyPr wrap="square" rtlCol="0">
            <a:spAutoFit/>
          </a:bodyPr>
          <a:lstStyle/>
          <a:p>
            <a:r>
              <a:rPr lang="nl-NL" b="1" dirty="0"/>
              <a:t>Spanje, Portugal</a:t>
            </a:r>
            <a:endParaRPr lang="en-GB" b="1" dirty="0"/>
          </a:p>
        </p:txBody>
      </p:sp>
      <p:sp>
        <p:nvSpPr>
          <p:cNvPr id="12" name="TextBox 11"/>
          <p:cNvSpPr txBox="1"/>
          <p:nvPr/>
        </p:nvSpPr>
        <p:spPr>
          <a:xfrm>
            <a:off x="5151474" y="1954742"/>
            <a:ext cx="1466490" cy="369332"/>
          </a:xfrm>
          <a:prstGeom prst="rect">
            <a:avLst/>
          </a:prstGeom>
          <a:noFill/>
        </p:spPr>
        <p:txBody>
          <a:bodyPr wrap="square" rtlCol="0">
            <a:spAutoFit/>
          </a:bodyPr>
          <a:lstStyle/>
          <a:p>
            <a:r>
              <a:rPr lang="nl-NL" b="1" dirty="0"/>
              <a:t>Frankrijk</a:t>
            </a:r>
            <a:endParaRPr lang="en-GB" b="1" dirty="0"/>
          </a:p>
        </p:txBody>
      </p:sp>
      <p:sp>
        <p:nvSpPr>
          <p:cNvPr id="13" name="TextBox 12"/>
          <p:cNvSpPr txBox="1"/>
          <p:nvPr/>
        </p:nvSpPr>
        <p:spPr>
          <a:xfrm>
            <a:off x="460233" y="2349621"/>
            <a:ext cx="1466490" cy="369332"/>
          </a:xfrm>
          <a:prstGeom prst="rect">
            <a:avLst/>
          </a:prstGeom>
          <a:noFill/>
        </p:spPr>
        <p:txBody>
          <a:bodyPr wrap="square" rtlCol="0">
            <a:spAutoFit/>
          </a:bodyPr>
          <a:lstStyle/>
          <a:p>
            <a:r>
              <a:rPr lang="nl-NL" b="1" dirty="0"/>
              <a:t>Engeland</a:t>
            </a:r>
            <a:endParaRPr lang="en-GB" b="1" dirty="0"/>
          </a:p>
        </p:txBody>
      </p:sp>
      <p:sp>
        <p:nvSpPr>
          <p:cNvPr id="14" name="TextBox 13">
            <a:extLst>
              <a:ext uri="{FF2B5EF4-FFF2-40B4-BE49-F238E27FC236}">
                <a16:creationId xmlns:a16="http://schemas.microsoft.com/office/drawing/2014/main" id="{CE249A78-42CA-F099-498A-3C2D991DF2A2}"/>
              </a:ext>
            </a:extLst>
          </p:cNvPr>
          <p:cNvSpPr txBox="1"/>
          <p:nvPr/>
        </p:nvSpPr>
        <p:spPr>
          <a:xfrm>
            <a:off x="99451" y="-11995"/>
            <a:ext cx="4041366" cy="369332"/>
          </a:xfrm>
          <a:prstGeom prst="rect">
            <a:avLst/>
          </a:prstGeom>
          <a:noFill/>
        </p:spPr>
        <p:txBody>
          <a:bodyPr wrap="square" rtlCol="0">
            <a:spAutoFit/>
          </a:bodyPr>
          <a:lstStyle/>
          <a:p>
            <a:r>
              <a:rPr lang="en-US" b="1" dirty="0"/>
              <a:t>Kleine </a:t>
            </a:r>
            <a:r>
              <a:rPr lang="en-US" b="1" dirty="0" err="1"/>
              <a:t>Mantelmeeuw</a:t>
            </a:r>
            <a:r>
              <a:rPr lang="en-US" dirty="0"/>
              <a:t> </a:t>
            </a:r>
            <a:r>
              <a:rPr lang="en-US" i="1" dirty="0"/>
              <a:t>Larus </a:t>
            </a:r>
            <a:r>
              <a:rPr lang="en-US" i="1" dirty="0" err="1"/>
              <a:t>fuscus</a:t>
            </a:r>
            <a:endParaRPr lang="en-150" dirty="0"/>
          </a:p>
        </p:txBody>
      </p:sp>
    </p:spTree>
    <p:extLst>
      <p:ext uri="{BB962C8B-B14F-4D97-AF65-F5344CB8AC3E}">
        <p14:creationId xmlns:p14="http://schemas.microsoft.com/office/powerpoint/2010/main" val="1388297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8" name="Rectangle 7"/>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7422" y="2074294"/>
            <a:ext cx="1307106" cy="1554141"/>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7421" y="389980"/>
            <a:ext cx="1310400" cy="1611437"/>
          </a:xfrm>
          <a:prstGeom prst="rect">
            <a:avLst/>
          </a:prstGeom>
        </p:spPr>
      </p:pic>
      <p:pic>
        <p:nvPicPr>
          <p:cNvPr id="5" name="Picture 4"/>
          <p:cNvPicPr>
            <a:picLocks noChangeAspect="1"/>
          </p:cNvPicPr>
          <p:nvPr/>
        </p:nvPicPr>
        <p:blipFill>
          <a:blip r:embed="rId4"/>
          <a:stretch>
            <a:fillRect/>
          </a:stretch>
        </p:blipFill>
        <p:spPr>
          <a:xfrm>
            <a:off x="112053" y="372726"/>
            <a:ext cx="5676271" cy="3394321"/>
          </a:xfrm>
          <a:prstGeom prst="rect">
            <a:avLst/>
          </a:prstGeom>
        </p:spPr>
      </p:pic>
      <p:sp>
        <p:nvSpPr>
          <p:cNvPr id="6" name="TextBox 5"/>
          <p:cNvSpPr txBox="1"/>
          <p:nvPr/>
        </p:nvSpPr>
        <p:spPr>
          <a:xfrm>
            <a:off x="5736573" y="871268"/>
            <a:ext cx="879890" cy="2492990"/>
          </a:xfrm>
          <a:prstGeom prst="rect">
            <a:avLst/>
          </a:prstGeom>
          <a:noFill/>
        </p:spPr>
        <p:txBody>
          <a:bodyPr wrap="square" rtlCol="0">
            <a:spAutoFit/>
          </a:bodyPr>
          <a:lstStyle/>
          <a:p>
            <a:r>
              <a:rPr lang="nl-NL" sz="1200" b="1" dirty="0"/>
              <a:t>Texel</a:t>
            </a:r>
          </a:p>
          <a:p>
            <a:r>
              <a:rPr lang="nl-NL" sz="1050" dirty="0"/>
              <a:t>(13 jaren)</a:t>
            </a:r>
            <a:endParaRPr lang="nl-NL" sz="1200" dirty="0"/>
          </a:p>
          <a:p>
            <a:endParaRPr lang="nl-NL" sz="1200" dirty="0"/>
          </a:p>
          <a:p>
            <a:endParaRPr lang="nl-NL" sz="1200" dirty="0"/>
          </a:p>
          <a:p>
            <a:endParaRPr lang="nl-NL" sz="1200" dirty="0"/>
          </a:p>
          <a:p>
            <a:endParaRPr lang="nl-NL" sz="1200" dirty="0"/>
          </a:p>
          <a:p>
            <a:endParaRPr lang="nl-NL" sz="1200" dirty="0"/>
          </a:p>
          <a:p>
            <a:endParaRPr lang="nl-NL" sz="1200" dirty="0"/>
          </a:p>
          <a:p>
            <a:endParaRPr lang="nl-NL" sz="900" dirty="0"/>
          </a:p>
          <a:p>
            <a:endParaRPr lang="nl-NL" sz="1200" dirty="0"/>
          </a:p>
          <a:p>
            <a:endParaRPr lang="nl-NL" sz="1200" dirty="0"/>
          </a:p>
          <a:p>
            <a:r>
              <a:rPr lang="nl-NL" sz="1200" b="1" dirty="0" err="1"/>
              <a:t>Portim</a:t>
            </a:r>
            <a:r>
              <a:rPr lang="en-GB" sz="1200" b="1" dirty="0"/>
              <a:t>ã</a:t>
            </a:r>
            <a:r>
              <a:rPr lang="nl-NL" sz="1200" b="1" dirty="0"/>
              <a:t>o</a:t>
            </a:r>
          </a:p>
          <a:p>
            <a:r>
              <a:rPr lang="nl-NL" sz="1050" dirty="0"/>
              <a:t>(12 jaren)</a:t>
            </a:r>
            <a:endParaRPr lang="en-GB" sz="1200" dirty="0"/>
          </a:p>
        </p:txBody>
      </p:sp>
      <p:sp>
        <p:nvSpPr>
          <p:cNvPr id="11" name="TextBox 10"/>
          <p:cNvSpPr txBox="1"/>
          <p:nvPr/>
        </p:nvSpPr>
        <p:spPr>
          <a:xfrm>
            <a:off x="7749787" y="1794294"/>
            <a:ext cx="893885" cy="477054"/>
          </a:xfrm>
          <a:prstGeom prst="rect">
            <a:avLst/>
          </a:prstGeom>
          <a:noFill/>
        </p:spPr>
        <p:txBody>
          <a:bodyPr wrap="square" rtlCol="0">
            <a:spAutoFit/>
          </a:bodyPr>
          <a:lstStyle/>
          <a:p>
            <a:pPr>
              <a:spcAft>
                <a:spcPts val="600"/>
              </a:spcAft>
            </a:pPr>
            <a:r>
              <a:rPr lang="nl-NL" sz="1000" dirty="0">
                <a:solidFill>
                  <a:schemeClr val="bg1"/>
                </a:solidFill>
              </a:rPr>
              <a:t>Texel</a:t>
            </a:r>
          </a:p>
          <a:p>
            <a:r>
              <a:rPr lang="nl-NL" sz="1000" dirty="0" err="1">
                <a:solidFill>
                  <a:schemeClr val="bg1"/>
                </a:solidFill>
              </a:rPr>
              <a:t>Portim</a:t>
            </a:r>
            <a:r>
              <a:rPr lang="en-GB" sz="1000" dirty="0">
                <a:solidFill>
                  <a:schemeClr val="bg1"/>
                </a:solidFill>
              </a:rPr>
              <a:t>ã</a:t>
            </a:r>
            <a:r>
              <a:rPr lang="nl-NL" sz="1000" dirty="0">
                <a:solidFill>
                  <a:schemeClr val="bg1"/>
                </a:solidFill>
              </a:rPr>
              <a:t>o</a:t>
            </a:r>
            <a:endParaRPr lang="en-GB" sz="1000" dirty="0">
              <a:solidFill>
                <a:schemeClr val="bg1"/>
              </a:solidFill>
            </a:endParaRPr>
          </a:p>
        </p:txBody>
      </p:sp>
      <p:sp>
        <p:nvSpPr>
          <p:cNvPr id="12" name="TextBox 11"/>
          <p:cNvSpPr txBox="1"/>
          <p:nvPr/>
        </p:nvSpPr>
        <p:spPr>
          <a:xfrm rot="16200000">
            <a:off x="-616550" y="1894321"/>
            <a:ext cx="1510100" cy="276999"/>
          </a:xfrm>
          <a:prstGeom prst="rect">
            <a:avLst/>
          </a:prstGeom>
          <a:solidFill>
            <a:schemeClr val="bg1"/>
          </a:solidFill>
        </p:spPr>
        <p:txBody>
          <a:bodyPr wrap="square" rtlCol="0">
            <a:spAutoFit/>
          </a:bodyPr>
          <a:lstStyle/>
          <a:p>
            <a:r>
              <a:rPr lang="nl-NL" sz="1200" dirty="0"/>
              <a:t>km vanaf de kolonie</a:t>
            </a:r>
            <a:endParaRPr lang="en-GB" sz="1200" dirty="0"/>
          </a:p>
        </p:txBody>
      </p:sp>
      <p:sp>
        <p:nvSpPr>
          <p:cNvPr id="13" name="TextBox 12"/>
          <p:cNvSpPr txBox="1"/>
          <p:nvPr/>
        </p:nvSpPr>
        <p:spPr>
          <a:xfrm>
            <a:off x="-8626" y="364102"/>
            <a:ext cx="277000" cy="338554"/>
          </a:xfrm>
          <a:prstGeom prst="rect">
            <a:avLst/>
          </a:prstGeom>
          <a:noFill/>
        </p:spPr>
        <p:txBody>
          <a:bodyPr wrap="square" rtlCol="0">
            <a:spAutoFit/>
          </a:bodyPr>
          <a:lstStyle/>
          <a:p>
            <a:r>
              <a:rPr lang="nl-NL" sz="1600" b="1" dirty="0"/>
              <a:t>N</a:t>
            </a:r>
            <a:endParaRPr lang="en-GB" sz="1600" b="1" dirty="0"/>
          </a:p>
        </p:txBody>
      </p:sp>
      <p:sp>
        <p:nvSpPr>
          <p:cNvPr id="14" name="TextBox 13"/>
          <p:cNvSpPr txBox="1"/>
          <p:nvPr/>
        </p:nvSpPr>
        <p:spPr>
          <a:xfrm>
            <a:off x="-11498" y="3225193"/>
            <a:ext cx="277000" cy="338554"/>
          </a:xfrm>
          <a:prstGeom prst="rect">
            <a:avLst/>
          </a:prstGeom>
          <a:noFill/>
        </p:spPr>
        <p:txBody>
          <a:bodyPr wrap="square" rtlCol="0">
            <a:spAutoFit/>
          </a:bodyPr>
          <a:lstStyle/>
          <a:p>
            <a:r>
              <a:rPr lang="nl-NL" sz="1600" b="1" dirty="0"/>
              <a:t>Z</a:t>
            </a:r>
            <a:endParaRPr lang="en-GB" sz="1600" b="1" dirty="0"/>
          </a:p>
        </p:txBody>
      </p:sp>
      <p:sp>
        <p:nvSpPr>
          <p:cNvPr id="15" name="TextBox 14"/>
          <p:cNvSpPr txBox="1"/>
          <p:nvPr/>
        </p:nvSpPr>
        <p:spPr>
          <a:xfrm>
            <a:off x="2779383" y="3563747"/>
            <a:ext cx="1510100" cy="276999"/>
          </a:xfrm>
          <a:prstGeom prst="rect">
            <a:avLst/>
          </a:prstGeom>
          <a:solidFill>
            <a:schemeClr val="bg1"/>
          </a:solidFill>
        </p:spPr>
        <p:txBody>
          <a:bodyPr wrap="square" rtlCol="0">
            <a:spAutoFit/>
          </a:bodyPr>
          <a:lstStyle/>
          <a:p>
            <a:r>
              <a:rPr lang="nl-NL" sz="1200" dirty="0"/>
              <a:t>tijd sinds ringen (d)</a:t>
            </a:r>
            <a:endParaRPr lang="en-GB" sz="1200" dirty="0"/>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7699" y="3812286"/>
            <a:ext cx="4611026" cy="2506992"/>
          </a:xfrm>
          <a:prstGeom prst="rect">
            <a:avLst/>
          </a:prstGeom>
        </p:spPr>
      </p:pic>
      <p:cxnSp>
        <p:nvCxnSpPr>
          <p:cNvPr id="19" name="Straight Connector 18"/>
          <p:cNvCxnSpPr/>
          <p:nvPr/>
        </p:nvCxnSpPr>
        <p:spPr>
          <a:xfrm flipH="1">
            <a:off x="4701396" y="4076463"/>
            <a:ext cx="3252159" cy="121152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900086" y="398604"/>
            <a:ext cx="888518" cy="369332"/>
          </a:xfrm>
          <a:prstGeom prst="rect">
            <a:avLst/>
          </a:prstGeom>
          <a:solidFill>
            <a:schemeClr val="accent6">
              <a:lumMod val="75000"/>
            </a:schemeClr>
          </a:solidFill>
        </p:spPr>
        <p:txBody>
          <a:bodyPr wrap="square" rtlCol="0">
            <a:spAutoFit/>
          </a:bodyPr>
          <a:lstStyle/>
          <a:p>
            <a:r>
              <a:rPr lang="nl-NL" b="1" dirty="0">
                <a:solidFill>
                  <a:schemeClr val="bg1"/>
                </a:solidFill>
              </a:rPr>
              <a:t>M.ADA</a:t>
            </a:r>
            <a:endParaRPr lang="en-GB" b="1" dirty="0">
              <a:solidFill>
                <a:schemeClr val="bg1"/>
              </a:solidFill>
            </a:endParaRPr>
          </a:p>
        </p:txBody>
      </p:sp>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525" y="3908012"/>
            <a:ext cx="4111958" cy="2411265"/>
          </a:xfrm>
          <a:prstGeom prst="rect">
            <a:avLst/>
          </a:prstGeom>
        </p:spPr>
      </p:pic>
      <p:sp>
        <p:nvSpPr>
          <p:cNvPr id="23" name="TextBox 22"/>
          <p:cNvSpPr txBox="1"/>
          <p:nvPr/>
        </p:nvSpPr>
        <p:spPr>
          <a:xfrm rot="-1200000">
            <a:off x="5935887" y="4463362"/>
            <a:ext cx="655608" cy="261610"/>
          </a:xfrm>
          <a:prstGeom prst="rect">
            <a:avLst/>
          </a:prstGeom>
          <a:noFill/>
        </p:spPr>
        <p:txBody>
          <a:bodyPr wrap="square" rtlCol="0">
            <a:spAutoFit/>
          </a:bodyPr>
          <a:lstStyle/>
          <a:p>
            <a:r>
              <a:rPr lang="nl-NL" sz="1100" dirty="0">
                <a:solidFill>
                  <a:schemeClr val="bg1"/>
                </a:solidFill>
              </a:rPr>
              <a:t>2049km</a:t>
            </a:r>
            <a:endParaRPr lang="en-GB" sz="1100" dirty="0">
              <a:solidFill>
                <a:schemeClr val="bg1"/>
              </a:solidFill>
            </a:endParaRPr>
          </a:p>
        </p:txBody>
      </p:sp>
      <p:sp>
        <p:nvSpPr>
          <p:cNvPr id="26" name="TextBox 25"/>
          <p:cNvSpPr txBox="1"/>
          <p:nvPr/>
        </p:nvSpPr>
        <p:spPr>
          <a:xfrm>
            <a:off x="276999" y="4028657"/>
            <a:ext cx="2155649" cy="276999"/>
          </a:xfrm>
          <a:prstGeom prst="rect">
            <a:avLst/>
          </a:prstGeom>
          <a:solidFill>
            <a:schemeClr val="bg1"/>
          </a:solidFill>
        </p:spPr>
        <p:txBody>
          <a:bodyPr wrap="square" rtlCol="0">
            <a:spAutoFit/>
          </a:bodyPr>
          <a:lstStyle/>
          <a:p>
            <a:r>
              <a:rPr lang="el-GR" sz="1200" b="1" dirty="0"/>
              <a:t>Σ</a:t>
            </a:r>
            <a:r>
              <a:rPr lang="nl-NL" sz="1200" b="1" dirty="0"/>
              <a:t> 262 waarnemingen</a:t>
            </a:r>
            <a:endParaRPr lang="en-GB" sz="1200" b="1" dirty="0"/>
          </a:p>
        </p:txBody>
      </p:sp>
      <p:sp>
        <p:nvSpPr>
          <p:cNvPr id="3" name="TextBox 2">
            <a:extLst>
              <a:ext uri="{FF2B5EF4-FFF2-40B4-BE49-F238E27FC236}">
                <a16:creationId xmlns:a16="http://schemas.microsoft.com/office/drawing/2014/main" id="{E13F526D-5363-C2E5-7D48-09B46737C19C}"/>
              </a:ext>
            </a:extLst>
          </p:cNvPr>
          <p:cNvSpPr txBox="1"/>
          <p:nvPr/>
        </p:nvSpPr>
        <p:spPr>
          <a:xfrm>
            <a:off x="646081" y="517990"/>
            <a:ext cx="4608214" cy="369332"/>
          </a:xfrm>
          <a:prstGeom prst="rect">
            <a:avLst/>
          </a:prstGeom>
          <a:noFill/>
        </p:spPr>
        <p:txBody>
          <a:bodyPr wrap="square" rtlCol="0">
            <a:spAutoFit/>
          </a:bodyPr>
          <a:lstStyle/>
          <a:p>
            <a:r>
              <a:rPr lang="en-US" b="1"/>
              <a:t>Plaatstrouw op grond van kleurringgegevens</a:t>
            </a:r>
            <a:endParaRPr lang="en-150" b="1"/>
          </a:p>
        </p:txBody>
      </p:sp>
    </p:spTree>
    <p:extLst>
      <p:ext uri="{BB962C8B-B14F-4D97-AF65-F5344CB8AC3E}">
        <p14:creationId xmlns:p14="http://schemas.microsoft.com/office/powerpoint/2010/main" val="614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9" name="Picture 8">
            <a:extLst>
              <a:ext uri="{FF2B5EF4-FFF2-40B4-BE49-F238E27FC236}">
                <a16:creationId xmlns:a16="http://schemas.microsoft.com/office/drawing/2014/main" id="{1A88F0EE-84CE-A7B8-9D25-B15962902B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445" y="542135"/>
            <a:ext cx="4041366" cy="5322632"/>
          </a:xfrm>
          <a:prstGeom prst="rect">
            <a:avLst/>
          </a:prstGeom>
        </p:spPr>
      </p:pic>
      <p:sp>
        <p:nvSpPr>
          <p:cNvPr id="19" name="TextBox 18">
            <a:extLst>
              <a:ext uri="{FF2B5EF4-FFF2-40B4-BE49-F238E27FC236}">
                <a16:creationId xmlns:a16="http://schemas.microsoft.com/office/drawing/2014/main" id="{B1AA30E3-3740-5F00-CFCA-C1CC89D49402}"/>
              </a:ext>
            </a:extLst>
          </p:cNvPr>
          <p:cNvSpPr txBox="1"/>
          <p:nvPr/>
        </p:nvSpPr>
        <p:spPr>
          <a:xfrm>
            <a:off x="82060" y="57279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sp>
        <p:nvSpPr>
          <p:cNvPr id="20" name="TextBox 19">
            <a:extLst>
              <a:ext uri="{FF2B5EF4-FFF2-40B4-BE49-F238E27FC236}">
                <a16:creationId xmlns:a16="http://schemas.microsoft.com/office/drawing/2014/main" id="{D744A7DA-2EC7-E1DE-62F2-B4E0347B3A8D}"/>
              </a:ext>
            </a:extLst>
          </p:cNvPr>
          <p:cNvSpPr txBox="1"/>
          <p:nvPr/>
        </p:nvSpPr>
        <p:spPr>
          <a:xfrm>
            <a:off x="4245736" y="57164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pic>
        <p:nvPicPr>
          <p:cNvPr id="7" name="Picture 6" descr="A map of different colored lines&#10;&#10;Description automatically generated">
            <a:extLst>
              <a:ext uri="{FF2B5EF4-FFF2-40B4-BE49-F238E27FC236}">
                <a16:creationId xmlns:a16="http://schemas.microsoft.com/office/drawing/2014/main" id="{67F81CF7-FA4D-A846-D997-F279B9BCA8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7280" y="3521942"/>
            <a:ext cx="1675265" cy="2880000"/>
          </a:xfrm>
          <a:prstGeom prst="rect">
            <a:avLst/>
          </a:prstGeom>
        </p:spPr>
      </p:pic>
      <p:pic>
        <p:nvPicPr>
          <p:cNvPr id="16" name="Picture 15" descr="A map of different colored lines&#10;&#10;Description automatically generated">
            <a:extLst>
              <a:ext uri="{FF2B5EF4-FFF2-40B4-BE49-F238E27FC236}">
                <a16:creationId xmlns:a16="http://schemas.microsoft.com/office/drawing/2014/main" id="{FBA00A5B-1610-1419-9719-301A067313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7928" y="443970"/>
            <a:ext cx="1925025" cy="2880000"/>
          </a:xfrm>
          <a:prstGeom prst="rect">
            <a:avLst/>
          </a:prstGeom>
        </p:spPr>
      </p:pic>
      <p:pic>
        <p:nvPicPr>
          <p:cNvPr id="18" name="Picture 17" descr="A map of the united states&#10;&#10;Description automatically generated">
            <a:extLst>
              <a:ext uri="{FF2B5EF4-FFF2-40B4-BE49-F238E27FC236}">
                <a16:creationId xmlns:a16="http://schemas.microsoft.com/office/drawing/2014/main" id="{D22CDC90-7403-8566-0859-32881E6C29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4060" y="512006"/>
            <a:ext cx="1698485" cy="2880000"/>
          </a:xfrm>
          <a:prstGeom prst="rect">
            <a:avLst/>
          </a:prstGeom>
        </p:spPr>
      </p:pic>
      <p:pic>
        <p:nvPicPr>
          <p:cNvPr id="22" name="Picture 21" descr="A map of a country&#10;&#10;Description automatically generated">
            <a:extLst>
              <a:ext uri="{FF2B5EF4-FFF2-40B4-BE49-F238E27FC236}">
                <a16:creationId xmlns:a16="http://schemas.microsoft.com/office/drawing/2014/main" id="{36CA3096-D9F4-8919-2178-43ABE5573E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86433" y="3465994"/>
            <a:ext cx="1788014" cy="2880000"/>
          </a:xfrm>
          <a:prstGeom prst="rect">
            <a:avLst/>
          </a:prstGeom>
        </p:spPr>
      </p:pic>
      <p:sp>
        <p:nvSpPr>
          <p:cNvPr id="23" name="TextBox 22">
            <a:extLst>
              <a:ext uri="{FF2B5EF4-FFF2-40B4-BE49-F238E27FC236}">
                <a16:creationId xmlns:a16="http://schemas.microsoft.com/office/drawing/2014/main" id="{D0C9D5C4-B7B3-AB65-A8F6-DFDC6D8D7002}"/>
              </a:ext>
            </a:extLst>
          </p:cNvPr>
          <p:cNvSpPr txBox="1"/>
          <p:nvPr/>
        </p:nvSpPr>
        <p:spPr>
          <a:xfrm>
            <a:off x="4886433" y="443970"/>
            <a:ext cx="798375" cy="307777"/>
          </a:xfrm>
          <a:prstGeom prst="rect">
            <a:avLst/>
          </a:prstGeom>
          <a:solidFill>
            <a:schemeClr val="bg1"/>
          </a:solidFill>
        </p:spPr>
        <p:txBody>
          <a:bodyPr wrap="square" rtlCol="0">
            <a:spAutoFit/>
          </a:bodyPr>
          <a:lstStyle/>
          <a:p>
            <a:r>
              <a:rPr lang="en-US" sz="1400" b="1"/>
              <a:t>2010-11</a:t>
            </a:r>
            <a:endParaRPr lang="en-150" sz="1400" b="1"/>
          </a:p>
        </p:txBody>
      </p:sp>
      <p:sp>
        <p:nvSpPr>
          <p:cNvPr id="24" name="TextBox 23">
            <a:extLst>
              <a:ext uri="{FF2B5EF4-FFF2-40B4-BE49-F238E27FC236}">
                <a16:creationId xmlns:a16="http://schemas.microsoft.com/office/drawing/2014/main" id="{DA04766C-C102-53E9-87E0-AA5577FAFBD2}"/>
              </a:ext>
            </a:extLst>
          </p:cNvPr>
          <p:cNvSpPr txBox="1"/>
          <p:nvPr/>
        </p:nvSpPr>
        <p:spPr>
          <a:xfrm>
            <a:off x="7014277" y="432472"/>
            <a:ext cx="798375" cy="307777"/>
          </a:xfrm>
          <a:prstGeom prst="rect">
            <a:avLst/>
          </a:prstGeom>
          <a:solidFill>
            <a:schemeClr val="bg1"/>
          </a:solidFill>
        </p:spPr>
        <p:txBody>
          <a:bodyPr wrap="square" rtlCol="0">
            <a:spAutoFit/>
          </a:bodyPr>
          <a:lstStyle/>
          <a:p>
            <a:r>
              <a:rPr lang="en-US" sz="1400" b="1"/>
              <a:t>2011-12</a:t>
            </a:r>
            <a:endParaRPr lang="en-150" sz="1400" b="1"/>
          </a:p>
        </p:txBody>
      </p:sp>
      <p:sp>
        <p:nvSpPr>
          <p:cNvPr id="25" name="TextBox 24">
            <a:extLst>
              <a:ext uri="{FF2B5EF4-FFF2-40B4-BE49-F238E27FC236}">
                <a16:creationId xmlns:a16="http://schemas.microsoft.com/office/drawing/2014/main" id="{9220B767-CC19-EFFA-06E8-88F84553EE88}"/>
              </a:ext>
            </a:extLst>
          </p:cNvPr>
          <p:cNvSpPr txBox="1"/>
          <p:nvPr/>
        </p:nvSpPr>
        <p:spPr>
          <a:xfrm>
            <a:off x="4909439" y="3468961"/>
            <a:ext cx="798375" cy="307777"/>
          </a:xfrm>
          <a:prstGeom prst="rect">
            <a:avLst/>
          </a:prstGeom>
          <a:solidFill>
            <a:schemeClr val="bg1"/>
          </a:solidFill>
        </p:spPr>
        <p:txBody>
          <a:bodyPr wrap="square" rtlCol="0">
            <a:spAutoFit/>
          </a:bodyPr>
          <a:lstStyle/>
          <a:p>
            <a:r>
              <a:rPr lang="en-US" sz="1400" b="1"/>
              <a:t>2012-13</a:t>
            </a:r>
            <a:endParaRPr lang="en-150" sz="1400" b="1"/>
          </a:p>
        </p:txBody>
      </p:sp>
      <p:sp>
        <p:nvSpPr>
          <p:cNvPr id="26" name="TextBox 25">
            <a:extLst>
              <a:ext uri="{FF2B5EF4-FFF2-40B4-BE49-F238E27FC236}">
                <a16:creationId xmlns:a16="http://schemas.microsoft.com/office/drawing/2014/main" id="{5416DDB0-01C7-70A9-A659-0D8F37188D7F}"/>
              </a:ext>
            </a:extLst>
          </p:cNvPr>
          <p:cNvSpPr txBox="1"/>
          <p:nvPr/>
        </p:nvSpPr>
        <p:spPr>
          <a:xfrm>
            <a:off x="7037283" y="3457463"/>
            <a:ext cx="798375" cy="307777"/>
          </a:xfrm>
          <a:prstGeom prst="rect">
            <a:avLst/>
          </a:prstGeom>
          <a:solidFill>
            <a:schemeClr val="bg1"/>
          </a:solidFill>
        </p:spPr>
        <p:txBody>
          <a:bodyPr wrap="square" rtlCol="0">
            <a:spAutoFit/>
          </a:bodyPr>
          <a:lstStyle/>
          <a:p>
            <a:r>
              <a:rPr lang="en-US" sz="1400" b="1"/>
              <a:t>2013-14</a:t>
            </a:r>
            <a:endParaRPr lang="en-150" sz="1400" b="1"/>
          </a:p>
        </p:txBody>
      </p:sp>
      <p:sp>
        <p:nvSpPr>
          <p:cNvPr id="2" name="TextBox 1"/>
          <p:cNvSpPr txBox="1"/>
          <p:nvPr/>
        </p:nvSpPr>
        <p:spPr>
          <a:xfrm>
            <a:off x="293299" y="664234"/>
            <a:ext cx="931652" cy="369332"/>
          </a:xfrm>
          <a:prstGeom prst="rect">
            <a:avLst/>
          </a:prstGeom>
          <a:solidFill>
            <a:schemeClr val="accent6">
              <a:lumMod val="75000"/>
            </a:schemeClr>
          </a:solidFill>
        </p:spPr>
        <p:txBody>
          <a:bodyPr wrap="square" rtlCol="0">
            <a:spAutoFit/>
          </a:bodyPr>
          <a:lstStyle/>
          <a:p>
            <a:r>
              <a:rPr lang="nl-NL" b="1" dirty="0">
                <a:solidFill>
                  <a:schemeClr val="bg1"/>
                </a:solidFill>
              </a:rPr>
              <a:t>M.AMD</a:t>
            </a:r>
            <a:endParaRPr lang="en-GB" b="1" dirty="0">
              <a:solidFill>
                <a:schemeClr val="bg1"/>
              </a:solidFill>
            </a:endParaRPr>
          </a:p>
        </p:txBody>
      </p:sp>
      <p:sp>
        <p:nvSpPr>
          <p:cNvPr id="4" name="TextBox 3">
            <a:extLst>
              <a:ext uri="{FF2B5EF4-FFF2-40B4-BE49-F238E27FC236}">
                <a16:creationId xmlns:a16="http://schemas.microsoft.com/office/drawing/2014/main" id="{E8C7D66E-EE5E-E98D-CC3E-25EE32E2E943}"/>
              </a:ext>
            </a:extLst>
          </p:cNvPr>
          <p:cNvSpPr txBox="1"/>
          <p:nvPr/>
        </p:nvSpPr>
        <p:spPr>
          <a:xfrm>
            <a:off x="54901" y="5878706"/>
            <a:ext cx="4608214" cy="369332"/>
          </a:xfrm>
          <a:prstGeom prst="rect">
            <a:avLst/>
          </a:prstGeom>
          <a:noFill/>
        </p:spPr>
        <p:txBody>
          <a:bodyPr wrap="square" rtlCol="0">
            <a:spAutoFit/>
          </a:bodyPr>
          <a:lstStyle/>
          <a:p>
            <a:r>
              <a:rPr lang="en-US" b="1"/>
              <a:t>Plaatstrouw en routes met een GPS logger</a:t>
            </a:r>
            <a:endParaRPr lang="en-150" b="1"/>
          </a:p>
        </p:txBody>
      </p:sp>
    </p:spTree>
    <p:extLst>
      <p:ext uri="{BB962C8B-B14F-4D97-AF65-F5344CB8AC3E}">
        <p14:creationId xmlns:p14="http://schemas.microsoft.com/office/powerpoint/2010/main" val="2141447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5FC6-DC80-B465-717B-A46BD294C08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897969B-5C46-6AF5-456E-7A58CE13AE18}"/>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8" name="Rectangle 7">
            <a:extLst>
              <a:ext uri="{FF2B5EF4-FFF2-40B4-BE49-F238E27FC236}">
                <a16:creationId xmlns:a16="http://schemas.microsoft.com/office/drawing/2014/main" id="{EE2F4728-3BA1-7264-7D28-CCE960125BCC}"/>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14" name="TextBox 13">
            <a:extLst>
              <a:ext uri="{FF2B5EF4-FFF2-40B4-BE49-F238E27FC236}">
                <a16:creationId xmlns:a16="http://schemas.microsoft.com/office/drawing/2014/main" id="{36110A17-EFC2-4022-96AF-5E4CFFE10342}"/>
              </a:ext>
            </a:extLst>
          </p:cNvPr>
          <p:cNvSpPr txBox="1"/>
          <p:nvPr/>
        </p:nvSpPr>
        <p:spPr>
          <a:xfrm>
            <a:off x="99451" y="-11995"/>
            <a:ext cx="4041366" cy="369332"/>
          </a:xfrm>
          <a:prstGeom prst="rect">
            <a:avLst/>
          </a:prstGeom>
          <a:noFill/>
        </p:spPr>
        <p:txBody>
          <a:bodyPr wrap="square" rtlCol="0">
            <a:spAutoFit/>
          </a:bodyPr>
          <a:lstStyle/>
          <a:p>
            <a:r>
              <a:rPr lang="en-US" b="1" dirty="0"/>
              <a:t>Kleine </a:t>
            </a:r>
            <a:r>
              <a:rPr lang="en-US" b="1" dirty="0" err="1"/>
              <a:t>Mantelmeeuw</a:t>
            </a:r>
            <a:r>
              <a:rPr lang="en-US" dirty="0"/>
              <a:t> </a:t>
            </a:r>
            <a:r>
              <a:rPr lang="en-US" i="1" dirty="0"/>
              <a:t>Larus </a:t>
            </a:r>
            <a:r>
              <a:rPr lang="en-US" i="1" dirty="0" err="1"/>
              <a:t>fuscus</a:t>
            </a:r>
            <a:endParaRPr lang="en-150" dirty="0"/>
          </a:p>
        </p:txBody>
      </p:sp>
      <p:pic>
        <p:nvPicPr>
          <p:cNvPr id="5" name="Picture 4">
            <a:extLst>
              <a:ext uri="{FF2B5EF4-FFF2-40B4-BE49-F238E27FC236}">
                <a16:creationId xmlns:a16="http://schemas.microsoft.com/office/drawing/2014/main" id="{DE764E45-E818-D281-768A-8BB605039D34}"/>
              </a:ext>
            </a:extLst>
          </p:cNvPr>
          <p:cNvPicPr>
            <a:picLocks noChangeAspect="1"/>
          </p:cNvPicPr>
          <p:nvPr/>
        </p:nvPicPr>
        <p:blipFill>
          <a:blip r:embed="rId2"/>
          <a:stretch>
            <a:fillRect/>
          </a:stretch>
        </p:blipFill>
        <p:spPr>
          <a:xfrm>
            <a:off x="99452" y="558047"/>
            <a:ext cx="4698886" cy="1799573"/>
          </a:xfrm>
          <a:prstGeom prst="rect">
            <a:avLst/>
          </a:prstGeom>
          <a:ln>
            <a:solidFill>
              <a:schemeClr val="tx1"/>
            </a:solidFill>
          </a:ln>
        </p:spPr>
      </p:pic>
      <p:sp>
        <p:nvSpPr>
          <p:cNvPr id="15" name="TextBox 14">
            <a:extLst>
              <a:ext uri="{FF2B5EF4-FFF2-40B4-BE49-F238E27FC236}">
                <a16:creationId xmlns:a16="http://schemas.microsoft.com/office/drawing/2014/main" id="{7AD87332-60E2-C52A-B4A9-430F1B7B6E49}"/>
              </a:ext>
            </a:extLst>
          </p:cNvPr>
          <p:cNvSpPr txBox="1"/>
          <p:nvPr/>
        </p:nvSpPr>
        <p:spPr>
          <a:xfrm>
            <a:off x="5058624" y="671941"/>
            <a:ext cx="3795665" cy="1754326"/>
          </a:xfrm>
          <a:prstGeom prst="rect">
            <a:avLst/>
          </a:prstGeom>
          <a:noFill/>
        </p:spPr>
        <p:txBody>
          <a:bodyPr wrap="square">
            <a:spAutoFit/>
          </a:bodyPr>
          <a:lstStyle/>
          <a:p>
            <a:pPr algn="r"/>
            <a:r>
              <a:rPr lang="en-US" sz="1800" b="1" i="0" u="none" strike="noStrike" baseline="0" dirty="0">
                <a:solidFill>
                  <a:srgbClr val="0070C0"/>
                </a:solidFill>
                <a:latin typeface="AGaramondPro-Regular"/>
              </a:rPr>
              <a:t>Lange-</a:t>
            </a:r>
            <a:r>
              <a:rPr lang="en-US" sz="1800" b="1" i="0" u="none" strike="noStrike" baseline="0" dirty="0" err="1">
                <a:solidFill>
                  <a:srgbClr val="0070C0"/>
                </a:solidFill>
                <a:latin typeface="AGaramondPro-Regular"/>
              </a:rPr>
              <a:t>afstands</a:t>
            </a:r>
            <a:r>
              <a:rPr lang="en-US" sz="1800" b="1" i="0" u="none" strike="noStrike" baseline="0" dirty="0">
                <a:solidFill>
                  <a:srgbClr val="0070C0"/>
                </a:solidFill>
                <a:latin typeface="AGaramondPro-Regular"/>
              </a:rPr>
              <a:t> trekkers </a:t>
            </a:r>
            <a:r>
              <a:rPr lang="en-US" sz="1800" i="0" u="none" strike="noStrike" baseline="0" dirty="0">
                <a:solidFill>
                  <a:srgbClr val="0070C0"/>
                </a:solidFill>
                <a:latin typeface="AGaramondPro-Regular"/>
              </a:rPr>
              <a:t>(</a:t>
            </a:r>
            <a:r>
              <a:rPr lang="en-GB" dirty="0">
                <a:solidFill>
                  <a:srgbClr val="0070C0"/>
                </a:solidFill>
                <a:latin typeface="AGaramondPro-Regular"/>
              </a:rPr>
              <a:t>W</a:t>
            </a:r>
            <a:r>
              <a:rPr lang="en-GB" sz="1800" i="0" u="none" strike="noStrike" baseline="0" dirty="0">
                <a:solidFill>
                  <a:srgbClr val="0070C0"/>
                </a:solidFill>
                <a:latin typeface="AGaramondPro-Regular"/>
              </a:rPr>
              <a:t>est Africa, &gt;4000km </a:t>
            </a:r>
            <a:r>
              <a:rPr lang="en-GB" sz="1800" i="0" u="none" strike="noStrike" baseline="0" dirty="0" err="1">
                <a:solidFill>
                  <a:srgbClr val="0070C0"/>
                </a:solidFill>
                <a:latin typeface="AGaramondPro-Regular"/>
              </a:rPr>
              <a:t>zuidelijk</a:t>
            </a:r>
            <a:r>
              <a:rPr lang="en-GB" sz="1800" i="0" u="none" strike="noStrike" baseline="0" dirty="0">
                <a:solidFill>
                  <a:srgbClr val="0070C0"/>
                </a:solidFill>
                <a:latin typeface="AGaramondPro-Regular"/>
              </a:rPr>
              <a:t>) </a:t>
            </a:r>
          </a:p>
          <a:p>
            <a:pPr algn="r"/>
            <a:endParaRPr lang="en-GB" b="1" dirty="0">
              <a:solidFill>
                <a:srgbClr val="0070C0"/>
              </a:solidFill>
              <a:latin typeface="AGaramondPro-Regular"/>
            </a:endParaRPr>
          </a:p>
          <a:p>
            <a:pPr algn="r"/>
            <a:r>
              <a:rPr lang="en-GB" sz="1800" b="1" i="0" u="none" strike="noStrike" baseline="0" dirty="0" err="1">
                <a:solidFill>
                  <a:srgbClr val="0070C0"/>
                </a:solidFill>
                <a:latin typeface="AGaramondPro-Regular"/>
              </a:rPr>
              <a:t>leggen</a:t>
            </a:r>
            <a:r>
              <a:rPr lang="en-GB" sz="1800" b="1" i="0" u="none" strike="noStrike" baseline="0" dirty="0">
                <a:solidFill>
                  <a:srgbClr val="0070C0"/>
                </a:solidFill>
                <a:latin typeface="AGaramondPro-Regular"/>
              </a:rPr>
              <a:t> </a:t>
            </a:r>
            <a:r>
              <a:rPr lang="en-GB" sz="1800" i="0" u="none" strike="noStrike" baseline="0" dirty="0">
                <a:solidFill>
                  <a:srgbClr val="0070C0"/>
                </a:solidFill>
                <a:latin typeface="AGaramondPro-Regular"/>
              </a:rPr>
              <a:t>op </a:t>
            </a:r>
            <a:r>
              <a:rPr lang="en-GB" sz="1800" i="0" u="none" strike="noStrike" baseline="0" dirty="0" err="1">
                <a:solidFill>
                  <a:srgbClr val="0070C0"/>
                </a:solidFill>
                <a:latin typeface="AGaramondPro-Regular"/>
              </a:rPr>
              <a:t>jaarbasis</a:t>
            </a:r>
            <a:r>
              <a:rPr lang="en-GB" sz="1800" i="0" u="none" strike="noStrike" baseline="0" dirty="0">
                <a:solidFill>
                  <a:srgbClr val="0070C0"/>
                </a:solidFill>
                <a:latin typeface="AGaramondPro-Regular"/>
              </a:rPr>
              <a:t> </a:t>
            </a:r>
            <a:r>
              <a:rPr lang="en-GB" sz="1800" b="1" i="0" u="none" strike="noStrike" baseline="0" dirty="0">
                <a:solidFill>
                  <a:srgbClr val="0070C0"/>
                </a:solidFill>
                <a:latin typeface="AGaramondPro-Regular"/>
              </a:rPr>
              <a:t>net </a:t>
            </a:r>
            <a:r>
              <a:rPr lang="en-GB" sz="1800" b="1" i="0" u="none" strike="noStrike" baseline="0" dirty="0" err="1">
                <a:solidFill>
                  <a:srgbClr val="0070C0"/>
                </a:solidFill>
                <a:latin typeface="AGaramondPro-Regular"/>
              </a:rPr>
              <a:t>zoveel</a:t>
            </a:r>
            <a:r>
              <a:rPr lang="en-GB" sz="1800" b="1" i="0" u="none" strike="noStrike" baseline="0" dirty="0">
                <a:solidFill>
                  <a:srgbClr val="0070C0"/>
                </a:solidFill>
                <a:latin typeface="AGaramondPro-Regular"/>
              </a:rPr>
              <a:t> </a:t>
            </a:r>
            <a:r>
              <a:rPr lang="en-GB" sz="1800" b="1" i="0" u="none" strike="noStrike" baseline="0" dirty="0" err="1">
                <a:solidFill>
                  <a:srgbClr val="0070C0"/>
                </a:solidFill>
                <a:latin typeface="AGaramondPro-Regular"/>
              </a:rPr>
              <a:t>kilometers</a:t>
            </a:r>
            <a:r>
              <a:rPr lang="en-GB" sz="1800" b="1" i="0" u="none" strike="noStrike" baseline="0" dirty="0">
                <a:solidFill>
                  <a:srgbClr val="0070C0"/>
                </a:solidFill>
                <a:latin typeface="AGaramondPro-Regular"/>
              </a:rPr>
              <a:t> </a:t>
            </a:r>
            <a:r>
              <a:rPr lang="en-GB" sz="1800" b="1" i="0" u="none" strike="noStrike" baseline="0" dirty="0" err="1">
                <a:solidFill>
                  <a:srgbClr val="0070C0"/>
                </a:solidFill>
                <a:latin typeface="AGaramondPro-Regular"/>
              </a:rPr>
              <a:t>af</a:t>
            </a:r>
            <a:r>
              <a:rPr lang="en-GB" sz="1800" b="1" i="0" u="none" strike="noStrike" baseline="0" dirty="0">
                <a:solidFill>
                  <a:srgbClr val="0070C0"/>
                </a:solidFill>
                <a:latin typeface="AGaramondPro-Regular"/>
              </a:rPr>
              <a:t> </a:t>
            </a:r>
            <a:r>
              <a:rPr lang="en-GB" sz="1800" b="1" i="0" u="none" strike="noStrike" baseline="0" dirty="0" err="1">
                <a:solidFill>
                  <a:srgbClr val="0070C0"/>
                </a:solidFill>
                <a:latin typeface="AGaramondPro-Regular"/>
              </a:rPr>
              <a:t>als</a:t>
            </a:r>
            <a:r>
              <a:rPr lang="en-GB" sz="1800" b="1" i="0" u="none" strike="noStrike" baseline="0" dirty="0">
                <a:solidFill>
                  <a:srgbClr val="0070C0"/>
                </a:solidFill>
                <a:latin typeface="AGaramondPro-Regular"/>
              </a:rPr>
              <a:t> </a:t>
            </a:r>
            <a:r>
              <a:rPr lang="en-GB" sz="1800" b="1" i="0" u="none" strike="noStrike" baseline="0" dirty="0" err="1">
                <a:solidFill>
                  <a:srgbClr val="0070C0"/>
                </a:solidFill>
                <a:latin typeface="AGaramondPro-Regular"/>
              </a:rPr>
              <a:t>dieren</a:t>
            </a:r>
            <a:r>
              <a:rPr lang="en-GB" sz="1800" b="1" i="0" u="none" strike="noStrike" baseline="0" dirty="0">
                <a:solidFill>
                  <a:srgbClr val="0070C0"/>
                </a:solidFill>
                <a:latin typeface="AGaramondPro-Regular"/>
              </a:rPr>
              <a:t> die in </a:t>
            </a:r>
            <a:r>
              <a:rPr lang="en-GB" sz="1800" b="1" i="0" u="none" strike="noStrike" baseline="0" dirty="0" err="1">
                <a:solidFill>
                  <a:srgbClr val="0070C0"/>
                </a:solidFill>
                <a:latin typeface="AGaramondPro-Regular"/>
              </a:rPr>
              <a:t>Engeland</a:t>
            </a:r>
            <a:r>
              <a:rPr lang="en-GB" sz="1800" b="1" i="0" u="none" strike="noStrike" baseline="0" dirty="0">
                <a:solidFill>
                  <a:srgbClr val="0070C0"/>
                </a:solidFill>
                <a:latin typeface="AGaramondPro-Regular"/>
              </a:rPr>
              <a:t> </a:t>
            </a:r>
            <a:r>
              <a:rPr lang="en-GB" sz="1800" b="1" i="0" u="none" strike="noStrike" baseline="0" dirty="0" err="1">
                <a:solidFill>
                  <a:srgbClr val="0070C0"/>
                </a:solidFill>
                <a:latin typeface="AGaramondPro-Regular"/>
              </a:rPr>
              <a:t>overwinteren</a:t>
            </a:r>
            <a:endParaRPr lang="en-150" b="1" dirty="0">
              <a:solidFill>
                <a:srgbClr val="0070C0"/>
              </a:solidFill>
            </a:endParaRPr>
          </a:p>
        </p:txBody>
      </p:sp>
      <p:pic>
        <p:nvPicPr>
          <p:cNvPr id="17" name="Picture 16">
            <a:extLst>
              <a:ext uri="{FF2B5EF4-FFF2-40B4-BE49-F238E27FC236}">
                <a16:creationId xmlns:a16="http://schemas.microsoft.com/office/drawing/2014/main" id="{17EC988C-74B4-01E0-7BA4-63FC5ACD5D5D}"/>
              </a:ext>
            </a:extLst>
          </p:cNvPr>
          <p:cNvPicPr>
            <a:picLocks noChangeAspect="1"/>
          </p:cNvPicPr>
          <p:nvPr/>
        </p:nvPicPr>
        <p:blipFill>
          <a:blip r:embed="rId3"/>
          <a:stretch>
            <a:fillRect/>
          </a:stretch>
        </p:blipFill>
        <p:spPr>
          <a:xfrm>
            <a:off x="99452" y="3282663"/>
            <a:ext cx="4698886" cy="1782857"/>
          </a:xfrm>
          <a:prstGeom prst="rect">
            <a:avLst/>
          </a:prstGeom>
          <a:ln>
            <a:solidFill>
              <a:schemeClr val="tx1"/>
            </a:solidFill>
          </a:ln>
        </p:spPr>
      </p:pic>
      <p:sp>
        <p:nvSpPr>
          <p:cNvPr id="19" name="TextBox 18">
            <a:extLst>
              <a:ext uri="{FF2B5EF4-FFF2-40B4-BE49-F238E27FC236}">
                <a16:creationId xmlns:a16="http://schemas.microsoft.com/office/drawing/2014/main" id="{8F053AA1-C42B-0E2A-DAED-D3EED614C13F}"/>
              </a:ext>
            </a:extLst>
          </p:cNvPr>
          <p:cNvSpPr txBox="1"/>
          <p:nvPr/>
        </p:nvSpPr>
        <p:spPr>
          <a:xfrm>
            <a:off x="5180846" y="3301874"/>
            <a:ext cx="3673443" cy="2031325"/>
          </a:xfrm>
          <a:prstGeom prst="rect">
            <a:avLst/>
          </a:prstGeom>
          <a:noFill/>
        </p:spPr>
        <p:txBody>
          <a:bodyPr wrap="square">
            <a:spAutoFit/>
          </a:bodyPr>
          <a:lstStyle>
            <a:defPPr>
              <a:defRPr lang="en-US"/>
            </a:defPPr>
            <a:lvl1pPr algn="r">
              <a:defRPr b="1" i="0" u="none" strike="noStrike" baseline="0">
                <a:solidFill>
                  <a:srgbClr val="0070C0"/>
                </a:solidFill>
                <a:latin typeface="AGaramondPro-Regular"/>
              </a:defRPr>
            </a:lvl1pPr>
          </a:lstStyle>
          <a:p>
            <a:r>
              <a:rPr lang="en-GB" b="0" dirty="0" err="1"/>
              <a:t>Dat</a:t>
            </a:r>
            <a:r>
              <a:rPr lang="en-GB" b="0" dirty="0"/>
              <a:t> </a:t>
            </a:r>
            <a:r>
              <a:rPr lang="en-GB" dirty="0"/>
              <a:t>trek-</a:t>
            </a:r>
            <a:r>
              <a:rPr lang="en-GB" dirty="0" err="1"/>
              <a:t>strategiën</a:t>
            </a:r>
            <a:r>
              <a:rPr lang="en-GB" dirty="0"/>
              <a:t> </a:t>
            </a:r>
            <a:r>
              <a:rPr lang="en-GB" dirty="0" err="1"/>
              <a:t>individueel</a:t>
            </a:r>
            <a:r>
              <a:rPr lang="en-GB" dirty="0"/>
              <a:t> consistent </a:t>
            </a:r>
            <a:r>
              <a:rPr lang="en-GB" b="0" dirty="0" err="1"/>
              <a:t>zijn</a:t>
            </a:r>
            <a:r>
              <a:rPr lang="en-GB" b="0" dirty="0"/>
              <a:t>: </a:t>
            </a:r>
          </a:p>
          <a:p>
            <a:endParaRPr lang="en-GB" b="0" dirty="0"/>
          </a:p>
          <a:p>
            <a:r>
              <a:rPr lang="en-GB" dirty="0" err="1"/>
              <a:t>specifieke</a:t>
            </a:r>
            <a:r>
              <a:rPr lang="en-GB" dirty="0"/>
              <a:t> </a:t>
            </a:r>
            <a:r>
              <a:rPr lang="en-GB" dirty="0" err="1"/>
              <a:t>kennis</a:t>
            </a:r>
            <a:r>
              <a:rPr lang="en-GB" dirty="0"/>
              <a:t> van </a:t>
            </a:r>
            <a:r>
              <a:rPr lang="en-GB" dirty="0" err="1"/>
              <a:t>gekozen</a:t>
            </a:r>
            <a:r>
              <a:rPr lang="en-GB" dirty="0"/>
              <a:t> </a:t>
            </a:r>
            <a:r>
              <a:rPr lang="en-GB" dirty="0" err="1"/>
              <a:t>gebieden</a:t>
            </a:r>
            <a:r>
              <a:rPr lang="en-GB" dirty="0"/>
              <a:t> </a:t>
            </a:r>
            <a:r>
              <a:rPr lang="en-GB" dirty="0" err="1"/>
              <a:t>belangrijker</a:t>
            </a:r>
            <a:r>
              <a:rPr lang="en-GB" dirty="0"/>
              <a:t> is </a:t>
            </a:r>
            <a:r>
              <a:rPr lang="en-GB" dirty="0" err="1"/>
              <a:t>dan</a:t>
            </a:r>
            <a:r>
              <a:rPr lang="en-GB" dirty="0"/>
              <a:t> </a:t>
            </a:r>
            <a:r>
              <a:rPr lang="en-GB" dirty="0" err="1"/>
              <a:t>flexibel</a:t>
            </a:r>
            <a:r>
              <a:rPr lang="en-GB" dirty="0"/>
              <a:t> </a:t>
            </a:r>
            <a:r>
              <a:rPr lang="en-GB" dirty="0" err="1"/>
              <a:t>inspelen</a:t>
            </a:r>
            <a:r>
              <a:rPr lang="en-GB" dirty="0"/>
              <a:t> op </a:t>
            </a:r>
            <a:r>
              <a:rPr lang="en-GB" dirty="0" err="1"/>
              <a:t>wisselende</a:t>
            </a:r>
            <a:r>
              <a:rPr lang="en-GB" dirty="0"/>
              <a:t> </a:t>
            </a:r>
            <a:r>
              <a:rPr lang="en-GB" dirty="0" err="1"/>
              <a:t>omstandigheden</a:t>
            </a:r>
            <a:endParaRPr lang="en-GB" dirty="0"/>
          </a:p>
        </p:txBody>
      </p:sp>
      <p:pic>
        <p:nvPicPr>
          <p:cNvPr id="2" name="Afbeelding 21" descr="Afbeelding met vogel, watervogel, meeuw, zeemeeuw&#10;&#10;Automatisch gegenereerde beschrijving">
            <a:extLst>
              <a:ext uri="{FF2B5EF4-FFF2-40B4-BE49-F238E27FC236}">
                <a16:creationId xmlns:a16="http://schemas.microsoft.com/office/drawing/2014/main" id="{D08E9CF9-B7BC-F13D-2F32-C03837ADF4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874419" y="5333199"/>
            <a:ext cx="1362378" cy="1362378"/>
          </a:xfrm>
          <a:prstGeom prst="rect">
            <a:avLst/>
          </a:prstGeom>
        </p:spPr>
      </p:pic>
    </p:spTree>
    <p:extLst>
      <p:ext uri="{BB962C8B-B14F-4D97-AF65-F5344CB8AC3E}">
        <p14:creationId xmlns:p14="http://schemas.microsoft.com/office/powerpoint/2010/main" val="367219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Migratie: wanneer, waarheen en waarom</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4" name="TextBox 3"/>
          <p:cNvSpPr txBox="1"/>
          <p:nvPr/>
        </p:nvSpPr>
        <p:spPr>
          <a:xfrm>
            <a:off x="250166" y="577974"/>
            <a:ext cx="4442604" cy="4524315"/>
          </a:xfrm>
          <a:prstGeom prst="rect">
            <a:avLst/>
          </a:prstGeom>
          <a:noFill/>
        </p:spPr>
        <p:txBody>
          <a:bodyPr wrap="square" rtlCol="0">
            <a:spAutoFit/>
          </a:bodyPr>
          <a:lstStyle/>
          <a:p>
            <a:r>
              <a:rPr lang="nl-NL" b="1" dirty="0"/>
              <a:t>Wanneer ?</a:t>
            </a:r>
          </a:p>
          <a:p>
            <a:endParaRPr lang="nl-NL" b="1" dirty="0"/>
          </a:p>
          <a:p>
            <a:endParaRPr lang="nl-NL" b="1" dirty="0"/>
          </a:p>
          <a:p>
            <a:endParaRPr lang="nl-NL" b="1" dirty="0"/>
          </a:p>
          <a:p>
            <a:endParaRPr lang="nl-NL" b="1" dirty="0"/>
          </a:p>
          <a:p>
            <a:endParaRPr lang="nl-NL" b="1" dirty="0"/>
          </a:p>
          <a:p>
            <a:endParaRPr lang="nl-NL" b="1" dirty="0"/>
          </a:p>
          <a:p>
            <a:r>
              <a:rPr lang="nl-NL" b="1" dirty="0"/>
              <a:t>Waarheen ?</a:t>
            </a:r>
          </a:p>
          <a:p>
            <a:endParaRPr lang="nl-NL" b="1" dirty="0"/>
          </a:p>
          <a:p>
            <a:endParaRPr lang="nl-NL" b="1" dirty="0"/>
          </a:p>
          <a:p>
            <a:endParaRPr lang="nl-NL" b="1" dirty="0"/>
          </a:p>
          <a:p>
            <a:endParaRPr lang="nl-NL" b="1" dirty="0"/>
          </a:p>
          <a:p>
            <a:endParaRPr lang="nl-NL" b="1" dirty="0"/>
          </a:p>
          <a:p>
            <a:endParaRPr lang="nl-NL" b="1" dirty="0"/>
          </a:p>
          <a:p>
            <a:endParaRPr lang="nl-NL" b="1" dirty="0"/>
          </a:p>
          <a:p>
            <a:r>
              <a:rPr lang="nl-NL" b="1" dirty="0"/>
              <a:t>Waarom ?</a:t>
            </a:r>
            <a:endParaRPr lang="en-GB" b="1" dirty="0"/>
          </a:p>
        </p:txBody>
      </p:sp>
      <p:sp>
        <p:nvSpPr>
          <p:cNvPr id="5" name="TextBox 4"/>
          <p:cNvSpPr txBox="1"/>
          <p:nvPr/>
        </p:nvSpPr>
        <p:spPr>
          <a:xfrm>
            <a:off x="2173857" y="646987"/>
            <a:ext cx="5512279" cy="1477328"/>
          </a:xfrm>
          <a:prstGeom prst="rect">
            <a:avLst/>
          </a:prstGeom>
          <a:noFill/>
        </p:spPr>
        <p:txBody>
          <a:bodyPr wrap="square" rtlCol="0">
            <a:spAutoFit/>
          </a:bodyPr>
          <a:lstStyle/>
          <a:p>
            <a:r>
              <a:rPr lang="nl-NL" b="1" dirty="0"/>
              <a:t>Najaarstrek gespreid in de tijd</a:t>
            </a:r>
            <a:r>
              <a:rPr lang="nl-NL" dirty="0"/>
              <a:t>, soms met een </a:t>
            </a:r>
            <a:r>
              <a:rPr lang="nl-NL" i="1" dirty="0" err="1"/>
              <a:t>stopover</a:t>
            </a:r>
            <a:endParaRPr lang="nl-NL" i="1" dirty="0"/>
          </a:p>
          <a:p>
            <a:endParaRPr lang="nl-NL" dirty="0"/>
          </a:p>
          <a:p>
            <a:r>
              <a:rPr lang="nl-NL" dirty="0"/>
              <a:t>Terugkeer soms met proef-verkenningen </a:t>
            </a:r>
            <a:r>
              <a:rPr lang="nl-NL" baseline="30000" dirty="0"/>
              <a:t>(</a:t>
            </a:r>
            <a:r>
              <a:rPr lang="nl-NL" baseline="30000" dirty="0">
                <a:solidFill>
                  <a:srgbClr val="C00000"/>
                </a:solidFill>
              </a:rPr>
              <a:t>nog nooit onderzocht!</a:t>
            </a:r>
            <a:r>
              <a:rPr lang="nl-NL" baseline="30000" dirty="0"/>
              <a:t>)</a:t>
            </a:r>
            <a:endParaRPr lang="nl-NL" dirty="0"/>
          </a:p>
          <a:p>
            <a:endParaRPr lang="nl-NL" dirty="0"/>
          </a:p>
          <a:p>
            <a:r>
              <a:rPr lang="nl-NL" dirty="0"/>
              <a:t>Definitieve </a:t>
            </a:r>
            <a:r>
              <a:rPr lang="nl-NL" b="1" dirty="0"/>
              <a:t>terugkeer in hoge mate synchroon</a:t>
            </a:r>
            <a:endParaRPr lang="en-GB" b="1" dirty="0"/>
          </a:p>
        </p:txBody>
      </p:sp>
      <p:sp>
        <p:nvSpPr>
          <p:cNvPr id="21" name="TextBox 20"/>
          <p:cNvSpPr txBox="1"/>
          <p:nvPr/>
        </p:nvSpPr>
        <p:spPr>
          <a:xfrm>
            <a:off x="2173857" y="2510714"/>
            <a:ext cx="6357668" cy="1754326"/>
          </a:xfrm>
          <a:prstGeom prst="rect">
            <a:avLst/>
          </a:prstGeom>
          <a:noFill/>
        </p:spPr>
        <p:txBody>
          <a:bodyPr wrap="square" rtlCol="0">
            <a:spAutoFit/>
          </a:bodyPr>
          <a:lstStyle/>
          <a:p>
            <a:r>
              <a:rPr lang="nl-NL" dirty="0"/>
              <a:t>Facultatief, individuele variatie (consistent): korte en lange afstanden komen voor</a:t>
            </a:r>
            <a:endParaRPr lang="nl-NL" i="1" dirty="0"/>
          </a:p>
          <a:p>
            <a:endParaRPr lang="nl-NL" dirty="0"/>
          </a:p>
          <a:p>
            <a:pPr lvl="1"/>
            <a:r>
              <a:rPr lang="nl-NL" b="1" dirty="0"/>
              <a:t>Zilvermeeuw – semi standvogel</a:t>
            </a:r>
            <a:r>
              <a:rPr lang="nl-NL" dirty="0"/>
              <a:t>, tot in Noord-Frankrijk</a:t>
            </a:r>
          </a:p>
          <a:p>
            <a:endParaRPr lang="nl-NL" b="1" dirty="0"/>
          </a:p>
          <a:p>
            <a:r>
              <a:rPr lang="nl-NL" b="1" dirty="0"/>
              <a:t>	Kleine Mantelmeeuw – trekvogel</a:t>
            </a:r>
            <a:r>
              <a:rPr lang="nl-NL" dirty="0"/>
              <a:t>, maximaal tot aan Gambia</a:t>
            </a:r>
            <a:endParaRPr lang="en-GB" dirty="0"/>
          </a:p>
        </p:txBody>
      </p:sp>
      <p:sp>
        <p:nvSpPr>
          <p:cNvPr id="27" name="TextBox 26"/>
          <p:cNvSpPr txBox="1"/>
          <p:nvPr/>
        </p:nvSpPr>
        <p:spPr>
          <a:xfrm>
            <a:off x="2173857" y="4697316"/>
            <a:ext cx="6182492" cy="1477328"/>
          </a:xfrm>
          <a:prstGeom prst="rect">
            <a:avLst/>
          </a:prstGeom>
          <a:noFill/>
        </p:spPr>
        <p:txBody>
          <a:bodyPr wrap="square" rtlCol="0">
            <a:spAutoFit/>
          </a:bodyPr>
          <a:lstStyle/>
          <a:p>
            <a:r>
              <a:rPr lang="nl-NL" dirty="0"/>
              <a:t>Bitter noodzakelijke </a:t>
            </a:r>
            <a:r>
              <a:rPr lang="nl-NL" b="1" dirty="0"/>
              <a:t>herstelperiode </a:t>
            </a:r>
            <a:r>
              <a:rPr lang="nl-NL" dirty="0"/>
              <a:t>na het broeden</a:t>
            </a:r>
            <a:endParaRPr lang="nl-NL" i="1" dirty="0"/>
          </a:p>
          <a:p>
            <a:endParaRPr lang="nl-NL" dirty="0"/>
          </a:p>
          <a:p>
            <a:r>
              <a:rPr lang="nl-NL" dirty="0"/>
              <a:t>Gemakkelijk, voorspelbaar </a:t>
            </a:r>
            <a:r>
              <a:rPr lang="nl-NL" b="1" dirty="0"/>
              <a:t>voedsel en rust</a:t>
            </a:r>
            <a:r>
              <a:rPr lang="nl-NL" dirty="0"/>
              <a:t> een voorwaarde</a:t>
            </a:r>
          </a:p>
          <a:p>
            <a:endParaRPr lang="nl-NL" dirty="0"/>
          </a:p>
          <a:p>
            <a:r>
              <a:rPr lang="nl-NL" b="1" dirty="0"/>
              <a:t>Gebiedskennis</a:t>
            </a:r>
            <a:r>
              <a:rPr lang="nl-NL" dirty="0"/>
              <a:t> wordt opgedaan in de eerste levensjaren    …(?)</a:t>
            </a:r>
            <a:endParaRPr lang="en-GB" dirty="0"/>
          </a:p>
        </p:txBody>
      </p:sp>
      <p:pic>
        <p:nvPicPr>
          <p:cNvPr id="9" name="Afbeelding 15" descr="Afbeelding met watervogel, vogel, meeuw, zeemeeuw&#10;&#10;Automatisch gegenereerde beschrijving">
            <a:extLst>
              <a:ext uri="{FF2B5EF4-FFF2-40B4-BE49-F238E27FC236}">
                <a16:creationId xmlns:a16="http://schemas.microsoft.com/office/drawing/2014/main" id="{EDBA55A3-86EA-4AC1-922C-8A1CED1B08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12143" y="947279"/>
            <a:ext cx="1271844" cy="1271844"/>
          </a:xfrm>
          <a:prstGeom prst="rect">
            <a:avLst/>
          </a:prstGeom>
        </p:spPr>
      </p:pic>
      <p:pic>
        <p:nvPicPr>
          <p:cNvPr id="10" name="Afbeelding 21" descr="Afbeelding met vogel, watervogel, meeuw, zeemeeuw&#10;&#10;Automatisch gegenereerde beschrijving">
            <a:extLst>
              <a:ext uri="{FF2B5EF4-FFF2-40B4-BE49-F238E27FC236}">
                <a16:creationId xmlns:a16="http://schemas.microsoft.com/office/drawing/2014/main" id="{D08E9CF9-B7BC-F13D-2F32-C03837ADF4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172209" y="1438359"/>
            <a:ext cx="1362378" cy="1362378"/>
          </a:xfrm>
          <a:prstGeom prst="rect">
            <a:avLst/>
          </a:prstGeom>
        </p:spPr>
      </p:pic>
    </p:spTree>
    <p:extLst>
      <p:ext uri="{BB962C8B-B14F-4D97-AF65-F5344CB8AC3E}">
        <p14:creationId xmlns:p14="http://schemas.microsoft.com/office/powerpoint/2010/main" val="791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ZDGA_04Sep10d.jpg">
            <a:extLst>
              <a:ext uri="{FF2B5EF4-FFF2-40B4-BE49-F238E27FC236}">
                <a16:creationId xmlns:a16="http://schemas.microsoft.com/office/drawing/2014/main" id="{4AF3FA2D-B127-1BD5-3C17-DE019A81B3EF}"/>
              </a:ext>
            </a:extLst>
          </p:cNvPr>
          <p:cNvPicPr>
            <a:picLocks noChangeAspect="1"/>
          </p:cNvPicPr>
          <p:nvPr/>
        </p:nvPicPr>
        <p:blipFill>
          <a:blip r:embed="rId3" cstate="print"/>
          <a:stretch>
            <a:fillRect/>
          </a:stretch>
        </p:blipFill>
        <p:spPr>
          <a:xfrm>
            <a:off x="0" y="280655"/>
            <a:ext cx="9146005" cy="6165410"/>
          </a:xfrm>
          <a:prstGeom prst="rect">
            <a:avLst/>
          </a:prstGeom>
        </p:spPr>
      </p:pic>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Veren vervangen</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 name="Picture 44">
            <a:extLst>
              <a:ext uri="{FF2B5EF4-FFF2-40B4-BE49-F238E27FC236}">
                <a16:creationId xmlns:a16="http://schemas.microsoft.com/office/drawing/2014/main" id="{5B58255A-2B50-9C7A-284C-CB7B7440E4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179" y="581177"/>
            <a:ext cx="2057257" cy="2054208"/>
          </a:xfrm>
          <a:prstGeom prst="rect">
            <a:avLst/>
          </a:prstGeom>
        </p:spPr>
      </p:pic>
      <p:sp>
        <p:nvSpPr>
          <p:cNvPr id="5" name="Pijl: rechts 4">
            <a:extLst>
              <a:ext uri="{FF2B5EF4-FFF2-40B4-BE49-F238E27FC236}">
                <a16:creationId xmlns:a16="http://schemas.microsoft.com/office/drawing/2014/main" id="{B3651608-41E1-B616-8363-BD881CCC76E8}"/>
              </a:ext>
            </a:extLst>
          </p:cNvPr>
          <p:cNvSpPr/>
          <p:nvPr/>
        </p:nvSpPr>
        <p:spPr>
          <a:xfrm rot="7500000" flipH="1" flipV="1">
            <a:off x="208232" y="2456565"/>
            <a:ext cx="506994" cy="381293"/>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Tree>
    <p:extLst>
      <p:ext uri="{BB962C8B-B14F-4D97-AF65-F5344CB8AC3E}">
        <p14:creationId xmlns:p14="http://schemas.microsoft.com/office/powerpoint/2010/main" val="837206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a:solidFill>
                  <a:srgbClr val="FFFF00"/>
                </a:solidFill>
              </a:rPr>
              <a:t>Introductie</a:t>
            </a:r>
            <a:endParaRPr lang="en-US" sz="2000" b="1" dirty="0">
              <a:solidFill>
                <a:srgbClr val="FFFF00"/>
              </a:solidFill>
            </a:endParaRP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13" name="TextBox 12">
            <a:extLst>
              <a:ext uri="{FF2B5EF4-FFF2-40B4-BE49-F238E27FC236}">
                <a16:creationId xmlns:a16="http://schemas.microsoft.com/office/drawing/2014/main" id="{CE249A78-42CA-F099-498A-3C2D991DF2A2}"/>
              </a:ext>
            </a:extLst>
          </p:cNvPr>
          <p:cNvSpPr txBox="1"/>
          <p:nvPr/>
        </p:nvSpPr>
        <p:spPr>
          <a:xfrm>
            <a:off x="142445" y="5864765"/>
            <a:ext cx="8896422" cy="369332"/>
          </a:xfrm>
          <a:prstGeom prst="rect">
            <a:avLst/>
          </a:prstGeom>
          <a:noFill/>
        </p:spPr>
        <p:txBody>
          <a:bodyPr wrap="square" rtlCol="0">
            <a:spAutoFit/>
          </a:bodyPr>
          <a:lstStyle/>
          <a:p>
            <a:r>
              <a:rPr lang="en-US" b="1"/>
              <a:t>Pontische Meeuw</a:t>
            </a:r>
            <a:r>
              <a:rPr lang="en-US"/>
              <a:t> </a:t>
            </a:r>
            <a:r>
              <a:rPr lang="en-US" i="1"/>
              <a:t>Larus cachinnans</a:t>
            </a:r>
            <a:endParaRPr lang="en-150"/>
          </a:p>
        </p:txBody>
      </p:sp>
      <p:pic>
        <p:nvPicPr>
          <p:cNvPr id="14" name="Picture 13">
            <a:extLst>
              <a:ext uri="{FF2B5EF4-FFF2-40B4-BE49-F238E27FC236}">
                <a16:creationId xmlns:a16="http://schemas.microsoft.com/office/drawing/2014/main" id="{74290544-F76C-09C9-17BD-A83142A7FF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642" y="550452"/>
            <a:ext cx="8892225" cy="5322631"/>
          </a:xfrm>
          <a:prstGeom prst="rect">
            <a:avLst/>
          </a:prstGeom>
        </p:spPr>
      </p:pic>
      <p:sp>
        <p:nvSpPr>
          <p:cNvPr id="5" name="TextBox 4">
            <a:extLst>
              <a:ext uri="{FF2B5EF4-FFF2-40B4-BE49-F238E27FC236}">
                <a16:creationId xmlns:a16="http://schemas.microsoft.com/office/drawing/2014/main" id="{488667D6-FE23-1A44-6D96-F03FC3878D38}"/>
              </a:ext>
            </a:extLst>
          </p:cNvPr>
          <p:cNvSpPr txBox="1"/>
          <p:nvPr/>
        </p:nvSpPr>
        <p:spPr>
          <a:xfrm>
            <a:off x="82060" y="5727938"/>
            <a:ext cx="1902015" cy="184666"/>
          </a:xfrm>
          <a:prstGeom prst="rect">
            <a:avLst/>
          </a:prstGeom>
          <a:noFill/>
        </p:spPr>
        <p:txBody>
          <a:bodyPr wrap="square" rtlCol="0">
            <a:spAutoFit/>
          </a:bodyPr>
          <a:lstStyle/>
          <a:p>
            <a:r>
              <a:rPr lang="en-US" sz="600">
                <a:solidFill>
                  <a:schemeClr val="bg1"/>
                </a:solidFill>
              </a:rPr>
              <a:t>L. Kelder</a:t>
            </a:r>
            <a:endParaRPr lang="en-150" sz="600">
              <a:solidFill>
                <a:schemeClr val="bg1"/>
              </a:solidFill>
            </a:endParaRPr>
          </a:p>
        </p:txBody>
      </p:sp>
      <p:sp>
        <p:nvSpPr>
          <p:cNvPr id="2" name="TextBox 1"/>
          <p:cNvSpPr txBox="1"/>
          <p:nvPr/>
        </p:nvSpPr>
        <p:spPr>
          <a:xfrm>
            <a:off x="146651" y="549144"/>
            <a:ext cx="4390845" cy="369332"/>
          </a:xfrm>
          <a:prstGeom prst="rect">
            <a:avLst/>
          </a:prstGeom>
          <a:noFill/>
        </p:spPr>
        <p:txBody>
          <a:bodyPr wrap="square" rtlCol="0">
            <a:spAutoFit/>
          </a:bodyPr>
          <a:lstStyle/>
          <a:p>
            <a:r>
              <a:rPr lang="nl-NL" b="1" dirty="0"/>
              <a:t>Een nieuwkomer uit </a:t>
            </a:r>
            <a:r>
              <a:rPr lang="nl-NL" b="1" dirty="0" err="1"/>
              <a:t>Ukraïne</a:t>
            </a:r>
            <a:endParaRPr lang="en-GB" b="1" dirty="0"/>
          </a:p>
        </p:txBody>
      </p:sp>
      <p:pic>
        <p:nvPicPr>
          <p:cNvPr id="4" name="Afbeelding 6" descr="Afbeelding met meeuw, vogel, watervogel, zeemeeuw&#10;&#10;Automatisch gegenereerde beschrijving">
            <a:extLst>
              <a:ext uri="{FF2B5EF4-FFF2-40B4-BE49-F238E27FC236}">
                <a16:creationId xmlns:a16="http://schemas.microsoft.com/office/drawing/2014/main" id="{56E97B52-C961-25DF-968E-3916F099DC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7596" y="5166461"/>
            <a:ext cx="1626789" cy="1626789"/>
          </a:xfrm>
          <a:prstGeom prst="rect">
            <a:avLst/>
          </a:prstGeom>
        </p:spPr>
      </p:pic>
    </p:spTree>
    <p:extLst>
      <p:ext uri="{BB962C8B-B14F-4D97-AF65-F5344CB8AC3E}">
        <p14:creationId xmlns:p14="http://schemas.microsoft.com/office/powerpoint/2010/main" val="1322184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Veren vervangen</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 name="Picture 44">
            <a:extLst>
              <a:ext uri="{FF2B5EF4-FFF2-40B4-BE49-F238E27FC236}">
                <a16:creationId xmlns:a16="http://schemas.microsoft.com/office/drawing/2014/main" id="{5B58255A-2B50-9C7A-284C-CB7B7440E4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179" y="581177"/>
            <a:ext cx="2057257" cy="2054208"/>
          </a:xfrm>
          <a:prstGeom prst="rect">
            <a:avLst/>
          </a:prstGeom>
        </p:spPr>
      </p:pic>
      <p:sp>
        <p:nvSpPr>
          <p:cNvPr id="5" name="Pijl: rechts 4">
            <a:extLst>
              <a:ext uri="{FF2B5EF4-FFF2-40B4-BE49-F238E27FC236}">
                <a16:creationId xmlns:a16="http://schemas.microsoft.com/office/drawing/2014/main" id="{B3651608-41E1-B616-8363-BD881CCC76E8}"/>
              </a:ext>
            </a:extLst>
          </p:cNvPr>
          <p:cNvSpPr/>
          <p:nvPr/>
        </p:nvSpPr>
        <p:spPr>
          <a:xfrm rot="7500000" flipH="1" flipV="1">
            <a:off x="208232" y="2456565"/>
            <a:ext cx="506994" cy="381293"/>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pic>
        <p:nvPicPr>
          <p:cNvPr id="7" name="Picture 6"/>
          <p:cNvPicPr>
            <a:picLocks noChangeAspect="1"/>
          </p:cNvPicPr>
          <p:nvPr/>
        </p:nvPicPr>
        <p:blipFill>
          <a:blip r:embed="rId4"/>
          <a:stretch>
            <a:fillRect/>
          </a:stretch>
        </p:blipFill>
        <p:spPr>
          <a:xfrm>
            <a:off x="2813231" y="409376"/>
            <a:ext cx="6295238" cy="1980952"/>
          </a:xfrm>
          <a:prstGeom prst="rect">
            <a:avLst/>
          </a:prstGeom>
        </p:spPr>
      </p:pic>
      <p:sp>
        <p:nvSpPr>
          <p:cNvPr id="8" name="TextBox 7"/>
          <p:cNvSpPr txBox="1"/>
          <p:nvPr/>
        </p:nvSpPr>
        <p:spPr>
          <a:xfrm>
            <a:off x="2830483" y="2104847"/>
            <a:ext cx="5312852" cy="307777"/>
          </a:xfrm>
          <a:prstGeom prst="rect">
            <a:avLst/>
          </a:prstGeom>
          <a:solidFill>
            <a:schemeClr val="bg1"/>
          </a:solidFill>
        </p:spPr>
        <p:txBody>
          <a:bodyPr wrap="square" rtlCol="0">
            <a:spAutoFit/>
          </a:bodyPr>
          <a:lstStyle/>
          <a:p>
            <a:r>
              <a:rPr lang="nl-NL" sz="1400" b="1" dirty="0"/>
              <a:t>winterkleed                            overgangskleed                            broedkleed</a:t>
            </a:r>
            <a:endParaRPr lang="en-GB" sz="1400" b="1" dirty="0"/>
          </a:p>
        </p:txBody>
      </p:sp>
      <p:pic>
        <p:nvPicPr>
          <p:cNvPr id="9" name="Picture 8"/>
          <p:cNvPicPr>
            <a:picLocks noChangeAspect="1"/>
          </p:cNvPicPr>
          <p:nvPr/>
        </p:nvPicPr>
        <p:blipFill>
          <a:blip r:embed="rId5"/>
          <a:stretch>
            <a:fillRect/>
          </a:stretch>
        </p:blipFill>
        <p:spPr>
          <a:xfrm>
            <a:off x="55443" y="3001993"/>
            <a:ext cx="1696385" cy="1270599"/>
          </a:xfrm>
          <a:prstGeom prst="rect">
            <a:avLst/>
          </a:prstGeom>
        </p:spPr>
      </p:pic>
      <p:pic>
        <p:nvPicPr>
          <p:cNvPr id="11" name="Picture 10"/>
          <p:cNvPicPr/>
          <p:nvPr/>
        </p:nvPicPr>
        <p:blipFill>
          <a:blip r:embed="rId6" cstate="print"/>
          <a:srcRect/>
          <a:stretch>
            <a:fillRect/>
          </a:stretch>
        </p:blipFill>
        <p:spPr bwMode="auto">
          <a:xfrm>
            <a:off x="2813231" y="2412624"/>
            <a:ext cx="6218626" cy="3513723"/>
          </a:xfrm>
          <a:prstGeom prst="rect">
            <a:avLst/>
          </a:prstGeom>
          <a:noFill/>
          <a:ln w="9525">
            <a:noFill/>
            <a:miter lim="800000"/>
            <a:headEnd/>
            <a:tailEnd/>
          </a:ln>
        </p:spPr>
      </p:pic>
      <p:sp>
        <p:nvSpPr>
          <p:cNvPr id="12" name="TextBox 11"/>
          <p:cNvSpPr txBox="1"/>
          <p:nvPr/>
        </p:nvSpPr>
        <p:spPr>
          <a:xfrm>
            <a:off x="3287681" y="5926347"/>
            <a:ext cx="5744176" cy="461665"/>
          </a:xfrm>
          <a:prstGeom prst="rect">
            <a:avLst/>
          </a:prstGeom>
          <a:noFill/>
        </p:spPr>
        <p:txBody>
          <a:bodyPr wrap="square" rtlCol="0">
            <a:spAutoFit/>
          </a:bodyPr>
          <a:lstStyle/>
          <a:p>
            <a:r>
              <a:rPr lang="nl-NL" sz="1200" b="1" dirty="0" err="1"/>
              <a:t>pre-nuptiale</a:t>
            </a:r>
            <a:r>
              <a:rPr lang="nl-NL" sz="1200" b="1" dirty="0"/>
              <a:t> rui                                                          post-nuptiale rui</a:t>
            </a:r>
          </a:p>
          <a:p>
            <a:r>
              <a:rPr lang="nl-NL" sz="1200" dirty="0"/>
              <a:t>(</a:t>
            </a:r>
            <a:r>
              <a:rPr lang="nl-NL" sz="1200" dirty="0" err="1"/>
              <a:t>partiëel</a:t>
            </a:r>
            <a:r>
              <a:rPr lang="nl-NL" sz="1200" dirty="0"/>
              <a:t>)					        (compleet)</a:t>
            </a:r>
            <a:endParaRPr lang="en-GB" sz="1200" dirty="0"/>
          </a:p>
        </p:txBody>
      </p:sp>
      <p:pic>
        <p:nvPicPr>
          <p:cNvPr id="13" name="Picture 12"/>
          <p:cNvPicPr>
            <a:picLocks noChangeAspect="1"/>
          </p:cNvPicPr>
          <p:nvPr/>
        </p:nvPicPr>
        <p:blipFill>
          <a:blip r:embed="rId7"/>
          <a:stretch>
            <a:fillRect/>
          </a:stretch>
        </p:blipFill>
        <p:spPr>
          <a:xfrm>
            <a:off x="55442" y="4319711"/>
            <a:ext cx="2058029" cy="2103474"/>
          </a:xfrm>
          <a:prstGeom prst="rect">
            <a:avLst/>
          </a:prstGeom>
        </p:spPr>
      </p:pic>
      <p:sp>
        <p:nvSpPr>
          <p:cNvPr id="14" name="TextBox 13"/>
          <p:cNvSpPr txBox="1"/>
          <p:nvPr/>
        </p:nvSpPr>
        <p:spPr>
          <a:xfrm>
            <a:off x="56648" y="4330463"/>
            <a:ext cx="1340836" cy="415498"/>
          </a:xfrm>
          <a:prstGeom prst="rect">
            <a:avLst/>
          </a:prstGeom>
          <a:noFill/>
        </p:spPr>
        <p:txBody>
          <a:bodyPr wrap="square" rtlCol="0">
            <a:spAutoFit/>
          </a:bodyPr>
          <a:lstStyle/>
          <a:p>
            <a:r>
              <a:rPr lang="nl-NL" sz="1050" dirty="0">
                <a:solidFill>
                  <a:schemeClr val="bg1"/>
                </a:solidFill>
              </a:rPr>
              <a:t>17 mei 2014</a:t>
            </a:r>
          </a:p>
          <a:p>
            <a:r>
              <a:rPr lang="nl-NL" sz="1050" dirty="0">
                <a:solidFill>
                  <a:schemeClr val="bg1"/>
                </a:solidFill>
              </a:rPr>
              <a:t>(28 </a:t>
            </a:r>
            <a:r>
              <a:rPr lang="nl-NL" sz="1050" dirty="0" err="1">
                <a:solidFill>
                  <a:schemeClr val="bg1"/>
                </a:solidFill>
              </a:rPr>
              <a:t>jr</a:t>
            </a:r>
            <a:r>
              <a:rPr lang="nl-NL" sz="1050" dirty="0">
                <a:solidFill>
                  <a:schemeClr val="bg1"/>
                </a:solidFill>
              </a:rPr>
              <a:t>)</a:t>
            </a:r>
            <a:endParaRPr lang="en-GB" sz="1050" dirty="0">
              <a:solidFill>
                <a:schemeClr val="bg1"/>
              </a:solidFill>
            </a:endParaRPr>
          </a:p>
        </p:txBody>
      </p:sp>
      <p:pic>
        <p:nvPicPr>
          <p:cNvPr id="15" name="Afbeelding 15" descr="Afbeelding met watervogel, vogel, meeuw, zeemeeuw&#10;&#10;Automatisch gegenereerde beschrijving">
            <a:extLst>
              <a:ext uri="{FF2B5EF4-FFF2-40B4-BE49-F238E27FC236}">
                <a16:creationId xmlns:a16="http://schemas.microsoft.com/office/drawing/2014/main" id="{EDBA55A3-86EA-4AC1-922C-8A1CED1B08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010016" y="5411904"/>
            <a:ext cx="1271844" cy="1271844"/>
          </a:xfrm>
          <a:prstGeom prst="rect">
            <a:avLst/>
          </a:prstGeom>
        </p:spPr>
      </p:pic>
    </p:spTree>
    <p:extLst>
      <p:ext uri="{BB962C8B-B14F-4D97-AF65-F5344CB8AC3E}">
        <p14:creationId xmlns:p14="http://schemas.microsoft.com/office/powerpoint/2010/main" val="77526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Veren vervangen</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grpSp>
        <p:nvGrpSpPr>
          <p:cNvPr id="45" name="Groep 44">
            <a:extLst>
              <a:ext uri="{FF2B5EF4-FFF2-40B4-BE49-F238E27FC236}">
                <a16:creationId xmlns:a16="http://schemas.microsoft.com/office/drawing/2014/main" id="{02FC540B-1EC1-8989-5C33-E3B29234AEB4}"/>
              </a:ext>
            </a:extLst>
          </p:cNvPr>
          <p:cNvGrpSpPr/>
          <p:nvPr/>
        </p:nvGrpSpPr>
        <p:grpSpPr>
          <a:xfrm>
            <a:off x="81759" y="3180978"/>
            <a:ext cx="2887891" cy="3047806"/>
            <a:chOff x="81759" y="3180978"/>
            <a:chExt cx="2887891" cy="3047806"/>
          </a:xfrm>
        </p:grpSpPr>
        <p:pic>
          <p:nvPicPr>
            <p:cNvPr id="12" name="Afbeelding 11">
              <a:extLst>
                <a:ext uri="{FF2B5EF4-FFF2-40B4-BE49-F238E27FC236}">
                  <a16:creationId xmlns:a16="http://schemas.microsoft.com/office/drawing/2014/main" id="{72A2E421-931D-255E-644F-FD0D620B35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59" y="3180978"/>
              <a:ext cx="2887891" cy="3047806"/>
            </a:xfrm>
            <a:prstGeom prst="rect">
              <a:avLst/>
            </a:prstGeom>
          </p:spPr>
        </p:pic>
        <p:sp>
          <p:nvSpPr>
            <p:cNvPr id="17" name="Tekstvak 16">
              <a:extLst>
                <a:ext uri="{FF2B5EF4-FFF2-40B4-BE49-F238E27FC236}">
                  <a16:creationId xmlns:a16="http://schemas.microsoft.com/office/drawing/2014/main" id="{24C60AC4-0B61-4F2F-E386-31B23758BDDB}"/>
                </a:ext>
              </a:extLst>
            </p:cNvPr>
            <p:cNvSpPr txBox="1"/>
            <p:nvPr/>
          </p:nvSpPr>
          <p:spPr>
            <a:xfrm>
              <a:off x="1263649" y="3231065"/>
              <a:ext cx="285751" cy="200055"/>
            </a:xfrm>
            <a:prstGeom prst="rect">
              <a:avLst/>
            </a:prstGeom>
            <a:noFill/>
          </p:spPr>
          <p:txBody>
            <a:bodyPr wrap="square" rtlCol="0">
              <a:spAutoFit/>
            </a:bodyPr>
            <a:lstStyle/>
            <a:p>
              <a:r>
                <a:rPr lang="en-US" sz="700"/>
                <a:t>10</a:t>
              </a:r>
              <a:endParaRPr lang="en-150" sz="700"/>
            </a:p>
          </p:txBody>
        </p:sp>
        <p:sp>
          <p:nvSpPr>
            <p:cNvPr id="18" name="Tekstvak 17">
              <a:extLst>
                <a:ext uri="{FF2B5EF4-FFF2-40B4-BE49-F238E27FC236}">
                  <a16:creationId xmlns:a16="http://schemas.microsoft.com/office/drawing/2014/main" id="{5141F338-2A60-E90F-90C2-DFEBF84A7111}"/>
                </a:ext>
              </a:extLst>
            </p:cNvPr>
            <p:cNvSpPr txBox="1"/>
            <p:nvPr/>
          </p:nvSpPr>
          <p:spPr>
            <a:xfrm>
              <a:off x="1451760" y="3281152"/>
              <a:ext cx="285751" cy="200055"/>
            </a:xfrm>
            <a:prstGeom prst="rect">
              <a:avLst/>
            </a:prstGeom>
            <a:noFill/>
          </p:spPr>
          <p:txBody>
            <a:bodyPr wrap="square" rtlCol="0">
              <a:spAutoFit/>
            </a:bodyPr>
            <a:lstStyle/>
            <a:p>
              <a:r>
                <a:rPr lang="en-US" sz="700"/>
                <a:t>9</a:t>
              </a:r>
              <a:endParaRPr lang="en-150" sz="700"/>
            </a:p>
          </p:txBody>
        </p:sp>
        <p:sp>
          <p:nvSpPr>
            <p:cNvPr id="19" name="Tekstvak 18">
              <a:extLst>
                <a:ext uri="{FF2B5EF4-FFF2-40B4-BE49-F238E27FC236}">
                  <a16:creationId xmlns:a16="http://schemas.microsoft.com/office/drawing/2014/main" id="{4C534400-C33B-E37A-B435-B2865D6CE19F}"/>
                </a:ext>
              </a:extLst>
            </p:cNvPr>
            <p:cNvSpPr txBox="1"/>
            <p:nvPr/>
          </p:nvSpPr>
          <p:spPr>
            <a:xfrm>
              <a:off x="1544384" y="3376383"/>
              <a:ext cx="285751" cy="200055"/>
            </a:xfrm>
            <a:prstGeom prst="rect">
              <a:avLst/>
            </a:prstGeom>
            <a:noFill/>
          </p:spPr>
          <p:txBody>
            <a:bodyPr wrap="square" rtlCol="0">
              <a:spAutoFit/>
            </a:bodyPr>
            <a:lstStyle/>
            <a:p>
              <a:r>
                <a:rPr lang="en-US" sz="700"/>
                <a:t>8</a:t>
              </a:r>
              <a:endParaRPr lang="en-150" sz="700"/>
            </a:p>
          </p:txBody>
        </p:sp>
        <p:sp>
          <p:nvSpPr>
            <p:cNvPr id="20" name="Tekstvak 19">
              <a:extLst>
                <a:ext uri="{FF2B5EF4-FFF2-40B4-BE49-F238E27FC236}">
                  <a16:creationId xmlns:a16="http://schemas.microsoft.com/office/drawing/2014/main" id="{CF5B0CE3-5A66-7466-8B2F-2B928C412CA3}"/>
                </a:ext>
              </a:extLst>
            </p:cNvPr>
            <p:cNvSpPr txBox="1"/>
            <p:nvPr/>
          </p:nvSpPr>
          <p:spPr>
            <a:xfrm>
              <a:off x="1626978" y="3490431"/>
              <a:ext cx="285751" cy="200055"/>
            </a:xfrm>
            <a:prstGeom prst="rect">
              <a:avLst/>
            </a:prstGeom>
            <a:noFill/>
          </p:spPr>
          <p:txBody>
            <a:bodyPr wrap="square" rtlCol="0">
              <a:spAutoFit/>
            </a:bodyPr>
            <a:lstStyle/>
            <a:p>
              <a:r>
                <a:rPr lang="en-US" sz="700"/>
                <a:t>7</a:t>
              </a:r>
              <a:endParaRPr lang="en-150" sz="700"/>
            </a:p>
          </p:txBody>
        </p:sp>
        <p:sp>
          <p:nvSpPr>
            <p:cNvPr id="21" name="Tekstvak 20">
              <a:extLst>
                <a:ext uri="{FF2B5EF4-FFF2-40B4-BE49-F238E27FC236}">
                  <a16:creationId xmlns:a16="http://schemas.microsoft.com/office/drawing/2014/main" id="{97D31E3A-7899-C03C-F5E6-2F608AC74BE5}"/>
                </a:ext>
              </a:extLst>
            </p:cNvPr>
            <p:cNvSpPr txBox="1"/>
            <p:nvPr/>
          </p:nvSpPr>
          <p:spPr>
            <a:xfrm>
              <a:off x="1695908" y="3606907"/>
              <a:ext cx="285751" cy="200055"/>
            </a:xfrm>
            <a:prstGeom prst="rect">
              <a:avLst/>
            </a:prstGeom>
            <a:noFill/>
          </p:spPr>
          <p:txBody>
            <a:bodyPr wrap="square" rtlCol="0">
              <a:spAutoFit/>
            </a:bodyPr>
            <a:lstStyle/>
            <a:p>
              <a:r>
                <a:rPr lang="en-US" sz="700"/>
                <a:t>6</a:t>
              </a:r>
              <a:endParaRPr lang="en-150" sz="700"/>
            </a:p>
          </p:txBody>
        </p:sp>
        <p:sp>
          <p:nvSpPr>
            <p:cNvPr id="22" name="Tekstvak 21">
              <a:extLst>
                <a:ext uri="{FF2B5EF4-FFF2-40B4-BE49-F238E27FC236}">
                  <a16:creationId xmlns:a16="http://schemas.microsoft.com/office/drawing/2014/main" id="{36C821D0-0C87-E649-5ED4-AE1565179575}"/>
                </a:ext>
              </a:extLst>
            </p:cNvPr>
            <p:cNvSpPr txBox="1"/>
            <p:nvPr/>
          </p:nvSpPr>
          <p:spPr>
            <a:xfrm>
              <a:off x="1769853" y="3748546"/>
              <a:ext cx="285751" cy="200055"/>
            </a:xfrm>
            <a:prstGeom prst="rect">
              <a:avLst/>
            </a:prstGeom>
            <a:noFill/>
          </p:spPr>
          <p:txBody>
            <a:bodyPr wrap="square" rtlCol="0">
              <a:spAutoFit/>
            </a:bodyPr>
            <a:lstStyle/>
            <a:p>
              <a:r>
                <a:rPr lang="en-US" sz="700" dirty="0"/>
                <a:t>5</a:t>
              </a:r>
              <a:endParaRPr lang="en-150" sz="700" dirty="0"/>
            </a:p>
          </p:txBody>
        </p:sp>
        <p:sp>
          <p:nvSpPr>
            <p:cNvPr id="23" name="Tekstvak 22">
              <a:extLst>
                <a:ext uri="{FF2B5EF4-FFF2-40B4-BE49-F238E27FC236}">
                  <a16:creationId xmlns:a16="http://schemas.microsoft.com/office/drawing/2014/main" id="{B9DF6E63-C6FA-910D-6A07-130222F78FCE}"/>
                </a:ext>
              </a:extLst>
            </p:cNvPr>
            <p:cNvSpPr txBox="1"/>
            <p:nvPr/>
          </p:nvSpPr>
          <p:spPr>
            <a:xfrm>
              <a:off x="1809923" y="3890185"/>
              <a:ext cx="285751" cy="200055"/>
            </a:xfrm>
            <a:prstGeom prst="rect">
              <a:avLst/>
            </a:prstGeom>
            <a:noFill/>
          </p:spPr>
          <p:txBody>
            <a:bodyPr wrap="square" rtlCol="0">
              <a:spAutoFit/>
            </a:bodyPr>
            <a:lstStyle/>
            <a:p>
              <a:r>
                <a:rPr lang="en-US" sz="700"/>
                <a:t>4</a:t>
              </a:r>
              <a:endParaRPr lang="en-150" sz="700"/>
            </a:p>
          </p:txBody>
        </p:sp>
        <p:sp>
          <p:nvSpPr>
            <p:cNvPr id="24" name="Tekstvak 23">
              <a:extLst>
                <a:ext uri="{FF2B5EF4-FFF2-40B4-BE49-F238E27FC236}">
                  <a16:creationId xmlns:a16="http://schemas.microsoft.com/office/drawing/2014/main" id="{D132E4A0-3688-CE7C-8132-C33A8D07C76D}"/>
                </a:ext>
              </a:extLst>
            </p:cNvPr>
            <p:cNvSpPr txBox="1"/>
            <p:nvPr/>
          </p:nvSpPr>
          <p:spPr>
            <a:xfrm>
              <a:off x="1849993" y="4062185"/>
              <a:ext cx="285751" cy="200055"/>
            </a:xfrm>
            <a:prstGeom prst="rect">
              <a:avLst/>
            </a:prstGeom>
            <a:noFill/>
          </p:spPr>
          <p:txBody>
            <a:bodyPr wrap="square" rtlCol="0">
              <a:spAutoFit/>
            </a:bodyPr>
            <a:lstStyle/>
            <a:p>
              <a:r>
                <a:rPr lang="en-US" sz="700"/>
                <a:t>3</a:t>
              </a:r>
              <a:endParaRPr lang="en-150" sz="700"/>
            </a:p>
          </p:txBody>
        </p:sp>
        <p:sp>
          <p:nvSpPr>
            <p:cNvPr id="25" name="Tekstvak 24">
              <a:extLst>
                <a:ext uri="{FF2B5EF4-FFF2-40B4-BE49-F238E27FC236}">
                  <a16:creationId xmlns:a16="http://schemas.microsoft.com/office/drawing/2014/main" id="{4E4B3E08-F235-1DFB-B878-EED3C16CF598}"/>
                </a:ext>
              </a:extLst>
            </p:cNvPr>
            <p:cNvSpPr txBox="1"/>
            <p:nvPr/>
          </p:nvSpPr>
          <p:spPr>
            <a:xfrm>
              <a:off x="1890063" y="4203824"/>
              <a:ext cx="285751" cy="200055"/>
            </a:xfrm>
            <a:prstGeom prst="rect">
              <a:avLst/>
            </a:prstGeom>
            <a:noFill/>
          </p:spPr>
          <p:txBody>
            <a:bodyPr wrap="square" rtlCol="0">
              <a:spAutoFit/>
            </a:bodyPr>
            <a:lstStyle/>
            <a:p>
              <a:r>
                <a:rPr lang="en-US" sz="700"/>
                <a:t>2</a:t>
              </a:r>
              <a:endParaRPr lang="en-150" sz="700"/>
            </a:p>
          </p:txBody>
        </p:sp>
        <p:sp>
          <p:nvSpPr>
            <p:cNvPr id="26" name="Tekstvak 25">
              <a:extLst>
                <a:ext uri="{FF2B5EF4-FFF2-40B4-BE49-F238E27FC236}">
                  <a16:creationId xmlns:a16="http://schemas.microsoft.com/office/drawing/2014/main" id="{B1F3C4CD-96A5-A85F-F1EE-2EAB732BC9C0}"/>
                </a:ext>
              </a:extLst>
            </p:cNvPr>
            <p:cNvSpPr txBox="1"/>
            <p:nvPr/>
          </p:nvSpPr>
          <p:spPr>
            <a:xfrm>
              <a:off x="1890063" y="4334212"/>
              <a:ext cx="285751" cy="200055"/>
            </a:xfrm>
            <a:prstGeom prst="rect">
              <a:avLst/>
            </a:prstGeom>
            <a:noFill/>
          </p:spPr>
          <p:txBody>
            <a:bodyPr wrap="square" rtlCol="0">
              <a:spAutoFit/>
            </a:bodyPr>
            <a:lstStyle/>
            <a:p>
              <a:r>
                <a:rPr lang="en-US" sz="700"/>
                <a:t>1</a:t>
              </a:r>
              <a:endParaRPr lang="en-150" sz="700"/>
            </a:p>
          </p:txBody>
        </p:sp>
      </p:grpSp>
      <p:grpSp>
        <p:nvGrpSpPr>
          <p:cNvPr id="44" name="Groep 43">
            <a:extLst>
              <a:ext uri="{FF2B5EF4-FFF2-40B4-BE49-F238E27FC236}">
                <a16:creationId xmlns:a16="http://schemas.microsoft.com/office/drawing/2014/main" id="{F6D74E37-49EC-F33B-1883-CCFBC8023AB9}"/>
              </a:ext>
            </a:extLst>
          </p:cNvPr>
          <p:cNvGrpSpPr/>
          <p:nvPr/>
        </p:nvGrpSpPr>
        <p:grpSpPr>
          <a:xfrm>
            <a:off x="3107510" y="3175236"/>
            <a:ext cx="2297409" cy="3053547"/>
            <a:chOff x="3107510" y="3175236"/>
            <a:chExt cx="2297409" cy="3053547"/>
          </a:xfrm>
        </p:grpSpPr>
        <p:pic>
          <p:nvPicPr>
            <p:cNvPr id="14" name="Afbeelding 13">
              <a:extLst>
                <a:ext uri="{FF2B5EF4-FFF2-40B4-BE49-F238E27FC236}">
                  <a16:creationId xmlns:a16="http://schemas.microsoft.com/office/drawing/2014/main" id="{1407B402-67CC-74F6-1022-79B7ACC73D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7510" y="3175236"/>
              <a:ext cx="2297409" cy="3053547"/>
            </a:xfrm>
            <a:prstGeom prst="rect">
              <a:avLst/>
            </a:prstGeom>
          </p:spPr>
        </p:pic>
        <p:sp>
          <p:nvSpPr>
            <p:cNvPr id="27" name="Tekstvak 26">
              <a:extLst>
                <a:ext uri="{FF2B5EF4-FFF2-40B4-BE49-F238E27FC236}">
                  <a16:creationId xmlns:a16="http://schemas.microsoft.com/office/drawing/2014/main" id="{6EFDDE78-1267-865A-84F1-36640928A351}"/>
                </a:ext>
              </a:extLst>
            </p:cNvPr>
            <p:cNvSpPr txBox="1"/>
            <p:nvPr/>
          </p:nvSpPr>
          <p:spPr>
            <a:xfrm>
              <a:off x="4735164" y="3222921"/>
              <a:ext cx="285751" cy="200055"/>
            </a:xfrm>
            <a:prstGeom prst="rect">
              <a:avLst/>
            </a:prstGeom>
            <a:noFill/>
          </p:spPr>
          <p:txBody>
            <a:bodyPr wrap="square" rtlCol="0">
              <a:spAutoFit/>
            </a:bodyPr>
            <a:lstStyle/>
            <a:p>
              <a:r>
                <a:rPr lang="en-US" sz="700"/>
                <a:t>10</a:t>
              </a:r>
              <a:endParaRPr lang="en-150" sz="700"/>
            </a:p>
          </p:txBody>
        </p:sp>
        <p:sp>
          <p:nvSpPr>
            <p:cNvPr id="28" name="Tekstvak 27">
              <a:extLst>
                <a:ext uri="{FF2B5EF4-FFF2-40B4-BE49-F238E27FC236}">
                  <a16:creationId xmlns:a16="http://schemas.microsoft.com/office/drawing/2014/main" id="{9323033C-756E-288C-CB12-A4F26A1CAA2C}"/>
                </a:ext>
              </a:extLst>
            </p:cNvPr>
            <p:cNvSpPr txBox="1"/>
            <p:nvPr/>
          </p:nvSpPr>
          <p:spPr>
            <a:xfrm>
              <a:off x="4859775" y="3285708"/>
              <a:ext cx="285751" cy="200055"/>
            </a:xfrm>
            <a:prstGeom prst="rect">
              <a:avLst/>
            </a:prstGeom>
            <a:noFill/>
          </p:spPr>
          <p:txBody>
            <a:bodyPr wrap="square" rtlCol="0">
              <a:spAutoFit/>
            </a:bodyPr>
            <a:lstStyle/>
            <a:p>
              <a:r>
                <a:rPr lang="en-US" sz="700"/>
                <a:t>9</a:t>
              </a:r>
              <a:endParaRPr lang="en-150" sz="700"/>
            </a:p>
          </p:txBody>
        </p:sp>
        <p:sp>
          <p:nvSpPr>
            <p:cNvPr id="29" name="Tekstvak 28">
              <a:extLst>
                <a:ext uri="{FF2B5EF4-FFF2-40B4-BE49-F238E27FC236}">
                  <a16:creationId xmlns:a16="http://schemas.microsoft.com/office/drawing/2014/main" id="{B1ED9592-D187-385B-D181-200E749BACA1}"/>
                </a:ext>
              </a:extLst>
            </p:cNvPr>
            <p:cNvSpPr txBox="1"/>
            <p:nvPr/>
          </p:nvSpPr>
          <p:spPr>
            <a:xfrm>
              <a:off x="4907185" y="3366384"/>
              <a:ext cx="285751" cy="200055"/>
            </a:xfrm>
            <a:prstGeom prst="rect">
              <a:avLst/>
            </a:prstGeom>
            <a:noFill/>
          </p:spPr>
          <p:txBody>
            <a:bodyPr wrap="square" rtlCol="0">
              <a:spAutoFit/>
            </a:bodyPr>
            <a:lstStyle/>
            <a:p>
              <a:r>
                <a:rPr lang="en-US" sz="700"/>
                <a:t>8</a:t>
              </a:r>
              <a:endParaRPr lang="en-150" sz="700"/>
            </a:p>
          </p:txBody>
        </p:sp>
        <p:sp>
          <p:nvSpPr>
            <p:cNvPr id="30" name="Tekstvak 29">
              <a:extLst>
                <a:ext uri="{FF2B5EF4-FFF2-40B4-BE49-F238E27FC236}">
                  <a16:creationId xmlns:a16="http://schemas.microsoft.com/office/drawing/2014/main" id="{2666CDC5-AFBF-8CB3-143E-2C7370AA6066}"/>
                </a:ext>
              </a:extLst>
            </p:cNvPr>
            <p:cNvSpPr txBox="1"/>
            <p:nvPr/>
          </p:nvSpPr>
          <p:spPr>
            <a:xfrm>
              <a:off x="4905000" y="3473950"/>
              <a:ext cx="285751" cy="200055"/>
            </a:xfrm>
            <a:prstGeom prst="rect">
              <a:avLst/>
            </a:prstGeom>
            <a:noFill/>
          </p:spPr>
          <p:txBody>
            <a:bodyPr wrap="square" rtlCol="0">
              <a:spAutoFit/>
            </a:bodyPr>
            <a:lstStyle/>
            <a:p>
              <a:r>
                <a:rPr lang="en-US" sz="700"/>
                <a:t>7</a:t>
              </a:r>
              <a:endParaRPr lang="en-150" sz="700"/>
            </a:p>
          </p:txBody>
        </p:sp>
        <p:sp>
          <p:nvSpPr>
            <p:cNvPr id="31" name="Tekstvak 30">
              <a:extLst>
                <a:ext uri="{FF2B5EF4-FFF2-40B4-BE49-F238E27FC236}">
                  <a16:creationId xmlns:a16="http://schemas.microsoft.com/office/drawing/2014/main" id="{76FD3189-C2A2-8AE6-2FFB-B6D084CA8410}"/>
                </a:ext>
              </a:extLst>
            </p:cNvPr>
            <p:cNvSpPr txBox="1"/>
            <p:nvPr/>
          </p:nvSpPr>
          <p:spPr>
            <a:xfrm>
              <a:off x="4923867" y="3568541"/>
              <a:ext cx="285751" cy="200055"/>
            </a:xfrm>
            <a:prstGeom prst="rect">
              <a:avLst/>
            </a:prstGeom>
            <a:noFill/>
          </p:spPr>
          <p:txBody>
            <a:bodyPr wrap="square" rtlCol="0">
              <a:spAutoFit/>
            </a:bodyPr>
            <a:lstStyle/>
            <a:p>
              <a:r>
                <a:rPr lang="en-US" sz="700"/>
                <a:t>6</a:t>
              </a:r>
              <a:endParaRPr lang="en-150" sz="700"/>
            </a:p>
          </p:txBody>
        </p:sp>
        <p:sp>
          <p:nvSpPr>
            <p:cNvPr id="32" name="Tekstvak 31">
              <a:extLst>
                <a:ext uri="{FF2B5EF4-FFF2-40B4-BE49-F238E27FC236}">
                  <a16:creationId xmlns:a16="http://schemas.microsoft.com/office/drawing/2014/main" id="{2F4EBFA3-D4BB-F311-D0DA-290CF079AD05}"/>
                </a:ext>
              </a:extLst>
            </p:cNvPr>
            <p:cNvSpPr txBox="1"/>
            <p:nvPr/>
          </p:nvSpPr>
          <p:spPr>
            <a:xfrm>
              <a:off x="4875933" y="3676342"/>
              <a:ext cx="285751" cy="200055"/>
            </a:xfrm>
            <a:prstGeom prst="rect">
              <a:avLst/>
            </a:prstGeom>
            <a:noFill/>
          </p:spPr>
          <p:txBody>
            <a:bodyPr wrap="square" rtlCol="0">
              <a:spAutoFit/>
            </a:bodyPr>
            <a:lstStyle/>
            <a:p>
              <a:r>
                <a:rPr lang="en-US" sz="700"/>
                <a:t>5</a:t>
              </a:r>
              <a:endParaRPr lang="en-150" sz="700"/>
            </a:p>
          </p:txBody>
        </p:sp>
        <p:sp>
          <p:nvSpPr>
            <p:cNvPr id="33" name="Tekstvak 32">
              <a:extLst>
                <a:ext uri="{FF2B5EF4-FFF2-40B4-BE49-F238E27FC236}">
                  <a16:creationId xmlns:a16="http://schemas.microsoft.com/office/drawing/2014/main" id="{FF9D3749-835C-4688-B8A7-2D20D6CB760C}"/>
                </a:ext>
              </a:extLst>
            </p:cNvPr>
            <p:cNvSpPr txBox="1"/>
            <p:nvPr/>
          </p:nvSpPr>
          <p:spPr>
            <a:xfrm>
              <a:off x="4685123" y="3823550"/>
              <a:ext cx="285751" cy="200055"/>
            </a:xfrm>
            <a:prstGeom prst="rect">
              <a:avLst/>
            </a:prstGeom>
            <a:noFill/>
          </p:spPr>
          <p:txBody>
            <a:bodyPr wrap="square" rtlCol="0">
              <a:spAutoFit/>
            </a:bodyPr>
            <a:lstStyle/>
            <a:p>
              <a:r>
                <a:rPr lang="en-US" sz="700"/>
                <a:t>1</a:t>
              </a:r>
              <a:endParaRPr lang="en-150" sz="700"/>
            </a:p>
          </p:txBody>
        </p:sp>
      </p:grpSp>
      <p:grpSp>
        <p:nvGrpSpPr>
          <p:cNvPr id="46" name="Groep 45">
            <a:extLst>
              <a:ext uri="{FF2B5EF4-FFF2-40B4-BE49-F238E27FC236}">
                <a16:creationId xmlns:a16="http://schemas.microsoft.com/office/drawing/2014/main" id="{E7AF902A-44C8-E2A5-27DC-564B60CDA4EB}"/>
              </a:ext>
            </a:extLst>
          </p:cNvPr>
          <p:cNvGrpSpPr/>
          <p:nvPr/>
        </p:nvGrpSpPr>
        <p:grpSpPr>
          <a:xfrm>
            <a:off x="5542779" y="3175236"/>
            <a:ext cx="2596665" cy="3053547"/>
            <a:chOff x="5542779" y="3175236"/>
            <a:chExt cx="2596665" cy="3053547"/>
          </a:xfrm>
        </p:grpSpPr>
        <p:pic>
          <p:nvPicPr>
            <p:cNvPr id="16" name="Afbeelding 15">
              <a:extLst>
                <a:ext uri="{FF2B5EF4-FFF2-40B4-BE49-F238E27FC236}">
                  <a16:creationId xmlns:a16="http://schemas.microsoft.com/office/drawing/2014/main" id="{B9967754-28F6-6E37-2FDB-BABC32ADF5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2779" y="3175236"/>
              <a:ext cx="2596665" cy="3053547"/>
            </a:xfrm>
            <a:prstGeom prst="rect">
              <a:avLst/>
            </a:prstGeom>
          </p:spPr>
        </p:pic>
        <p:sp>
          <p:nvSpPr>
            <p:cNvPr id="35" name="Tekstvak 34">
              <a:extLst>
                <a:ext uri="{FF2B5EF4-FFF2-40B4-BE49-F238E27FC236}">
                  <a16:creationId xmlns:a16="http://schemas.microsoft.com/office/drawing/2014/main" id="{FF68BEE0-8955-E5FF-2B05-0F13226E1A4D}"/>
                </a:ext>
              </a:extLst>
            </p:cNvPr>
            <p:cNvSpPr txBox="1"/>
            <p:nvPr/>
          </p:nvSpPr>
          <p:spPr>
            <a:xfrm>
              <a:off x="7210010" y="3324133"/>
              <a:ext cx="285751" cy="200055"/>
            </a:xfrm>
            <a:prstGeom prst="rect">
              <a:avLst/>
            </a:prstGeom>
            <a:noFill/>
          </p:spPr>
          <p:txBody>
            <a:bodyPr wrap="square" rtlCol="0">
              <a:spAutoFit/>
            </a:bodyPr>
            <a:lstStyle/>
            <a:p>
              <a:r>
                <a:rPr lang="en-US" sz="700"/>
                <a:t>10</a:t>
              </a:r>
              <a:endParaRPr lang="en-150" sz="700"/>
            </a:p>
          </p:txBody>
        </p:sp>
        <p:cxnSp>
          <p:nvCxnSpPr>
            <p:cNvPr id="37" name="Rechte verbindingslijn met pijl 36">
              <a:extLst>
                <a:ext uri="{FF2B5EF4-FFF2-40B4-BE49-F238E27FC236}">
                  <a16:creationId xmlns:a16="http://schemas.microsoft.com/office/drawing/2014/main" id="{E90B38C5-177B-3B29-6EB5-8DC36EA9BD94}"/>
                </a:ext>
              </a:extLst>
            </p:cNvPr>
            <p:cNvCxnSpPr>
              <a:cxnSpLocks/>
              <a:stCxn id="35" idx="1"/>
            </p:cNvCxnSpPr>
            <p:nvPr/>
          </p:nvCxnSpPr>
          <p:spPr>
            <a:xfrm flipH="1" flipV="1">
              <a:off x="6988241" y="3366384"/>
              <a:ext cx="221769" cy="57777"/>
            </a:xfrm>
            <a:prstGeom prst="straightConnector1">
              <a:avLst/>
            </a:prstGeom>
            <a:ln>
              <a:solidFill>
                <a:schemeClr val="accent4">
                  <a:lumMod val="20000"/>
                  <a:lumOff val="80000"/>
                  <a:alpha val="5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4847065C-66FC-17FF-2D79-92504F0CD6F3}"/>
                </a:ext>
              </a:extLst>
            </p:cNvPr>
            <p:cNvCxnSpPr>
              <a:cxnSpLocks/>
              <a:stCxn id="35" idx="1"/>
            </p:cNvCxnSpPr>
            <p:nvPr/>
          </p:nvCxnSpPr>
          <p:spPr>
            <a:xfrm flipH="1" flipV="1">
              <a:off x="6464892" y="3376383"/>
              <a:ext cx="745118" cy="47778"/>
            </a:xfrm>
            <a:prstGeom prst="straightConnector1">
              <a:avLst/>
            </a:prstGeom>
            <a:ln>
              <a:solidFill>
                <a:schemeClr val="accent4">
                  <a:lumMod val="20000"/>
                  <a:lumOff val="80000"/>
                  <a:alpha val="59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kstvak 33">
            <a:extLst>
              <a:ext uri="{FF2B5EF4-FFF2-40B4-BE49-F238E27FC236}">
                <a16:creationId xmlns:a16="http://schemas.microsoft.com/office/drawing/2014/main" id="{B28D032F-0F58-6AFA-71D7-79B7016974F7}"/>
              </a:ext>
            </a:extLst>
          </p:cNvPr>
          <p:cNvSpPr txBox="1"/>
          <p:nvPr/>
        </p:nvSpPr>
        <p:spPr>
          <a:xfrm>
            <a:off x="75411" y="5863160"/>
            <a:ext cx="9053183" cy="307777"/>
          </a:xfrm>
          <a:prstGeom prst="rect">
            <a:avLst/>
          </a:prstGeom>
          <a:noFill/>
        </p:spPr>
        <p:txBody>
          <a:bodyPr wrap="square" rtlCol="0">
            <a:spAutoFit/>
          </a:bodyPr>
          <a:lstStyle/>
          <a:p>
            <a:r>
              <a:rPr lang="en-US" sz="1400">
                <a:solidFill>
                  <a:schemeClr val="bg1"/>
                </a:solidFill>
              </a:rPr>
              <a:t>April, complete handvleugel                                     broedseizoen, begin rui               winterkop en rui laatste pen</a:t>
            </a:r>
            <a:endParaRPr lang="en-150" sz="1400">
              <a:solidFill>
                <a:schemeClr val="bg1"/>
              </a:solidFill>
            </a:endParaRPr>
          </a:p>
        </p:txBody>
      </p:sp>
      <p:pic>
        <p:nvPicPr>
          <p:cNvPr id="2" name="Afbeelding 15" descr="Afbeelding met watervogel, vogel, meeuw, zeemeeuw&#10;&#10;Automatisch gegenereerde beschrijving">
            <a:extLst>
              <a:ext uri="{FF2B5EF4-FFF2-40B4-BE49-F238E27FC236}">
                <a16:creationId xmlns:a16="http://schemas.microsoft.com/office/drawing/2014/main" id="{EDBA55A3-86EA-4AC1-922C-8A1CED1B08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8010016" y="5411904"/>
            <a:ext cx="1271844" cy="1271844"/>
          </a:xfrm>
          <a:prstGeom prst="rect">
            <a:avLst/>
          </a:prstGeom>
        </p:spPr>
      </p:pic>
      <p:pic>
        <p:nvPicPr>
          <p:cNvPr id="36" name="Picture 35">
            <a:extLst>
              <a:ext uri="{FF2B5EF4-FFF2-40B4-BE49-F238E27FC236}">
                <a16:creationId xmlns:a16="http://schemas.microsoft.com/office/drawing/2014/main" id="{3735B1BB-C61D-156D-D3C3-3839B7FCEADC}"/>
              </a:ext>
            </a:extLst>
          </p:cNvPr>
          <p:cNvPicPr>
            <a:picLocks noChangeAspect="1"/>
          </p:cNvPicPr>
          <p:nvPr/>
        </p:nvPicPr>
        <p:blipFill>
          <a:blip r:embed="rId7"/>
          <a:stretch>
            <a:fillRect/>
          </a:stretch>
        </p:blipFill>
        <p:spPr>
          <a:xfrm>
            <a:off x="1330860" y="475505"/>
            <a:ext cx="6283105" cy="2197621"/>
          </a:xfrm>
          <a:prstGeom prst="rect">
            <a:avLst/>
          </a:prstGeom>
        </p:spPr>
      </p:pic>
      <p:sp>
        <p:nvSpPr>
          <p:cNvPr id="38" name="TextBox 37">
            <a:extLst>
              <a:ext uri="{FF2B5EF4-FFF2-40B4-BE49-F238E27FC236}">
                <a16:creationId xmlns:a16="http://schemas.microsoft.com/office/drawing/2014/main" id="{CFFF0CBE-9F88-920A-7E00-5D0B1C5C9615}"/>
              </a:ext>
            </a:extLst>
          </p:cNvPr>
          <p:cNvSpPr txBox="1"/>
          <p:nvPr/>
        </p:nvSpPr>
        <p:spPr>
          <a:xfrm>
            <a:off x="1312753" y="1647735"/>
            <a:ext cx="406651" cy="261610"/>
          </a:xfrm>
          <a:prstGeom prst="rect">
            <a:avLst/>
          </a:prstGeom>
          <a:noFill/>
        </p:spPr>
        <p:txBody>
          <a:bodyPr wrap="square" rtlCol="0">
            <a:spAutoFit/>
          </a:bodyPr>
          <a:lstStyle/>
          <a:p>
            <a:r>
              <a:rPr lang="en-US" sz="1100"/>
              <a:t>10</a:t>
            </a:r>
            <a:endParaRPr lang="en-150" sz="1100"/>
          </a:p>
        </p:txBody>
      </p:sp>
      <p:sp>
        <p:nvSpPr>
          <p:cNvPr id="39" name="TextBox 38">
            <a:extLst>
              <a:ext uri="{FF2B5EF4-FFF2-40B4-BE49-F238E27FC236}">
                <a16:creationId xmlns:a16="http://schemas.microsoft.com/office/drawing/2014/main" id="{2F91B56F-D5B4-9029-630F-DEED005872B6}"/>
              </a:ext>
            </a:extLst>
          </p:cNvPr>
          <p:cNvSpPr txBox="1"/>
          <p:nvPr/>
        </p:nvSpPr>
        <p:spPr>
          <a:xfrm>
            <a:off x="1492312" y="1890669"/>
            <a:ext cx="406651" cy="261610"/>
          </a:xfrm>
          <a:prstGeom prst="rect">
            <a:avLst/>
          </a:prstGeom>
          <a:noFill/>
        </p:spPr>
        <p:txBody>
          <a:bodyPr wrap="square" rtlCol="0">
            <a:spAutoFit/>
          </a:bodyPr>
          <a:lstStyle/>
          <a:p>
            <a:r>
              <a:rPr lang="en-US" sz="1100"/>
              <a:t>9</a:t>
            </a:r>
            <a:endParaRPr lang="en-150" sz="1100"/>
          </a:p>
        </p:txBody>
      </p:sp>
      <p:sp>
        <p:nvSpPr>
          <p:cNvPr id="40" name="TextBox 39">
            <a:extLst>
              <a:ext uri="{FF2B5EF4-FFF2-40B4-BE49-F238E27FC236}">
                <a16:creationId xmlns:a16="http://schemas.microsoft.com/office/drawing/2014/main" id="{C0C051C9-5C9C-68B0-43B0-D912FDAFF87D}"/>
              </a:ext>
            </a:extLst>
          </p:cNvPr>
          <p:cNvSpPr txBox="1"/>
          <p:nvPr/>
        </p:nvSpPr>
        <p:spPr>
          <a:xfrm>
            <a:off x="1699030" y="2052121"/>
            <a:ext cx="406651" cy="261610"/>
          </a:xfrm>
          <a:prstGeom prst="rect">
            <a:avLst/>
          </a:prstGeom>
          <a:noFill/>
        </p:spPr>
        <p:txBody>
          <a:bodyPr wrap="square" rtlCol="0">
            <a:spAutoFit/>
          </a:bodyPr>
          <a:lstStyle/>
          <a:p>
            <a:r>
              <a:rPr lang="en-US" sz="1100"/>
              <a:t>8</a:t>
            </a:r>
            <a:endParaRPr lang="en-150" sz="1100"/>
          </a:p>
        </p:txBody>
      </p:sp>
      <p:sp>
        <p:nvSpPr>
          <p:cNvPr id="42" name="TextBox 41">
            <a:extLst>
              <a:ext uri="{FF2B5EF4-FFF2-40B4-BE49-F238E27FC236}">
                <a16:creationId xmlns:a16="http://schemas.microsoft.com/office/drawing/2014/main" id="{030A2421-6569-D386-928A-4A541FFA8595}"/>
              </a:ext>
            </a:extLst>
          </p:cNvPr>
          <p:cNvSpPr txBox="1"/>
          <p:nvPr/>
        </p:nvSpPr>
        <p:spPr>
          <a:xfrm>
            <a:off x="2050602" y="2159256"/>
            <a:ext cx="406651" cy="261610"/>
          </a:xfrm>
          <a:prstGeom prst="rect">
            <a:avLst/>
          </a:prstGeom>
          <a:noFill/>
        </p:spPr>
        <p:txBody>
          <a:bodyPr wrap="square" rtlCol="0">
            <a:spAutoFit/>
          </a:bodyPr>
          <a:lstStyle/>
          <a:p>
            <a:r>
              <a:rPr lang="en-US" sz="1100"/>
              <a:t>7</a:t>
            </a:r>
            <a:endParaRPr lang="en-150" sz="1100"/>
          </a:p>
        </p:txBody>
      </p:sp>
      <p:sp>
        <p:nvSpPr>
          <p:cNvPr id="43" name="TextBox 42">
            <a:extLst>
              <a:ext uri="{FF2B5EF4-FFF2-40B4-BE49-F238E27FC236}">
                <a16:creationId xmlns:a16="http://schemas.microsoft.com/office/drawing/2014/main" id="{9911079D-4F77-20C9-8B00-DE7BA4350747}"/>
              </a:ext>
            </a:extLst>
          </p:cNvPr>
          <p:cNvSpPr txBox="1"/>
          <p:nvPr/>
        </p:nvSpPr>
        <p:spPr>
          <a:xfrm>
            <a:off x="2465546" y="2239229"/>
            <a:ext cx="406651" cy="261610"/>
          </a:xfrm>
          <a:prstGeom prst="rect">
            <a:avLst/>
          </a:prstGeom>
          <a:noFill/>
        </p:spPr>
        <p:txBody>
          <a:bodyPr wrap="square" rtlCol="0">
            <a:spAutoFit/>
          </a:bodyPr>
          <a:lstStyle/>
          <a:p>
            <a:r>
              <a:rPr lang="en-US" sz="1100"/>
              <a:t>6</a:t>
            </a:r>
            <a:endParaRPr lang="en-150" sz="1100"/>
          </a:p>
        </p:txBody>
      </p:sp>
      <p:sp>
        <p:nvSpPr>
          <p:cNvPr id="47" name="TextBox 46">
            <a:extLst>
              <a:ext uri="{FF2B5EF4-FFF2-40B4-BE49-F238E27FC236}">
                <a16:creationId xmlns:a16="http://schemas.microsoft.com/office/drawing/2014/main" id="{811468A7-3188-FB6F-BC0B-7E8A261EED49}"/>
              </a:ext>
            </a:extLst>
          </p:cNvPr>
          <p:cNvSpPr txBox="1"/>
          <p:nvPr/>
        </p:nvSpPr>
        <p:spPr>
          <a:xfrm>
            <a:off x="4065761" y="2309634"/>
            <a:ext cx="406651" cy="261610"/>
          </a:xfrm>
          <a:prstGeom prst="rect">
            <a:avLst/>
          </a:prstGeom>
          <a:noFill/>
        </p:spPr>
        <p:txBody>
          <a:bodyPr wrap="square" rtlCol="0">
            <a:spAutoFit/>
          </a:bodyPr>
          <a:lstStyle/>
          <a:p>
            <a:r>
              <a:rPr lang="en-US" sz="1100"/>
              <a:t>1</a:t>
            </a:r>
            <a:endParaRPr lang="en-150" sz="1100"/>
          </a:p>
        </p:txBody>
      </p:sp>
      <p:sp>
        <p:nvSpPr>
          <p:cNvPr id="48" name="TextBox 47">
            <a:extLst>
              <a:ext uri="{FF2B5EF4-FFF2-40B4-BE49-F238E27FC236}">
                <a16:creationId xmlns:a16="http://schemas.microsoft.com/office/drawing/2014/main" id="{53E2F39C-FA85-4D72-8C76-6798898CBCC7}"/>
              </a:ext>
            </a:extLst>
          </p:cNvPr>
          <p:cNvSpPr txBox="1"/>
          <p:nvPr/>
        </p:nvSpPr>
        <p:spPr>
          <a:xfrm>
            <a:off x="3665904" y="2290019"/>
            <a:ext cx="406651" cy="261610"/>
          </a:xfrm>
          <a:prstGeom prst="rect">
            <a:avLst/>
          </a:prstGeom>
          <a:noFill/>
        </p:spPr>
        <p:txBody>
          <a:bodyPr wrap="square" rtlCol="0">
            <a:spAutoFit/>
          </a:bodyPr>
          <a:lstStyle/>
          <a:p>
            <a:r>
              <a:rPr lang="en-US" sz="1100"/>
              <a:t>2</a:t>
            </a:r>
            <a:endParaRPr lang="en-150" sz="1100"/>
          </a:p>
        </p:txBody>
      </p:sp>
      <p:sp>
        <p:nvSpPr>
          <p:cNvPr id="49" name="TextBox 48">
            <a:extLst>
              <a:ext uri="{FF2B5EF4-FFF2-40B4-BE49-F238E27FC236}">
                <a16:creationId xmlns:a16="http://schemas.microsoft.com/office/drawing/2014/main" id="{EAB949BA-D9EB-E489-0720-C227B9F3EC58}"/>
              </a:ext>
            </a:extLst>
          </p:cNvPr>
          <p:cNvSpPr txBox="1"/>
          <p:nvPr/>
        </p:nvSpPr>
        <p:spPr>
          <a:xfrm>
            <a:off x="3392799" y="2261355"/>
            <a:ext cx="406651" cy="261610"/>
          </a:xfrm>
          <a:prstGeom prst="rect">
            <a:avLst/>
          </a:prstGeom>
          <a:noFill/>
        </p:spPr>
        <p:txBody>
          <a:bodyPr wrap="square" rtlCol="0">
            <a:spAutoFit/>
          </a:bodyPr>
          <a:lstStyle/>
          <a:p>
            <a:r>
              <a:rPr lang="en-US" sz="1100"/>
              <a:t>3</a:t>
            </a:r>
            <a:endParaRPr lang="en-150" sz="1100"/>
          </a:p>
        </p:txBody>
      </p:sp>
      <p:sp>
        <p:nvSpPr>
          <p:cNvPr id="50" name="TextBox 49">
            <a:extLst>
              <a:ext uri="{FF2B5EF4-FFF2-40B4-BE49-F238E27FC236}">
                <a16:creationId xmlns:a16="http://schemas.microsoft.com/office/drawing/2014/main" id="{04BC16A5-4591-2449-8F07-BEA3CBA8CE4D}"/>
              </a:ext>
            </a:extLst>
          </p:cNvPr>
          <p:cNvSpPr txBox="1"/>
          <p:nvPr/>
        </p:nvSpPr>
        <p:spPr>
          <a:xfrm>
            <a:off x="1344443" y="2448956"/>
            <a:ext cx="4431668" cy="261610"/>
          </a:xfrm>
          <a:prstGeom prst="rect">
            <a:avLst/>
          </a:prstGeom>
          <a:noFill/>
        </p:spPr>
        <p:txBody>
          <a:bodyPr wrap="square" rtlCol="0">
            <a:spAutoFit/>
          </a:bodyPr>
          <a:lstStyle/>
          <a:p>
            <a:r>
              <a:rPr lang="en-US" sz="1100"/>
              <a:t>Oude veren (6-10)             </a:t>
            </a:r>
            <a:r>
              <a:rPr lang="en-US" sz="1100" b="1"/>
              <a:t>GAT           </a:t>
            </a:r>
            <a:r>
              <a:rPr lang="en-US" sz="1100"/>
              <a:t>Nieuwe veren (1-3)</a:t>
            </a:r>
            <a:endParaRPr lang="en-150" sz="1100"/>
          </a:p>
        </p:txBody>
      </p:sp>
    </p:spTree>
    <p:extLst>
      <p:ext uri="{BB962C8B-B14F-4D97-AF65-F5344CB8AC3E}">
        <p14:creationId xmlns:p14="http://schemas.microsoft.com/office/powerpoint/2010/main" val="253327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Veren vervangen</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7" name="Afbeelding 6">
            <a:extLst>
              <a:ext uri="{FF2B5EF4-FFF2-40B4-BE49-F238E27FC236}">
                <a16:creationId xmlns:a16="http://schemas.microsoft.com/office/drawing/2014/main" id="{EFEE7F6D-438D-B590-D851-810A3EFE5375}"/>
              </a:ext>
            </a:extLst>
          </p:cNvPr>
          <p:cNvPicPr>
            <a:picLocks noChangeAspect="1"/>
          </p:cNvPicPr>
          <p:nvPr/>
        </p:nvPicPr>
        <p:blipFill>
          <a:blip r:embed="rId3"/>
          <a:stretch>
            <a:fillRect/>
          </a:stretch>
        </p:blipFill>
        <p:spPr>
          <a:xfrm>
            <a:off x="322071" y="372726"/>
            <a:ext cx="3907029" cy="1951374"/>
          </a:xfrm>
          <a:prstGeom prst="rect">
            <a:avLst/>
          </a:prstGeom>
        </p:spPr>
      </p:pic>
      <p:sp>
        <p:nvSpPr>
          <p:cNvPr id="9" name="Tekstvak 8">
            <a:extLst>
              <a:ext uri="{FF2B5EF4-FFF2-40B4-BE49-F238E27FC236}">
                <a16:creationId xmlns:a16="http://schemas.microsoft.com/office/drawing/2014/main" id="{838E2503-DD0F-5A01-D187-29A42232DFC1}"/>
              </a:ext>
            </a:extLst>
          </p:cNvPr>
          <p:cNvSpPr txBox="1"/>
          <p:nvPr/>
        </p:nvSpPr>
        <p:spPr>
          <a:xfrm>
            <a:off x="333375" y="1967468"/>
            <a:ext cx="4603750" cy="369332"/>
          </a:xfrm>
          <a:prstGeom prst="rect">
            <a:avLst/>
          </a:prstGeom>
          <a:noFill/>
        </p:spPr>
        <p:txBody>
          <a:bodyPr wrap="square">
            <a:spAutoFit/>
          </a:bodyPr>
          <a:lstStyle/>
          <a:p>
            <a:r>
              <a:rPr lang="en-150">
                <a:solidFill>
                  <a:schemeClr val="bg1"/>
                </a:solidFill>
              </a:rPr>
              <a:t>22 July 2012, Leiden</a:t>
            </a:r>
          </a:p>
        </p:txBody>
      </p:sp>
      <p:pic>
        <p:nvPicPr>
          <p:cNvPr id="12" name="Afbeelding 11">
            <a:extLst>
              <a:ext uri="{FF2B5EF4-FFF2-40B4-BE49-F238E27FC236}">
                <a16:creationId xmlns:a16="http://schemas.microsoft.com/office/drawing/2014/main" id="{6157B9A3-92EC-DFCC-8601-9270BBDA40F8}"/>
              </a:ext>
            </a:extLst>
          </p:cNvPr>
          <p:cNvPicPr>
            <a:picLocks noChangeAspect="1"/>
          </p:cNvPicPr>
          <p:nvPr/>
        </p:nvPicPr>
        <p:blipFill>
          <a:blip r:embed="rId4"/>
          <a:stretch>
            <a:fillRect/>
          </a:stretch>
        </p:blipFill>
        <p:spPr>
          <a:xfrm>
            <a:off x="4229100" y="372726"/>
            <a:ext cx="3551428" cy="1954799"/>
          </a:xfrm>
          <a:prstGeom prst="rect">
            <a:avLst/>
          </a:prstGeom>
        </p:spPr>
      </p:pic>
      <p:sp>
        <p:nvSpPr>
          <p:cNvPr id="10" name="Tekstvak 9">
            <a:extLst>
              <a:ext uri="{FF2B5EF4-FFF2-40B4-BE49-F238E27FC236}">
                <a16:creationId xmlns:a16="http://schemas.microsoft.com/office/drawing/2014/main" id="{5234A5E0-FC9A-39F3-A79F-91012F26B701}"/>
              </a:ext>
            </a:extLst>
          </p:cNvPr>
          <p:cNvSpPr txBox="1"/>
          <p:nvPr/>
        </p:nvSpPr>
        <p:spPr>
          <a:xfrm>
            <a:off x="333374" y="359450"/>
            <a:ext cx="7458455" cy="369332"/>
          </a:xfrm>
          <a:prstGeom prst="rect">
            <a:avLst/>
          </a:prstGeom>
          <a:noFill/>
        </p:spPr>
        <p:txBody>
          <a:bodyPr wrap="square">
            <a:spAutoFit/>
          </a:bodyPr>
          <a:lstStyle/>
          <a:p>
            <a:r>
              <a:rPr lang="en-US">
                <a:solidFill>
                  <a:schemeClr val="bg1"/>
                </a:solidFill>
              </a:rPr>
              <a:t>Score 16	 												  Score 4</a:t>
            </a:r>
            <a:endParaRPr lang="en-150">
              <a:solidFill>
                <a:schemeClr val="bg1"/>
              </a:solidFill>
            </a:endParaRPr>
          </a:p>
        </p:txBody>
      </p:sp>
      <p:sp>
        <p:nvSpPr>
          <p:cNvPr id="13" name="Tekstvak 12">
            <a:extLst>
              <a:ext uri="{FF2B5EF4-FFF2-40B4-BE49-F238E27FC236}">
                <a16:creationId xmlns:a16="http://schemas.microsoft.com/office/drawing/2014/main" id="{C4C57A9F-6D54-F038-80F8-49C92499535E}"/>
              </a:ext>
            </a:extLst>
          </p:cNvPr>
          <p:cNvSpPr txBox="1"/>
          <p:nvPr/>
        </p:nvSpPr>
        <p:spPr>
          <a:xfrm>
            <a:off x="3152775" y="1954768"/>
            <a:ext cx="4603750" cy="369332"/>
          </a:xfrm>
          <a:prstGeom prst="rect">
            <a:avLst/>
          </a:prstGeom>
          <a:noFill/>
        </p:spPr>
        <p:txBody>
          <a:bodyPr wrap="square">
            <a:spAutoFit/>
          </a:bodyPr>
          <a:lstStyle/>
          <a:p>
            <a:pPr algn="r"/>
            <a:r>
              <a:rPr lang="en-US">
                <a:solidFill>
                  <a:schemeClr val="bg1"/>
                </a:solidFill>
              </a:rPr>
              <a:t>4</a:t>
            </a:r>
            <a:r>
              <a:rPr lang="en-150">
                <a:solidFill>
                  <a:schemeClr val="bg1"/>
                </a:solidFill>
              </a:rPr>
              <a:t> </a:t>
            </a:r>
            <a:r>
              <a:rPr lang="en-US">
                <a:solidFill>
                  <a:schemeClr val="bg1"/>
                </a:solidFill>
              </a:rPr>
              <a:t>June</a:t>
            </a:r>
            <a:r>
              <a:rPr lang="en-150">
                <a:solidFill>
                  <a:schemeClr val="bg1"/>
                </a:solidFill>
              </a:rPr>
              <a:t> 201</a:t>
            </a:r>
            <a:r>
              <a:rPr lang="en-US">
                <a:solidFill>
                  <a:schemeClr val="bg1"/>
                </a:solidFill>
              </a:rPr>
              <a:t>1</a:t>
            </a:r>
            <a:r>
              <a:rPr lang="en-150">
                <a:solidFill>
                  <a:schemeClr val="bg1"/>
                </a:solidFill>
              </a:rPr>
              <a:t>, Leiden</a:t>
            </a:r>
          </a:p>
        </p:txBody>
      </p:sp>
      <p:pic>
        <p:nvPicPr>
          <p:cNvPr id="14" name="Afbeelding 13">
            <a:extLst>
              <a:ext uri="{FF2B5EF4-FFF2-40B4-BE49-F238E27FC236}">
                <a16:creationId xmlns:a16="http://schemas.microsoft.com/office/drawing/2014/main" id="{121F0359-D50A-5A90-F029-3D94E28C35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374" y="2413000"/>
            <a:ext cx="7458456" cy="3962400"/>
          </a:xfrm>
          <a:prstGeom prst="rect">
            <a:avLst/>
          </a:prstGeom>
        </p:spPr>
      </p:pic>
      <p:pic>
        <p:nvPicPr>
          <p:cNvPr id="2" name="Afbeelding 15" descr="Afbeelding met watervogel, vogel, meeuw, zeemeeuw&#10;&#10;Automatisch gegenereerde beschrijving">
            <a:extLst>
              <a:ext uri="{FF2B5EF4-FFF2-40B4-BE49-F238E27FC236}">
                <a16:creationId xmlns:a16="http://schemas.microsoft.com/office/drawing/2014/main" id="{728088C6-2609-1E3E-2526-3D3F0D6DEF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8010016" y="5411904"/>
            <a:ext cx="1271844" cy="1271844"/>
          </a:xfrm>
          <a:prstGeom prst="rect">
            <a:avLst/>
          </a:prstGeom>
        </p:spPr>
      </p:pic>
    </p:spTree>
    <p:extLst>
      <p:ext uri="{BB962C8B-B14F-4D97-AF65-F5344CB8AC3E}">
        <p14:creationId xmlns:p14="http://schemas.microsoft.com/office/powerpoint/2010/main" val="1352530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C00000"/>
                </a:solidFill>
              </a:rPr>
              <a:t>Voedselzoeken</a:t>
            </a:r>
            <a:endParaRPr lang="en-US" sz="2000" b="1" dirty="0">
              <a:solidFill>
                <a:srgbClr val="C00000"/>
              </a:solidFill>
            </a:endParaRP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5" name="Picture 44">
            <a:extLst>
              <a:ext uri="{FF2B5EF4-FFF2-40B4-BE49-F238E27FC236}">
                <a16:creationId xmlns:a16="http://schemas.microsoft.com/office/drawing/2014/main" id="{F4F5FD48-E3B9-63FA-DE25-4038761BAB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1615" y="539429"/>
            <a:ext cx="5760289" cy="5751755"/>
          </a:xfrm>
          <a:prstGeom prst="rect">
            <a:avLst/>
          </a:prstGeom>
        </p:spPr>
      </p:pic>
      <p:pic>
        <p:nvPicPr>
          <p:cNvPr id="2052" name="Picture 4">
            <a:extLst>
              <a:ext uri="{FF2B5EF4-FFF2-40B4-BE49-F238E27FC236}">
                <a16:creationId xmlns:a16="http://schemas.microsoft.com/office/drawing/2014/main" id="{14C13F98-BDB2-E59E-41DD-41AC259EFD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9067" y="2107468"/>
            <a:ext cx="2520000" cy="24880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4287" y="733245"/>
            <a:ext cx="2725947" cy="1200329"/>
          </a:xfrm>
          <a:prstGeom prst="rect">
            <a:avLst/>
          </a:prstGeom>
          <a:noFill/>
        </p:spPr>
        <p:txBody>
          <a:bodyPr wrap="square" rtlCol="0">
            <a:spAutoFit/>
          </a:bodyPr>
          <a:lstStyle/>
          <a:p>
            <a:r>
              <a:rPr lang="nl-NL" sz="3600" b="1" dirty="0">
                <a:solidFill>
                  <a:schemeClr val="accent1">
                    <a:lumMod val="75000"/>
                  </a:schemeClr>
                </a:solidFill>
              </a:rPr>
              <a:t>Voedsel zoeken</a:t>
            </a:r>
            <a:endParaRPr lang="en-GB" sz="3600" b="1" dirty="0">
              <a:solidFill>
                <a:schemeClr val="accent1">
                  <a:lumMod val="75000"/>
                </a:schemeClr>
              </a:solidFill>
            </a:endParaRPr>
          </a:p>
        </p:txBody>
      </p:sp>
      <p:pic>
        <p:nvPicPr>
          <p:cNvPr id="8" name="Picture 5"/>
          <p:cNvPicPr>
            <a:picLocks noChangeAspect="1" noChangeArrowheads="1"/>
          </p:cNvPicPr>
          <p:nvPr/>
        </p:nvPicPr>
        <p:blipFill>
          <a:blip r:embed="rId4" cstate="screen">
            <a:lum bright="8000"/>
            <a:extLst>
              <a:ext uri="{28A0092B-C50C-407E-A947-70E740481C1C}">
                <a14:useLocalDpi xmlns:a14="http://schemas.microsoft.com/office/drawing/2010/main"/>
              </a:ext>
            </a:extLst>
          </a:blip>
          <a:srcRect/>
          <a:stretch>
            <a:fillRect/>
          </a:stretch>
        </p:blipFill>
        <p:spPr bwMode="auto">
          <a:xfrm>
            <a:off x="0" y="2638452"/>
            <a:ext cx="2578918" cy="38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Line 6"/>
          <p:cNvSpPr>
            <a:spLocks noChangeShapeType="1"/>
          </p:cNvSpPr>
          <p:nvPr/>
        </p:nvSpPr>
        <p:spPr bwMode="auto">
          <a:xfrm>
            <a:off x="1434145" y="3158053"/>
            <a:ext cx="662074" cy="844603"/>
          </a:xfrm>
          <a:prstGeom prst="line">
            <a:avLst/>
          </a:prstGeom>
          <a:noFill/>
          <a:ln w="3175">
            <a:solidFill>
              <a:schemeClr val="bg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30458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FFFF00"/>
                </a:solidFill>
              </a:rPr>
              <a:t>Methode</a:t>
            </a:r>
            <a:r>
              <a:rPr lang="en-US" sz="2000" b="1" dirty="0">
                <a:solidFill>
                  <a:srgbClr val="FFFF00"/>
                </a:solidFill>
              </a:rPr>
              <a:t> (</a:t>
            </a:r>
            <a:r>
              <a:rPr lang="en-US" sz="2000" b="1" dirty="0" err="1">
                <a:solidFill>
                  <a:srgbClr val="FFFF00"/>
                </a:solidFill>
              </a:rPr>
              <a:t>voedsel</a:t>
            </a:r>
            <a:r>
              <a:rPr lang="en-US" sz="2000" b="1" dirty="0">
                <a:solidFill>
                  <a:srgbClr val="FFFF00"/>
                </a:solidFill>
              </a:rPr>
              <a:t> en </a:t>
            </a:r>
            <a:r>
              <a:rPr lang="en-US" sz="2000" b="1" dirty="0" err="1">
                <a:solidFill>
                  <a:srgbClr val="FFFF00"/>
                </a:solidFill>
              </a:rPr>
              <a:t>foerageergedrag</a:t>
            </a:r>
            <a:r>
              <a:rPr lang="en-US" sz="2000" b="1" dirty="0">
                <a:solidFill>
                  <a:srgbClr val="FFFF00"/>
                </a:solidFill>
              </a:rPr>
              <a:t>)</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2727"/>
            <a:ext cx="3381555" cy="225437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1555" y="363848"/>
            <a:ext cx="1680353" cy="226912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1973" y="372726"/>
            <a:ext cx="4082027" cy="226913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 y="2627097"/>
            <a:ext cx="5185788" cy="382451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4466" y="2636668"/>
            <a:ext cx="3999533" cy="3814947"/>
          </a:xfrm>
          <a:prstGeom prst="rect">
            <a:avLst/>
          </a:prstGeom>
        </p:spPr>
      </p:pic>
      <p:grpSp>
        <p:nvGrpSpPr>
          <p:cNvPr id="17" name="Group 16"/>
          <p:cNvGrpSpPr/>
          <p:nvPr/>
        </p:nvGrpSpPr>
        <p:grpSpPr>
          <a:xfrm>
            <a:off x="2951359" y="2191312"/>
            <a:ext cx="2709678" cy="1701307"/>
            <a:chOff x="2951359" y="2191312"/>
            <a:chExt cx="2709678" cy="1701307"/>
          </a:xfrm>
        </p:grpSpPr>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51359" y="2191312"/>
              <a:ext cx="2709678" cy="1701307"/>
            </a:xfrm>
            <a:prstGeom prst="rect">
              <a:avLst/>
            </a:prstGeom>
          </p:spPr>
        </p:pic>
        <p:sp>
          <p:nvSpPr>
            <p:cNvPr id="13" name="TextBox 12"/>
            <p:cNvSpPr txBox="1"/>
            <p:nvPr/>
          </p:nvSpPr>
          <p:spPr>
            <a:xfrm>
              <a:off x="3753752" y="3514482"/>
              <a:ext cx="1636496" cy="369332"/>
            </a:xfrm>
            <a:prstGeom prst="rect">
              <a:avLst/>
            </a:prstGeom>
            <a:noFill/>
          </p:spPr>
          <p:txBody>
            <a:bodyPr wrap="square" rtlCol="0">
              <a:spAutoFit/>
            </a:bodyPr>
            <a:lstStyle/>
            <a:p>
              <a:r>
                <a:rPr lang="nl-NL" b="1" dirty="0">
                  <a:solidFill>
                    <a:schemeClr val="bg1"/>
                  </a:solidFill>
                </a:rPr>
                <a:t>braakballen</a:t>
              </a:r>
              <a:endParaRPr lang="en-GB" b="1" dirty="0">
                <a:solidFill>
                  <a:schemeClr val="bg1"/>
                </a:solidFill>
              </a:endParaRPr>
            </a:p>
          </p:txBody>
        </p:sp>
      </p:grpSp>
    </p:spTree>
    <p:extLst>
      <p:ext uri="{BB962C8B-B14F-4D97-AF65-F5344CB8AC3E}">
        <p14:creationId xmlns:p14="http://schemas.microsoft.com/office/powerpoint/2010/main" val="39825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err="1">
                <a:solidFill>
                  <a:srgbClr val="C00000"/>
                </a:solidFill>
              </a:rPr>
              <a:t>Voedselzoeken</a:t>
            </a:r>
            <a:endParaRPr lang="nl-NL" sz="2000" b="1" dirty="0">
              <a:solidFill>
                <a:srgbClr val="C00000"/>
              </a:solidFill>
            </a:endParaRP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7719" y="571619"/>
            <a:ext cx="2925763"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87307" y="2014371"/>
            <a:ext cx="2756693" cy="230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61647" y="3276506"/>
            <a:ext cx="25908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44522" y="4414777"/>
            <a:ext cx="27162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Text Box 13"/>
          <p:cNvSpPr txBox="1">
            <a:spLocks noChangeArrowheads="1"/>
          </p:cNvSpPr>
          <p:nvPr/>
        </p:nvSpPr>
        <p:spPr bwMode="auto">
          <a:xfrm>
            <a:off x="3259170" y="640470"/>
            <a:ext cx="12858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algn="ctr" eaLnBrk="1" hangingPunct="1">
              <a:spcBef>
                <a:spcPct val="50000"/>
              </a:spcBef>
            </a:pPr>
            <a:r>
              <a:rPr lang="en-US" altLang="en-US">
                <a:solidFill>
                  <a:schemeClr val="bg1"/>
                </a:solidFill>
              </a:rPr>
              <a:t>strandkrab</a:t>
            </a:r>
          </a:p>
        </p:txBody>
      </p:sp>
      <p:sp>
        <p:nvSpPr>
          <p:cNvPr id="12" name="Text Box 14"/>
          <p:cNvSpPr txBox="1">
            <a:spLocks noChangeArrowheads="1"/>
          </p:cNvSpPr>
          <p:nvPr/>
        </p:nvSpPr>
        <p:spPr bwMode="auto">
          <a:xfrm>
            <a:off x="2329910" y="3435256"/>
            <a:ext cx="12858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algn="ctr" eaLnBrk="1" hangingPunct="1">
              <a:spcBef>
                <a:spcPct val="50000"/>
              </a:spcBef>
            </a:pPr>
            <a:r>
              <a:rPr lang="en-US" altLang="en-US" dirty="0" err="1">
                <a:solidFill>
                  <a:schemeClr val="bg1"/>
                </a:solidFill>
              </a:rPr>
              <a:t>makreel</a:t>
            </a:r>
            <a:endParaRPr lang="en-US" altLang="en-US" dirty="0">
              <a:solidFill>
                <a:schemeClr val="bg1"/>
              </a:solidFill>
            </a:endParaRPr>
          </a:p>
        </p:txBody>
      </p:sp>
      <p:sp>
        <p:nvSpPr>
          <p:cNvPr id="13" name="Text Box 15"/>
          <p:cNvSpPr txBox="1">
            <a:spLocks noChangeArrowheads="1"/>
          </p:cNvSpPr>
          <p:nvPr/>
        </p:nvSpPr>
        <p:spPr bwMode="auto">
          <a:xfrm>
            <a:off x="4961985" y="4422715"/>
            <a:ext cx="26066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algn="ctr" eaLnBrk="1" hangingPunct="1">
              <a:spcBef>
                <a:spcPct val="50000"/>
              </a:spcBef>
            </a:pPr>
            <a:r>
              <a:rPr lang="en-US" altLang="en-US" dirty="0">
                <a:solidFill>
                  <a:schemeClr val="bg1"/>
                </a:solidFill>
              </a:rPr>
              <a:t>tong en  </a:t>
            </a:r>
            <a:r>
              <a:rPr lang="en-US" altLang="en-US" dirty="0" err="1">
                <a:solidFill>
                  <a:schemeClr val="bg1"/>
                </a:solidFill>
              </a:rPr>
              <a:t>zandspiering</a:t>
            </a:r>
            <a:r>
              <a:rPr lang="en-US" altLang="en-US" dirty="0">
                <a:solidFill>
                  <a:schemeClr val="bg1"/>
                </a:solidFill>
              </a:rPr>
              <a:t> sushi</a:t>
            </a:r>
          </a:p>
        </p:txBody>
      </p:sp>
      <p:sp>
        <p:nvSpPr>
          <p:cNvPr id="14" name="Text Box 16"/>
          <p:cNvSpPr txBox="1">
            <a:spLocks noChangeArrowheads="1"/>
          </p:cNvSpPr>
          <p:nvPr/>
        </p:nvSpPr>
        <p:spPr bwMode="auto">
          <a:xfrm>
            <a:off x="6586537" y="3967162"/>
            <a:ext cx="18272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a:solidFill>
                  <a:schemeClr val="bg1"/>
                </a:solidFill>
              </a:rPr>
              <a:t>mosselbroedjes</a:t>
            </a:r>
          </a:p>
        </p:txBody>
      </p:sp>
      <p:pic>
        <p:nvPicPr>
          <p:cNvPr id="15" name="Picture 126" descr="Mol in braakba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9713" y="3676134"/>
            <a:ext cx="1886981" cy="272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33"/>
          <p:cNvSpPr txBox="1">
            <a:spLocks noChangeArrowheads="1"/>
          </p:cNvSpPr>
          <p:nvPr/>
        </p:nvSpPr>
        <p:spPr bwMode="auto">
          <a:xfrm>
            <a:off x="381857" y="6156231"/>
            <a:ext cx="13509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dirty="0" err="1"/>
              <a:t>mol</a:t>
            </a:r>
            <a:endParaRPr lang="en-US" altLang="en-US" dirty="0"/>
          </a:p>
        </p:txBody>
      </p:sp>
      <p:pic>
        <p:nvPicPr>
          <p:cNvPr id="17"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531" y="566737"/>
            <a:ext cx="31543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 name="Text Box 19"/>
          <p:cNvSpPr txBox="1">
            <a:spLocks noChangeArrowheads="1"/>
          </p:cNvSpPr>
          <p:nvPr/>
        </p:nvSpPr>
        <p:spPr bwMode="auto">
          <a:xfrm>
            <a:off x="183356" y="2397124"/>
            <a:ext cx="11906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dirty="0" err="1">
                <a:solidFill>
                  <a:schemeClr val="bg1"/>
                </a:solidFill>
              </a:rPr>
              <a:t>wijting</a:t>
            </a:r>
            <a:endParaRPr lang="en-US" altLang="en-US" dirty="0">
              <a:solidFill>
                <a:schemeClr val="bg1"/>
              </a:solidFill>
            </a:endParaRPr>
          </a:p>
        </p:txBody>
      </p:sp>
    </p:spTree>
    <p:extLst>
      <p:ext uri="{BB962C8B-B14F-4D97-AF65-F5344CB8AC3E}">
        <p14:creationId xmlns:p14="http://schemas.microsoft.com/office/powerpoint/2010/main" val="2722927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err="1">
                <a:solidFill>
                  <a:srgbClr val="C00000"/>
                </a:solidFill>
              </a:rPr>
              <a:t>Voedselzoeken</a:t>
            </a:r>
            <a:endParaRPr lang="nl-NL" sz="2000" b="1" dirty="0">
              <a:solidFill>
                <a:srgbClr val="C00000"/>
              </a:solidFill>
            </a:endParaRP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6" name="Picture 119" descr="206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863609"/>
            <a:ext cx="24511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0" descr="DSC_438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08300" y="3330481"/>
            <a:ext cx="1822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1" descr="DSC_438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64100" y="3316193"/>
            <a:ext cx="1844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2" descr="DSC_438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07225" y="3290793"/>
            <a:ext cx="18240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3" descr="DSC_438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84500" y="571145"/>
            <a:ext cx="17795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4" descr="DSC_439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87913" y="563208"/>
            <a:ext cx="17891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5" descr="Earthworm_Setae_0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80213" y="539395"/>
            <a:ext cx="21605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28"/>
          <p:cNvSpPr txBox="1">
            <a:spLocks noChangeArrowheads="1"/>
          </p:cNvSpPr>
          <p:nvPr/>
        </p:nvSpPr>
        <p:spPr bwMode="auto">
          <a:xfrm>
            <a:off x="3098800" y="2458683"/>
            <a:ext cx="5716588"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a:t>mossel                        wijting, horsmakreel          regenworm borstels</a:t>
            </a:r>
          </a:p>
        </p:txBody>
      </p:sp>
      <p:sp>
        <p:nvSpPr>
          <p:cNvPr id="15" name="Text Box 129"/>
          <p:cNvSpPr txBox="1">
            <a:spLocks noChangeArrowheads="1"/>
          </p:cNvSpPr>
          <p:nvPr/>
        </p:nvSpPr>
        <p:spPr bwMode="auto">
          <a:xfrm>
            <a:off x="3059113" y="5227543"/>
            <a:ext cx="59813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dirty="0" err="1"/>
              <a:t>mossel</a:t>
            </a:r>
            <a:r>
              <a:rPr lang="en-US" altLang="en-US" dirty="0"/>
              <a:t>, </a:t>
            </a:r>
            <a:r>
              <a:rPr lang="en-US" altLang="en-US" dirty="0" err="1"/>
              <a:t>borstelworm</a:t>
            </a:r>
            <a:r>
              <a:rPr lang="en-US" altLang="en-US" dirty="0"/>
              <a:t>     </a:t>
            </a:r>
            <a:r>
              <a:rPr lang="en-US" altLang="en-US" dirty="0" err="1"/>
              <a:t>borstelworm</a:t>
            </a:r>
            <a:r>
              <a:rPr lang="en-US" altLang="en-US" dirty="0"/>
              <a:t>, </a:t>
            </a:r>
            <a:r>
              <a:rPr lang="en-US" altLang="en-US" dirty="0" err="1"/>
              <a:t>zwemkrab</a:t>
            </a:r>
            <a:r>
              <a:rPr lang="en-US" altLang="en-US" dirty="0"/>
              <a:t>     </a:t>
            </a:r>
            <a:r>
              <a:rPr lang="en-US" altLang="en-US" dirty="0" err="1"/>
              <a:t>mossel</a:t>
            </a:r>
            <a:r>
              <a:rPr lang="en-US" altLang="en-US" dirty="0"/>
              <a:t>, </a:t>
            </a:r>
            <a:r>
              <a:rPr lang="en-US" altLang="en-US" dirty="0" err="1"/>
              <a:t>kokkel</a:t>
            </a:r>
            <a:r>
              <a:rPr lang="en-US" altLang="en-US" dirty="0"/>
              <a:t>,</a:t>
            </a:r>
          </a:p>
          <a:p>
            <a:pPr eaLnBrk="1" hangingPunct="1">
              <a:spcBef>
                <a:spcPct val="50000"/>
              </a:spcBef>
            </a:pPr>
            <a:r>
              <a:rPr lang="en-US" altLang="en-US" dirty="0"/>
              <a:t>     </a:t>
            </a:r>
            <a:r>
              <a:rPr lang="en-US" altLang="en-US" dirty="0" err="1"/>
              <a:t>vishaakje</a:t>
            </a:r>
            <a:r>
              <a:rPr lang="en-US" altLang="en-US" dirty="0"/>
              <a:t>	 		        			     </a:t>
            </a:r>
            <a:r>
              <a:rPr lang="en-US" altLang="en-US" dirty="0" err="1"/>
              <a:t>halfgekn</a:t>
            </a:r>
            <a:r>
              <a:rPr lang="en-US" altLang="en-US" dirty="0"/>
              <a:t>. </a:t>
            </a:r>
            <a:r>
              <a:rPr lang="en-US" altLang="en-US" dirty="0" err="1"/>
              <a:t>strandschelpen</a:t>
            </a:r>
            <a:endParaRPr lang="en-US" altLang="en-US" dirty="0"/>
          </a:p>
        </p:txBody>
      </p:sp>
      <p:sp>
        <p:nvSpPr>
          <p:cNvPr id="16" name="Text Box 130"/>
          <p:cNvSpPr txBox="1">
            <a:spLocks noChangeArrowheads="1"/>
          </p:cNvSpPr>
          <p:nvPr/>
        </p:nvSpPr>
        <p:spPr bwMode="auto">
          <a:xfrm>
            <a:off x="249238" y="2482496"/>
            <a:ext cx="11906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dirty="0" err="1"/>
              <a:t>afval</a:t>
            </a:r>
            <a:endParaRPr lang="en-US" altLang="en-US" dirty="0"/>
          </a:p>
        </p:txBody>
      </p:sp>
      <p:pic>
        <p:nvPicPr>
          <p:cNvPr id="17" name="Picture 2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2863790"/>
            <a:ext cx="2497138"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 name="Text Box 23"/>
          <p:cNvSpPr txBox="1">
            <a:spLocks noChangeArrowheads="1"/>
          </p:cNvSpPr>
          <p:nvPr/>
        </p:nvSpPr>
        <p:spPr bwMode="auto">
          <a:xfrm>
            <a:off x="2551113" y="6181665"/>
            <a:ext cx="1162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a:t>kip</a:t>
            </a:r>
          </a:p>
        </p:txBody>
      </p:sp>
    </p:spTree>
    <p:extLst>
      <p:ext uri="{BB962C8B-B14F-4D97-AF65-F5344CB8AC3E}">
        <p14:creationId xmlns:p14="http://schemas.microsoft.com/office/powerpoint/2010/main" val="921264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err="1">
                <a:solidFill>
                  <a:srgbClr val="C00000"/>
                </a:solidFill>
              </a:rPr>
              <a:t>Voedselzoeken</a:t>
            </a:r>
            <a:endParaRPr lang="nl-NL" sz="2000" b="1" dirty="0">
              <a:solidFill>
                <a:srgbClr val="C00000"/>
              </a:solidFill>
            </a:endParaRP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19"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504" y="3872812"/>
            <a:ext cx="2847975"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505" y="808319"/>
            <a:ext cx="2850112" cy="261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 name="Text Box 17"/>
          <p:cNvSpPr txBox="1">
            <a:spLocks noChangeArrowheads="1"/>
          </p:cNvSpPr>
          <p:nvPr/>
        </p:nvSpPr>
        <p:spPr bwMode="auto">
          <a:xfrm>
            <a:off x="139279" y="3941074"/>
            <a:ext cx="12858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dirty="0" err="1">
                <a:solidFill>
                  <a:schemeClr val="bg1"/>
                </a:solidFill>
              </a:rPr>
              <a:t>ericsson</a:t>
            </a:r>
            <a:endParaRPr lang="en-US" altLang="en-US" dirty="0">
              <a:solidFill>
                <a:schemeClr val="bg1"/>
              </a:solidFill>
            </a:endParaRPr>
          </a:p>
        </p:txBody>
      </p:sp>
      <p:sp>
        <p:nvSpPr>
          <p:cNvPr id="22" name="Text Box 18"/>
          <p:cNvSpPr txBox="1">
            <a:spLocks noChangeArrowheads="1"/>
          </p:cNvSpPr>
          <p:nvPr/>
        </p:nvSpPr>
        <p:spPr bwMode="auto">
          <a:xfrm>
            <a:off x="139278" y="869262"/>
            <a:ext cx="12858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dirty="0" err="1">
                <a:solidFill>
                  <a:schemeClr val="bg1"/>
                </a:solidFill>
              </a:rPr>
              <a:t>medaille</a:t>
            </a:r>
            <a:endParaRPr lang="en-US" altLang="en-US" dirty="0">
              <a:solidFill>
                <a:schemeClr val="bg1"/>
              </a:solidFill>
            </a:endParaRPr>
          </a:p>
        </p:txBody>
      </p:sp>
      <p:pic>
        <p:nvPicPr>
          <p:cNvPr id="23" name="Picture 17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22377" y="3872812"/>
            <a:ext cx="3368675"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 name="Picture 17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35292" y="3880749"/>
            <a:ext cx="2741612"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5" name="Text Box 173"/>
          <p:cNvSpPr txBox="1">
            <a:spLocks noChangeArrowheads="1"/>
          </p:cNvSpPr>
          <p:nvPr/>
        </p:nvSpPr>
        <p:spPr bwMode="auto">
          <a:xfrm>
            <a:off x="3007654" y="3912499"/>
            <a:ext cx="27701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dirty="0" err="1">
                <a:solidFill>
                  <a:schemeClr val="bg1"/>
                </a:solidFill>
              </a:rPr>
              <a:t>frikandel</a:t>
            </a:r>
            <a:endParaRPr lang="en-US" altLang="en-US" dirty="0">
              <a:solidFill>
                <a:schemeClr val="bg1"/>
              </a:solidFill>
            </a:endParaRPr>
          </a:p>
        </p:txBody>
      </p:sp>
      <p:sp>
        <p:nvSpPr>
          <p:cNvPr id="26" name="Text Box 174"/>
          <p:cNvSpPr txBox="1">
            <a:spLocks noChangeArrowheads="1"/>
          </p:cNvSpPr>
          <p:nvPr/>
        </p:nvSpPr>
        <p:spPr bwMode="auto">
          <a:xfrm>
            <a:off x="6472685" y="3922225"/>
            <a:ext cx="2273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en-US" altLang="en-US" dirty="0" err="1">
                <a:solidFill>
                  <a:schemeClr val="bg1"/>
                </a:solidFill>
              </a:rPr>
              <a:t>patat</a:t>
            </a:r>
            <a:endParaRPr lang="en-US" altLang="en-US" dirty="0">
              <a:solidFill>
                <a:schemeClr val="bg1"/>
              </a:solidFill>
            </a:endParaRPr>
          </a:p>
        </p:txBody>
      </p:sp>
      <p:pic>
        <p:nvPicPr>
          <p:cNvPr id="27" name="Picture 127" descr="LarusArgentatus_REG_PlasticArmy-txt_JAF-B0275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22376" y="808319"/>
            <a:ext cx="3368675" cy="261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31"/>
          <p:cNvSpPr txBox="1">
            <a:spLocks noChangeArrowheads="1"/>
          </p:cNvSpPr>
          <p:nvPr/>
        </p:nvSpPr>
        <p:spPr bwMode="auto">
          <a:xfrm>
            <a:off x="3380954" y="869262"/>
            <a:ext cx="28352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algn="r" eaLnBrk="1" hangingPunct="1">
              <a:spcBef>
                <a:spcPct val="50000"/>
              </a:spcBef>
            </a:pPr>
            <a:r>
              <a:rPr lang="en-US" altLang="en-US" dirty="0" err="1"/>
              <a:t>legerkorps</a:t>
            </a:r>
            <a:r>
              <a:rPr lang="en-US" altLang="en-US" dirty="0"/>
              <a:t> (16 </a:t>
            </a:r>
            <a:r>
              <a:rPr lang="en-US" altLang="en-US" dirty="0" err="1"/>
              <a:t>soldaatjes</a:t>
            </a:r>
            <a:r>
              <a:rPr lang="en-US" altLang="en-US" dirty="0"/>
              <a:t>)</a:t>
            </a:r>
          </a:p>
        </p:txBody>
      </p:sp>
      <p:pic>
        <p:nvPicPr>
          <p:cNvPr id="29" name="Picture 118" descr="GLBB-ingestion_puppetlegs_08664 JAF"/>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35292" y="403787"/>
            <a:ext cx="2741612" cy="345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32"/>
          <p:cNvSpPr txBox="1">
            <a:spLocks noChangeArrowheads="1"/>
          </p:cNvSpPr>
          <p:nvPr/>
        </p:nvSpPr>
        <p:spPr bwMode="auto">
          <a:xfrm>
            <a:off x="6073085" y="444473"/>
            <a:ext cx="18446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Verdana" panose="020B0604030504040204" pitchFamily="34" charset="0"/>
                <a:ea typeface="MS PGothic" panose="020B0600070205080204" pitchFamily="34" charset="-128"/>
              </a:defRPr>
            </a:lvl1pPr>
            <a:lvl2pPr marL="742950" indent="-285750" eaLnBrk="0" hangingPunct="0">
              <a:defRPr sz="1200">
                <a:solidFill>
                  <a:schemeClr val="tx1"/>
                </a:solidFill>
                <a:latin typeface="Verdana" panose="020B0604030504040204" pitchFamily="34" charset="0"/>
                <a:ea typeface="MS PGothic" panose="020B0600070205080204" pitchFamily="34" charset="-128"/>
              </a:defRPr>
            </a:lvl2pPr>
            <a:lvl3pPr marL="1143000" indent="-228600" eaLnBrk="0" hangingPunct="0">
              <a:defRPr sz="1200">
                <a:solidFill>
                  <a:schemeClr val="tx1"/>
                </a:solidFill>
                <a:latin typeface="Verdana" panose="020B0604030504040204" pitchFamily="34" charset="0"/>
                <a:ea typeface="MS PGothic" panose="020B0600070205080204" pitchFamily="34" charset="-128"/>
              </a:defRPr>
            </a:lvl3pPr>
            <a:lvl4pPr marL="1600200" indent="-228600" eaLnBrk="0" hangingPunct="0">
              <a:defRPr sz="1200">
                <a:solidFill>
                  <a:schemeClr val="tx1"/>
                </a:solidFill>
                <a:latin typeface="Verdana" panose="020B0604030504040204" pitchFamily="34" charset="0"/>
                <a:ea typeface="MS PGothic" panose="020B0600070205080204" pitchFamily="34" charset="-128"/>
              </a:defRPr>
            </a:lvl4pPr>
            <a:lvl5pPr marL="2057400" indent="-228600" eaLnBrk="0" hangingPunct="0">
              <a:defRPr sz="1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lnSpc>
                <a:spcPct val="120000"/>
              </a:lnSpc>
              <a:spcBef>
                <a:spcPct val="0"/>
              </a:spcBef>
              <a:spcAft>
                <a:spcPct val="0"/>
              </a:spcAft>
              <a:defRPr sz="1200">
                <a:solidFill>
                  <a:schemeClr val="tx1"/>
                </a:solidFill>
                <a:latin typeface="Verdana" panose="020B0604030504040204" pitchFamily="34" charset="0"/>
                <a:ea typeface="MS PGothic" panose="020B0600070205080204" pitchFamily="34" charset="-128"/>
              </a:defRPr>
            </a:lvl9pPr>
          </a:lstStyle>
          <a:p>
            <a:pPr algn="r" eaLnBrk="1" hangingPunct="1">
              <a:spcBef>
                <a:spcPct val="50000"/>
              </a:spcBef>
            </a:pPr>
            <a:r>
              <a:rPr lang="en-US" altLang="en-US" dirty="0" err="1"/>
              <a:t>mensenbenen</a:t>
            </a:r>
            <a:r>
              <a:rPr lang="en-US" altLang="en-US" dirty="0"/>
              <a:t> &amp; vis</a:t>
            </a:r>
          </a:p>
        </p:txBody>
      </p:sp>
      <p:sp>
        <p:nvSpPr>
          <p:cNvPr id="2" name="Rectangle 1"/>
          <p:cNvSpPr/>
          <p:nvPr/>
        </p:nvSpPr>
        <p:spPr>
          <a:xfrm>
            <a:off x="331255" y="3596374"/>
            <a:ext cx="6035130" cy="307777"/>
          </a:xfrm>
          <a:prstGeom prst="rect">
            <a:avLst/>
          </a:prstGeom>
        </p:spPr>
        <p:txBody>
          <a:bodyPr wrap="square">
            <a:spAutoFit/>
          </a:bodyPr>
          <a:lstStyle/>
          <a:p>
            <a:pPr algn="r"/>
            <a:r>
              <a:rPr lang="en-GB" sz="700" dirty="0"/>
              <a:t>Camphuysen, </a:t>
            </a:r>
            <a:r>
              <a:rPr lang="en-GB" sz="700" dirty="0" err="1"/>
              <a:t>Boekhout</a:t>
            </a:r>
            <a:r>
              <a:rPr lang="en-GB" sz="700" dirty="0"/>
              <a:t>, </a:t>
            </a:r>
            <a:r>
              <a:rPr lang="en-GB" sz="700" dirty="0" err="1"/>
              <a:t>Gronert</a:t>
            </a:r>
            <a:r>
              <a:rPr lang="en-GB" sz="700" dirty="0"/>
              <a:t>, Hunt, van Nus &amp; Ouwehand 2008. Bizarre </a:t>
            </a:r>
            <a:r>
              <a:rPr lang="en-GB" sz="700" dirty="0" err="1"/>
              <a:t>prooien</a:t>
            </a:r>
            <a:r>
              <a:rPr lang="en-GB" sz="700" dirty="0"/>
              <a:t>: </a:t>
            </a:r>
            <a:r>
              <a:rPr lang="en-GB" sz="700" dirty="0" err="1"/>
              <a:t>vreemd</a:t>
            </a:r>
            <a:r>
              <a:rPr lang="en-GB" sz="700" dirty="0"/>
              <a:t> </a:t>
            </a:r>
            <a:r>
              <a:rPr lang="en-GB" sz="700" dirty="0" err="1"/>
              <a:t>voedsel</a:t>
            </a:r>
            <a:r>
              <a:rPr lang="en-GB" sz="700" dirty="0"/>
              <a:t> </a:t>
            </a:r>
            <a:r>
              <a:rPr lang="en-GB" sz="700" dirty="0" err="1"/>
              <a:t>opgepikt</a:t>
            </a:r>
            <a:r>
              <a:rPr lang="en-GB" sz="700" dirty="0"/>
              <a:t> door </a:t>
            </a:r>
            <a:r>
              <a:rPr lang="en-GB" sz="700" dirty="0" err="1"/>
              <a:t>Zilvermeeuwen</a:t>
            </a:r>
            <a:r>
              <a:rPr lang="en-GB" sz="700" dirty="0"/>
              <a:t> en Kleine </a:t>
            </a:r>
            <a:r>
              <a:rPr lang="en-GB" sz="700" dirty="0" err="1"/>
              <a:t>Mantelmeeuwen</a:t>
            </a:r>
            <a:r>
              <a:rPr lang="en-GB" sz="700" dirty="0"/>
              <a:t>. Sula 21: 49-61</a:t>
            </a:r>
          </a:p>
        </p:txBody>
      </p:sp>
    </p:spTree>
    <p:extLst>
      <p:ext uri="{BB962C8B-B14F-4D97-AF65-F5344CB8AC3E}">
        <p14:creationId xmlns:p14="http://schemas.microsoft.com/office/powerpoint/2010/main" val="3734378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667B-3F57-2460-6169-2221B8A08C0C}"/>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8BEE15CA-8EA0-E7F9-1BC2-00BCF7CD1DBF}"/>
              </a:ext>
            </a:extLst>
          </p:cNvPr>
          <p:cNvPicPr>
            <a:picLocks noChangeAspect="1"/>
          </p:cNvPicPr>
          <p:nvPr/>
        </p:nvPicPr>
        <p:blipFill>
          <a:blip r:embed="rId3"/>
          <a:stretch>
            <a:fillRect/>
          </a:stretch>
        </p:blipFill>
        <p:spPr>
          <a:xfrm>
            <a:off x="180314" y="3149491"/>
            <a:ext cx="5849294" cy="3755435"/>
          </a:xfrm>
          <a:prstGeom prst="rect">
            <a:avLst/>
          </a:prstGeom>
        </p:spPr>
      </p:pic>
      <p:sp>
        <p:nvSpPr>
          <p:cNvPr id="4" name="Rectangle 3">
            <a:extLst>
              <a:ext uri="{FF2B5EF4-FFF2-40B4-BE49-F238E27FC236}">
                <a16:creationId xmlns:a16="http://schemas.microsoft.com/office/drawing/2014/main" id="{802F0FA9-0618-9B5F-2A40-5EC1A25DD098}"/>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dirty="0" err="1">
                <a:solidFill>
                  <a:srgbClr val="C00000"/>
                </a:solidFill>
              </a:rPr>
              <a:t>Voedselzoeken</a:t>
            </a:r>
            <a:endParaRPr lang="nl-NL" sz="2000" b="1" dirty="0">
              <a:solidFill>
                <a:srgbClr val="C00000"/>
              </a:solidFill>
            </a:endParaRPr>
          </a:p>
        </p:txBody>
      </p:sp>
      <p:sp>
        <p:nvSpPr>
          <p:cNvPr id="67" name="Rectangle 66">
            <a:extLst>
              <a:ext uri="{FF2B5EF4-FFF2-40B4-BE49-F238E27FC236}">
                <a16:creationId xmlns:a16="http://schemas.microsoft.com/office/drawing/2014/main" id="{8B807ED9-821E-3A24-0FC1-664DA523AF4E}"/>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17" name="Picture 3">
            <a:extLst>
              <a:ext uri="{FF2B5EF4-FFF2-40B4-BE49-F238E27FC236}">
                <a16:creationId xmlns:a16="http://schemas.microsoft.com/office/drawing/2014/main" id="{D8B377E7-B12D-4EF8-A6C5-ED891E5629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023" y="448574"/>
            <a:ext cx="3444319" cy="269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D4772C9F-4863-9CB0-D18E-7B908B5881F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42724" y="448574"/>
            <a:ext cx="3430933" cy="268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551E20A-0B68-CA89-6BD3-37F9B1A15BA7}"/>
              </a:ext>
            </a:extLst>
          </p:cNvPr>
          <p:cNvSpPr txBox="1"/>
          <p:nvPr/>
        </p:nvSpPr>
        <p:spPr>
          <a:xfrm>
            <a:off x="173716" y="481242"/>
            <a:ext cx="2284812" cy="338554"/>
          </a:xfrm>
          <a:prstGeom prst="rect">
            <a:avLst/>
          </a:prstGeom>
          <a:solidFill>
            <a:schemeClr val="bg1"/>
          </a:solidFill>
        </p:spPr>
        <p:txBody>
          <a:bodyPr wrap="square" rtlCol="0">
            <a:spAutoFit/>
          </a:bodyPr>
          <a:lstStyle/>
          <a:p>
            <a:r>
              <a:rPr lang="nl-NL" sz="1600" b="1" dirty="0"/>
              <a:t>Dieet Zilvermeeuw Texel</a:t>
            </a:r>
            <a:endParaRPr lang="en-GB" sz="1600" b="1" dirty="0"/>
          </a:p>
        </p:txBody>
      </p:sp>
      <p:sp>
        <p:nvSpPr>
          <p:cNvPr id="36" name="TextBox 35">
            <a:extLst>
              <a:ext uri="{FF2B5EF4-FFF2-40B4-BE49-F238E27FC236}">
                <a16:creationId xmlns:a16="http://schemas.microsoft.com/office/drawing/2014/main" id="{D3DA99ED-293D-938E-8F70-8BE76616DFE5}"/>
              </a:ext>
            </a:extLst>
          </p:cNvPr>
          <p:cNvSpPr txBox="1"/>
          <p:nvPr/>
        </p:nvSpPr>
        <p:spPr>
          <a:xfrm>
            <a:off x="3673158" y="478368"/>
            <a:ext cx="2284812" cy="338554"/>
          </a:xfrm>
          <a:prstGeom prst="rect">
            <a:avLst/>
          </a:prstGeom>
          <a:solidFill>
            <a:schemeClr val="bg1"/>
          </a:solidFill>
        </p:spPr>
        <p:txBody>
          <a:bodyPr wrap="square" rtlCol="0">
            <a:spAutoFit/>
          </a:bodyPr>
          <a:lstStyle/>
          <a:p>
            <a:r>
              <a:rPr lang="nl-NL" sz="1600" b="1" dirty="0" err="1"/>
              <a:t>Kl</a:t>
            </a:r>
            <a:r>
              <a:rPr lang="nl-NL" sz="1600" b="1" dirty="0"/>
              <a:t> Mantelmeeuw Texel</a:t>
            </a:r>
            <a:endParaRPr lang="en-GB" sz="1600" b="1" dirty="0"/>
          </a:p>
        </p:txBody>
      </p:sp>
      <p:sp>
        <p:nvSpPr>
          <p:cNvPr id="37" name="TextBox 36">
            <a:extLst>
              <a:ext uri="{FF2B5EF4-FFF2-40B4-BE49-F238E27FC236}">
                <a16:creationId xmlns:a16="http://schemas.microsoft.com/office/drawing/2014/main" id="{F2BC14C9-9D7E-2A80-0E80-FC027478814B}"/>
              </a:ext>
            </a:extLst>
          </p:cNvPr>
          <p:cNvSpPr txBox="1"/>
          <p:nvPr/>
        </p:nvSpPr>
        <p:spPr>
          <a:xfrm>
            <a:off x="666148" y="3230242"/>
            <a:ext cx="5109963" cy="338554"/>
          </a:xfrm>
          <a:prstGeom prst="rect">
            <a:avLst/>
          </a:prstGeom>
          <a:solidFill>
            <a:schemeClr val="bg1"/>
          </a:solidFill>
        </p:spPr>
        <p:txBody>
          <a:bodyPr wrap="square" rtlCol="0">
            <a:spAutoFit/>
          </a:bodyPr>
          <a:lstStyle/>
          <a:p>
            <a:r>
              <a:rPr lang="nl-NL" sz="1600" b="1"/>
              <a:t>Vergelijkbaarheid voedselkeuze zilver-/kleine mantel</a:t>
            </a:r>
            <a:endParaRPr lang="en-GB" sz="1600" b="1" dirty="0"/>
          </a:p>
        </p:txBody>
      </p:sp>
      <p:pic>
        <p:nvPicPr>
          <p:cNvPr id="14" name="Afbeelding 13">
            <a:extLst>
              <a:ext uri="{FF2B5EF4-FFF2-40B4-BE49-F238E27FC236}">
                <a16:creationId xmlns:a16="http://schemas.microsoft.com/office/drawing/2014/main" id="{687FD538-F909-98A5-907C-2CF40912A207}"/>
              </a:ext>
            </a:extLst>
          </p:cNvPr>
          <p:cNvPicPr>
            <a:picLocks noChangeAspect="1"/>
          </p:cNvPicPr>
          <p:nvPr/>
        </p:nvPicPr>
        <p:blipFill>
          <a:blip r:embed="rId6"/>
          <a:stretch>
            <a:fillRect/>
          </a:stretch>
        </p:blipFill>
        <p:spPr>
          <a:xfrm>
            <a:off x="6298232" y="3281826"/>
            <a:ext cx="2590800" cy="2952750"/>
          </a:xfrm>
          <a:prstGeom prst="rect">
            <a:avLst/>
          </a:prstGeom>
        </p:spPr>
      </p:pic>
      <p:pic>
        <p:nvPicPr>
          <p:cNvPr id="16" name="Afbeelding 15" descr="Afbeelding met watervogel, vogel, meeuw, zeemeeuw&#10;&#10;Automatisch gegenereerde beschrijving">
            <a:extLst>
              <a:ext uri="{FF2B5EF4-FFF2-40B4-BE49-F238E27FC236}">
                <a16:creationId xmlns:a16="http://schemas.microsoft.com/office/drawing/2014/main" id="{3A33F191-E58C-8F3A-67CC-D93604F24C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801947" y="3681125"/>
            <a:ext cx="1271844" cy="1271844"/>
          </a:xfrm>
          <a:prstGeom prst="rect">
            <a:avLst/>
          </a:prstGeom>
        </p:spPr>
      </p:pic>
      <p:pic>
        <p:nvPicPr>
          <p:cNvPr id="22" name="Afbeelding 21" descr="Afbeelding met vogel, watervogel, meeuw, zeemeeuw&#10;&#10;Automatisch gegenereerde beschrijving">
            <a:extLst>
              <a:ext uri="{FF2B5EF4-FFF2-40B4-BE49-F238E27FC236}">
                <a16:creationId xmlns:a16="http://schemas.microsoft.com/office/drawing/2014/main" id="{2FD5DB32-F5C6-D269-4BE9-117B74472B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507499" y="3801164"/>
            <a:ext cx="1362378" cy="1362378"/>
          </a:xfrm>
          <a:prstGeom prst="rect">
            <a:avLst/>
          </a:prstGeom>
        </p:spPr>
      </p:pic>
    </p:spTree>
    <p:extLst>
      <p:ext uri="{BB962C8B-B14F-4D97-AF65-F5344CB8AC3E}">
        <p14:creationId xmlns:p14="http://schemas.microsoft.com/office/powerpoint/2010/main" val="605732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022" y="1848367"/>
            <a:ext cx="6708618" cy="4881799"/>
          </a:xfrm>
          <a:prstGeom prst="rect">
            <a:avLst/>
          </a:prstGeom>
          <a:noFill/>
          <a:ln>
            <a:noFill/>
          </a:ln>
        </p:spPr>
      </p:pic>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err="1">
                <a:solidFill>
                  <a:srgbClr val="C00000"/>
                </a:solidFill>
              </a:rPr>
              <a:t>Voedselzoeken</a:t>
            </a:r>
            <a:endParaRPr lang="nl-NL" sz="2000" b="1" dirty="0">
              <a:solidFill>
                <a:srgbClr val="C00000"/>
              </a:solidFill>
            </a:endParaRP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3" name="TextBox 2"/>
          <p:cNvSpPr txBox="1"/>
          <p:nvPr/>
        </p:nvSpPr>
        <p:spPr>
          <a:xfrm>
            <a:off x="5891178" y="581163"/>
            <a:ext cx="3260784" cy="3816429"/>
          </a:xfrm>
          <a:prstGeom prst="rect">
            <a:avLst/>
          </a:prstGeom>
          <a:noFill/>
        </p:spPr>
        <p:txBody>
          <a:bodyPr wrap="square" rtlCol="0">
            <a:spAutoFit/>
          </a:bodyPr>
          <a:lstStyle/>
          <a:p>
            <a:r>
              <a:rPr lang="nl-NL" sz="1100" b="1" dirty="0"/>
              <a:t>A   </a:t>
            </a:r>
            <a:r>
              <a:rPr lang="nl-NL" sz="1100" b="1"/>
              <a:t>Pontische Meeuw – De Kreupel (Andijk, NH)</a:t>
            </a:r>
            <a:endParaRPr lang="nl-NL" sz="1100" b="1" dirty="0"/>
          </a:p>
          <a:p>
            <a:r>
              <a:rPr lang="nl-NL" sz="1100" dirty="0"/>
              <a:t>	Zoetwater vis, vogels, zoogdieren</a:t>
            </a:r>
          </a:p>
          <a:p>
            <a:r>
              <a:rPr lang="nl-NL" sz="1100" dirty="0"/>
              <a:t>	</a:t>
            </a:r>
            <a:r>
              <a:rPr lang="nl-NL" sz="1100" i="1" dirty="0"/>
              <a:t>[sloten, plassen, moerassen en meren]</a:t>
            </a:r>
          </a:p>
          <a:p>
            <a:endParaRPr lang="nl-NL" sz="1100" dirty="0"/>
          </a:p>
          <a:p>
            <a:r>
              <a:rPr lang="nl-NL" sz="1100" b="1" dirty="0">
                <a:solidFill>
                  <a:schemeClr val="accent6">
                    <a:lumMod val="75000"/>
                  </a:schemeClr>
                </a:solidFill>
              </a:rPr>
              <a:t>B   Kleine Mantel – </a:t>
            </a:r>
            <a:r>
              <a:rPr lang="nl-NL" sz="1100" b="1" dirty="0" err="1">
                <a:solidFill>
                  <a:schemeClr val="accent6">
                    <a:lumMod val="75000"/>
                  </a:schemeClr>
                </a:solidFill>
              </a:rPr>
              <a:t>Jisperveld</a:t>
            </a:r>
            <a:r>
              <a:rPr lang="nl-NL" sz="1100" b="1" dirty="0">
                <a:solidFill>
                  <a:schemeClr val="accent6">
                    <a:lumMod val="75000"/>
                  </a:schemeClr>
                </a:solidFill>
              </a:rPr>
              <a:t> (NH)</a:t>
            </a:r>
          </a:p>
          <a:p>
            <a:r>
              <a:rPr lang="nl-NL" sz="1100" dirty="0"/>
              <a:t>	Zoogdieren, weidevogels, wormen</a:t>
            </a:r>
          </a:p>
          <a:p>
            <a:r>
              <a:rPr lang="nl-NL" sz="1100" i="1" dirty="0"/>
              <a:t>	[akkers en weilanden]</a:t>
            </a:r>
          </a:p>
          <a:p>
            <a:endParaRPr lang="nl-NL" sz="1100" dirty="0"/>
          </a:p>
          <a:p>
            <a:r>
              <a:rPr lang="nl-NL" sz="1100" b="1" dirty="0">
                <a:solidFill>
                  <a:srgbClr val="C00000"/>
                </a:solidFill>
              </a:rPr>
              <a:t>C   Zilvermeeuw – Texel </a:t>
            </a:r>
            <a:r>
              <a:rPr lang="nl-NL" sz="1100" b="1" baseline="30000" dirty="0">
                <a:solidFill>
                  <a:srgbClr val="C00000"/>
                </a:solidFill>
              </a:rPr>
              <a:t>(14 jaar)</a:t>
            </a:r>
            <a:endParaRPr lang="nl-NL" sz="1100" b="1" dirty="0">
              <a:solidFill>
                <a:srgbClr val="C00000"/>
              </a:solidFill>
            </a:endParaRPr>
          </a:p>
          <a:p>
            <a:r>
              <a:rPr lang="nl-NL" sz="1100" dirty="0"/>
              <a:t>	</a:t>
            </a:r>
            <a:r>
              <a:rPr lang="nl-NL" sz="1100" dirty="0" err="1"/>
              <a:t>Tweekleppigen</a:t>
            </a:r>
            <a:r>
              <a:rPr lang="nl-NL" sz="1100" dirty="0"/>
              <a:t>, strandkrabben, afval</a:t>
            </a:r>
          </a:p>
          <a:p>
            <a:r>
              <a:rPr lang="nl-NL" sz="1100" dirty="0"/>
              <a:t>	</a:t>
            </a:r>
            <a:r>
              <a:rPr lang="nl-NL" sz="1100" i="1" dirty="0"/>
              <a:t>[getijzone, afvalverwerking]</a:t>
            </a:r>
          </a:p>
          <a:p>
            <a:endParaRPr lang="nl-NL" sz="1100" dirty="0"/>
          </a:p>
          <a:p>
            <a:r>
              <a:rPr lang="nl-NL" sz="1100" b="1" dirty="0">
                <a:solidFill>
                  <a:srgbClr val="7030A0"/>
                </a:solidFill>
              </a:rPr>
              <a:t>D  Zilvermeeuw – Vlieland </a:t>
            </a:r>
            <a:r>
              <a:rPr lang="nl-NL" sz="1100" b="1" baseline="30000" dirty="0">
                <a:solidFill>
                  <a:srgbClr val="7030A0"/>
                </a:solidFill>
              </a:rPr>
              <a:t>(2 jaar)</a:t>
            </a:r>
            <a:endParaRPr lang="nl-NL" sz="1100" b="1" dirty="0">
              <a:solidFill>
                <a:srgbClr val="7030A0"/>
              </a:solidFill>
            </a:endParaRPr>
          </a:p>
          <a:p>
            <a:r>
              <a:rPr lang="nl-NL" sz="1100" dirty="0"/>
              <a:t>	</a:t>
            </a:r>
            <a:r>
              <a:rPr lang="nl-NL" sz="1100" dirty="0" err="1"/>
              <a:t>Tweekleppigen</a:t>
            </a:r>
            <a:r>
              <a:rPr lang="nl-NL" sz="1100" dirty="0"/>
              <a:t>, strandkrabben, zoetwatervis</a:t>
            </a:r>
          </a:p>
          <a:p>
            <a:r>
              <a:rPr lang="nl-NL" sz="1100" i="1" dirty="0"/>
              <a:t>	[getijzone, zoetwater]</a:t>
            </a:r>
          </a:p>
          <a:p>
            <a:endParaRPr lang="nl-NL" sz="1100" dirty="0"/>
          </a:p>
          <a:p>
            <a:r>
              <a:rPr lang="nl-NL" sz="1100" b="1" dirty="0">
                <a:solidFill>
                  <a:srgbClr val="0070C0"/>
                </a:solidFill>
              </a:rPr>
              <a:t>E  Kleine Mantel – Texel </a:t>
            </a:r>
            <a:r>
              <a:rPr lang="nl-NL" sz="1100" b="1" baseline="30000" dirty="0">
                <a:solidFill>
                  <a:srgbClr val="0070C0"/>
                </a:solidFill>
              </a:rPr>
              <a:t>(11 jaar)</a:t>
            </a:r>
            <a:endParaRPr lang="nl-NL" sz="1100" b="1" dirty="0">
              <a:solidFill>
                <a:srgbClr val="0070C0"/>
              </a:solidFill>
            </a:endParaRPr>
          </a:p>
          <a:p>
            <a:r>
              <a:rPr lang="nl-NL" sz="1100" dirty="0"/>
              <a:t>	 Rondvis, platvis, zwemkrabben</a:t>
            </a:r>
          </a:p>
          <a:p>
            <a:r>
              <a:rPr lang="nl-NL" sz="1100" dirty="0"/>
              <a:t>	</a:t>
            </a:r>
            <a:r>
              <a:rPr lang="nl-NL" sz="1100" i="1" dirty="0"/>
              <a:t>[open zee]</a:t>
            </a:r>
          </a:p>
          <a:p>
            <a:endParaRPr lang="nl-NL" sz="1100" dirty="0"/>
          </a:p>
          <a:p>
            <a:endParaRPr lang="nl-NL" sz="1100" dirty="0"/>
          </a:p>
          <a:p>
            <a:endParaRPr lang="en-GB" sz="1100" dirty="0"/>
          </a:p>
        </p:txBody>
      </p:sp>
      <p:sp>
        <p:nvSpPr>
          <p:cNvPr id="5" name="TextBox 4"/>
          <p:cNvSpPr txBox="1"/>
          <p:nvPr/>
        </p:nvSpPr>
        <p:spPr>
          <a:xfrm>
            <a:off x="796530" y="3884806"/>
            <a:ext cx="301924" cy="369332"/>
          </a:xfrm>
          <a:prstGeom prst="rect">
            <a:avLst/>
          </a:prstGeom>
          <a:noFill/>
        </p:spPr>
        <p:txBody>
          <a:bodyPr wrap="square" rtlCol="0">
            <a:spAutoFit/>
          </a:bodyPr>
          <a:lstStyle/>
          <a:p>
            <a:r>
              <a:rPr lang="nl-NL" b="1" dirty="0"/>
              <a:t>A</a:t>
            </a:r>
            <a:endParaRPr lang="en-GB" b="1" dirty="0"/>
          </a:p>
        </p:txBody>
      </p:sp>
      <p:sp>
        <p:nvSpPr>
          <p:cNvPr id="32" name="TextBox 31"/>
          <p:cNvSpPr txBox="1"/>
          <p:nvPr/>
        </p:nvSpPr>
        <p:spPr>
          <a:xfrm>
            <a:off x="4027808" y="4712753"/>
            <a:ext cx="301924" cy="369332"/>
          </a:xfrm>
          <a:prstGeom prst="rect">
            <a:avLst/>
          </a:prstGeom>
          <a:noFill/>
        </p:spPr>
        <p:txBody>
          <a:bodyPr wrap="square" rtlCol="0">
            <a:spAutoFit/>
          </a:bodyPr>
          <a:lstStyle/>
          <a:p>
            <a:r>
              <a:rPr lang="nl-NL" b="1" dirty="0">
                <a:solidFill>
                  <a:srgbClr val="92D050"/>
                </a:solidFill>
              </a:rPr>
              <a:t>B</a:t>
            </a:r>
            <a:endParaRPr lang="en-GB" b="1" dirty="0">
              <a:solidFill>
                <a:srgbClr val="92D050"/>
              </a:solidFill>
            </a:endParaRPr>
          </a:p>
        </p:txBody>
      </p:sp>
      <p:sp>
        <p:nvSpPr>
          <p:cNvPr id="33" name="TextBox 32"/>
          <p:cNvSpPr txBox="1"/>
          <p:nvPr/>
        </p:nvSpPr>
        <p:spPr>
          <a:xfrm>
            <a:off x="2092020" y="6075683"/>
            <a:ext cx="301924" cy="369332"/>
          </a:xfrm>
          <a:prstGeom prst="rect">
            <a:avLst/>
          </a:prstGeom>
          <a:noFill/>
        </p:spPr>
        <p:txBody>
          <a:bodyPr wrap="square" rtlCol="0">
            <a:spAutoFit/>
          </a:bodyPr>
          <a:lstStyle/>
          <a:p>
            <a:r>
              <a:rPr lang="nl-NL" b="1" dirty="0">
                <a:solidFill>
                  <a:srgbClr val="C00000"/>
                </a:solidFill>
              </a:rPr>
              <a:t>C</a:t>
            </a:r>
            <a:endParaRPr lang="en-GB" b="1" dirty="0">
              <a:solidFill>
                <a:srgbClr val="C00000"/>
              </a:solidFill>
            </a:endParaRPr>
          </a:p>
        </p:txBody>
      </p:sp>
      <p:sp>
        <p:nvSpPr>
          <p:cNvPr id="34" name="TextBox 33"/>
          <p:cNvSpPr txBox="1"/>
          <p:nvPr/>
        </p:nvSpPr>
        <p:spPr>
          <a:xfrm>
            <a:off x="3762096" y="5804309"/>
            <a:ext cx="301924" cy="369332"/>
          </a:xfrm>
          <a:prstGeom prst="rect">
            <a:avLst/>
          </a:prstGeom>
          <a:noFill/>
        </p:spPr>
        <p:txBody>
          <a:bodyPr wrap="square" rtlCol="0">
            <a:spAutoFit/>
          </a:bodyPr>
          <a:lstStyle/>
          <a:p>
            <a:r>
              <a:rPr lang="nl-NL" b="1" dirty="0">
                <a:solidFill>
                  <a:srgbClr val="7030A0"/>
                </a:solidFill>
              </a:rPr>
              <a:t>D</a:t>
            </a:r>
            <a:endParaRPr lang="en-GB" b="1" dirty="0">
              <a:solidFill>
                <a:srgbClr val="7030A0"/>
              </a:solidFill>
            </a:endParaRPr>
          </a:p>
        </p:txBody>
      </p:sp>
      <p:sp>
        <p:nvSpPr>
          <p:cNvPr id="35" name="TextBox 34"/>
          <p:cNvSpPr txBox="1"/>
          <p:nvPr/>
        </p:nvSpPr>
        <p:spPr>
          <a:xfrm>
            <a:off x="5283868" y="5946434"/>
            <a:ext cx="301924" cy="369332"/>
          </a:xfrm>
          <a:prstGeom prst="rect">
            <a:avLst/>
          </a:prstGeom>
          <a:noFill/>
        </p:spPr>
        <p:txBody>
          <a:bodyPr wrap="square" rtlCol="0">
            <a:spAutoFit/>
          </a:bodyPr>
          <a:lstStyle/>
          <a:p>
            <a:r>
              <a:rPr lang="nl-NL" b="1" dirty="0">
                <a:solidFill>
                  <a:schemeClr val="accent1">
                    <a:lumMod val="75000"/>
                  </a:schemeClr>
                </a:solidFill>
              </a:rPr>
              <a:t>E</a:t>
            </a:r>
            <a:endParaRPr lang="en-GB" b="1" dirty="0">
              <a:solidFill>
                <a:schemeClr val="accent1">
                  <a:lumMod val="75000"/>
                </a:schemeClr>
              </a:solidFill>
            </a:endParaRPr>
          </a:p>
        </p:txBody>
      </p:sp>
      <p:pic>
        <p:nvPicPr>
          <p:cNvPr id="7" name="Afbeelding 6" descr="Afbeelding met meeuw, vogel, watervogel, zeemeeuw&#10;&#10;Automatisch gegenereerde beschrijving">
            <a:extLst>
              <a:ext uri="{FF2B5EF4-FFF2-40B4-BE49-F238E27FC236}">
                <a16:creationId xmlns:a16="http://schemas.microsoft.com/office/drawing/2014/main" id="{0BACD9F8-F696-9260-799D-8F39E0B794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8672" y="2839720"/>
            <a:ext cx="1626789" cy="1626789"/>
          </a:xfrm>
          <a:prstGeom prst="rect">
            <a:avLst/>
          </a:prstGeom>
        </p:spPr>
      </p:pic>
      <p:pic>
        <p:nvPicPr>
          <p:cNvPr id="8" name="Afbeelding 7" descr="Afbeelding met watervogel, vogel, meeuw, zeemeeuw&#10;&#10;Automatisch gegenereerde beschrijving">
            <a:extLst>
              <a:ext uri="{FF2B5EF4-FFF2-40B4-BE49-F238E27FC236}">
                <a16:creationId xmlns:a16="http://schemas.microsoft.com/office/drawing/2014/main" id="{E01EFFBD-B1C1-5777-8109-B5F5605E76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8966" y="5310512"/>
            <a:ext cx="1271844" cy="1271844"/>
          </a:xfrm>
          <a:prstGeom prst="rect">
            <a:avLst/>
          </a:prstGeom>
        </p:spPr>
      </p:pic>
      <p:pic>
        <p:nvPicPr>
          <p:cNvPr id="9" name="Afbeelding 8" descr="Afbeelding met vogel, watervogel, meeuw, zeemeeuw&#10;&#10;Automatisch gegenereerde beschrijving">
            <a:extLst>
              <a:ext uri="{FF2B5EF4-FFF2-40B4-BE49-F238E27FC236}">
                <a16:creationId xmlns:a16="http://schemas.microsoft.com/office/drawing/2014/main" id="{32A95A27-225B-1C91-D663-C7D8F2AAA3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59192" y="5236927"/>
            <a:ext cx="1362378" cy="1362378"/>
          </a:xfrm>
          <a:prstGeom prst="rect">
            <a:avLst/>
          </a:prstGeom>
        </p:spPr>
      </p:pic>
      <p:sp>
        <p:nvSpPr>
          <p:cNvPr id="10" name="Rechthoek 9">
            <a:extLst>
              <a:ext uri="{FF2B5EF4-FFF2-40B4-BE49-F238E27FC236}">
                <a16:creationId xmlns:a16="http://schemas.microsoft.com/office/drawing/2014/main" id="{7884A359-73A4-17D0-3071-841CF329AFD3}"/>
              </a:ext>
            </a:extLst>
          </p:cNvPr>
          <p:cNvSpPr/>
          <p:nvPr/>
        </p:nvSpPr>
        <p:spPr>
          <a:xfrm>
            <a:off x="1195057" y="1848367"/>
            <a:ext cx="4562947" cy="5846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37" name="TextBox 36"/>
          <p:cNvSpPr txBox="1"/>
          <p:nvPr/>
        </p:nvSpPr>
        <p:spPr>
          <a:xfrm>
            <a:off x="648041" y="1720533"/>
            <a:ext cx="5109963" cy="584775"/>
          </a:xfrm>
          <a:prstGeom prst="rect">
            <a:avLst/>
          </a:prstGeom>
          <a:solidFill>
            <a:schemeClr val="bg1"/>
          </a:solidFill>
        </p:spPr>
        <p:txBody>
          <a:bodyPr wrap="square" rtlCol="0">
            <a:spAutoFit/>
          </a:bodyPr>
          <a:lstStyle/>
          <a:p>
            <a:pPr algn="ctr"/>
            <a:r>
              <a:rPr lang="nl-NL" sz="1600" b="1" dirty="0"/>
              <a:t>Vergelijkbaarheid voedselkeuze </a:t>
            </a:r>
            <a:r>
              <a:rPr lang="nl-NL" sz="1600" b="1"/>
              <a:t>3 meeuwensoorten, </a:t>
            </a:r>
          </a:p>
          <a:p>
            <a:pPr algn="ctr"/>
            <a:r>
              <a:rPr lang="nl-NL" sz="1600" b="1"/>
              <a:t>4 </a:t>
            </a:r>
            <a:r>
              <a:rPr lang="nl-NL" sz="1600" b="1" dirty="0"/>
              <a:t>kolonies</a:t>
            </a:r>
            <a:endParaRPr lang="en-GB" sz="1600" b="1" dirty="0"/>
          </a:p>
        </p:txBody>
      </p:sp>
      <p:pic>
        <p:nvPicPr>
          <p:cNvPr id="2" name="Picture 1"/>
          <p:cNvPicPr>
            <a:picLocks noChangeAspect="1"/>
          </p:cNvPicPr>
          <p:nvPr/>
        </p:nvPicPr>
        <p:blipFill>
          <a:blip r:embed="rId7"/>
          <a:stretch>
            <a:fillRect/>
          </a:stretch>
        </p:blipFill>
        <p:spPr>
          <a:xfrm>
            <a:off x="116940" y="114456"/>
            <a:ext cx="4186379" cy="1501780"/>
          </a:xfrm>
          <a:prstGeom prst="rect">
            <a:avLst/>
          </a:prstGeom>
          <a:ln>
            <a:solidFill>
              <a:schemeClr val="tx1"/>
            </a:solidFill>
          </a:ln>
        </p:spPr>
      </p:pic>
    </p:spTree>
    <p:extLst>
      <p:ext uri="{BB962C8B-B14F-4D97-AF65-F5344CB8AC3E}">
        <p14:creationId xmlns:p14="http://schemas.microsoft.com/office/powerpoint/2010/main" val="247448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FFFF00"/>
                </a:solidFill>
              </a:rPr>
              <a:t>Introductie</a:t>
            </a:r>
            <a:endParaRPr lang="en-US" sz="2000" b="1" dirty="0">
              <a:solidFill>
                <a:srgbClr val="FFFF00"/>
              </a:solidFill>
            </a:endParaRPr>
          </a:p>
        </p:txBody>
      </p:sp>
      <p:sp>
        <p:nvSpPr>
          <p:cNvPr id="4" name="Rectangle 3"/>
          <p:cNvSpPr/>
          <p:nvPr/>
        </p:nvSpPr>
        <p:spPr>
          <a:xfrm>
            <a:off x="382555" y="681926"/>
            <a:ext cx="8322906" cy="461665"/>
          </a:xfrm>
          <a:prstGeom prst="rect">
            <a:avLst/>
          </a:prstGeom>
        </p:spPr>
        <p:txBody>
          <a:bodyPr wrap="square">
            <a:spAutoFit/>
          </a:bodyPr>
          <a:lstStyle/>
          <a:p>
            <a:pPr algn="r"/>
            <a:r>
              <a:rPr lang="en-US" sz="2400" b="1" dirty="0" err="1">
                <a:solidFill>
                  <a:srgbClr val="0070C0"/>
                </a:solidFill>
              </a:rPr>
              <a:t>Ritme</a:t>
            </a:r>
            <a:r>
              <a:rPr lang="en-US" sz="2400" b="1" dirty="0">
                <a:solidFill>
                  <a:srgbClr val="0070C0"/>
                </a:solidFill>
              </a:rPr>
              <a:t> en </a:t>
            </a:r>
            <a:r>
              <a:rPr lang="en-US" sz="2400" b="1" dirty="0" err="1">
                <a:solidFill>
                  <a:srgbClr val="0070C0"/>
                </a:solidFill>
              </a:rPr>
              <a:t>regelmaat</a:t>
            </a:r>
            <a:endParaRPr lang="en-US" sz="2400" b="1" dirty="0">
              <a:solidFill>
                <a:srgbClr val="0070C0"/>
              </a:solidFill>
            </a:endParaRPr>
          </a:p>
        </p:txBody>
      </p:sp>
      <p:sp>
        <p:nvSpPr>
          <p:cNvPr id="5" name="TextBox 4"/>
          <p:cNvSpPr txBox="1"/>
          <p:nvPr/>
        </p:nvSpPr>
        <p:spPr>
          <a:xfrm>
            <a:off x="382555" y="1292214"/>
            <a:ext cx="8019288" cy="2246769"/>
          </a:xfrm>
          <a:prstGeom prst="rect">
            <a:avLst/>
          </a:prstGeom>
          <a:noFill/>
        </p:spPr>
        <p:txBody>
          <a:bodyPr wrap="square" rtlCol="0">
            <a:spAutoFit/>
          </a:bodyPr>
          <a:lstStyle/>
          <a:p>
            <a:pPr>
              <a:spcAft>
                <a:spcPts val="600"/>
              </a:spcAft>
            </a:pPr>
            <a:r>
              <a:rPr lang="en-GB" sz="2400" b="1" dirty="0" err="1"/>
              <a:t>Jaarcyclus</a:t>
            </a:r>
            <a:r>
              <a:rPr lang="en-GB" sz="2400" b="1" dirty="0"/>
              <a:t> </a:t>
            </a:r>
          </a:p>
          <a:p>
            <a:pPr marL="800100" lvl="1" indent="-342900">
              <a:spcAft>
                <a:spcPts val="600"/>
              </a:spcAft>
              <a:buFont typeface="Arial" panose="020B0604020202020204" pitchFamily="34" charset="0"/>
              <a:buChar char="•"/>
            </a:pPr>
            <a:r>
              <a:rPr lang="en-GB" sz="2400" dirty="0" err="1"/>
              <a:t>Adolescentie</a:t>
            </a:r>
            <a:r>
              <a:rPr lang="en-GB" sz="2400" dirty="0"/>
              <a:t> en </a:t>
            </a:r>
            <a:r>
              <a:rPr lang="en-GB" sz="2400" dirty="0" err="1"/>
              <a:t>levensverwachting</a:t>
            </a:r>
            <a:endParaRPr lang="en-GB" sz="2400" dirty="0"/>
          </a:p>
          <a:p>
            <a:pPr marL="800100" lvl="1" indent="-342900">
              <a:spcAft>
                <a:spcPts val="600"/>
              </a:spcAft>
              <a:buFont typeface="Arial" panose="020B0604020202020204" pitchFamily="34" charset="0"/>
              <a:buChar char="•"/>
            </a:pPr>
            <a:r>
              <a:rPr lang="nl-NL" sz="2400" dirty="0"/>
              <a:t>In mei leggen sommige vogels een ei</a:t>
            </a:r>
            <a:endParaRPr lang="en-GB" sz="2400" dirty="0"/>
          </a:p>
          <a:p>
            <a:pPr marL="800100" lvl="1" indent="-342900">
              <a:spcAft>
                <a:spcPts val="600"/>
              </a:spcAft>
              <a:buFont typeface="Arial" panose="020B0604020202020204" pitchFamily="34" charset="0"/>
              <a:buChar char="•"/>
            </a:pPr>
            <a:r>
              <a:rPr lang="nl-NL" sz="2400" dirty="0"/>
              <a:t>Migratie: wanneer, waarheen en waarom</a:t>
            </a:r>
          </a:p>
          <a:p>
            <a:pPr marL="800100" lvl="1" indent="-342900">
              <a:spcAft>
                <a:spcPts val="600"/>
              </a:spcAft>
              <a:buFont typeface="Arial" panose="020B0604020202020204" pitchFamily="34" charset="0"/>
              <a:buChar char="•"/>
            </a:pPr>
            <a:r>
              <a:rPr lang="nl-NL" sz="2400" dirty="0"/>
              <a:t>Veren vervangen</a:t>
            </a:r>
            <a:r>
              <a:rPr lang="en-GB" sz="2400" dirty="0"/>
              <a:t> </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2" name="Rectangle 1"/>
          <p:cNvSpPr/>
          <p:nvPr/>
        </p:nvSpPr>
        <p:spPr>
          <a:xfrm>
            <a:off x="386845" y="3671898"/>
            <a:ext cx="6867969" cy="2246769"/>
          </a:xfrm>
          <a:prstGeom prst="rect">
            <a:avLst/>
          </a:prstGeom>
        </p:spPr>
        <p:txBody>
          <a:bodyPr wrap="square">
            <a:spAutoFit/>
          </a:bodyPr>
          <a:lstStyle/>
          <a:p>
            <a:pPr>
              <a:spcAft>
                <a:spcPts val="600"/>
              </a:spcAft>
            </a:pPr>
            <a:r>
              <a:rPr lang="nl-NL" sz="2400" b="1" dirty="0"/>
              <a:t>Voedsel zoeken</a:t>
            </a:r>
          </a:p>
          <a:p>
            <a:pPr marL="800100" lvl="1" indent="-342900">
              <a:spcAft>
                <a:spcPts val="600"/>
              </a:spcAft>
              <a:buFont typeface="Arial" panose="020B0604020202020204" pitchFamily="34" charset="0"/>
              <a:buChar char="•"/>
            </a:pPr>
            <a:r>
              <a:rPr lang="nl-NL" sz="2400" dirty="0"/>
              <a:t>Ritmes van het getij</a:t>
            </a:r>
          </a:p>
          <a:p>
            <a:pPr marL="800100" lvl="1" indent="-342900">
              <a:spcAft>
                <a:spcPts val="600"/>
              </a:spcAft>
              <a:buFont typeface="Arial" panose="020B0604020202020204" pitchFamily="34" charset="0"/>
              <a:buChar char="•"/>
            </a:pPr>
            <a:r>
              <a:rPr lang="nl-NL" sz="2400" dirty="0"/>
              <a:t>De jacht op borstelwormen</a:t>
            </a:r>
          </a:p>
          <a:p>
            <a:pPr marL="800100" lvl="1" indent="-342900">
              <a:spcAft>
                <a:spcPts val="600"/>
              </a:spcAft>
              <a:buFont typeface="Arial" panose="020B0604020202020204" pitchFamily="34" charset="0"/>
              <a:buChar char="•"/>
            </a:pPr>
            <a:r>
              <a:rPr lang="nl-NL" sz="2400" dirty="0"/>
              <a:t>Hema worst of nieuwe haring</a:t>
            </a:r>
          </a:p>
          <a:p>
            <a:pPr marL="800100" lvl="1" indent="-342900">
              <a:spcAft>
                <a:spcPts val="600"/>
              </a:spcAft>
              <a:buFont typeface="Arial" panose="020B0604020202020204" pitchFamily="34" charset="0"/>
              <a:buChar char="•"/>
            </a:pPr>
            <a:r>
              <a:rPr lang="nl-NL" sz="2400" dirty="0"/>
              <a:t>Teloorgang en ter kerke gaan</a:t>
            </a:r>
          </a:p>
        </p:txBody>
      </p:sp>
    </p:spTree>
    <p:extLst>
      <p:ext uri="{BB962C8B-B14F-4D97-AF65-F5344CB8AC3E}">
        <p14:creationId xmlns:p14="http://schemas.microsoft.com/office/powerpoint/2010/main" val="4282467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E71CB-5B26-2AAE-29E1-27DF736CD4CA}"/>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12D99135-37CF-F94A-4ED5-6C6DCE9C4A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0000">
            <a:off x="-117187" y="245612"/>
            <a:ext cx="9575629" cy="6366775"/>
          </a:xfrm>
          <a:prstGeom prst="rect">
            <a:avLst/>
          </a:prstGeom>
          <a:noFill/>
          <a:ln w="9525">
            <a:noFill/>
            <a:miter lim="800000"/>
            <a:headEnd/>
            <a:tailEnd/>
          </a:ln>
        </p:spPr>
      </p:pic>
      <p:sp>
        <p:nvSpPr>
          <p:cNvPr id="4" name="Rectangle 3">
            <a:extLst>
              <a:ext uri="{FF2B5EF4-FFF2-40B4-BE49-F238E27FC236}">
                <a16:creationId xmlns:a16="http://schemas.microsoft.com/office/drawing/2014/main" id="{1A296631-8A49-684F-32C4-9A7C427526F3}"/>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67" name="Rectangle 66">
            <a:extLst>
              <a:ext uri="{FF2B5EF4-FFF2-40B4-BE49-F238E27FC236}">
                <a16:creationId xmlns:a16="http://schemas.microsoft.com/office/drawing/2014/main" id="{45CECC7D-9A71-E0C0-2234-CE7CE23A9463}"/>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11" name="Tekstvak 8">
            <a:extLst>
              <a:ext uri="{FF2B5EF4-FFF2-40B4-BE49-F238E27FC236}">
                <a16:creationId xmlns:a16="http://schemas.microsoft.com/office/drawing/2014/main" id="{3D92DECD-FB45-38ED-CE5C-6381E3AE2883}"/>
              </a:ext>
            </a:extLst>
          </p:cNvPr>
          <p:cNvSpPr txBox="1"/>
          <p:nvPr/>
        </p:nvSpPr>
        <p:spPr>
          <a:xfrm>
            <a:off x="169008" y="590232"/>
            <a:ext cx="7438610" cy="954107"/>
          </a:xfrm>
          <a:prstGeom prst="rect">
            <a:avLst/>
          </a:prstGeom>
          <a:noFill/>
        </p:spPr>
        <p:txBody>
          <a:bodyPr wrap="square" rtlCol="0">
            <a:spAutoFit/>
          </a:bodyPr>
          <a:lstStyle/>
          <a:p>
            <a:r>
              <a:rPr lang="nl-NL" sz="2400" b="1"/>
              <a:t>Strekdammen Noordhollandse kust</a:t>
            </a:r>
            <a:endParaRPr lang="nl-NL" sz="2400" b="1" dirty="0"/>
          </a:p>
          <a:p>
            <a:endParaRPr lang="nl-NL" sz="1600" dirty="0"/>
          </a:p>
          <a:p>
            <a:r>
              <a:rPr lang="nl-NL" sz="1600"/>
              <a:t>Laagwater</a:t>
            </a:r>
            <a:endParaRPr lang="nl-NL" sz="1600" dirty="0"/>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6088" y="465870"/>
            <a:ext cx="3847911" cy="1994237"/>
          </a:xfrm>
          <a:prstGeom prst="rect">
            <a:avLst/>
          </a:prstGeom>
        </p:spPr>
      </p:pic>
      <p:sp>
        <p:nvSpPr>
          <p:cNvPr id="3" name="Rectangle 2"/>
          <p:cNvSpPr/>
          <p:nvPr/>
        </p:nvSpPr>
        <p:spPr>
          <a:xfrm>
            <a:off x="7224885" y="2468743"/>
            <a:ext cx="1919115" cy="200055"/>
          </a:xfrm>
          <a:prstGeom prst="rect">
            <a:avLst/>
          </a:prstGeom>
        </p:spPr>
        <p:txBody>
          <a:bodyPr wrap="none">
            <a:spAutoFit/>
          </a:bodyPr>
          <a:lstStyle/>
          <a:p>
            <a:r>
              <a:rPr lang="en-GB" sz="700" dirty="0"/>
              <a:t>http://www.hoentjen.org/getij/tijdverschil.htm</a:t>
            </a:r>
          </a:p>
        </p:txBody>
      </p:sp>
      <p:pic>
        <p:nvPicPr>
          <p:cNvPr id="5" name="Afbeelding 15" descr="Afbeelding met watervogel, vogel, meeuw, zeemeeuw&#10;&#10;Automatisch gegenereerde beschrijving">
            <a:extLst>
              <a:ext uri="{FF2B5EF4-FFF2-40B4-BE49-F238E27FC236}">
                <a16:creationId xmlns:a16="http://schemas.microsoft.com/office/drawing/2014/main" id="{A5231D6B-0BF9-520F-9F1B-026A8C4C77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995924"/>
            <a:ext cx="1271844" cy="1271844"/>
          </a:xfrm>
          <a:prstGeom prst="rect">
            <a:avLst/>
          </a:prstGeom>
        </p:spPr>
      </p:pic>
    </p:spTree>
    <p:extLst>
      <p:ext uri="{BB962C8B-B14F-4D97-AF65-F5344CB8AC3E}">
        <p14:creationId xmlns:p14="http://schemas.microsoft.com/office/powerpoint/2010/main" val="2564689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9489B-53AB-8A28-6BC8-AE2BCF9C1F1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81B223E-0142-138A-D6CE-941845ECDAC0}"/>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67" name="Rectangle 66">
            <a:extLst>
              <a:ext uri="{FF2B5EF4-FFF2-40B4-BE49-F238E27FC236}">
                <a16:creationId xmlns:a16="http://schemas.microsoft.com/office/drawing/2014/main" id="{22FAE7DF-1F29-ED4C-2643-992FFA81CCEC}"/>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13" name="Picture 2">
            <a:extLst>
              <a:ext uri="{FF2B5EF4-FFF2-40B4-BE49-F238E27FC236}">
                <a16:creationId xmlns:a16="http://schemas.microsoft.com/office/drawing/2014/main" id="{FFD65CF4-4C02-7350-CEB5-5342F1425A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2727"/>
            <a:ext cx="9152086" cy="6085164"/>
          </a:xfrm>
          <a:prstGeom prst="rect">
            <a:avLst/>
          </a:prstGeom>
          <a:noFill/>
          <a:ln w="9525">
            <a:noFill/>
            <a:miter lim="800000"/>
            <a:headEnd/>
            <a:tailEnd/>
          </a:ln>
        </p:spPr>
      </p:pic>
      <p:sp>
        <p:nvSpPr>
          <p:cNvPr id="10" name="Tekstvak 8">
            <a:extLst>
              <a:ext uri="{FF2B5EF4-FFF2-40B4-BE49-F238E27FC236}">
                <a16:creationId xmlns:a16="http://schemas.microsoft.com/office/drawing/2014/main" id="{E7E470EB-540B-E08C-671E-10395324EBFB}"/>
              </a:ext>
            </a:extLst>
          </p:cNvPr>
          <p:cNvSpPr txBox="1"/>
          <p:nvPr/>
        </p:nvSpPr>
        <p:spPr>
          <a:xfrm>
            <a:off x="169008" y="590232"/>
            <a:ext cx="7438610" cy="954107"/>
          </a:xfrm>
          <a:prstGeom prst="rect">
            <a:avLst/>
          </a:prstGeom>
          <a:noFill/>
        </p:spPr>
        <p:txBody>
          <a:bodyPr wrap="square" rtlCol="0">
            <a:spAutoFit/>
          </a:bodyPr>
          <a:lstStyle/>
          <a:p>
            <a:r>
              <a:rPr lang="nl-NL" sz="2400" b="1"/>
              <a:t>Strekdammen Noordhollandse kust</a:t>
            </a:r>
            <a:endParaRPr lang="nl-NL" sz="2400" b="1" dirty="0"/>
          </a:p>
          <a:p>
            <a:endParaRPr lang="nl-NL" sz="1600" dirty="0"/>
          </a:p>
          <a:p>
            <a:r>
              <a:rPr lang="nl-NL" sz="1600"/>
              <a:t>Laagwater</a:t>
            </a:r>
            <a:endParaRPr lang="nl-NL" sz="1600" dirty="0"/>
          </a:p>
        </p:txBody>
      </p:sp>
      <p:pic>
        <p:nvPicPr>
          <p:cNvPr id="2" name="Afbeelding 15" descr="Afbeelding met watervogel, vogel, meeuw, zeemeeuw&#10;&#10;Automatisch gegenereerde beschrijving">
            <a:extLst>
              <a:ext uri="{FF2B5EF4-FFF2-40B4-BE49-F238E27FC236}">
                <a16:creationId xmlns:a16="http://schemas.microsoft.com/office/drawing/2014/main" id="{2CA6FCE7-B2E6-C0C3-0A44-094047B689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995924"/>
            <a:ext cx="1271844" cy="1271844"/>
          </a:xfrm>
          <a:prstGeom prst="rect">
            <a:avLst/>
          </a:prstGeom>
        </p:spPr>
      </p:pic>
    </p:spTree>
    <p:extLst>
      <p:ext uri="{BB962C8B-B14F-4D97-AF65-F5344CB8AC3E}">
        <p14:creationId xmlns:p14="http://schemas.microsoft.com/office/powerpoint/2010/main" val="101215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grpSp>
        <p:nvGrpSpPr>
          <p:cNvPr id="16" name="Group 15">
            <a:extLst>
              <a:ext uri="{FF2B5EF4-FFF2-40B4-BE49-F238E27FC236}">
                <a16:creationId xmlns:a16="http://schemas.microsoft.com/office/drawing/2014/main" id="{E8D7EC21-8EE2-1A3F-219F-5C830ED79713}"/>
              </a:ext>
            </a:extLst>
          </p:cNvPr>
          <p:cNvGrpSpPr/>
          <p:nvPr/>
        </p:nvGrpSpPr>
        <p:grpSpPr>
          <a:xfrm>
            <a:off x="79255" y="680949"/>
            <a:ext cx="6382693" cy="5623554"/>
            <a:chOff x="79255" y="680949"/>
            <a:chExt cx="6382693" cy="5623554"/>
          </a:xfrm>
        </p:grpSpPr>
        <p:pic>
          <p:nvPicPr>
            <p:cNvPr id="5" name="Picture 4">
              <a:extLst>
                <a:ext uri="{FF2B5EF4-FFF2-40B4-BE49-F238E27FC236}">
                  <a16:creationId xmlns:a16="http://schemas.microsoft.com/office/drawing/2014/main" id="{519E4C8C-F584-46F7-F03C-20517DA543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55" y="2782916"/>
              <a:ext cx="6382693" cy="3521587"/>
            </a:xfrm>
            <a:prstGeom prst="rect">
              <a:avLst/>
            </a:prstGeom>
          </p:spPr>
        </p:pic>
        <p:pic>
          <p:nvPicPr>
            <p:cNvPr id="7" name="Picture 6">
              <a:extLst>
                <a:ext uri="{FF2B5EF4-FFF2-40B4-BE49-F238E27FC236}">
                  <a16:creationId xmlns:a16="http://schemas.microsoft.com/office/drawing/2014/main" id="{B69112D0-B664-15E7-E616-10FC07433A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5" y="680949"/>
              <a:ext cx="3495948" cy="2025273"/>
            </a:xfrm>
            <a:prstGeom prst="rect">
              <a:avLst/>
            </a:prstGeom>
          </p:spPr>
        </p:pic>
        <p:sp>
          <p:nvSpPr>
            <p:cNvPr id="15" name="TextBox 14">
              <a:extLst>
                <a:ext uri="{FF2B5EF4-FFF2-40B4-BE49-F238E27FC236}">
                  <a16:creationId xmlns:a16="http://schemas.microsoft.com/office/drawing/2014/main" id="{3AFD98A5-2095-3ACA-38C6-97C4B8BF074F}"/>
                </a:ext>
              </a:extLst>
            </p:cNvPr>
            <p:cNvSpPr txBox="1"/>
            <p:nvPr/>
          </p:nvSpPr>
          <p:spPr>
            <a:xfrm>
              <a:off x="1680923" y="2367668"/>
              <a:ext cx="1702051" cy="338554"/>
            </a:xfrm>
            <a:prstGeom prst="rect">
              <a:avLst/>
            </a:prstGeom>
            <a:noFill/>
          </p:spPr>
          <p:txBody>
            <a:bodyPr wrap="square" rtlCol="0">
              <a:spAutoFit/>
            </a:bodyPr>
            <a:lstStyle/>
            <a:p>
              <a:r>
                <a:rPr lang="en-US" sz="1600">
                  <a:solidFill>
                    <a:schemeClr val="bg1"/>
                  </a:solidFill>
                </a:rPr>
                <a:t>radio transmittor</a:t>
              </a:r>
              <a:endParaRPr lang="en-150" sz="1600">
                <a:solidFill>
                  <a:schemeClr val="bg1"/>
                </a:solidFill>
              </a:endParaRPr>
            </a:p>
          </p:txBody>
        </p:sp>
      </p:grpSp>
      <p:grpSp>
        <p:nvGrpSpPr>
          <p:cNvPr id="14" name="Group 13">
            <a:extLst>
              <a:ext uri="{FF2B5EF4-FFF2-40B4-BE49-F238E27FC236}">
                <a16:creationId xmlns:a16="http://schemas.microsoft.com/office/drawing/2014/main" id="{A1C7B46A-6E6F-205B-D441-300F5619617B}"/>
              </a:ext>
            </a:extLst>
          </p:cNvPr>
          <p:cNvGrpSpPr/>
          <p:nvPr/>
        </p:nvGrpSpPr>
        <p:grpSpPr>
          <a:xfrm>
            <a:off x="5151422" y="4124394"/>
            <a:ext cx="3831846" cy="1576880"/>
            <a:chOff x="5151422" y="4124394"/>
            <a:chExt cx="3831846" cy="1576880"/>
          </a:xfrm>
        </p:grpSpPr>
        <p:pic>
          <p:nvPicPr>
            <p:cNvPr id="9" name="Picture 8">
              <a:extLst>
                <a:ext uri="{FF2B5EF4-FFF2-40B4-BE49-F238E27FC236}">
                  <a16:creationId xmlns:a16="http://schemas.microsoft.com/office/drawing/2014/main" id="{899091AF-AB85-548B-8F1F-426B76F9D420}"/>
                </a:ext>
              </a:extLst>
            </p:cNvPr>
            <p:cNvPicPr>
              <a:picLocks noChangeAspect="1"/>
            </p:cNvPicPr>
            <p:nvPr/>
          </p:nvPicPr>
          <p:blipFill>
            <a:blip r:embed="rId5"/>
            <a:stretch>
              <a:fillRect/>
            </a:stretch>
          </p:blipFill>
          <p:spPr>
            <a:xfrm>
              <a:off x="6547996" y="4124394"/>
              <a:ext cx="1532010" cy="1576880"/>
            </a:xfrm>
            <a:prstGeom prst="rect">
              <a:avLst/>
            </a:prstGeom>
            <a:ln w="25400">
              <a:solidFill>
                <a:schemeClr val="tx1"/>
              </a:solidFill>
            </a:ln>
          </p:spPr>
        </p:pic>
        <p:sp>
          <p:nvSpPr>
            <p:cNvPr id="10" name="TextBox 9">
              <a:extLst>
                <a:ext uri="{FF2B5EF4-FFF2-40B4-BE49-F238E27FC236}">
                  <a16:creationId xmlns:a16="http://schemas.microsoft.com/office/drawing/2014/main" id="{C3985066-F166-B5E1-B4AB-DC37FAB31AF4}"/>
                </a:ext>
              </a:extLst>
            </p:cNvPr>
            <p:cNvSpPr txBox="1"/>
            <p:nvPr/>
          </p:nvSpPr>
          <p:spPr>
            <a:xfrm>
              <a:off x="8102856" y="4146490"/>
              <a:ext cx="880412" cy="1502976"/>
            </a:xfrm>
            <a:prstGeom prst="rect">
              <a:avLst/>
            </a:prstGeom>
            <a:noFill/>
          </p:spPr>
          <p:txBody>
            <a:bodyPr wrap="square" rtlCol="0">
              <a:spAutoFit/>
            </a:bodyPr>
            <a:lstStyle/>
            <a:p>
              <a:pPr>
                <a:spcAft>
                  <a:spcPts val="200"/>
                </a:spcAft>
              </a:pPr>
              <a:r>
                <a:rPr lang="en-US" sz="1100"/>
                <a:t>present</a:t>
              </a:r>
            </a:p>
            <a:p>
              <a:r>
                <a:rPr lang="en-US" sz="1100" b="1"/>
                <a:t>absent</a:t>
              </a:r>
            </a:p>
            <a:p>
              <a:endParaRPr lang="en-US" sz="600"/>
            </a:p>
            <a:p>
              <a:pPr>
                <a:spcAft>
                  <a:spcPts val="600"/>
                </a:spcAft>
              </a:pPr>
              <a:r>
                <a:rPr lang="en-US" sz="1100"/>
                <a:t>present</a:t>
              </a:r>
            </a:p>
            <a:p>
              <a:r>
                <a:rPr lang="en-US" sz="1100" b="1"/>
                <a:t>absent</a:t>
              </a:r>
            </a:p>
            <a:p>
              <a:endParaRPr lang="en-US" sz="600"/>
            </a:p>
            <a:p>
              <a:r>
                <a:rPr lang="en-US" sz="1100"/>
                <a:t>present</a:t>
              </a:r>
            </a:p>
            <a:p>
              <a:endParaRPr lang="en-US" sz="600"/>
            </a:p>
            <a:p>
              <a:r>
                <a:rPr lang="en-US" sz="1100" b="1"/>
                <a:t>absent</a:t>
              </a:r>
              <a:endParaRPr lang="en-150" sz="1100" b="1"/>
            </a:p>
          </p:txBody>
        </p:sp>
        <p:sp>
          <p:nvSpPr>
            <p:cNvPr id="11" name="Rectangle 10">
              <a:extLst>
                <a:ext uri="{FF2B5EF4-FFF2-40B4-BE49-F238E27FC236}">
                  <a16:creationId xmlns:a16="http://schemas.microsoft.com/office/drawing/2014/main" id="{F4682235-5AF5-D5D2-12E0-56283209C44E}"/>
                </a:ext>
              </a:extLst>
            </p:cNvPr>
            <p:cNvSpPr/>
            <p:nvPr/>
          </p:nvSpPr>
          <p:spPr>
            <a:xfrm>
              <a:off x="5151422" y="4309448"/>
              <a:ext cx="995881" cy="102304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cxnSp>
          <p:nvCxnSpPr>
            <p:cNvPr id="13" name="Straight Connector 12">
              <a:extLst>
                <a:ext uri="{FF2B5EF4-FFF2-40B4-BE49-F238E27FC236}">
                  <a16:creationId xmlns:a16="http://schemas.microsoft.com/office/drawing/2014/main" id="{8A7B6642-3EC2-64AA-1866-20C401B3D8CD}"/>
                </a:ext>
              </a:extLst>
            </p:cNvPr>
            <p:cNvCxnSpPr>
              <a:endCxn id="11" idx="3"/>
            </p:cNvCxnSpPr>
            <p:nvPr/>
          </p:nvCxnSpPr>
          <p:spPr>
            <a:xfrm flipH="1">
              <a:off x="6147303" y="4309448"/>
              <a:ext cx="400693" cy="511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F0CA810-108F-F028-2FDC-988E42A78969}"/>
              </a:ext>
            </a:extLst>
          </p:cNvPr>
          <p:cNvSpPr txBox="1"/>
          <p:nvPr/>
        </p:nvSpPr>
        <p:spPr>
          <a:xfrm>
            <a:off x="3657600" y="680949"/>
            <a:ext cx="4445256" cy="923330"/>
          </a:xfrm>
          <a:prstGeom prst="rect">
            <a:avLst/>
          </a:prstGeom>
          <a:noFill/>
        </p:spPr>
        <p:txBody>
          <a:bodyPr wrap="square" rtlCol="0">
            <a:spAutoFit/>
          </a:bodyPr>
          <a:lstStyle/>
          <a:p>
            <a:r>
              <a:rPr lang="en-US" b="1"/>
              <a:t>Radio-tracking</a:t>
            </a:r>
          </a:p>
          <a:p>
            <a:endParaRPr lang="en-US"/>
          </a:p>
          <a:p>
            <a:r>
              <a:rPr lang="en-US"/>
              <a:t>presentie – absentie op het nest</a:t>
            </a:r>
            <a:endParaRPr lang="en-150"/>
          </a:p>
        </p:txBody>
      </p:sp>
      <p:pic>
        <p:nvPicPr>
          <p:cNvPr id="2" name="Afbeelding 15" descr="Afbeelding met watervogel, vogel, meeuw, zeemeeuw&#10;&#10;Automatisch gegenereerde beschrijving">
            <a:extLst>
              <a:ext uri="{FF2B5EF4-FFF2-40B4-BE49-F238E27FC236}">
                <a16:creationId xmlns:a16="http://schemas.microsoft.com/office/drawing/2014/main" id="{96FC17A3-A156-AF01-1178-6E0F89699E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711424" y="493420"/>
            <a:ext cx="1271844" cy="1271844"/>
          </a:xfrm>
          <a:prstGeom prst="rect">
            <a:avLst/>
          </a:prstGeom>
        </p:spPr>
      </p:pic>
    </p:spTree>
    <p:extLst>
      <p:ext uri="{BB962C8B-B14F-4D97-AF65-F5344CB8AC3E}">
        <p14:creationId xmlns:p14="http://schemas.microsoft.com/office/powerpoint/2010/main" val="8504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4">
            <a:extLst>
              <a:ext uri="{FF2B5EF4-FFF2-40B4-BE49-F238E27FC236}">
                <a16:creationId xmlns:a16="http://schemas.microsoft.com/office/drawing/2014/main" id="{CF03DD92-A911-D475-B296-A5552035C488}"/>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nSpc>
                <a:spcPct val="100000"/>
              </a:lnSpc>
              <a:defRPr/>
            </a:pPr>
            <a:endParaRPr lang="nl-NL" sz="1800">
              <a:solidFill>
                <a:prstClr val="black"/>
              </a:solidFill>
              <a:latin typeface="Calibri" pitchFamily="34" charset="0"/>
              <a:ea typeface="+mn-ea"/>
              <a:cs typeface="Arial" charset="0"/>
            </a:endParaRPr>
          </a:p>
        </p:txBody>
      </p:sp>
      <p:sp>
        <p:nvSpPr>
          <p:cNvPr id="20486" name="Rectangle 5">
            <a:extLst>
              <a:ext uri="{FF2B5EF4-FFF2-40B4-BE49-F238E27FC236}">
                <a16:creationId xmlns:a16="http://schemas.microsoft.com/office/drawing/2014/main" id="{6893A569-F71B-0268-E95C-FA9A98769E7E}"/>
              </a:ext>
            </a:extLst>
          </p:cNvPr>
          <p:cNvSpPr>
            <a:spLocks noChangeArrowheads="1"/>
          </p:cNvSpPr>
          <p:nvPr/>
        </p:nvSpPr>
        <p:spPr bwMode="auto">
          <a:xfrm>
            <a:off x="0" y="2647950"/>
            <a:ext cx="9144000" cy="457200"/>
          </a:xfrm>
          <a:prstGeom prst="rect">
            <a:avLst/>
          </a:prstGeom>
          <a:noFill/>
          <a:ln w="9525">
            <a:noFill/>
            <a:miter lim="800000"/>
            <a:headEnd/>
            <a:tailEnd/>
          </a:ln>
        </p:spPr>
        <p:txBody>
          <a:bodyPr wrap="none" anchor="ctr">
            <a:spAutoFit/>
          </a:bodyPr>
          <a:lstStyle/>
          <a:p>
            <a:pPr>
              <a:lnSpc>
                <a:spcPct val="100000"/>
              </a:lnSpc>
              <a:defRPr/>
            </a:pPr>
            <a:endParaRPr lang="nl-NL" sz="1800">
              <a:solidFill>
                <a:prstClr val="black"/>
              </a:solidFill>
              <a:latin typeface="Calibri" pitchFamily="34" charset="0"/>
              <a:ea typeface="+mn-ea"/>
              <a:cs typeface="Arial" charset="0"/>
            </a:endParaRPr>
          </a:p>
        </p:txBody>
      </p:sp>
      <p:sp>
        <p:nvSpPr>
          <p:cNvPr id="20487" name="Rectangle 6">
            <a:extLst>
              <a:ext uri="{FF2B5EF4-FFF2-40B4-BE49-F238E27FC236}">
                <a16:creationId xmlns:a16="http://schemas.microsoft.com/office/drawing/2014/main" id="{2405D080-4445-C8C8-0F10-0E016B9B16D5}"/>
              </a:ext>
            </a:extLst>
          </p:cNvPr>
          <p:cNvSpPr>
            <a:spLocks noChangeArrowheads="1"/>
          </p:cNvSpPr>
          <p:nvPr/>
        </p:nvSpPr>
        <p:spPr bwMode="auto">
          <a:xfrm>
            <a:off x="0" y="5257800"/>
            <a:ext cx="9144000" cy="457200"/>
          </a:xfrm>
          <a:prstGeom prst="rect">
            <a:avLst/>
          </a:prstGeom>
          <a:noFill/>
          <a:ln w="9525">
            <a:noFill/>
            <a:miter lim="800000"/>
            <a:headEnd/>
            <a:tailEnd/>
          </a:ln>
        </p:spPr>
        <p:txBody>
          <a:bodyPr wrap="none" anchor="ctr">
            <a:spAutoFit/>
          </a:bodyPr>
          <a:lstStyle/>
          <a:p>
            <a:pPr>
              <a:lnSpc>
                <a:spcPct val="100000"/>
              </a:lnSpc>
              <a:defRPr/>
            </a:pPr>
            <a:endParaRPr lang="nl-NL" sz="1800">
              <a:solidFill>
                <a:prstClr val="black"/>
              </a:solidFill>
              <a:latin typeface="Calibri" pitchFamily="34" charset="0"/>
              <a:ea typeface="+mn-ea"/>
              <a:cs typeface="Arial" charset="0"/>
            </a:endParaRPr>
          </a:p>
        </p:txBody>
      </p:sp>
      <p:sp>
        <p:nvSpPr>
          <p:cNvPr id="20489" name="TextBox 21">
            <a:extLst>
              <a:ext uri="{FF2B5EF4-FFF2-40B4-BE49-F238E27FC236}">
                <a16:creationId xmlns:a16="http://schemas.microsoft.com/office/drawing/2014/main" id="{9DBA55D8-FDA2-0913-8920-FAD206378EB5}"/>
              </a:ext>
            </a:extLst>
          </p:cNvPr>
          <p:cNvSpPr txBox="1">
            <a:spLocks noChangeArrowheads="1"/>
          </p:cNvSpPr>
          <p:nvPr/>
        </p:nvSpPr>
        <p:spPr bwMode="auto">
          <a:xfrm>
            <a:off x="6500388" y="597528"/>
            <a:ext cx="2410720" cy="3539430"/>
          </a:xfrm>
          <a:prstGeom prst="rect">
            <a:avLst/>
          </a:prstGeom>
          <a:noFill/>
          <a:ln w="9525">
            <a:noFill/>
            <a:miter lim="800000"/>
            <a:headEnd/>
            <a:tailEnd/>
          </a:ln>
        </p:spPr>
        <p:txBody>
          <a:bodyPr wrap="square">
            <a:spAutoFit/>
          </a:bodyPr>
          <a:lstStyle/>
          <a:p>
            <a:pPr>
              <a:lnSpc>
                <a:spcPct val="100000"/>
              </a:lnSpc>
              <a:defRPr/>
            </a:pPr>
            <a:r>
              <a:rPr lang="en-US" sz="1600">
                <a:solidFill>
                  <a:prstClr val="black"/>
                </a:solidFill>
                <a:latin typeface="Calibri" pitchFamily="34" charset="0"/>
                <a:ea typeface="+mn-ea"/>
                <a:cs typeface="Arial" charset="0"/>
              </a:rPr>
              <a:t>Radiosignaal </a:t>
            </a:r>
            <a:r>
              <a:rPr lang="en-US" sz="1600">
                <a:solidFill>
                  <a:prstClr val="black"/>
                </a:solidFill>
                <a:latin typeface="Calibri" pitchFamily="34" charset="0"/>
                <a:cs typeface="Arial" charset="0"/>
              </a:rPr>
              <a:t>van een </a:t>
            </a:r>
            <a:r>
              <a:rPr lang="en-US" sz="1600">
                <a:solidFill>
                  <a:prstClr val="black"/>
                </a:solidFill>
                <a:latin typeface="Calibri" pitchFamily="34" charset="0"/>
                <a:ea typeface="+mn-ea"/>
                <a:cs typeface="Arial" charset="0"/>
              </a:rPr>
              <a:t>paartje Zilvermeeuwen in de </a:t>
            </a:r>
            <a:r>
              <a:rPr lang="en-US" sz="1600" b="1">
                <a:solidFill>
                  <a:prstClr val="black"/>
                </a:solidFill>
                <a:latin typeface="Calibri" pitchFamily="34" charset="0"/>
                <a:ea typeface="+mn-ea"/>
                <a:cs typeface="Arial" charset="0"/>
              </a:rPr>
              <a:t>ei-fase</a:t>
            </a:r>
            <a:r>
              <a:rPr lang="en-US" sz="1600">
                <a:solidFill>
                  <a:prstClr val="black"/>
                </a:solidFill>
                <a:latin typeface="Calibri" pitchFamily="34" charset="0"/>
                <a:ea typeface="+mn-ea"/>
                <a:cs typeface="Arial" charset="0"/>
              </a:rPr>
              <a:t> (incubatie) &amp; </a:t>
            </a:r>
            <a:r>
              <a:rPr lang="en-US" sz="1600" b="1">
                <a:solidFill>
                  <a:prstClr val="black"/>
                </a:solidFill>
                <a:latin typeface="Calibri" pitchFamily="34" charset="0"/>
                <a:ea typeface="+mn-ea"/>
                <a:cs typeface="Arial" charset="0"/>
              </a:rPr>
              <a:t>eerste kuikenfase</a:t>
            </a:r>
          </a:p>
          <a:p>
            <a:pPr>
              <a:lnSpc>
                <a:spcPct val="100000"/>
              </a:lnSpc>
              <a:defRPr/>
            </a:pPr>
            <a:endParaRPr lang="en-US" sz="1600">
              <a:solidFill>
                <a:prstClr val="black"/>
              </a:solidFill>
              <a:latin typeface="Calibri" pitchFamily="34" charset="0"/>
              <a:ea typeface="+mn-ea"/>
              <a:cs typeface="Arial" charset="0"/>
            </a:endParaRPr>
          </a:p>
          <a:p>
            <a:pPr>
              <a:lnSpc>
                <a:spcPct val="100000"/>
              </a:lnSpc>
              <a:defRPr/>
            </a:pPr>
            <a:r>
              <a:rPr lang="en-US" sz="1600">
                <a:solidFill>
                  <a:prstClr val="black"/>
                </a:solidFill>
                <a:latin typeface="Calibri" pitchFamily="34" charset="0"/>
                <a:ea typeface="+mn-ea"/>
                <a:cs typeface="Arial" charset="0"/>
              </a:rPr>
              <a:t>roze = wijfje F.ADB</a:t>
            </a:r>
          </a:p>
          <a:p>
            <a:pPr>
              <a:lnSpc>
                <a:spcPct val="100000"/>
              </a:lnSpc>
              <a:defRPr/>
            </a:pPr>
            <a:r>
              <a:rPr lang="en-US" sz="1600">
                <a:solidFill>
                  <a:prstClr val="black"/>
                </a:solidFill>
                <a:latin typeface="Calibri" pitchFamily="34" charset="0"/>
                <a:ea typeface="+mn-ea"/>
                <a:cs typeface="Arial" charset="0"/>
              </a:rPr>
              <a:t>blauw = mannetje M.AAP</a:t>
            </a:r>
          </a:p>
          <a:p>
            <a:pPr>
              <a:lnSpc>
                <a:spcPct val="100000"/>
              </a:lnSpc>
              <a:defRPr/>
            </a:pPr>
            <a:endParaRPr lang="en-US" sz="1600">
              <a:solidFill>
                <a:prstClr val="black"/>
              </a:solidFill>
              <a:latin typeface="Calibri" pitchFamily="34" charset="0"/>
              <a:ea typeface="+mn-ea"/>
              <a:cs typeface="Arial" charset="0"/>
            </a:endParaRPr>
          </a:p>
          <a:p>
            <a:pPr>
              <a:lnSpc>
                <a:spcPct val="100000"/>
              </a:lnSpc>
              <a:defRPr/>
            </a:pPr>
            <a:r>
              <a:rPr lang="en-US" sz="1600">
                <a:solidFill>
                  <a:prstClr val="black"/>
                </a:solidFill>
                <a:latin typeface="Calibri" pitchFamily="34" charset="0"/>
                <a:ea typeface="+mn-ea"/>
                <a:cs typeface="Arial" charset="0"/>
              </a:rPr>
              <a:t>rode cirkels: afwezigheid uit kolonie</a:t>
            </a:r>
          </a:p>
          <a:p>
            <a:pPr>
              <a:lnSpc>
                <a:spcPct val="100000"/>
              </a:lnSpc>
              <a:defRPr/>
            </a:pPr>
            <a:endParaRPr lang="en-US" sz="1600">
              <a:solidFill>
                <a:prstClr val="black"/>
              </a:solidFill>
              <a:latin typeface="Calibri" pitchFamily="34" charset="0"/>
              <a:ea typeface="+mn-ea"/>
              <a:cs typeface="Arial" charset="0"/>
            </a:endParaRPr>
          </a:p>
          <a:p>
            <a:pPr>
              <a:lnSpc>
                <a:spcPct val="100000"/>
              </a:lnSpc>
              <a:defRPr/>
            </a:pPr>
            <a:r>
              <a:rPr lang="en-US" sz="1600">
                <a:solidFill>
                  <a:prstClr val="black"/>
                </a:solidFill>
                <a:latin typeface="Calibri" pitchFamily="34" charset="0"/>
                <a:ea typeface="+mn-ea"/>
                <a:cs typeface="Arial" charset="0"/>
              </a:rPr>
              <a:t>blauwe lijn: NAP (waterstand) rond de kolonie</a:t>
            </a:r>
          </a:p>
        </p:txBody>
      </p:sp>
      <p:sp>
        <p:nvSpPr>
          <p:cNvPr id="7" name="Rectangle 6">
            <a:extLst>
              <a:ext uri="{FF2B5EF4-FFF2-40B4-BE49-F238E27FC236}">
                <a16:creationId xmlns:a16="http://schemas.microsoft.com/office/drawing/2014/main" id="{A32D29B4-F19B-C7F2-EB45-A98FC27D55DA}"/>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21" name="Rectangle 20">
            <a:extLst>
              <a:ext uri="{FF2B5EF4-FFF2-40B4-BE49-F238E27FC236}">
                <a16:creationId xmlns:a16="http://schemas.microsoft.com/office/drawing/2014/main" id="{873D71A7-634D-AAEA-64F6-1FA8EA62FC9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 name="Picture 3">
            <a:extLst>
              <a:ext uri="{FF2B5EF4-FFF2-40B4-BE49-F238E27FC236}">
                <a16:creationId xmlns:a16="http://schemas.microsoft.com/office/drawing/2014/main" id="{3409D31C-3C4E-A6EA-5A24-740C9BCC03FE}"/>
              </a:ext>
            </a:extLst>
          </p:cNvPr>
          <p:cNvPicPr>
            <a:picLocks noChangeAspect="1"/>
          </p:cNvPicPr>
          <p:nvPr/>
        </p:nvPicPr>
        <p:blipFill>
          <a:blip r:embed="rId2"/>
          <a:stretch>
            <a:fillRect/>
          </a:stretch>
        </p:blipFill>
        <p:spPr>
          <a:xfrm>
            <a:off x="232892" y="597528"/>
            <a:ext cx="5861818" cy="5732527"/>
          </a:xfrm>
          <a:prstGeom prst="rect">
            <a:avLst/>
          </a:prstGeom>
        </p:spPr>
      </p:pic>
      <p:cxnSp>
        <p:nvCxnSpPr>
          <p:cNvPr id="5" name="Rechte verbindingslijn 4">
            <a:extLst>
              <a:ext uri="{FF2B5EF4-FFF2-40B4-BE49-F238E27FC236}">
                <a16:creationId xmlns:a16="http://schemas.microsoft.com/office/drawing/2014/main" id="{8BDF6505-F024-8017-E836-FB3B8AA7BD17}"/>
              </a:ext>
            </a:extLst>
          </p:cNvPr>
          <p:cNvCxnSpPr/>
          <p:nvPr/>
        </p:nvCxnSpPr>
        <p:spPr>
          <a:xfrm flipV="1">
            <a:off x="5767057" y="2725093"/>
            <a:ext cx="733331" cy="814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D7D8BCBA-7010-E4A8-D750-06A8683FD2A3}"/>
              </a:ext>
            </a:extLst>
          </p:cNvPr>
          <p:cNvCxnSpPr/>
          <p:nvPr/>
        </p:nvCxnSpPr>
        <p:spPr>
          <a:xfrm>
            <a:off x="5395865" y="1195057"/>
            <a:ext cx="1104523" cy="778598"/>
          </a:xfrm>
          <a:prstGeom prst="line">
            <a:avLst/>
          </a:prstGeom>
          <a:ln w="22225">
            <a:solidFill>
              <a:srgbClr val="F98BDA"/>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A910EB2D-4AAB-4642-1BE8-C0482C447D3A}"/>
              </a:ext>
            </a:extLst>
          </p:cNvPr>
          <p:cNvCxnSpPr>
            <a:cxnSpLocks/>
          </p:cNvCxnSpPr>
          <p:nvPr/>
        </p:nvCxnSpPr>
        <p:spPr>
          <a:xfrm>
            <a:off x="5477347" y="1775373"/>
            <a:ext cx="1077362" cy="444707"/>
          </a:xfrm>
          <a:prstGeom prst="line">
            <a:avLst/>
          </a:prstGeom>
          <a:ln w="22225">
            <a:solidFill>
              <a:srgbClr val="3414F4"/>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50816192-82CB-DB7F-AF95-1836FBA82E09}"/>
              </a:ext>
            </a:extLst>
          </p:cNvPr>
          <p:cNvCxnSpPr>
            <a:cxnSpLocks/>
          </p:cNvCxnSpPr>
          <p:nvPr/>
        </p:nvCxnSpPr>
        <p:spPr>
          <a:xfrm flipV="1">
            <a:off x="5477347" y="3463791"/>
            <a:ext cx="1023041" cy="272976"/>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Afbeelding 15" descr="Afbeelding met watervogel, vogel, meeuw, zeemeeuw&#10;&#10;Automatisch gegenereerde beschrijving">
            <a:extLst>
              <a:ext uri="{FF2B5EF4-FFF2-40B4-BE49-F238E27FC236}">
                <a16:creationId xmlns:a16="http://schemas.microsoft.com/office/drawing/2014/main" id="{416DE21F-D506-A45D-C9F3-0579E6DA1A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711424" y="5291759"/>
            <a:ext cx="1271844" cy="127184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4">
            <a:extLst>
              <a:ext uri="{FF2B5EF4-FFF2-40B4-BE49-F238E27FC236}">
                <a16:creationId xmlns:a16="http://schemas.microsoft.com/office/drawing/2014/main" id="{50334C4C-8BB9-4DF2-A7CD-5CDDC43876F8}"/>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nSpc>
                <a:spcPct val="100000"/>
              </a:lnSpc>
              <a:defRPr/>
            </a:pPr>
            <a:endParaRPr lang="nl-NL" sz="1800">
              <a:solidFill>
                <a:prstClr val="black"/>
              </a:solidFill>
              <a:latin typeface="Calibri" pitchFamily="34" charset="0"/>
              <a:ea typeface="+mn-ea"/>
              <a:cs typeface="Arial" charset="0"/>
            </a:endParaRPr>
          </a:p>
        </p:txBody>
      </p:sp>
      <p:sp>
        <p:nvSpPr>
          <p:cNvPr id="21510" name="Rectangle 5">
            <a:extLst>
              <a:ext uri="{FF2B5EF4-FFF2-40B4-BE49-F238E27FC236}">
                <a16:creationId xmlns:a16="http://schemas.microsoft.com/office/drawing/2014/main" id="{A3ACA3D7-F095-740A-6532-FFB1AAFB6EDA}"/>
              </a:ext>
            </a:extLst>
          </p:cNvPr>
          <p:cNvSpPr>
            <a:spLocks noChangeArrowheads="1"/>
          </p:cNvSpPr>
          <p:nvPr/>
        </p:nvSpPr>
        <p:spPr bwMode="auto">
          <a:xfrm>
            <a:off x="0" y="2600325"/>
            <a:ext cx="9144000" cy="457200"/>
          </a:xfrm>
          <a:prstGeom prst="rect">
            <a:avLst/>
          </a:prstGeom>
          <a:noFill/>
          <a:ln w="9525">
            <a:noFill/>
            <a:miter lim="800000"/>
            <a:headEnd/>
            <a:tailEnd/>
          </a:ln>
        </p:spPr>
        <p:txBody>
          <a:bodyPr wrap="none" anchor="ctr">
            <a:spAutoFit/>
          </a:bodyPr>
          <a:lstStyle/>
          <a:p>
            <a:pPr>
              <a:lnSpc>
                <a:spcPct val="100000"/>
              </a:lnSpc>
              <a:defRPr/>
            </a:pPr>
            <a:endParaRPr lang="nl-NL" sz="1800">
              <a:solidFill>
                <a:prstClr val="black"/>
              </a:solidFill>
              <a:latin typeface="Calibri" pitchFamily="34" charset="0"/>
              <a:ea typeface="+mn-ea"/>
              <a:cs typeface="Arial" charset="0"/>
            </a:endParaRPr>
          </a:p>
        </p:txBody>
      </p:sp>
      <p:sp>
        <p:nvSpPr>
          <p:cNvPr id="21511" name="Rectangle 6">
            <a:extLst>
              <a:ext uri="{FF2B5EF4-FFF2-40B4-BE49-F238E27FC236}">
                <a16:creationId xmlns:a16="http://schemas.microsoft.com/office/drawing/2014/main" id="{78448DA8-C018-1501-7C6C-776466F6CFBD}"/>
              </a:ext>
            </a:extLst>
          </p:cNvPr>
          <p:cNvSpPr>
            <a:spLocks noChangeArrowheads="1"/>
          </p:cNvSpPr>
          <p:nvPr/>
        </p:nvSpPr>
        <p:spPr bwMode="auto">
          <a:xfrm>
            <a:off x="0" y="5219700"/>
            <a:ext cx="9144000" cy="457200"/>
          </a:xfrm>
          <a:prstGeom prst="rect">
            <a:avLst/>
          </a:prstGeom>
          <a:noFill/>
          <a:ln w="9525">
            <a:noFill/>
            <a:miter lim="800000"/>
            <a:headEnd/>
            <a:tailEnd/>
          </a:ln>
        </p:spPr>
        <p:txBody>
          <a:bodyPr wrap="none" anchor="ctr">
            <a:spAutoFit/>
          </a:bodyPr>
          <a:lstStyle/>
          <a:p>
            <a:pPr>
              <a:lnSpc>
                <a:spcPct val="100000"/>
              </a:lnSpc>
              <a:defRPr/>
            </a:pPr>
            <a:endParaRPr lang="nl-NL" sz="1800">
              <a:solidFill>
                <a:prstClr val="black"/>
              </a:solidFill>
              <a:latin typeface="Calibri" pitchFamily="34" charset="0"/>
              <a:ea typeface="+mn-ea"/>
              <a:cs typeface="Arial" charset="0"/>
            </a:endParaRPr>
          </a:p>
        </p:txBody>
      </p:sp>
      <p:sp>
        <p:nvSpPr>
          <p:cNvPr id="7" name="Rectangle 6">
            <a:extLst>
              <a:ext uri="{FF2B5EF4-FFF2-40B4-BE49-F238E27FC236}">
                <a16:creationId xmlns:a16="http://schemas.microsoft.com/office/drawing/2014/main" id="{63DE84D5-3947-7BEE-B982-234EC9A24237}"/>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8" name="Rectangle 7">
            <a:extLst>
              <a:ext uri="{FF2B5EF4-FFF2-40B4-BE49-F238E27FC236}">
                <a16:creationId xmlns:a16="http://schemas.microsoft.com/office/drawing/2014/main" id="{28E8ACE9-28A9-92BF-ED7A-AA43F9FC0342}"/>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 name="Picture 3">
            <a:extLst>
              <a:ext uri="{FF2B5EF4-FFF2-40B4-BE49-F238E27FC236}">
                <a16:creationId xmlns:a16="http://schemas.microsoft.com/office/drawing/2014/main" id="{7842715F-1CD8-01A3-48A2-51EBE9BEDAF2}"/>
              </a:ext>
            </a:extLst>
          </p:cNvPr>
          <p:cNvPicPr>
            <a:picLocks noChangeAspect="1"/>
          </p:cNvPicPr>
          <p:nvPr/>
        </p:nvPicPr>
        <p:blipFill>
          <a:blip r:embed="rId2"/>
          <a:stretch>
            <a:fillRect/>
          </a:stretch>
        </p:blipFill>
        <p:spPr>
          <a:xfrm>
            <a:off x="232892" y="597528"/>
            <a:ext cx="5869144" cy="5706339"/>
          </a:xfrm>
          <a:prstGeom prst="rect">
            <a:avLst/>
          </a:prstGeom>
        </p:spPr>
      </p:pic>
      <p:sp>
        <p:nvSpPr>
          <p:cNvPr id="2" name="TextBox 21">
            <a:extLst>
              <a:ext uri="{FF2B5EF4-FFF2-40B4-BE49-F238E27FC236}">
                <a16:creationId xmlns:a16="http://schemas.microsoft.com/office/drawing/2014/main" id="{7B05AE6D-0160-B36C-18EF-50EFDDFB815A}"/>
              </a:ext>
            </a:extLst>
          </p:cNvPr>
          <p:cNvSpPr txBox="1">
            <a:spLocks noChangeArrowheads="1"/>
          </p:cNvSpPr>
          <p:nvPr/>
        </p:nvSpPr>
        <p:spPr bwMode="auto">
          <a:xfrm>
            <a:off x="6500388" y="594088"/>
            <a:ext cx="2286000" cy="3539430"/>
          </a:xfrm>
          <a:prstGeom prst="rect">
            <a:avLst/>
          </a:prstGeom>
          <a:noFill/>
          <a:ln w="9525">
            <a:noFill/>
            <a:miter lim="800000"/>
            <a:headEnd/>
            <a:tailEnd/>
          </a:ln>
        </p:spPr>
        <p:txBody>
          <a:bodyPr wrap="square">
            <a:spAutoFit/>
          </a:bodyPr>
          <a:lstStyle/>
          <a:p>
            <a:pPr>
              <a:lnSpc>
                <a:spcPct val="100000"/>
              </a:lnSpc>
              <a:defRPr/>
            </a:pPr>
            <a:r>
              <a:rPr lang="en-US" sz="1600">
                <a:solidFill>
                  <a:prstClr val="black"/>
                </a:solidFill>
                <a:latin typeface="Calibri" pitchFamily="34" charset="0"/>
                <a:ea typeface="+mn-ea"/>
                <a:cs typeface="Arial" charset="0"/>
              </a:rPr>
              <a:t>Radiosignaal </a:t>
            </a:r>
            <a:r>
              <a:rPr lang="en-US" sz="1600">
                <a:solidFill>
                  <a:prstClr val="black"/>
                </a:solidFill>
                <a:latin typeface="Calibri" pitchFamily="34" charset="0"/>
                <a:cs typeface="Arial" charset="0"/>
              </a:rPr>
              <a:t>van een </a:t>
            </a:r>
            <a:r>
              <a:rPr lang="en-US" sz="1600">
                <a:solidFill>
                  <a:prstClr val="black"/>
                </a:solidFill>
                <a:latin typeface="Calibri" pitchFamily="34" charset="0"/>
                <a:ea typeface="+mn-ea"/>
                <a:cs typeface="Arial" charset="0"/>
              </a:rPr>
              <a:t>paartje Zilvermeeuwen tijdens </a:t>
            </a:r>
            <a:r>
              <a:rPr lang="en-US" sz="1600" b="1">
                <a:solidFill>
                  <a:prstClr val="black"/>
                </a:solidFill>
                <a:latin typeface="Calibri" pitchFamily="34" charset="0"/>
                <a:ea typeface="+mn-ea"/>
                <a:cs typeface="Arial" charset="0"/>
              </a:rPr>
              <a:t>kuikenzorg </a:t>
            </a:r>
            <a:r>
              <a:rPr lang="en-US" sz="1600">
                <a:solidFill>
                  <a:prstClr val="black"/>
                </a:solidFill>
                <a:latin typeface="Calibri" pitchFamily="34" charset="0"/>
                <a:ea typeface="+mn-ea"/>
                <a:cs typeface="Arial" charset="0"/>
              </a:rPr>
              <a:t>(boven) en </a:t>
            </a:r>
            <a:r>
              <a:rPr lang="en-US" sz="1600" b="1">
                <a:solidFill>
                  <a:prstClr val="black"/>
                </a:solidFill>
                <a:latin typeface="Calibri" pitchFamily="34" charset="0"/>
                <a:ea typeface="+mn-ea"/>
                <a:cs typeface="Arial" charset="0"/>
              </a:rPr>
              <a:t>na kuikenverlies</a:t>
            </a:r>
          </a:p>
          <a:p>
            <a:pPr>
              <a:lnSpc>
                <a:spcPct val="100000"/>
              </a:lnSpc>
              <a:defRPr/>
            </a:pPr>
            <a:endParaRPr lang="en-US" sz="1600">
              <a:solidFill>
                <a:prstClr val="black"/>
              </a:solidFill>
              <a:latin typeface="Calibri" pitchFamily="34" charset="0"/>
              <a:ea typeface="+mn-ea"/>
              <a:cs typeface="Arial" charset="0"/>
            </a:endParaRPr>
          </a:p>
          <a:p>
            <a:pPr>
              <a:lnSpc>
                <a:spcPct val="100000"/>
              </a:lnSpc>
              <a:defRPr/>
            </a:pPr>
            <a:r>
              <a:rPr lang="en-US" sz="1600">
                <a:solidFill>
                  <a:prstClr val="black"/>
                </a:solidFill>
                <a:latin typeface="Calibri" pitchFamily="34" charset="0"/>
                <a:ea typeface="+mn-ea"/>
                <a:cs typeface="Arial" charset="0"/>
              </a:rPr>
              <a:t>roze = wijfje F.ADB</a:t>
            </a:r>
          </a:p>
          <a:p>
            <a:pPr>
              <a:lnSpc>
                <a:spcPct val="100000"/>
              </a:lnSpc>
              <a:defRPr/>
            </a:pPr>
            <a:r>
              <a:rPr lang="en-US" sz="1600">
                <a:solidFill>
                  <a:prstClr val="black"/>
                </a:solidFill>
                <a:latin typeface="Calibri" pitchFamily="34" charset="0"/>
                <a:ea typeface="+mn-ea"/>
                <a:cs typeface="Arial" charset="0"/>
              </a:rPr>
              <a:t>blauw = mannetje M.AAP</a:t>
            </a:r>
          </a:p>
          <a:p>
            <a:pPr>
              <a:lnSpc>
                <a:spcPct val="100000"/>
              </a:lnSpc>
              <a:defRPr/>
            </a:pPr>
            <a:endParaRPr lang="en-US" sz="1600">
              <a:solidFill>
                <a:prstClr val="black"/>
              </a:solidFill>
              <a:latin typeface="Calibri" pitchFamily="34" charset="0"/>
              <a:ea typeface="+mn-ea"/>
              <a:cs typeface="Arial" charset="0"/>
            </a:endParaRPr>
          </a:p>
          <a:p>
            <a:pPr>
              <a:lnSpc>
                <a:spcPct val="100000"/>
              </a:lnSpc>
              <a:defRPr/>
            </a:pPr>
            <a:r>
              <a:rPr lang="en-US" sz="1600">
                <a:solidFill>
                  <a:prstClr val="black"/>
                </a:solidFill>
                <a:latin typeface="Calibri" pitchFamily="34" charset="0"/>
                <a:ea typeface="+mn-ea"/>
                <a:cs typeface="Arial" charset="0"/>
              </a:rPr>
              <a:t>Rode cirkels: afwezigheid</a:t>
            </a:r>
          </a:p>
          <a:p>
            <a:pPr>
              <a:lnSpc>
                <a:spcPct val="100000"/>
              </a:lnSpc>
              <a:defRPr/>
            </a:pPr>
            <a:endParaRPr lang="en-US" sz="1600">
              <a:solidFill>
                <a:prstClr val="black"/>
              </a:solidFill>
              <a:latin typeface="Calibri" pitchFamily="34" charset="0"/>
              <a:ea typeface="+mn-ea"/>
              <a:cs typeface="Arial" charset="0"/>
            </a:endParaRPr>
          </a:p>
          <a:p>
            <a:pPr>
              <a:lnSpc>
                <a:spcPct val="100000"/>
              </a:lnSpc>
              <a:defRPr/>
            </a:pPr>
            <a:r>
              <a:rPr lang="en-US" sz="1600">
                <a:solidFill>
                  <a:prstClr val="black"/>
                </a:solidFill>
                <a:latin typeface="Calibri" pitchFamily="34" charset="0"/>
                <a:ea typeface="+mn-ea"/>
                <a:cs typeface="Arial" charset="0"/>
              </a:rPr>
              <a:t>Blauwe lijn: NAP (waterstand) rond de kolonie</a:t>
            </a:r>
          </a:p>
        </p:txBody>
      </p:sp>
      <p:pic>
        <p:nvPicPr>
          <p:cNvPr id="3" name="Afbeelding 15" descr="Afbeelding met watervogel, vogel, meeuw, zeemeeuw&#10;&#10;Automatisch gegenereerde beschrijving">
            <a:extLst>
              <a:ext uri="{FF2B5EF4-FFF2-40B4-BE49-F238E27FC236}">
                <a16:creationId xmlns:a16="http://schemas.microsoft.com/office/drawing/2014/main" id="{215A76C4-4D1A-862E-A17B-6F5EFABAFE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711424" y="5291759"/>
            <a:ext cx="1271844" cy="127184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2" name="Afbeelding 1" descr="MASL 08Jun13a Kelderhuispolder MvKleinwee.jpg">
            <a:extLst>
              <a:ext uri="{FF2B5EF4-FFF2-40B4-BE49-F238E27FC236}">
                <a16:creationId xmlns:a16="http://schemas.microsoft.com/office/drawing/2014/main" id="{2C5C317E-4D6D-3D4C-FEC1-29273A16A8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92596" y="2074794"/>
            <a:ext cx="5514257" cy="3646995"/>
          </a:xfrm>
          <a:prstGeom prst="rect">
            <a:avLst/>
          </a:prstGeom>
          <a:noFill/>
          <a:ln w="9525">
            <a:noFill/>
            <a:miter lim="800000"/>
            <a:headEnd/>
            <a:tailEnd/>
          </a:ln>
        </p:spPr>
      </p:pic>
      <p:pic>
        <p:nvPicPr>
          <p:cNvPr id="3" name="Picture 23">
            <a:extLst>
              <a:ext uri="{FF2B5EF4-FFF2-40B4-BE49-F238E27FC236}">
                <a16:creationId xmlns:a16="http://schemas.microsoft.com/office/drawing/2014/main" id="{BC17FDB2-4469-33D6-E9F0-0E05EDDF7AEC}"/>
              </a:ext>
            </a:extLst>
          </p:cNvPr>
          <p:cNvPicPr>
            <a:picLocks noChangeAspect="1" noChangeArrowheads="1"/>
          </p:cNvPicPr>
          <p:nvPr/>
        </p:nvPicPr>
        <p:blipFill>
          <a:blip r:embed="rId4" cstate="screen">
            <a:lum bright="-14000"/>
            <a:extLst>
              <a:ext uri="{28A0092B-C50C-407E-A947-70E740481C1C}">
                <a14:useLocalDpi xmlns:a14="http://schemas.microsoft.com/office/drawing/2010/main"/>
              </a:ext>
            </a:extLst>
          </a:blip>
          <a:srcRect/>
          <a:stretch>
            <a:fillRect/>
          </a:stretch>
        </p:blipFill>
        <p:spPr bwMode="auto">
          <a:xfrm>
            <a:off x="178400" y="4123050"/>
            <a:ext cx="3117273" cy="2336580"/>
          </a:xfrm>
          <a:prstGeom prst="rect">
            <a:avLst/>
          </a:prstGeom>
          <a:noFill/>
          <a:ln w="1">
            <a:noFill/>
            <a:miter lim="800000"/>
            <a:headEnd/>
            <a:tailEnd/>
          </a:ln>
        </p:spPr>
      </p:pic>
      <p:pic>
        <p:nvPicPr>
          <p:cNvPr id="5" name="Afbeelding 3" descr="MASL 6 June 2013 Kelderhuispolder tagging Judy Shamoun-Baranes.jpg">
            <a:extLst>
              <a:ext uri="{FF2B5EF4-FFF2-40B4-BE49-F238E27FC236}">
                <a16:creationId xmlns:a16="http://schemas.microsoft.com/office/drawing/2014/main" id="{C23B81A4-06AA-DD25-F215-690689B0A2F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8400" y="2066858"/>
            <a:ext cx="3117273" cy="2056191"/>
          </a:xfrm>
          <a:prstGeom prst="rect">
            <a:avLst/>
          </a:prstGeom>
          <a:noFill/>
          <a:ln w="9525">
            <a:noFill/>
            <a:miter lim="800000"/>
            <a:headEnd/>
            <a:tailEnd/>
          </a:ln>
        </p:spPr>
      </p:pic>
      <p:sp>
        <p:nvSpPr>
          <p:cNvPr id="6" name="Tekstvak 5">
            <a:extLst>
              <a:ext uri="{FF2B5EF4-FFF2-40B4-BE49-F238E27FC236}">
                <a16:creationId xmlns:a16="http://schemas.microsoft.com/office/drawing/2014/main" id="{DE468083-6A7F-2222-5FED-C0591241DABE}"/>
              </a:ext>
            </a:extLst>
          </p:cNvPr>
          <p:cNvSpPr txBox="1"/>
          <p:nvPr/>
        </p:nvSpPr>
        <p:spPr>
          <a:xfrm>
            <a:off x="178400" y="434404"/>
            <a:ext cx="5996063" cy="1569660"/>
          </a:xfrm>
          <a:prstGeom prst="rect">
            <a:avLst/>
          </a:prstGeom>
          <a:noFill/>
        </p:spPr>
        <p:txBody>
          <a:bodyPr wrap="square" rtlCol="0">
            <a:spAutoFit/>
          </a:bodyPr>
          <a:lstStyle/>
          <a:p>
            <a:r>
              <a:rPr lang="nl-NL" sz="2400" b="1"/>
              <a:t>GPS loggers </a:t>
            </a:r>
          </a:p>
          <a:p>
            <a:r>
              <a:rPr lang="nl-NL" sz="2400" b="1"/>
              <a:t>tien volwassen  zilvermeeuwen</a:t>
            </a:r>
            <a:endParaRPr lang="nl-NL" sz="2400" b="1" dirty="0"/>
          </a:p>
          <a:p>
            <a:endParaRPr lang="nl-NL" sz="2400" b="1" dirty="0"/>
          </a:p>
          <a:p>
            <a:r>
              <a:rPr lang="nl-NL" sz="2400" b="1"/>
              <a:t>zomer </a:t>
            </a:r>
            <a:r>
              <a:rPr lang="nl-NL" sz="2400" b="1" dirty="0"/>
              <a:t>2013, Texel</a:t>
            </a:r>
          </a:p>
        </p:txBody>
      </p:sp>
      <p:sp>
        <p:nvSpPr>
          <p:cNvPr id="7" name="TextBox 6">
            <a:extLst>
              <a:ext uri="{FF2B5EF4-FFF2-40B4-BE49-F238E27FC236}">
                <a16:creationId xmlns:a16="http://schemas.microsoft.com/office/drawing/2014/main" id="{AB380BCE-5D17-57A5-FBF4-8C7D5AFF072F}"/>
              </a:ext>
            </a:extLst>
          </p:cNvPr>
          <p:cNvSpPr txBox="1"/>
          <p:nvPr/>
        </p:nvSpPr>
        <p:spPr>
          <a:xfrm>
            <a:off x="3302066" y="6192569"/>
            <a:ext cx="1179404" cy="261610"/>
          </a:xfrm>
          <a:prstGeom prst="rect">
            <a:avLst/>
          </a:prstGeom>
          <a:noFill/>
        </p:spPr>
        <p:txBody>
          <a:bodyPr wrap="square" rtlCol="0">
            <a:spAutoFit/>
          </a:bodyPr>
          <a:lstStyle/>
          <a:p>
            <a:r>
              <a:rPr lang="en-US" sz="1100"/>
              <a:t>nestcontrole</a:t>
            </a:r>
            <a:endParaRPr lang="en-150" sz="1100"/>
          </a:p>
        </p:txBody>
      </p:sp>
      <p:sp>
        <p:nvSpPr>
          <p:cNvPr id="8" name="TextBox 7">
            <a:extLst>
              <a:ext uri="{FF2B5EF4-FFF2-40B4-BE49-F238E27FC236}">
                <a16:creationId xmlns:a16="http://schemas.microsoft.com/office/drawing/2014/main" id="{5B0AFB84-147F-0F76-65B8-1632960DD89F}"/>
              </a:ext>
            </a:extLst>
          </p:cNvPr>
          <p:cNvSpPr txBox="1"/>
          <p:nvPr/>
        </p:nvSpPr>
        <p:spPr>
          <a:xfrm>
            <a:off x="3365436" y="5459263"/>
            <a:ext cx="1740719" cy="261610"/>
          </a:xfrm>
          <a:prstGeom prst="rect">
            <a:avLst/>
          </a:prstGeom>
          <a:noFill/>
        </p:spPr>
        <p:txBody>
          <a:bodyPr wrap="square" rtlCol="0">
            <a:spAutoFit/>
          </a:bodyPr>
          <a:lstStyle/>
          <a:p>
            <a:r>
              <a:rPr lang="en-US" sz="1100"/>
              <a:t>Zilvermeeuw met GPS</a:t>
            </a:r>
            <a:endParaRPr lang="en-150" sz="1100"/>
          </a:p>
        </p:txBody>
      </p:sp>
      <p:sp>
        <p:nvSpPr>
          <p:cNvPr id="9" name="TextBox 8">
            <a:extLst>
              <a:ext uri="{FF2B5EF4-FFF2-40B4-BE49-F238E27FC236}">
                <a16:creationId xmlns:a16="http://schemas.microsoft.com/office/drawing/2014/main" id="{A991427A-F960-98A9-37C0-B3513DE654D9}"/>
              </a:ext>
            </a:extLst>
          </p:cNvPr>
          <p:cNvSpPr txBox="1"/>
          <p:nvPr/>
        </p:nvSpPr>
        <p:spPr>
          <a:xfrm>
            <a:off x="182829" y="2070333"/>
            <a:ext cx="1740719" cy="261610"/>
          </a:xfrm>
          <a:prstGeom prst="rect">
            <a:avLst/>
          </a:prstGeom>
          <a:noFill/>
        </p:spPr>
        <p:txBody>
          <a:bodyPr wrap="square" rtlCol="0">
            <a:spAutoFit/>
          </a:bodyPr>
          <a:lstStyle/>
          <a:p>
            <a:r>
              <a:rPr lang="en-US" sz="1100">
                <a:solidFill>
                  <a:schemeClr val="bg1"/>
                </a:solidFill>
              </a:rPr>
              <a:t>Zilvermeeuw met GPS</a:t>
            </a:r>
            <a:endParaRPr lang="en-150" sz="1100">
              <a:solidFill>
                <a:schemeClr val="bg1"/>
              </a:solidFill>
            </a:endParaRPr>
          </a:p>
        </p:txBody>
      </p:sp>
      <p:pic>
        <p:nvPicPr>
          <p:cNvPr id="10" name="Afbeelding 15" descr="Afbeelding met watervogel, vogel, meeuw, zeemeeuw&#10;&#10;Automatisch gegenereerde beschrijving">
            <a:extLst>
              <a:ext uri="{FF2B5EF4-FFF2-40B4-BE49-F238E27FC236}">
                <a16:creationId xmlns:a16="http://schemas.microsoft.com/office/drawing/2014/main" id="{7CC6B848-2DB1-1DE5-AAC1-6CD8E2EAE7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711424" y="5291759"/>
            <a:ext cx="1271844" cy="1271844"/>
          </a:xfrm>
          <a:prstGeom prst="rect">
            <a:avLst/>
          </a:prstGeom>
        </p:spPr>
      </p:pic>
    </p:spTree>
    <p:extLst>
      <p:ext uri="{BB962C8B-B14F-4D97-AF65-F5344CB8AC3E}">
        <p14:creationId xmlns:p14="http://schemas.microsoft.com/office/powerpoint/2010/main" val="23657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grpSp>
        <p:nvGrpSpPr>
          <p:cNvPr id="2" name="Groep 15">
            <a:extLst>
              <a:ext uri="{FF2B5EF4-FFF2-40B4-BE49-F238E27FC236}">
                <a16:creationId xmlns:a16="http://schemas.microsoft.com/office/drawing/2014/main" id="{4FEC555A-21A7-E79D-AAB7-2D89D452E377}"/>
              </a:ext>
            </a:extLst>
          </p:cNvPr>
          <p:cNvGrpSpPr/>
          <p:nvPr/>
        </p:nvGrpSpPr>
        <p:grpSpPr>
          <a:xfrm>
            <a:off x="86283" y="431780"/>
            <a:ext cx="8143318" cy="5911104"/>
            <a:chOff x="13855" y="2272148"/>
            <a:chExt cx="7531485" cy="4572566"/>
          </a:xfrm>
        </p:grpSpPr>
        <p:sp>
          <p:nvSpPr>
            <p:cNvPr id="3" name="TextBox 2">
              <a:extLst>
                <a:ext uri="{FF2B5EF4-FFF2-40B4-BE49-F238E27FC236}">
                  <a16:creationId xmlns:a16="http://schemas.microsoft.com/office/drawing/2014/main" id="{8ECEB105-9BE3-40C7-C771-DDF637EF5172}"/>
                </a:ext>
              </a:extLst>
            </p:cNvPr>
            <p:cNvSpPr txBox="1"/>
            <p:nvPr/>
          </p:nvSpPr>
          <p:spPr>
            <a:xfrm>
              <a:off x="3186002" y="6593715"/>
              <a:ext cx="4359338" cy="238083"/>
            </a:xfrm>
            <a:prstGeom prst="rect">
              <a:avLst/>
            </a:prstGeom>
            <a:noFill/>
          </p:spPr>
          <p:txBody>
            <a:bodyPr wrap="square" rtlCol="0">
              <a:spAutoFit/>
            </a:bodyPr>
            <a:lstStyle/>
            <a:p>
              <a:r>
                <a:rPr lang="en-US" sz="1400"/>
                <a:t>Aanwezigheid op strekdam 2696, 19 jun </a:t>
              </a:r>
              <a:r>
                <a:rPr lang="en-US" sz="1400" dirty="0"/>
                <a:t>– </a:t>
              </a:r>
              <a:r>
                <a:rPr lang="en-US" sz="1400"/>
                <a:t>26 jul </a:t>
              </a:r>
              <a:r>
                <a:rPr lang="en-US" sz="1400" dirty="0"/>
                <a:t>2013</a:t>
              </a:r>
            </a:p>
          </p:txBody>
        </p:sp>
        <p:pic>
          <p:nvPicPr>
            <p:cNvPr id="5" name="Picture 2">
              <a:extLst>
                <a:ext uri="{FF2B5EF4-FFF2-40B4-BE49-F238E27FC236}">
                  <a16:creationId xmlns:a16="http://schemas.microsoft.com/office/drawing/2014/main" id="{49CD2233-66F0-927C-C293-61DB4B6B8A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55" y="2272148"/>
              <a:ext cx="3172690" cy="4572566"/>
            </a:xfrm>
            <a:prstGeom prst="rect">
              <a:avLst/>
            </a:prstGeom>
            <a:noFill/>
            <a:ln w="9525">
              <a:noFill/>
              <a:miter lim="800000"/>
              <a:headEnd/>
              <a:tailEnd/>
            </a:ln>
            <a:effectLst/>
          </p:spPr>
        </p:pic>
      </p:grpSp>
      <p:pic>
        <p:nvPicPr>
          <p:cNvPr id="6" name="Picture 5">
            <a:extLst>
              <a:ext uri="{FF2B5EF4-FFF2-40B4-BE49-F238E27FC236}">
                <a16:creationId xmlns:a16="http://schemas.microsoft.com/office/drawing/2014/main" id="{09E02F63-F1F2-4D01-4237-D06E279AC554}"/>
              </a:ext>
            </a:extLst>
          </p:cNvPr>
          <p:cNvPicPr>
            <a:picLocks noChangeAspect="1"/>
          </p:cNvPicPr>
          <p:nvPr/>
        </p:nvPicPr>
        <p:blipFill>
          <a:blip r:embed="rId4" cstate="print"/>
          <a:srcRect/>
          <a:stretch>
            <a:fillRect/>
          </a:stretch>
        </p:blipFill>
        <p:spPr bwMode="auto">
          <a:xfrm>
            <a:off x="3725290" y="431780"/>
            <a:ext cx="5332427" cy="3862962"/>
          </a:xfrm>
          <a:prstGeom prst="rect">
            <a:avLst/>
          </a:prstGeom>
          <a:noFill/>
          <a:ln w="9525">
            <a:noFill/>
            <a:miter lim="800000"/>
            <a:headEnd/>
            <a:tailEnd/>
          </a:ln>
        </p:spPr>
      </p:pic>
      <p:sp>
        <p:nvSpPr>
          <p:cNvPr id="7" name="TextBox 6">
            <a:extLst>
              <a:ext uri="{FF2B5EF4-FFF2-40B4-BE49-F238E27FC236}">
                <a16:creationId xmlns:a16="http://schemas.microsoft.com/office/drawing/2014/main" id="{223ECEAA-9087-8039-F16C-AB4E5E83AABB}"/>
              </a:ext>
            </a:extLst>
          </p:cNvPr>
          <p:cNvSpPr txBox="1"/>
          <p:nvPr/>
        </p:nvSpPr>
        <p:spPr>
          <a:xfrm>
            <a:off x="7402316" y="372726"/>
            <a:ext cx="1784237" cy="369332"/>
          </a:xfrm>
          <a:prstGeom prst="rect">
            <a:avLst/>
          </a:prstGeom>
          <a:noFill/>
        </p:spPr>
        <p:txBody>
          <a:bodyPr wrap="square" rtlCol="0">
            <a:spAutoFit/>
          </a:bodyPr>
          <a:lstStyle/>
          <a:p>
            <a:r>
              <a:rPr lang="en-US" b="1">
                <a:solidFill>
                  <a:schemeClr val="bg1"/>
                </a:solidFill>
              </a:rPr>
              <a:t>strekdam </a:t>
            </a:r>
            <a:r>
              <a:rPr lang="en-US" b="1" dirty="0">
                <a:solidFill>
                  <a:schemeClr val="bg1"/>
                </a:solidFill>
              </a:rPr>
              <a:t>2696</a:t>
            </a:r>
          </a:p>
        </p:txBody>
      </p:sp>
      <p:sp>
        <p:nvSpPr>
          <p:cNvPr id="8" name="TextBox 7">
            <a:extLst>
              <a:ext uri="{FF2B5EF4-FFF2-40B4-BE49-F238E27FC236}">
                <a16:creationId xmlns:a16="http://schemas.microsoft.com/office/drawing/2014/main" id="{7C59E16E-EB7A-2BC8-821D-522DFBBDC20D}"/>
              </a:ext>
            </a:extLst>
          </p:cNvPr>
          <p:cNvSpPr txBox="1"/>
          <p:nvPr/>
        </p:nvSpPr>
        <p:spPr>
          <a:xfrm>
            <a:off x="3767779" y="467169"/>
            <a:ext cx="985293" cy="369332"/>
          </a:xfrm>
          <a:prstGeom prst="rect">
            <a:avLst/>
          </a:prstGeom>
          <a:solidFill>
            <a:srgbClr val="339933"/>
          </a:solidFill>
        </p:spPr>
        <p:txBody>
          <a:bodyPr wrap="square" rtlCol="0">
            <a:spAutoFit/>
          </a:bodyPr>
          <a:lstStyle/>
          <a:p>
            <a:pPr algn="ctr"/>
            <a:r>
              <a:rPr lang="en-US" b="1" dirty="0">
                <a:solidFill>
                  <a:schemeClr val="bg1"/>
                </a:solidFill>
              </a:rPr>
              <a:t>M.AMH</a:t>
            </a:r>
          </a:p>
        </p:txBody>
      </p:sp>
      <p:pic>
        <p:nvPicPr>
          <p:cNvPr id="9" name="Afbeelding 15" descr="Afbeelding met watervogel, vogel, meeuw, zeemeeuw&#10;&#10;Automatisch gegenereerde beschrijving">
            <a:extLst>
              <a:ext uri="{FF2B5EF4-FFF2-40B4-BE49-F238E27FC236}">
                <a16:creationId xmlns:a16="http://schemas.microsoft.com/office/drawing/2014/main" id="{D3E0C4FA-3E90-4F45-93CF-E18CC83A8E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711424" y="5291759"/>
            <a:ext cx="1271844" cy="1271844"/>
          </a:xfrm>
          <a:prstGeom prst="rect">
            <a:avLst/>
          </a:prstGeom>
        </p:spPr>
      </p:pic>
    </p:spTree>
    <p:extLst>
      <p:ext uri="{BB962C8B-B14F-4D97-AF65-F5344CB8AC3E}">
        <p14:creationId xmlns:p14="http://schemas.microsoft.com/office/powerpoint/2010/main" val="83072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D67BD-AD5D-111A-B8AA-EA51FEEE3D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4DD9C3-FF71-ED2D-B5FF-250AE7A29349}"/>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67" name="Rectangle 66">
            <a:extLst>
              <a:ext uri="{FF2B5EF4-FFF2-40B4-BE49-F238E27FC236}">
                <a16:creationId xmlns:a16="http://schemas.microsoft.com/office/drawing/2014/main" id="{C80F17C1-09BE-AA36-0524-9533E86AF8BF}"/>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7" name="TextBox 6">
            <a:extLst>
              <a:ext uri="{FF2B5EF4-FFF2-40B4-BE49-F238E27FC236}">
                <a16:creationId xmlns:a16="http://schemas.microsoft.com/office/drawing/2014/main" id="{AA7AC0F9-8D71-820A-8824-D8C5DE5EB2AD}"/>
              </a:ext>
            </a:extLst>
          </p:cNvPr>
          <p:cNvSpPr txBox="1"/>
          <p:nvPr/>
        </p:nvSpPr>
        <p:spPr>
          <a:xfrm>
            <a:off x="7402316" y="372726"/>
            <a:ext cx="1784237" cy="369332"/>
          </a:xfrm>
          <a:prstGeom prst="rect">
            <a:avLst/>
          </a:prstGeom>
          <a:noFill/>
        </p:spPr>
        <p:txBody>
          <a:bodyPr wrap="square" rtlCol="0">
            <a:spAutoFit/>
          </a:bodyPr>
          <a:lstStyle/>
          <a:p>
            <a:r>
              <a:rPr lang="en-US" b="1">
                <a:solidFill>
                  <a:schemeClr val="bg1"/>
                </a:solidFill>
              </a:rPr>
              <a:t>strekdam </a:t>
            </a:r>
            <a:r>
              <a:rPr lang="en-US" b="1" dirty="0">
                <a:solidFill>
                  <a:schemeClr val="bg1"/>
                </a:solidFill>
              </a:rPr>
              <a:t>2696</a:t>
            </a:r>
          </a:p>
        </p:txBody>
      </p:sp>
      <p:pic>
        <p:nvPicPr>
          <p:cNvPr id="10" name="Picture 9">
            <a:extLst>
              <a:ext uri="{FF2B5EF4-FFF2-40B4-BE49-F238E27FC236}">
                <a16:creationId xmlns:a16="http://schemas.microsoft.com/office/drawing/2014/main" id="{78550058-3275-360D-0987-7F2F4086DB03}"/>
              </a:ext>
            </a:extLst>
          </p:cNvPr>
          <p:cNvPicPr>
            <a:picLocks noChangeAspect="1"/>
          </p:cNvPicPr>
          <p:nvPr/>
        </p:nvPicPr>
        <p:blipFill>
          <a:blip r:embed="rId3"/>
          <a:stretch>
            <a:fillRect/>
          </a:stretch>
        </p:blipFill>
        <p:spPr>
          <a:xfrm>
            <a:off x="221574" y="557392"/>
            <a:ext cx="6233547" cy="5495897"/>
          </a:xfrm>
          <a:prstGeom prst="rect">
            <a:avLst/>
          </a:prstGeom>
        </p:spPr>
      </p:pic>
      <p:sp>
        <p:nvSpPr>
          <p:cNvPr id="11" name="TextBox 10">
            <a:extLst>
              <a:ext uri="{FF2B5EF4-FFF2-40B4-BE49-F238E27FC236}">
                <a16:creationId xmlns:a16="http://schemas.microsoft.com/office/drawing/2014/main" id="{6B338DCE-4E5B-5C29-810C-FD7AB5E6106D}"/>
              </a:ext>
            </a:extLst>
          </p:cNvPr>
          <p:cNvSpPr txBox="1"/>
          <p:nvPr/>
        </p:nvSpPr>
        <p:spPr>
          <a:xfrm>
            <a:off x="6518495" y="4298963"/>
            <a:ext cx="1946495" cy="1754326"/>
          </a:xfrm>
          <a:prstGeom prst="rect">
            <a:avLst/>
          </a:prstGeom>
          <a:noFill/>
        </p:spPr>
        <p:txBody>
          <a:bodyPr wrap="square" rtlCol="0">
            <a:spAutoFit/>
          </a:bodyPr>
          <a:lstStyle/>
          <a:p>
            <a:r>
              <a:rPr lang="en-US" b="1"/>
              <a:t>Jaarcyclus</a:t>
            </a:r>
          </a:p>
          <a:p>
            <a:endParaRPr lang="en-US"/>
          </a:p>
          <a:p>
            <a:r>
              <a:rPr lang="en-US"/>
              <a:t>Strekdammen-gebruik Zilvermeeuw Noord-Holland</a:t>
            </a:r>
            <a:endParaRPr lang="en-150"/>
          </a:p>
        </p:txBody>
      </p:sp>
      <p:pic>
        <p:nvPicPr>
          <p:cNvPr id="2" name="Afbeelding 15" descr="Afbeelding met watervogel, vogel, meeuw, zeemeeuw&#10;&#10;Automatisch gegenereerde beschrijving">
            <a:extLst>
              <a:ext uri="{FF2B5EF4-FFF2-40B4-BE49-F238E27FC236}">
                <a16:creationId xmlns:a16="http://schemas.microsoft.com/office/drawing/2014/main" id="{0F6DFE43-A4AE-63EA-06FD-3BBD357F37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658512" y="506246"/>
            <a:ext cx="1271844" cy="1271844"/>
          </a:xfrm>
          <a:prstGeom prst="rect">
            <a:avLst/>
          </a:prstGeom>
        </p:spPr>
      </p:pic>
    </p:spTree>
    <p:extLst>
      <p:ext uri="{BB962C8B-B14F-4D97-AF65-F5344CB8AC3E}">
        <p14:creationId xmlns:p14="http://schemas.microsoft.com/office/powerpoint/2010/main" val="2953555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0FED-5BF0-7188-DC70-21A0BFD51BE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D76C66-7CB5-4B47-ECAF-98539B3C00AA}"/>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Ritmes van het getij</a:t>
            </a:r>
          </a:p>
        </p:txBody>
      </p:sp>
      <p:sp>
        <p:nvSpPr>
          <p:cNvPr id="67" name="Rectangle 66">
            <a:extLst>
              <a:ext uri="{FF2B5EF4-FFF2-40B4-BE49-F238E27FC236}">
                <a16:creationId xmlns:a16="http://schemas.microsoft.com/office/drawing/2014/main" id="{D414686C-DFD1-3334-7C0A-A4FCB1E8F8CF}"/>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7" name="TextBox 6">
            <a:extLst>
              <a:ext uri="{FF2B5EF4-FFF2-40B4-BE49-F238E27FC236}">
                <a16:creationId xmlns:a16="http://schemas.microsoft.com/office/drawing/2014/main" id="{EB9AABE7-35EF-4978-D95B-1B459A7CA008}"/>
              </a:ext>
            </a:extLst>
          </p:cNvPr>
          <p:cNvSpPr txBox="1"/>
          <p:nvPr/>
        </p:nvSpPr>
        <p:spPr>
          <a:xfrm>
            <a:off x="7402316" y="372726"/>
            <a:ext cx="1784237" cy="369332"/>
          </a:xfrm>
          <a:prstGeom prst="rect">
            <a:avLst/>
          </a:prstGeom>
          <a:noFill/>
        </p:spPr>
        <p:txBody>
          <a:bodyPr wrap="square" rtlCol="0">
            <a:spAutoFit/>
          </a:bodyPr>
          <a:lstStyle/>
          <a:p>
            <a:r>
              <a:rPr lang="en-US" b="1">
                <a:solidFill>
                  <a:schemeClr val="bg1"/>
                </a:solidFill>
              </a:rPr>
              <a:t>strekdam </a:t>
            </a:r>
            <a:r>
              <a:rPr lang="en-US" b="1" dirty="0">
                <a:solidFill>
                  <a:schemeClr val="bg1"/>
                </a:solidFill>
              </a:rPr>
              <a:t>2696</a:t>
            </a:r>
          </a:p>
        </p:txBody>
      </p:sp>
      <p:grpSp>
        <p:nvGrpSpPr>
          <p:cNvPr id="11" name="Group 10">
            <a:extLst>
              <a:ext uri="{FF2B5EF4-FFF2-40B4-BE49-F238E27FC236}">
                <a16:creationId xmlns:a16="http://schemas.microsoft.com/office/drawing/2014/main" id="{B8D56622-70D2-67E0-8F20-4575A8465595}"/>
              </a:ext>
            </a:extLst>
          </p:cNvPr>
          <p:cNvGrpSpPr/>
          <p:nvPr/>
        </p:nvGrpSpPr>
        <p:grpSpPr>
          <a:xfrm>
            <a:off x="144850" y="1983393"/>
            <a:ext cx="8223435" cy="4336473"/>
            <a:chOff x="144850" y="1983393"/>
            <a:chExt cx="8223435" cy="4336473"/>
          </a:xfrm>
        </p:grpSpPr>
        <p:pic>
          <p:nvPicPr>
            <p:cNvPr id="8" name="Picture 3"/>
            <p:cNvPicPr>
              <a:picLocks noChangeAspect="1" noChangeArrowheads="1"/>
            </p:cNvPicPr>
            <p:nvPr/>
          </p:nvPicPr>
          <p:blipFill>
            <a:blip r:embed="rId3" cstate="print"/>
            <a:srcRect/>
            <a:stretch>
              <a:fillRect/>
            </a:stretch>
          </p:blipFill>
          <p:spPr bwMode="auto">
            <a:xfrm>
              <a:off x="144850" y="1983393"/>
              <a:ext cx="8223435" cy="4336473"/>
            </a:xfrm>
            <a:prstGeom prst="rect">
              <a:avLst/>
            </a:prstGeom>
            <a:noFill/>
            <a:ln w="9525">
              <a:noFill/>
              <a:miter lim="800000"/>
              <a:headEnd/>
              <a:tailEnd/>
            </a:ln>
          </p:spPr>
        </p:pic>
        <p:sp>
          <p:nvSpPr>
            <p:cNvPr id="10" name="TextBox 9">
              <a:extLst>
                <a:ext uri="{FF2B5EF4-FFF2-40B4-BE49-F238E27FC236}">
                  <a16:creationId xmlns:a16="http://schemas.microsoft.com/office/drawing/2014/main" id="{794AE3C8-7FA2-BD84-AD68-081E498F68D7}"/>
                </a:ext>
              </a:extLst>
            </p:cNvPr>
            <p:cNvSpPr txBox="1"/>
            <p:nvPr/>
          </p:nvSpPr>
          <p:spPr>
            <a:xfrm>
              <a:off x="5884752" y="2136618"/>
              <a:ext cx="2245260" cy="1200329"/>
            </a:xfrm>
            <a:prstGeom prst="rect">
              <a:avLst/>
            </a:prstGeom>
            <a:solidFill>
              <a:schemeClr val="bg1"/>
            </a:solidFill>
          </p:spPr>
          <p:txBody>
            <a:bodyPr wrap="square" rtlCol="0">
              <a:spAutoFit/>
            </a:bodyPr>
            <a:lstStyle/>
            <a:p>
              <a:pPr algn="ctr"/>
              <a:r>
                <a:rPr lang="en-US" sz="2400" b="1"/>
                <a:t>Gebruik van strekdammen (uren)</a:t>
              </a:r>
              <a:endParaRPr lang="en-150" sz="2400" b="1"/>
            </a:p>
          </p:txBody>
        </p:sp>
      </p:grpSp>
      <p:grpSp>
        <p:nvGrpSpPr>
          <p:cNvPr id="3" name="Group 2">
            <a:extLst>
              <a:ext uri="{FF2B5EF4-FFF2-40B4-BE49-F238E27FC236}">
                <a16:creationId xmlns:a16="http://schemas.microsoft.com/office/drawing/2014/main" id="{6DD2F17A-B545-AA11-EF4E-C8E03A1E4F6A}"/>
              </a:ext>
            </a:extLst>
          </p:cNvPr>
          <p:cNvGrpSpPr/>
          <p:nvPr/>
        </p:nvGrpSpPr>
        <p:grpSpPr>
          <a:xfrm>
            <a:off x="144850" y="436384"/>
            <a:ext cx="8869790" cy="5785029"/>
            <a:chOff x="144850" y="436384"/>
            <a:chExt cx="8869790" cy="5785029"/>
          </a:xfrm>
        </p:grpSpPr>
        <p:pic>
          <p:nvPicPr>
            <p:cNvPr id="12" name="Picture 2">
              <a:extLst>
                <a:ext uri="{FF2B5EF4-FFF2-40B4-BE49-F238E27FC236}">
                  <a16:creationId xmlns:a16="http://schemas.microsoft.com/office/drawing/2014/main" id="{EEE38EBD-3F8D-FF4F-31EB-41E56B626D55}"/>
                </a:ext>
              </a:extLst>
            </p:cNvPr>
            <p:cNvPicPr>
              <a:picLocks noChangeAspect="1" noChangeArrowheads="1"/>
            </p:cNvPicPr>
            <p:nvPr/>
          </p:nvPicPr>
          <p:blipFill>
            <a:blip r:embed="rId4" cstate="print"/>
            <a:srcRect/>
            <a:stretch>
              <a:fillRect/>
            </a:stretch>
          </p:blipFill>
          <p:spPr bwMode="auto">
            <a:xfrm>
              <a:off x="424336" y="1996885"/>
              <a:ext cx="5724144" cy="4224528"/>
            </a:xfrm>
            <a:prstGeom prst="rect">
              <a:avLst/>
            </a:prstGeom>
            <a:noFill/>
            <a:ln w="9525">
              <a:noFill/>
              <a:miter lim="800000"/>
              <a:headEnd/>
              <a:tailEnd/>
            </a:ln>
            <a:effectLst/>
          </p:spPr>
        </p:pic>
        <p:sp>
          <p:nvSpPr>
            <p:cNvPr id="13" name="Freeform: Shape 12">
              <a:extLst>
                <a:ext uri="{FF2B5EF4-FFF2-40B4-BE49-F238E27FC236}">
                  <a16:creationId xmlns:a16="http://schemas.microsoft.com/office/drawing/2014/main" id="{795E6458-D20E-71D7-8759-EFBD3F0694D8}"/>
                </a:ext>
              </a:extLst>
            </p:cNvPr>
            <p:cNvSpPr/>
            <p:nvPr/>
          </p:nvSpPr>
          <p:spPr>
            <a:xfrm>
              <a:off x="3185726" y="1579819"/>
              <a:ext cx="2309727" cy="2702470"/>
            </a:xfrm>
            <a:custGeom>
              <a:avLst/>
              <a:gdLst>
                <a:gd name="connsiteX0" fmla="*/ 118789 w 2309727"/>
                <a:gd name="connsiteY0" fmla="*/ 2702470 h 2702470"/>
                <a:gd name="connsiteX1" fmla="*/ 145949 w 2309727"/>
                <a:gd name="connsiteY1" fmla="*/ 1045686 h 2702470"/>
                <a:gd name="connsiteX2" fmla="*/ 1567343 w 2309727"/>
                <a:gd name="connsiteY2" fmla="*/ 158446 h 2702470"/>
                <a:gd name="connsiteX3" fmla="*/ 2309727 w 2309727"/>
                <a:gd name="connsiteY3" fmla="*/ 4537 h 2702470"/>
              </a:gdLst>
              <a:ahLst/>
              <a:cxnLst>
                <a:cxn ang="0">
                  <a:pos x="connsiteX0" y="connsiteY0"/>
                </a:cxn>
                <a:cxn ang="0">
                  <a:pos x="connsiteX1" y="connsiteY1"/>
                </a:cxn>
                <a:cxn ang="0">
                  <a:pos x="connsiteX2" y="connsiteY2"/>
                </a:cxn>
                <a:cxn ang="0">
                  <a:pos x="connsiteX3" y="connsiteY3"/>
                </a:cxn>
              </a:cxnLst>
              <a:rect l="l" t="t" r="r" b="b"/>
              <a:pathLst>
                <a:path w="2309727" h="2702470">
                  <a:moveTo>
                    <a:pt x="118789" y="2702470"/>
                  </a:moveTo>
                  <a:cubicBezTo>
                    <a:pt x="11656" y="2086080"/>
                    <a:pt x="-95477" y="1469690"/>
                    <a:pt x="145949" y="1045686"/>
                  </a:cubicBezTo>
                  <a:cubicBezTo>
                    <a:pt x="387375" y="621682"/>
                    <a:pt x="1206713" y="331971"/>
                    <a:pt x="1567343" y="158446"/>
                  </a:cubicBezTo>
                  <a:cubicBezTo>
                    <a:pt x="1927973" y="-15079"/>
                    <a:pt x="2118850" y="-5271"/>
                    <a:pt x="2309727" y="4537"/>
                  </a:cubicBezTo>
                </a:path>
              </a:pathLst>
            </a:cu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4" name="TextBox 13">
              <a:extLst>
                <a:ext uri="{FF2B5EF4-FFF2-40B4-BE49-F238E27FC236}">
                  <a16:creationId xmlns:a16="http://schemas.microsoft.com/office/drawing/2014/main" id="{01F0B5EE-D99C-8477-49EE-4C0CE4539D15}"/>
                </a:ext>
              </a:extLst>
            </p:cNvPr>
            <p:cNvSpPr txBox="1"/>
            <p:nvPr/>
          </p:nvSpPr>
          <p:spPr>
            <a:xfrm>
              <a:off x="5502125" y="1235754"/>
              <a:ext cx="3512515" cy="830997"/>
            </a:xfrm>
            <a:prstGeom prst="rect">
              <a:avLst/>
            </a:prstGeom>
            <a:noFill/>
          </p:spPr>
          <p:txBody>
            <a:bodyPr wrap="square">
              <a:spAutoFit/>
            </a:bodyPr>
            <a:lstStyle/>
            <a:p>
              <a:r>
                <a:rPr lang="en-US" b="1"/>
                <a:t>Body mass index </a:t>
              </a:r>
            </a:p>
            <a:p>
              <a:r>
                <a:rPr lang="en-US" b="1"/>
                <a:t>Mosselen 2011-2014 </a:t>
              </a:r>
              <a:r>
                <a:rPr lang="en-US" baseline="30000"/>
                <a:t>dank aan R Dekker </a:t>
              </a:r>
            </a:p>
            <a:p>
              <a:r>
                <a:rPr lang="en-US" baseline="30000"/>
                <a:t>					(NIOZ)</a:t>
              </a:r>
              <a:endParaRPr lang="en-US" baseline="30000" dirty="0"/>
            </a:p>
          </p:txBody>
        </p:sp>
        <p:sp>
          <p:nvSpPr>
            <p:cNvPr id="15" name="TextBox 14">
              <a:extLst>
                <a:ext uri="{FF2B5EF4-FFF2-40B4-BE49-F238E27FC236}">
                  <a16:creationId xmlns:a16="http://schemas.microsoft.com/office/drawing/2014/main" id="{95DBD939-BB66-F122-AD31-CDAA5E4107F8}"/>
                </a:ext>
              </a:extLst>
            </p:cNvPr>
            <p:cNvSpPr txBox="1"/>
            <p:nvPr/>
          </p:nvSpPr>
          <p:spPr>
            <a:xfrm>
              <a:off x="144850" y="436384"/>
              <a:ext cx="7749766" cy="646331"/>
            </a:xfrm>
            <a:prstGeom prst="rect">
              <a:avLst/>
            </a:prstGeom>
            <a:noFill/>
          </p:spPr>
          <p:txBody>
            <a:bodyPr wrap="square" rtlCol="0">
              <a:spAutoFit/>
            </a:bodyPr>
            <a:lstStyle/>
            <a:p>
              <a:r>
                <a:rPr lang="en-US" b="1"/>
                <a:t>De verhouding vlees – schelp, en de temperatuur van de mosselen als geheel, bepalen of dit voedsel geschikt is en dus benut wordt</a:t>
              </a:r>
              <a:endParaRPr lang="en-150" b="1"/>
            </a:p>
          </p:txBody>
        </p:sp>
      </p:grpSp>
      <p:pic>
        <p:nvPicPr>
          <p:cNvPr id="2" name="Afbeelding 15" descr="Afbeelding met watervogel, vogel, meeuw, zeemeeuw&#10;&#10;Automatisch gegenereerde beschrijving">
            <a:extLst>
              <a:ext uri="{FF2B5EF4-FFF2-40B4-BE49-F238E27FC236}">
                <a16:creationId xmlns:a16="http://schemas.microsoft.com/office/drawing/2014/main" id="{7C259AD2-299D-A61A-1011-A2BB47CE5D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829118" y="5291759"/>
            <a:ext cx="1271844" cy="1271844"/>
          </a:xfrm>
          <a:prstGeom prst="rect">
            <a:avLst/>
          </a:prstGeom>
        </p:spPr>
      </p:pic>
    </p:spTree>
    <p:extLst>
      <p:ext uri="{BB962C8B-B14F-4D97-AF65-F5344CB8AC3E}">
        <p14:creationId xmlns:p14="http://schemas.microsoft.com/office/powerpoint/2010/main" val="28599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Jacht op borstelwormen</a:t>
            </a: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68" name="Picture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2726"/>
            <a:ext cx="9144000" cy="6085164"/>
          </a:xfrm>
          <a:prstGeom prst="rect">
            <a:avLst/>
          </a:prstGeom>
        </p:spPr>
      </p:pic>
      <p:grpSp>
        <p:nvGrpSpPr>
          <p:cNvPr id="2" name="Group 1">
            <a:extLst>
              <a:ext uri="{FF2B5EF4-FFF2-40B4-BE49-F238E27FC236}">
                <a16:creationId xmlns:a16="http://schemas.microsoft.com/office/drawing/2014/main" id="{F6AD25D1-C3F6-9FD5-2E26-57E2870D92DC}"/>
              </a:ext>
            </a:extLst>
          </p:cNvPr>
          <p:cNvGrpSpPr/>
          <p:nvPr/>
        </p:nvGrpSpPr>
        <p:grpSpPr>
          <a:xfrm>
            <a:off x="180914" y="772836"/>
            <a:ext cx="1526875" cy="2127603"/>
            <a:chOff x="180914" y="772836"/>
            <a:chExt cx="1526875" cy="2127603"/>
          </a:xfrm>
        </p:grpSpPr>
        <p:sp>
          <p:nvSpPr>
            <p:cNvPr id="9" name="TextBox 8"/>
            <p:cNvSpPr txBox="1"/>
            <p:nvPr/>
          </p:nvSpPr>
          <p:spPr>
            <a:xfrm>
              <a:off x="180914" y="1333228"/>
              <a:ext cx="1526875" cy="646331"/>
            </a:xfrm>
            <a:prstGeom prst="rect">
              <a:avLst/>
            </a:prstGeom>
            <a:noFill/>
          </p:spPr>
          <p:txBody>
            <a:bodyPr wrap="square" rtlCol="0">
              <a:spAutoFit/>
            </a:bodyPr>
            <a:lstStyle/>
            <a:p>
              <a:r>
                <a:rPr lang="nl-NL" b="1" i="1" dirty="0" err="1"/>
                <a:t>Eunereis</a:t>
              </a:r>
              <a:r>
                <a:rPr lang="nl-NL" b="1" i="1" dirty="0"/>
                <a:t> </a:t>
              </a:r>
              <a:r>
                <a:rPr lang="nl-NL" b="1" i="1" dirty="0" err="1"/>
                <a:t>longissima</a:t>
              </a:r>
              <a:endParaRPr lang="en-GB" b="1" i="1" dirty="0"/>
            </a:p>
          </p:txBody>
        </p:sp>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862" y="1979559"/>
              <a:ext cx="1386067" cy="920880"/>
            </a:xfrm>
            <a:prstGeom prst="rect">
              <a:avLst/>
            </a:prstGeom>
          </p:spPr>
        </p:pic>
        <p:pic>
          <p:nvPicPr>
            <p:cNvPr id="39" name="Picture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862" y="772836"/>
              <a:ext cx="692489" cy="595452"/>
            </a:xfrm>
            <a:prstGeom prst="rect">
              <a:avLst/>
            </a:prstGeom>
          </p:spPr>
        </p:pic>
      </p:grpSp>
      <p:pic>
        <p:nvPicPr>
          <p:cNvPr id="3" name="Afbeelding 21" descr="Afbeelding met vogel, watervogel, meeuw, zeemeeuw&#10;&#10;Automatisch gegenereerde beschrijving">
            <a:extLst>
              <a:ext uri="{FF2B5EF4-FFF2-40B4-BE49-F238E27FC236}">
                <a16:creationId xmlns:a16="http://schemas.microsoft.com/office/drawing/2014/main" id="{98433119-0EA4-6434-C081-16C9DF386D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529760" y="1333228"/>
            <a:ext cx="1362378" cy="1362378"/>
          </a:xfrm>
          <a:prstGeom prst="rect">
            <a:avLst/>
          </a:prstGeom>
        </p:spPr>
      </p:pic>
    </p:spTree>
    <p:extLst>
      <p:ext uri="{BB962C8B-B14F-4D97-AF65-F5344CB8AC3E}">
        <p14:creationId xmlns:p14="http://schemas.microsoft.com/office/powerpoint/2010/main" val="342960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a:solidFill>
                  <a:srgbClr val="FFFF00"/>
                </a:solidFill>
              </a:rPr>
              <a:t>Introductie</a:t>
            </a:r>
            <a:endParaRPr lang="en-US" sz="2000" b="1" dirty="0">
              <a:solidFill>
                <a:srgbClr val="FFFF00"/>
              </a:solidFill>
            </a:endParaRPr>
          </a:p>
        </p:txBody>
      </p:sp>
      <p:sp>
        <p:nvSpPr>
          <p:cNvPr id="4" name="Rectangle 3"/>
          <p:cNvSpPr/>
          <p:nvPr/>
        </p:nvSpPr>
        <p:spPr>
          <a:xfrm>
            <a:off x="382555" y="681926"/>
            <a:ext cx="8322906" cy="1200329"/>
          </a:xfrm>
          <a:prstGeom prst="rect">
            <a:avLst/>
          </a:prstGeom>
        </p:spPr>
        <p:txBody>
          <a:bodyPr wrap="square">
            <a:spAutoFit/>
          </a:bodyPr>
          <a:lstStyle/>
          <a:p>
            <a:pPr marL="342900" indent="-342900">
              <a:buFont typeface="Arial" panose="020B0604020202020204" pitchFamily="34" charset="0"/>
              <a:buChar char="•"/>
            </a:pPr>
            <a:r>
              <a:rPr lang="en-US" sz="2400" b="1">
                <a:solidFill>
                  <a:srgbClr val="0070C0"/>
                </a:solidFill>
              </a:rPr>
              <a:t>Ritme en regelmaat</a:t>
            </a:r>
          </a:p>
          <a:p>
            <a:pPr marL="342900" indent="-342900">
              <a:buFont typeface="Arial" panose="020B0604020202020204" pitchFamily="34" charset="0"/>
              <a:buChar char="•"/>
            </a:pPr>
            <a:r>
              <a:rPr lang="en-US" sz="2400" b="1">
                <a:solidFill>
                  <a:srgbClr val="0070C0"/>
                </a:solidFill>
              </a:rPr>
              <a:t>Opportunisme</a:t>
            </a:r>
          </a:p>
          <a:p>
            <a:pPr marL="342900" indent="-342900">
              <a:buFont typeface="Arial" panose="020B0604020202020204" pitchFamily="34" charset="0"/>
              <a:buChar char="•"/>
            </a:pPr>
            <a:r>
              <a:rPr lang="en-US" sz="2400" b="1">
                <a:solidFill>
                  <a:srgbClr val="0070C0"/>
                </a:solidFill>
              </a:rPr>
              <a:t>Plaagsoort</a:t>
            </a:r>
            <a:endParaRPr lang="en-US" sz="2400" b="1" dirty="0">
              <a:solidFill>
                <a:srgbClr val="0070C0"/>
              </a:solidFill>
            </a:endParaRPr>
          </a:p>
        </p:txBody>
      </p:sp>
      <p:sp>
        <p:nvSpPr>
          <p:cNvPr id="5" name="TextBox 4"/>
          <p:cNvSpPr txBox="1"/>
          <p:nvPr/>
        </p:nvSpPr>
        <p:spPr>
          <a:xfrm>
            <a:off x="384048" y="3016239"/>
            <a:ext cx="8019288" cy="1200329"/>
          </a:xfrm>
          <a:prstGeom prst="rect">
            <a:avLst/>
          </a:prstGeom>
          <a:noFill/>
        </p:spPr>
        <p:txBody>
          <a:bodyPr wrap="square" rtlCol="0">
            <a:spAutoFit/>
          </a:bodyPr>
          <a:lstStyle/>
          <a:p>
            <a:r>
              <a:rPr lang="en-GB" sz="2400" b="1"/>
              <a:t>Opportunisme</a:t>
            </a:r>
            <a:endParaRPr lang="en-GB" sz="2400" b="1" dirty="0"/>
          </a:p>
          <a:p>
            <a:r>
              <a:rPr lang="nl-NL" sz="2400"/>
              <a:t>	(o.) [Fr.], het handelen zonder bepaald beginsel,</a:t>
            </a:r>
          </a:p>
          <a:p>
            <a:r>
              <a:rPr lang="nl-NL" sz="2400"/>
              <a:t>								naar de eisen van het ogenblik *)</a:t>
            </a:r>
            <a:endParaRPr lang="en-GB" dirty="0"/>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7" name="TextBox 6">
            <a:extLst>
              <a:ext uri="{FF2B5EF4-FFF2-40B4-BE49-F238E27FC236}">
                <a16:creationId xmlns:a16="http://schemas.microsoft.com/office/drawing/2014/main" id="{4777411B-5A42-2F5E-2630-65943B766A36}"/>
              </a:ext>
            </a:extLst>
          </p:cNvPr>
          <p:cNvSpPr txBox="1"/>
          <p:nvPr/>
        </p:nvSpPr>
        <p:spPr>
          <a:xfrm>
            <a:off x="381176" y="4566117"/>
            <a:ext cx="8019288" cy="1200329"/>
          </a:xfrm>
          <a:prstGeom prst="rect">
            <a:avLst/>
          </a:prstGeom>
          <a:noFill/>
        </p:spPr>
        <p:txBody>
          <a:bodyPr wrap="square" rtlCol="0">
            <a:spAutoFit/>
          </a:bodyPr>
          <a:lstStyle/>
          <a:p>
            <a:r>
              <a:rPr lang="en-GB" sz="2400" b="1"/>
              <a:t>Plaagsoort [plaagdier]</a:t>
            </a:r>
            <a:endParaRPr lang="en-GB" sz="2400" b="1" dirty="0"/>
          </a:p>
          <a:p>
            <a:pPr lvl="1"/>
            <a:r>
              <a:rPr lang="nl-NL" sz="2400"/>
              <a:t>(o.), overlast veroorzakend dier, van </a:t>
            </a:r>
            <a:r>
              <a:rPr lang="nl-NL" sz="2400" i="1"/>
              <a:t>overheidswege</a:t>
            </a:r>
            <a:r>
              <a:rPr lang="nl-NL" sz="2400"/>
              <a:t> als 											plaagdieren aangeduid *)</a:t>
            </a:r>
            <a:endParaRPr lang="en-GB" dirty="0"/>
          </a:p>
        </p:txBody>
      </p:sp>
      <p:sp>
        <p:nvSpPr>
          <p:cNvPr id="8" name="TextBox 7">
            <a:extLst>
              <a:ext uri="{FF2B5EF4-FFF2-40B4-BE49-F238E27FC236}">
                <a16:creationId xmlns:a16="http://schemas.microsoft.com/office/drawing/2014/main" id="{E12CEEC1-58C8-D25C-BDA6-08453A77E465}"/>
              </a:ext>
            </a:extLst>
          </p:cNvPr>
          <p:cNvSpPr txBox="1"/>
          <p:nvPr/>
        </p:nvSpPr>
        <p:spPr>
          <a:xfrm>
            <a:off x="381175" y="6176506"/>
            <a:ext cx="7917435" cy="276999"/>
          </a:xfrm>
          <a:prstGeom prst="rect">
            <a:avLst/>
          </a:prstGeom>
          <a:noFill/>
        </p:spPr>
        <p:txBody>
          <a:bodyPr wrap="square" rtlCol="0">
            <a:spAutoFit/>
          </a:bodyPr>
          <a:lstStyle/>
          <a:p>
            <a:r>
              <a:rPr lang="en-US" sz="1200"/>
              <a:t>*) van Dale Groot Woordenboek der Nederlandse Taal, 12e druk (1995)</a:t>
            </a:r>
            <a:endParaRPr lang="en-150" sz="1200"/>
          </a:p>
        </p:txBody>
      </p:sp>
      <p:sp>
        <p:nvSpPr>
          <p:cNvPr id="12" name="TextBox 11">
            <a:extLst>
              <a:ext uri="{FF2B5EF4-FFF2-40B4-BE49-F238E27FC236}">
                <a16:creationId xmlns:a16="http://schemas.microsoft.com/office/drawing/2014/main" id="{AB62332D-A240-ECE3-7FE0-1235E543CCB5}"/>
              </a:ext>
            </a:extLst>
          </p:cNvPr>
          <p:cNvSpPr txBox="1"/>
          <p:nvPr/>
        </p:nvSpPr>
        <p:spPr>
          <a:xfrm>
            <a:off x="4958846" y="2815094"/>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pic>
        <p:nvPicPr>
          <p:cNvPr id="14" name="Picture 13">
            <a:extLst>
              <a:ext uri="{FF2B5EF4-FFF2-40B4-BE49-F238E27FC236}">
                <a16:creationId xmlns:a16="http://schemas.microsoft.com/office/drawing/2014/main" id="{34501062-AABE-4FB4-6EC7-4A826753D8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9743" y="372726"/>
            <a:ext cx="5374257" cy="2850933"/>
          </a:xfrm>
          <a:prstGeom prst="rect">
            <a:avLst/>
          </a:prstGeom>
        </p:spPr>
      </p:pic>
    </p:spTree>
    <p:extLst>
      <p:ext uri="{BB962C8B-B14F-4D97-AF65-F5344CB8AC3E}">
        <p14:creationId xmlns:p14="http://schemas.microsoft.com/office/powerpoint/2010/main" val="87250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Jacht op borstelwormen</a:t>
            </a:r>
          </a:p>
        </p:txBody>
      </p:sp>
      <p:grpSp>
        <p:nvGrpSpPr>
          <p:cNvPr id="9" name="Group 8"/>
          <p:cNvGrpSpPr/>
          <p:nvPr/>
        </p:nvGrpSpPr>
        <p:grpSpPr>
          <a:xfrm>
            <a:off x="1883195" y="616601"/>
            <a:ext cx="5760000" cy="864238"/>
            <a:chOff x="2539898" y="1140308"/>
            <a:chExt cx="5760000" cy="864238"/>
          </a:xfrm>
        </p:grpSpPr>
        <p:sp>
          <p:nvSpPr>
            <p:cNvPr id="8" name="Rectangle 7"/>
            <p:cNvSpPr/>
            <p:nvPr/>
          </p:nvSpPr>
          <p:spPr>
            <a:xfrm>
              <a:off x="2539898" y="1140308"/>
              <a:ext cx="5760000" cy="8642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9898" y="1140308"/>
              <a:ext cx="2880000" cy="79774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9898" y="1173560"/>
              <a:ext cx="2880000" cy="830986"/>
            </a:xfrm>
            <a:prstGeom prst="rect">
              <a:avLst/>
            </a:prstGeom>
          </p:spPr>
        </p:pic>
      </p:grpSp>
      <p:pic>
        <p:nvPicPr>
          <p:cNvPr id="12" name="Picture 11">
            <a:extLst>
              <a:ext uri="{FF2B5EF4-FFF2-40B4-BE49-F238E27FC236}">
                <a16:creationId xmlns:a16="http://schemas.microsoft.com/office/drawing/2014/main" id="{03376AC5-275E-4BBD-B963-5CB0C42C1B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66641" y="609639"/>
            <a:ext cx="1221580" cy="87480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615774579"/>
              </p:ext>
            </p:extLst>
          </p:nvPr>
        </p:nvGraphicFramePr>
        <p:xfrm>
          <a:off x="155377" y="1622160"/>
          <a:ext cx="1764864" cy="4121940"/>
        </p:xfrm>
        <a:graphic>
          <a:graphicData uri="http://schemas.openxmlformats.org/drawingml/2006/table">
            <a:tbl>
              <a:tblPr>
                <a:tableStyleId>{5C22544A-7EE6-4342-B048-85BDC9FD1C3A}</a:tableStyleId>
              </a:tblPr>
              <a:tblGrid>
                <a:gridCol w="1268233">
                  <a:extLst>
                    <a:ext uri="{9D8B030D-6E8A-4147-A177-3AD203B41FA5}">
                      <a16:colId xmlns:a16="http://schemas.microsoft.com/office/drawing/2014/main" val="387837030"/>
                    </a:ext>
                  </a:extLst>
                </a:gridCol>
                <a:gridCol w="496631">
                  <a:extLst>
                    <a:ext uri="{9D8B030D-6E8A-4147-A177-3AD203B41FA5}">
                      <a16:colId xmlns:a16="http://schemas.microsoft.com/office/drawing/2014/main" val="2264134601"/>
                    </a:ext>
                  </a:extLst>
                </a:gridCol>
              </a:tblGrid>
              <a:tr h="343495">
                <a:tc>
                  <a:txBody>
                    <a:bodyPr/>
                    <a:lstStyle/>
                    <a:p>
                      <a:pPr algn="l" fontAlgn="ctr"/>
                      <a:r>
                        <a:rPr lang="en-GB" sz="1000" b="1" i="1" u="none" strike="noStrike" dirty="0" err="1">
                          <a:effectLst/>
                        </a:rPr>
                        <a:t>Eunereis</a:t>
                      </a:r>
                      <a:r>
                        <a:rPr lang="en-GB" sz="1000" b="1" i="1" u="none" strike="noStrike" dirty="0">
                          <a:effectLst/>
                        </a:rPr>
                        <a:t> </a:t>
                      </a:r>
                      <a:r>
                        <a:rPr lang="en-GB" sz="1000" b="1" i="1" u="none" strike="noStrike" dirty="0" err="1">
                          <a:effectLst/>
                        </a:rPr>
                        <a:t>longissima</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Apr-Jul</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929055477"/>
                  </a:ext>
                </a:extLst>
              </a:tr>
              <a:tr h="343495">
                <a:tc>
                  <a:txBody>
                    <a:bodyPr/>
                    <a:lstStyle/>
                    <a:p>
                      <a:pPr algn="l" fontAlgn="ctr"/>
                      <a:r>
                        <a:rPr lang="en-GB" sz="1000" b="1" i="1" u="none" strike="noStrike" dirty="0">
                          <a:effectLst/>
                        </a:rPr>
                        <a:t>Eunice </a:t>
                      </a:r>
                      <a:r>
                        <a:rPr lang="en-GB" sz="1000" b="1" i="1" u="none" strike="noStrike" dirty="0" err="1">
                          <a:effectLst/>
                        </a:rPr>
                        <a:t>viridis</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Oct-Nov</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780749107"/>
                  </a:ext>
                </a:extLst>
              </a:tr>
              <a:tr h="343495">
                <a:tc>
                  <a:txBody>
                    <a:bodyPr/>
                    <a:lstStyle/>
                    <a:p>
                      <a:pPr algn="l" fontAlgn="ctr"/>
                      <a:r>
                        <a:rPr lang="en-GB" sz="1000" b="1" i="1" u="none" strike="noStrike" dirty="0">
                          <a:effectLst/>
                        </a:rPr>
                        <a:t>Eunice </a:t>
                      </a:r>
                      <a:r>
                        <a:rPr lang="en-GB" sz="1000" b="1" i="1" u="none" strike="noStrike" dirty="0" err="1">
                          <a:effectLst/>
                        </a:rPr>
                        <a:t>fucata</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Jun-Jul</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155757999"/>
                  </a:ext>
                </a:extLst>
              </a:tr>
              <a:tr h="343495">
                <a:tc>
                  <a:txBody>
                    <a:bodyPr/>
                    <a:lstStyle/>
                    <a:p>
                      <a:pPr algn="l" fontAlgn="ctr"/>
                      <a:r>
                        <a:rPr lang="en-GB" sz="1000" b="1" i="1" u="none" strike="noStrike" dirty="0" err="1">
                          <a:effectLst/>
                        </a:rPr>
                        <a:t>Lysidice</a:t>
                      </a:r>
                      <a:r>
                        <a:rPr lang="en-GB" sz="1000" b="1" i="1" u="none" strike="noStrike" dirty="0">
                          <a:effectLst/>
                        </a:rPr>
                        <a:t> </a:t>
                      </a:r>
                      <a:r>
                        <a:rPr lang="en-GB" sz="1000" b="1" i="1" u="none" strike="noStrike" dirty="0" err="1">
                          <a:effectLst/>
                        </a:rPr>
                        <a:t>oele</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Mar-Apr</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795317764"/>
                  </a:ext>
                </a:extLst>
              </a:tr>
              <a:tr h="343495">
                <a:tc>
                  <a:txBody>
                    <a:bodyPr/>
                    <a:lstStyle/>
                    <a:p>
                      <a:pPr algn="l" fontAlgn="ctr"/>
                      <a:r>
                        <a:rPr lang="en-GB" sz="1000" b="1" i="1" u="none" strike="noStrike" dirty="0" err="1">
                          <a:effectLst/>
                        </a:rPr>
                        <a:t>Ceratocephale</a:t>
                      </a:r>
                      <a:r>
                        <a:rPr lang="en-GB" sz="1000" b="1" i="1" u="none" strike="noStrike" dirty="0">
                          <a:effectLst/>
                        </a:rPr>
                        <a:t> </a:t>
                      </a:r>
                      <a:r>
                        <a:rPr lang="en-GB" sz="1000" b="1" i="1" u="none" strike="noStrike" dirty="0" err="1">
                          <a:effectLst/>
                        </a:rPr>
                        <a:t>osawai</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Oct-Nov</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2193349827"/>
                  </a:ext>
                </a:extLst>
              </a:tr>
              <a:tr h="343495">
                <a:tc>
                  <a:txBody>
                    <a:bodyPr/>
                    <a:lstStyle/>
                    <a:p>
                      <a:pPr algn="l" fontAlgn="ctr"/>
                      <a:r>
                        <a:rPr lang="en-GB" sz="1000" b="1" i="1" u="none" strike="noStrike" dirty="0" err="1">
                          <a:effectLst/>
                        </a:rPr>
                        <a:t>Nereis</a:t>
                      </a:r>
                      <a:r>
                        <a:rPr lang="en-GB" sz="1000" b="1" i="1" u="none" strike="noStrike" dirty="0">
                          <a:effectLst/>
                        </a:rPr>
                        <a:t> </a:t>
                      </a:r>
                      <a:r>
                        <a:rPr lang="en-GB" sz="1000" b="1" i="1" u="none" strike="noStrike" dirty="0" err="1">
                          <a:effectLst/>
                        </a:rPr>
                        <a:t>limbata</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Jun-Sep</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44981325"/>
                  </a:ext>
                </a:extLst>
              </a:tr>
              <a:tr h="343495">
                <a:tc>
                  <a:txBody>
                    <a:bodyPr/>
                    <a:lstStyle/>
                    <a:p>
                      <a:pPr algn="l" fontAlgn="ctr"/>
                      <a:r>
                        <a:rPr lang="en-GB" sz="1000" b="1" i="1" u="none" strike="noStrike" dirty="0" err="1">
                          <a:effectLst/>
                        </a:rPr>
                        <a:t>Neresis</a:t>
                      </a:r>
                      <a:r>
                        <a:rPr lang="en-GB" sz="1000" b="1" i="1" u="none" strike="noStrike" dirty="0">
                          <a:effectLst/>
                        </a:rPr>
                        <a:t> japonica</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Dec</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84112441"/>
                  </a:ext>
                </a:extLst>
              </a:tr>
              <a:tr h="343495">
                <a:tc>
                  <a:txBody>
                    <a:bodyPr/>
                    <a:lstStyle/>
                    <a:p>
                      <a:pPr algn="l" fontAlgn="ctr"/>
                      <a:r>
                        <a:rPr lang="en-GB" sz="1000" b="1" i="1" u="none" strike="noStrike" dirty="0" err="1">
                          <a:effectLst/>
                        </a:rPr>
                        <a:t>Platynereis</a:t>
                      </a:r>
                      <a:r>
                        <a:rPr lang="en-GB" sz="1000" b="1" i="1" u="none" strike="noStrike" dirty="0">
                          <a:effectLst/>
                        </a:rPr>
                        <a:t> </a:t>
                      </a:r>
                      <a:r>
                        <a:rPr lang="en-GB" sz="1000" b="1" i="1" u="none" strike="noStrike" dirty="0" err="1">
                          <a:effectLst/>
                        </a:rPr>
                        <a:t>dumerilii</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Oct-May</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867783801"/>
                  </a:ext>
                </a:extLst>
              </a:tr>
              <a:tr h="343495">
                <a:tc>
                  <a:txBody>
                    <a:bodyPr/>
                    <a:lstStyle/>
                    <a:p>
                      <a:pPr algn="l" fontAlgn="ctr"/>
                      <a:r>
                        <a:rPr lang="en-GB" sz="1000" b="1" i="1" u="none" strike="noStrike" dirty="0" err="1">
                          <a:effectLst/>
                        </a:rPr>
                        <a:t>Platynereis</a:t>
                      </a:r>
                      <a:r>
                        <a:rPr lang="en-GB" sz="1000" b="1" i="1" u="none" strike="noStrike" dirty="0">
                          <a:effectLst/>
                        </a:rPr>
                        <a:t> </a:t>
                      </a:r>
                      <a:r>
                        <a:rPr lang="en-GB" sz="1000" b="1" i="1" u="none" strike="noStrike" dirty="0" err="1">
                          <a:effectLst/>
                        </a:rPr>
                        <a:t>megalops</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a:effectLst/>
                        </a:rPr>
                        <a:t>Jul-Aug</a:t>
                      </a: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97913149"/>
                  </a:ext>
                </a:extLst>
              </a:tr>
              <a:tr h="343495">
                <a:tc>
                  <a:txBody>
                    <a:bodyPr/>
                    <a:lstStyle/>
                    <a:p>
                      <a:pPr algn="l" fontAlgn="ctr"/>
                      <a:r>
                        <a:rPr lang="en-GB" sz="1000" b="1" i="1" u="none" strike="noStrike" dirty="0" err="1">
                          <a:effectLst/>
                        </a:rPr>
                        <a:t>Eulalia</a:t>
                      </a:r>
                      <a:r>
                        <a:rPr lang="en-GB" sz="1000" b="1" i="1" u="none" strike="noStrike" dirty="0">
                          <a:effectLst/>
                        </a:rPr>
                        <a:t> </a:t>
                      </a:r>
                      <a:r>
                        <a:rPr lang="en-GB" sz="1000" b="1" i="1" u="none" strike="noStrike" dirty="0" err="1">
                          <a:effectLst/>
                        </a:rPr>
                        <a:t>punctifera</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02294533"/>
                  </a:ext>
                </a:extLst>
              </a:tr>
              <a:tr h="343495">
                <a:tc>
                  <a:txBody>
                    <a:bodyPr/>
                    <a:lstStyle/>
                    <a:p>
                      <a:pPr algn="l" fontAlgn="ctr"/>
                      <a:r>
                        <a:rPr lang="en-GB" sz="1000" b="1" i="1" u="none" strike="noStrike" dirty="0" err="1">
                          <a:effectLst/>
                        </a:rPr>
                        <a:t>Odontosyllis</a:t>
                      </a:r>
                      <a:r>
                        <a:rPr lang="en-GB" sz="1000" b="1" i="1" u="none" strike="noStrike" dirty="0">
                          <a:effectLst/>
                        </a:rPr>
                        <a:t> </a:t>
                      </a:r>
                      <a:r>
                        <a:rPr lang="en-GB" sz="1000" b="1" i="1" u="none" strike="noStrike" dirty="0" err="1">
                          <a:effectLst/>
                        </a:rPr>
                        <a:t>enopla</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endParaRPr lang="en-GB"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809052380"/>
                  </a:ext>
                </a:extLst>
              </a:tr>
              <a:tr h="343495">
                <a:tc>
                  <a:txBody>
                    <a:bodyPr/>
                    <a:lstStyle/>
                    <a:p>
                      <a:pPr algn="l" fontAlgn="ctr"/>
                      <a:r>
                        <a:rPr lang="en-GB" sz="1000" b="1" i="1" u="none" strike="noStrike" dirty="0">
                          <a:effectLst/>
                        </a:rPr>
                        <a:t>Amphitrite </a:t>
                      </a:r>
                      <a:r>
                        <a:rPr lang="en-GB" sz="1000" b="1" i="1" u="none" strike="noStrike" dirty="0" err="1">
                          <a:effectLst/>
                        </a:rPr>
                        <a:t>ornata</a:t>
                      </a:r>
                      <a:endParaRPr lang="en-GB" sz="1000" b="1" i="1"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en-GB" sz="1000" u="none" strike="noStrike" dirty="0">
                          <a:effectLst/>
                        </a:rPr>
                        <a:t>Jul-Aug</a:t>
                      </a:r>
                      <a:endParaRPr lang="en-GB" sz="1000" b="0" i="0" u="none" strike="noStrike" dirty="0">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618935382"/>
                  </a:ext>
                </a:extLst>
              </a:tr>
            </a:tbl>
          </a:graphicData>
        </a:graphic>
      </p:graphicFrame>
      <p:cxnSp>
        <p:nvCxnSpPr>
          <p:cNvPr id="20" name="Straight Connector 19"/>
          <p:cNvCxnSpPr/>
          <p:nvPr/>
        </p:nvCxnSpPr>
        <p:spPr>
          <a:xfrm>
            <a:off x="2360818" y="1622160"/>
            <a:ext cx="0" cy="412194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078484" y="1622160"/>
            <a:ext cx="0" cy="412194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26874" y="1622160"/>
            <a:ext cx="0" cy="412194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44540" y="1622160"/>
            <a:ext cx="0" cy="412194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64972" y="1622160"/>
            <a:ext cx="0" cy="412194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2638" y="1622160"/>
            <a:ext cx="0" cy="412194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31028" y="1622160"/>
            <a:ext cx="0" cy="412194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248694" y="1622160"/>
            <a:ext cx="0" cy="412194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263639" y="1639764"/>
            <a:ext cx="706582" cy="369332"/>
          </a:xfrm>
          <a:prstGeom prst="rect">
            <a:avLst/>
          </a:prstGeom>
          <a:noFill/>
        </p:spPr>
        <p:txBody>
          <a:bodyPr wrap="square" rtlCol="0">
            <a:spAutoFit/>
          </a:bodyPr>
          <a:lstStyle/>
          <a:p>
            <a:r>
              <a:rPr lang="nl-NL" b="1" dirty="0"/>
              <a:t>+++</a:t>
            </a:r>
            <a:endParaRPr lang="en-GB" b="1" dirty="0"/>
          </a:p>
        </p:txBody>
      </p:sp>
      <p:sp>
        <p:nvSpPr>
          <p:cNvPr id="32" name="TextBox 31"/>
          <p:cNvSpPr txBox="1"/>
          <p:nvPr/>
        </p:nvSpPr>
        <p:spPr>
          <a:xfrm>
            <a:off x="2101727" y="3004540"/>
            <a:ext cx="706582" cy="369332"/>
          </a:xfrm>
          <a:prstGeom prst="rect">
            <a:avLst/>
          </a:prstGeom>
          <a:noFill/>
        </p:spPr>
        <p:txBody>
          <a:bodyPr wrap="square" rtlCol="0">
            <a:spAutoFit/>
          </a:bodyPr>
          <a:lstStyle/>
          <a:p>
            <a:r>
              <a:rPr lang="nl-NL" b="1" dirty="0"/>
              <a:t>+++</a:t>
            </a:r>
            <a:endParaRPr lang="en-GB" b="1" dirty="0"/>
          </a:p>
        </p:txBody>
      </p:sp>
      <p:sp>
        <p:nvSpPr>
          <p:cNvPr id="36" name="TextBox 35"/>
          <p:cNvSpPr txBox="1"/>
          <p:nvPr/>
        </p:nvSpPr>
        <p:spPr>
          <a:xfrm>
            <a:off x="5138644" y="4393067"/>
            <a:ext cx="2885904" cy="369332"/>
          </a:xfrm>
          <a:prstGeom prst="rect">
            <a:avLst/>
          </a:prstGeom>
          <a:noFill/>
        </p:spPr>
        <p:txBody>
          <a:bodyPr wrap="square" rtlCol="0">
            <a:spAutoFit/>
          </a:bodyPr>
          <a:lstStyle/>
          <a:p>
            <a:r>
              <a:rPr lang="nl-NL" b="1" dirty="0"/>
              <a:t>+++++++++++++++++++++</a:t>
            </a:r>
            <a:endParaRPr lang="en-GB" b="1" dirty="0"/>
          </a:p>
        </p:txBody>
      </p:sp>
      <p:sp>
        <p:nvSpPr>
          <p:cNvPr id="51" name="TextBox 50"/>
          <p:cNvSpPr txBox="1"/>
          <p:nvPr/>
        </p:nvSpPr>
        <p:spPr>
          <a:xfrm>
            <a:off x="6258099" y="1966737"/>
            <a:ext cx="706582" cy="369332"/>
          </a:xfrm>
          <a:prstGeom prst="rect">
            <a:avLst/>
          </a:prstGeom>
          <a:noFill/>
        </p:spPr>
        <p:txBody>
          <a:bodyPr wrap="square" rtlCol="0">
            <a:spAutoFit/>
          </a:bodyPr>
          <a:lstStyle/>
          <a:p>
            <a:r>
              <a:rPr lang="nl-NL" b="1" dirty="0"/>
              <a:t>+++</a:t>
            </a:r>
            <a:endParaRPr lang="en-GB" b="1" dirty="0"/>
          </a:p>
        </p:txBody>
      </p:sp>
      <p:sp>
        <p:nvSpPr>
          <p:cNvPr id="52" name="TextBox 51"/>
          <p:cNvSpPr txBox="1"/>
          <p:nvPr/>
        </p:nvSpPr>
        <p:spPr>
          <a:xfrm>
            <a:off x="6260871" y="2326957"/>
            <a:ext cx="706582" cy="369332"/>
          </a:xfrm>
          <a:prstGeom prst="rect">
            <a:avLst/>
          </a:prstGeom>
          <a:noFill/>
        </p:spPr>
        <p:txBody>
          <a:bodyPr wrap="square" rtlCol="0">
            <a:spAutoFit/>
          </a:bodyPr>
          <a:lstStyle/>
          <a:p>
            <a:r>
              <a:rPr lang="nl-NL" b="1" dirty="0"/>
              <a:t>+++</a:t>
            </a:r>
            <a:endParaRPr lang="en-GB" b="1" dirty="0"/>
          </a:p>
        </p:txBody>
      </p:sp>
      <p:sp>
        <p:nvSpPr>
          <p:cNvPr id="53" name="TextBox 52"/>
          <p:cNvSpPr txBox="1"/>
          <p:nvPr/>
        </p:nvSpPr>
        <p:spPr>
          <a:xfrm>
            <a:off x="4958547" y="2637304"/>
            <a:ext cx="706582" cy="369332"/>
          </a:xfrm>
          <a:prstGeom prst="rect">
            <a:avLst/>
          </a:prstGeom>
          <a:noFill/>
        </p:spPr>
        <p:txBody>
          <a:bodyPr wrap="square" rtlCol="0">
            <a:spAutoFit/>
          </a:bodyPr>
          <a:lstStyle/>
          <a:p>
            <a:r>
              <a:rPr lang="nl-NL" b="1" dirty="0"/>
              <a:t>  ++</a:t>
            </a:r>
            <a:endParaRPr lang="en-GB" b="1" dirty="0"/>
          </a:p>
        </p:txBody>
      </p:sp>
      <p:sp>
        <p:nvSpPr>
          <p:cNvPr id="54" name="TextBox 53"/>
          <p:cNvSpPr txBox="1"/>
          <p:nvPr/>
        </p:nvSpPr>
        <p:spPr>
          <a:xfrm>
            <a:off x="4897575" y="3007312"/>
            <a:ext cx="706582" cy="369332"/>
          </a:xfrm>
          <a:prstGeom prst="rect">
            <a:avLst/>
          </a:prstGeom>
          <a:noFill/>
        </p:spPr>
        <p:txBody>
          <a:bodyPr wrap="square" rtlCol="0">
            <a:spAutoFit/>
          </a:bodyPr>
          <a:lstStyle/>
          <a:p>
            <a:r>
              <a:rPr lang="nl-NL" b="1" dirty="0"/>
              <a:t>+++</a:t>
            </a:r>
            <a:endParaRPr lang="en-GB" b="1" dirty="0"/>
          </a:p>
        </p:txBody>
      </p:sp>
      <p:sp>
        <p:nvSpPr>
          <p:cNvPr id="55" name="TextBox 54"/>
          <p:cNvSpPr txBox="1"/>
          <p:nvPr/>
        </p:nvSpPr>
        <p:spPr>
          <a:xfrm>
            <a:off x="4900348" y="3350904"/>
            <a:ext cx="706582" cy="369332"/>
          </a:xfrm>
          <a:prstGeom prst="rect">
            <a:avLst/>
          </a:prstGeom>
          <a:noFill/>
        </p:spPr>
        <p:txBody>
          <a:bodyPr wrap="square" rtlCol="0">
            <a:spAutoFit/>
          </a:bodyPr>
          <a:lstStyle/>
          <a:p>
            <a:r>
              <a:rPr lang="nl-NL" b="1" dirty="0"/>
              <a:t>+++</a:t>
            </a:r>
            <a:endParaRPr lang="en-GB" b="1" dirty="0"/>
          </a:p>
        </p:txBody>
      </p:sp>
      <p:sp>
        <p:nvSpPr>
          <p:cNvPr id="56" name="TextBox 55"/>
          <p:cNvSpPr txBox="1"/>
          <p:nvPr/>
        </p:nvSpPr>
        <p:spPr>
          <a:xfrm>
            <a:off x="6266408" y="3353674"/>
            <a:ext cx="706582" cy="369332"/>
          </a:xfrm>
          <a:prstGeom prst="rect">
            <a:avLst/>
          </a:prstGeom>
          <a:noFill/>
        </p:spPr>
        <p:txBody>
          <a:bodyPr wrap="square" rtlCol="0">
            <a:spAutoFit/>
          </a:bodyPr>
          <a:lstStyle/>
          <a:p>
            <a:r>
              <a:rPr lang="nl-NL" b="1" dirty="0"/>
              <a:t>+++</a:t>
            </a:r>
            <a:endParaRPr lang="en-GB" b="1" dirty="0"/>
          </a:p>
        </p:txBody>
      </p:sp>
      <p:sp>
        <p:nvSpPr>
          <p:cNvPr id="57" name="TextBox 56"/>
          <p:cNvSpPr txBox="1"/>
          <p:nvPr/>
        </p:nvSpPr>
        <p:spPr>
          <a:xfrm>
            <a:off x="2096184" y="3688958"/>
            <a:ext cx="706582" cy="369332"/>
          </a:xfrm>
          <a:prstGeom prst="rect">
            <a:avLst/>
          </a:prstGeom>
          <a:noFill/>
        </p:spPr>
        <p:txBody>
          <a:bodyPr wrap="square" rtlCol="0">
            <a:spAutoFit/>
          </a:bodyPr>
          <a:lstStyle/>
          <a:p>
            <a:r>
              <a:rPr lang="nl-NL" b="1" dirty="0"/>
              <a:t>+++</a:t>
            </a:r>
            <a:endParaRPr lang="en-GB" b="1" dirty="0"/>
          </a:p>
        </p:txBody>
      </p:sp>
      <p:sp>
        <p:nvSpPr>
          <p:cNvPr id="58" name="TextBox 57"/>
          <p:cNvSpPr txBox="1"/>
          <p:nvPr/>
        </p:nvSpPr>
        <p:spPr>
          <a:xfrm>
            <a:off x="4892032" y="3691730"/>
            <a:ext cx="706582" cy="369332"/>
          </a:xfrm>
          <a:prstGeom prst="rect">
            <a:avLst/>
          </a:prstGeom>
          <a:noFill/>
        </p:spPr>
        <p:txBody>
          <a:bodyPr wrap="square" rtlCol="0">
            <a:spAutoFit/>
          </a:bodyPr>
          <a:lstStyle/>
          <a:p>
            <a:r>
              <a:rPr lang="nl-NL" b="1" dirty="0"/>
              <a:t>+++</a:t>
            </a:r>
            <a:endParaRPr lang="en-GB" b="1" dirty="0"/>
          </a:p>
        </p:txBody>
      </p:sp>
      <p:sp>
        <p:nvSpPr>
          <p:cNvPr id="59" name="TextBox 58"/>
          <p:cNvSpPr txBox="1"/>
          <p:nvPr/>
        </p:nvSpPr>
        <p:spPr>
          <a:xfrm>
            <a:off x="3462242" y="4032553"/>
            <a:ext cx="706582" cy="369332"/>
          </a:xfrm>
          <a:prstGeom prst="rect">
            <a:avLst/>
          </a:prstGeom>
          <a:noFill/>
        </p:spPr>
        <p:txBody>
          <a:bodyPr wrap="square" rtlCol="0">
            <a:spAutoFit/>
          </a:bodyPr>
          <a:lstStyle/>
          <a:p>
            <a:r>
              <a:rPr lang="nl-NL" b="1" dirty="0"/>
              <a:t>+++</a:t>
            </a:r>
            <a:endParaRPr lang="en-GB" b="1" dirty="0"/>
          </a:p>
        </p:txBody>
      </p:sp>
      <p:sp>
        <p:nvSpPr>
          <p:cNvPr id="60" name="TextBox 59"/>
          <p:cNvSpPr txBox="1"/>
          <p:nvPr/>
        </p:nvSpPr>
        <p:spPr>
          <a:xfrm>
            <a:off x="6258090" y="4035325"/>
            <a:ext cx="706582" cy="369332"/>
          </a:xfrm>
          <a:prstGeom prst="rect">
            <a:avLst/>
          </a:prstGeom>
          <a:noFill/>
        </p:spPr>
        <p:txBody>
          <a:bodyPr wrap="square" rtlCol="0">
            <a:spAutoFit/>
          </a:bodyPr>
          <a:lstStyle/>
          <a:p>
            <a:r>
              <a:rPr lang="nl-NL" b="1" dirty="0"/>
              <a:t>+++</a:t>
            </a:r>
            <a:endParaRPr lang="en-GB" b="1" dirty="0"/>
          </a:p>
        </p:txBody>
      </p:sp>
      <p:sp>
        <p:nvSpPr>
          <p:cNvPr id="61" name="TextBox 60"/>
          <p:cNvSpPr txBox="1"/>
          <p:nvPr/>
        </p:nvSpPr>
        <p:spPr>
          <a:xfrm>
            <a:off x="6269174" y="4744682"/>
            <a:ext cx="706582" cy="369332"/>
          </a:xfrm>
          <a:prstGeom prst="rect">
            <a:avLst/>
          </a:prstGeom>
          <a:noFill/>
        </p:spPr>
        <p:txBody>
          <a:bodyPr wrap="square" rtlCol="0">
            <a:spAutoFit/>
          </a:bodyPr>
          <a:lstStyle/>
          <a:p>
            <a:r>
              <a:rPr lang="nl-NL" b="1" dirty="0"/>
              <a:t>+++</a:t>
            </a:r>
            <a:endParaRPr lang="en-GB" b="1" dirty="0"/>
          </a:p>
        </p:txBody>
      </p:sp>
      <p:sp>
        <p:nvSpPr>
          <p:cNvPr id="62" name="TextBox 61"/>
          <p:cNvSpPr txBox="1"/>
          <p:nvPr/>
        </p:nvSpPr>
        <p:spPr>
          <a:xfrm>
            <a:off x="6271946" y="5079961"/>
            <a:ext cx="706582" cy="369332"/>
          </a:xfrm>
          <a:prstGeom prst="rect">
            <a:avLst/>
          </a:prstGeom>
          <a:noFill/>
        </p:spPr>
        <p:txBody>
          <a:bodyPr wrap="square" rtlCol="0">
            <a:spAutoFit/>
          </a:bodyPr>
          <a:lstStyle/>
          <a:p>
            <a:r>
              <a:rPr lang="nl-NL" b="1" dirty="0"/>
              <a:t>+++</a:t>
            </a:r>
            <a:endParaRPr lang="en-GB" b="1" dirty="0"/>
          </a:p>
        </p:txBody>
      </p:sp>
      <p:sp>
        <p:nvSpPr>
          <p:cNvPr id="63" name="TextBox 62"/>
          <p:cNvSpPr txBox="1"/>
          <p:nvPr/>
        </p:nvSpPr>
        <p:spPr>
          <a:xfrm>
            <a:off x="2098957" y="5404155"/>
            <a:ext cx="706582" cy="369332"/>
          </a:xfrm>
          <a:prstGeom prst="rect">
            <a:avLst/>
          </a:prstGeom>
          <a:noFill/>
        </p:spPr>
        <p:txBody>
          <a:bodyPr wrap="square" rtlCol="0">
            <a:spAutoFit/>
          </a:bodyPr>
          <a:lstStyle/>
          <a:p>
            <a:r>
              <a:rPr lang="nl-NL" b="1" dirty="0"/>
              <a:t>+++</a:t>
            </a:r>
            <a:endParaRPr lang="en-GB" b="1" dirty="0"/>
          </a:p>
        </p:txBody>
      </p:sp>
      <p:sp>
        <p:nvSpPr>
          <p:cNvPr id="64" name="TextBox 63"/>
          <p:cNvSpPr txBox="1"/>
          <p:nvPr/>
        </p:nvSpPr>
        <p:spPr>
          <a:xfrm>
            <a:off x="4894805" y="5406927"/>
            <a:ext cx="706582" cy="369332"/>
          </a:xfrm>
          <a:prstGeom prst="rect">
            <a:avLst/>
          </a:prstGeom>
          <a:noFill/>
        </p:spPr>
        <p:txBody>
          <a:bodyPr wrap="square" rtlCol="0">
            <a:spAutoFit/>
          </a:bodyPr>
          <a:lstStyle/>
          <a:p>
            <a:r>
              <a:rPr lang="nl-NL" b="1" dirty="0"/>
              <a:t>+++</a:t>
            </a:r>
            <a:endParaRPr lang="en-GB" b="1" dirty="0"/>
          </a:p>
        </p:txBody>
      </p:sp>
      <p:sp>
        <p:nvSpPr>
          <p:cNvPr id="65" name="TextBox 64"/>
          <p:cNvSpPr txBox="1"/>
          <p:nvPr/>
        </p:nvSpPr>
        <p:spPr>
          <a:xfrm>
            <a:off x="1924388" y="4390002"/>
            <a:ext cx="706582" cy="369332"/>
          </a:xfrm>
          <a:prstGeom prst="rect">
            <a:avLst/>
          </a:prstGeom>
          <a:noFill/>
        </p:spPr>
        <p:txBody>
          <a:bodyPr wrap="square" rtlCol="0">
            <a:spAutoFit/>
          </a:bodyPr>
          <a:lstStyle/>
          <a:p>
            <a:r>
              <a:rPr lang="nl-NL" b="1" dirty="0"/>
              <a:t>++</a:t>
            </a:r>
            <a:endParaRPr lang="en-GB" b="1" dirty="0"/>
          </a:p>
        </p:txBody>
      </p:sp>
      <p:sp>
        <p:nvSpPr>
          <p:cNvPr id="66" name="Rectangle 65"/>
          <p:cNvSpPr/>
          <p:nvPr/>
        </p:nvSpPr>
        <p:spPr>
          <a:xfrm>
            <a:off x="2716503" y="6146430"/>
            <a:ext cx="6436125" cy="307777"/>
          </a:xfrm>
          <a:prstGeom prst="rect">
            <a:avLst/>
          </a:prstGeom>
        </p:spPr>
        <p:txBody>
          <a:bodyPr wrap="square">
            <a:spAutoFit/>
          </a:bodyPr>
          <a:lstStyle/>
          <a:p>
            <a:pPr algn="r"/>
            <a:r>
              <a:rPr lang="en-GB" sz="700" dirty="0" err="1"/>
              <a:t>Gallien</a:t>
            </a:r>
            <a:r>
              <a:rPr lang="en-GB" sz="700" dirty="0"/>
              <a:t> 1936. Observations sur </a:t>
            </a:r>
            <a:r>
              <a:rPr lang="en-GB" sz="700" dirty="0" err="1"/>
              <a:t>l'essaimage</a:t>
            </a:r>
            <a:r>
              <a:rPr lang="en-GB" sz="700" dirty="0"/>
              <a:t> de </a:t>
            </a:r>
            <a:r>
              <a:rPr lang="en-GB" sz="700" i="1" dirty="0" err="1"/>
              <a:t>Nereis</a:t>
            </a:r>
            <a:r>
              <a:rPr lang="en-GB" sz="700" i="1" dirty="0"/>
              <a:t> (</a:t>
            </a:r>
            <a:r>
              <a:rPr lang="en-GB" sz="700" i="1" dirty="0" err="1"/>
              <a:t>Eunereis</a:t>
            </a:r>
            <a:r>
              <a:rPr lang="en-GB" sz="700" i="1" dirty="0"/>
              <a:t>) </a:t>
            </a:r>
            <a:r>
              <a:rPr lang="en-GB" sz="700" i="1" dirty="0" err="1"/>
              <a:t>longissima</a:t>
            </a:r>
            <a:r>
              <a:rPr lang="en-GB" sz="700" dirty="0"/>
              <a:t> Johnston sur la cote </a:t>
            </a:r>
            <a:r>
              <a:rPr lang="en-GB" sz="700" dirty="0" err="1"/>
              <a:t>Boulonnaise</a:t>
            </a:r>
            <a:r>
              <a:rPr lang="en-GB" sz="700" dirty="0"/>
              <a:t>. Bull. Soc. Zool. France 61: 407-411</a:t>
            </a:r>
          </a:p>
          <a:p>
            <a:pPr algn="r"/>
            <a:r>
              <a:rPr lang="en-GB" sz="700" dirty="0" err="1"/>
              <a:t>Aiyar</a:t>
            </a:r>
            <a:r>
              <a:rPr lang="en-GB" sz="700" dirty="0"/>
              <a:t> &amp; </a:t>
            </a:r>
            <a:r>
              <a:rPr lang="en-GB" sz="700" dirty="0" err="1"/>
              <a:t>Panikkar</a:t>
            </a:r>
            <a:r>
              <a:rPr lang="en-GB" sz="700" dirty="0"/>
              <a:t> 1937. Observations on the swarming habits and lunar periodicity of </a:t>
            </a:r>
            <a:r>
              <a:rPr lang="en-GB" sz="700" i="1" dirty="0" err="1"/>
              <a:t>Platynereis</a:t>
            </a:r>
            <a:r>
              <a:rPr lang="en-GB" sz="700" dirty="0"/>
              <a:t> sp. from the Madras harbour. Proc. Indian Acad. </a:t>
            </a:r>
            <a:r>
              <a:rPr lang="en-GB" sz="700" dirty="0" err="1"/>
              <a:t>Sc</a:t>
            </a:r>
            <a:r>
              <a:rPr lang="en-GB" sz="700" dirty="0"/>
              <a:t>, B, 5(6): 245-260</a:t>
            </a:r>
          </a:p>
        </p:txBody>
      </p:sp>
      <p:sp>
        <p:nvSpPr>
          <p:cNvPr id="67" name="Rectangle 6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2" name="Afbeelding 21" descr="Afbeelding met vogel, watervogel, meeuw, zeemeeuw&#10;&#10;Automatisch gegenereerde beschrijving">
            <a:extLst>
              <a:ext uri="{FF2B5EF4-FFF2-40B4-BE49-F238E27FC236}">
                <a16:creationId xmlns:a16="http://schemas.microsoft.com/office/drawing/2014/main" id="{B0CBC178-6606-F6AA-1879-21137BDE69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613070" y="1756757"/>
            <a:ext cx="1362378" cy="1362378"/>
          </a:xfrm>
          <a:prstGeom prst="rect">
            <a:avLst/>
          </a:prstGeom>
        </p:spPr>
      </p:pic>
    </p:spTree>
    <p:extLst>
      <p:ext uri="{BB962C8B-B14F-4D97-AF65-F5344CB8AC3E}">
        <p14:creationId xmlns:p14="http://schemas.microsoft.com/office/powerpoint/2010/main" val="2264719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nl-NL" sz="2000" b="1" dirty="0">
                <a:solidFill>
                  <a:srgbClr val="C00000"/>
                </a:solidFill>
              </a:rPr>
              <a:t>Jacht op borstelwormen</a:t>
            </a:r>
          </a:p>
        </p:txBody>
      </p:sp>
      <p:pic>
        <p:nvPicPr>
          <p:cNvPr id="37" name="Picture 36">
            <a:extLst>
              <a:ext uri="{FF2B5EF4-FFF2-40B4-BE49-F238E27FC236}">
                <a16:creationId xmlns:a16="http://schemas.microsoft.com/office/drawing/2014/main" id="{9718ADF6-6F9C-4647-8FF8-2013E9056E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038" y="372727"/>
            <a:ext cx="4254561" cy="3046782"/>
          </a:xfrm>
          <a:prstGeom prst="rect">
            <a:avLst/>
          </a:prstGeom>
        </p:spPr>
      </p:pic>
      <p:pic>
        <p:nvPicPr>
          <p:cNvPr id="38" name="Picture 37">
            <a:extLst>
              <a:ext uri="{FF2B5EF4-FFF2-40B4-BE49-F238E27FC236}">
                <a16:creationId xmlns:a16="http://schemas.microsoft.com/office/drawing/2014/main" id="{072DF574-C317-416C-ADB4-D452DD8CCA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7653" y="372726"/>
            <a:ext cx="4326347" cy="4960111"/>
          </a:xfrm>
          <a:prstGeom prst="rect">
            <a:avLst/>
          </a:prstGeom>
        </p:spPr>
      </p:pic>
      <p:pic>
        <p:nvPicPr>
          <p:cNvPr id="39" name="Picture 38">
            <a:extLst>
              <a:ext uri="{FF2B5EF4-FFF2-40B4-BE49-F238E27FC236}">
                <a16:creationId xmlns:a16="http://schemas.microsoft.com/office/drawing/2014/main" id="{9383A3AB-25F4-4F99-920E-EE2D83DB3D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038" y="3522426"/>
            <a:ext cx="4254561" cy="1810412"/>
          </a:xfrm>
          <a:prstGeom prst="rect">
            <a:avLst/>
          </a:prstGeom>
        </p:spPr>
      </p:pic>
      <p:sp>
        <p:nvSpPr>
          <p:cNvPr id="40" name="TextBox 39">
            <a:extLst>
              <a:ext uri="{FF2B5EF4-FFF2-40B4-BE49-F238E27FC236}">
                <a16:creationId xmlns:a16="http://schemas.microsoft.com/office/drawing/2014/main" id="{0A077496-511C-42E8-9E9B-5438CFA5430D}"/>
              </a:ext>
            </a:extLst>
          </p:cNvPr>
          <p:cNvSpPr txBox="1"/>
          <p:nvPr/>
        </p:nvSpPr>
        <p:spPr>
          <a:xfrm>
            <a:off x="6133381" y="5065464"/>
            <a:ext cx="3029417" cy="261610"/>
          </a:xfrm>
          <a:prstGeom prst="rect">
            <a:avLst/>
          </a:prstGeom>
          <a:noFill/>
        </p:spPr>
        <p:txBody>
          <a:bodyPr wrap="square" rtlCol="0">
            <a:spAutoFit/>
          </a:bodyPr>
          <a:lstStyle/>
          <a:p>
            <a:pPr algn="r"/>
            <a:r>
              <a:rPr lang="en-US" sz="1050" dirty="0">
                <a:solidFill>
                  <a:schemeClr val="bg1"/>
                </a:solidFill>
              </a:rPr>
              <a:t>Nocturnal feeding, Mauritania, 7 Dec 2012 (CJC)</a:t>
            </a:r>
            <a:endParaRPr lang="en-150" sz="1050" dirty="0">
              <a:solidFill>
                <a:schemeClr val="bg1"/>
              </a:solidFill>
            </a:endParaRPr>
          </a:p>
        </p:txBody>
      </p:sp>
      <p:sp>
        <p:nvSpPr>
          <p:cNvPr id="41" name="Rectangle 40">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2"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781622" y="3576322"/>
            <a:ext cx="1362378" cy="1362378"/>
          </a:xfrm>
          <a:prstGeom prst="rect">
            <a:avLst/>
          </a:prstGeom>
        </p:spPr>
      </p:pic>
      <p:sp>
        <p:nvSpPr>
          <p:cNvPr id="3" name="TextBox 2"/>
          <p:cNvSpPr txBox="1"/>
          <p:nvPr/>
        </p:nvSpPr>
        <p:spPr>
          <a:xfrm>
            <a:off x="433038" y="5538158"/>
            <a:ext cx="7874200" cy="646331"/>
          </a:xfrm>
          <a:prstGeom prst="rect">
            <a:avLst/>
          </a:prstGeom>
          <a:noFill/>
        </p:spPr>
        <p:txBody>
          <a:bodyPr wrap="square" rtlCol="0">
            <a:spAutoFit/>
          </a:bodyPr>
          <a:lstStyle/>
          <a:p>
            <a:r>
              <a:rPr lang="nl-NL" b="1" dirty="0" err="1"/>
              <a:t>Voedselzoeken</a:t>
            </a:r>
            <a:r>
              <a:rPr lang="nl-NL" b="1" dirty="0"/>
              <a:t> ‘s nachts op zee, op zoek naar paaiende borstelwormen</a:t>
            </a:r>
          </a:p>
          <a:p>
            <a:r>
              <a:rPr lang="nl-NL"/>
              <a:t>In </a:t>
            </a:r>
            <a:r>
              <a:rPr lang="nl-NL" dirty="0"/>
              <a:t>dit Afrikaanse geval met hulp </a:t>
            </a:r>
            <a:r>
              <a:rPr lang="nl-NL"/>
              <a:t>van bioluminescentie *)</a:t>
            </a:r>
            <a:endParaRPr lang="en-GB" dirty="0"/>
          </a:p>
        </p:txBody>
      </p:sp>
      <p:sp>
        <p:nvSpPr>
          <p:cNvPr id="6" name="TextBox 5">
            <a:extLst>
              <a:ext uri="{FF2B5EF4-FFF2-40B4-BE49-F238E27FC236}">
                <a16:creationId xmlns:a16="http://schemas.microsoft.com/office/drawing/2014/main" id="{72685D8D-FAAF-5EBA-C1D7-A8F43251C426}"/>
              </a:ext>
            </a:extLst>
          </p:cNvPr>
          <p:cNvSpPr txBox="1"/>
          <p:nvPr/>
        </p:nvSpPr>
        <p:spPr>
          <a:xfrm>
            <a:off x="4542749" y="6172389"/>
            <a:ext cx="4603686" cy="276999"/>
          </a:xfrm>
          <a:prstGeom prst="rect">
            <a:avLst/>
          </a:prstGeom>
          <a:noFill/>
        </p:spPr>
        <p:txBody>
          <a:bodyPr wrap="square">
            <a:spAutoFit/>
          </a:bodyPr>
          <a:lstStyle/>
          <a:p>
            <a:pPr algn="r"/>
            <a:r>
              <a:rPr lang="nl-NL" sz="1200"/>
              <a:t>*) het uitstralen van licht door organismen</a:t>
            </a:r>
            <a:endParaRPr lang="en-150" sz="1200"/>
          </a:p>
        </p:txBody>
      </p:sp>
    </p:spTree>
    <p:extLst>
      <p:ext uri="{BB962C8B-B14F-4D97-AF65-F5344CB8AC3E}">
        <p14:creationId xmlns:p14="http://schemas.microsoft.com/office/powerpoint/2010/main" val="1264895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565CE-276C-0C47-29BE-8E0F304D9E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52EB87-1F15-1231-EC83-179EC84FF093}"/>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i="1">
                <a:solidFill>
                  <a:srgbClr val="C00000"/>
                </a:solidFill>
              </a:rPr>
              <a:t>A city-dweller</a:t>
            </a:r>
            <a:endParaRPr lang="nl-NL" sz="2000" b="1" i="1" dirty="0">
              <a:solidFill>
                <a:srgbClr val="C00000"/>
              </a:solidFill>
            </a:endParaRPr>
          </a:p>
        </p:txBody>
      </p:sp>
      <p:sp>
        <p:nvSpPr>
          <p:cNvPr id="41" name="Rectangle 40">
            <a:extLst>
              <a:ext uri="{FF2B5EF4-FFF2-40B4-BE49-F238E27FC236}">
                <a16:creationId xmlns:a16="http://schemas.microsoft.com/office/drawing/2014/main" id="{51E7725E-0279-59D4-039E-1A19FA01333E}"/>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3" name="Picture 2">
            <a:extLst>
              <a:ext uri="{FF2B5EF4-FFF2-40B4-BE49-F238E27FC236}">
                <a16:creationId xmlns:a16="http://schemas.microsoft.com/office/drawing/2014/main" id="{602A839A-ACDC-0DCD-EC91-233B6B4CC068}"/>
              </a:ext>
            </a:extLst>
          </p:cNvPr>
          <p:cNvPicPr>
            <a:picLocks noChangeAspect="1"/>
          </p:cNvPicPr>
          <p:nvPr/>
        </p:nvPicPr>
        <p:blipFill>
          <a:blip r:embed="rId3"/>
          <a:stretch>
            <a:fillRect/>
          </a:stretch>
        </p:blipFill>
        <p:spPr>
          <a:xfrm>
            <a:off x="1" y="372726"/>
            <a:ext cx="5098380" cy="6085164"/>
          </a:xfrm>
          <a:prstGeom prst="rect">
            <a:avLst/>
          </a:prstGeom>
        </p:spPr>
      </p:pic>
      <p:pic>
        <p:nvPicPr>
          <p:cNvPr id="5" name="Afbeelding 12">
            <a:extLst>
              <a:ext uri="{FF2B5EF4-FFF2-40B4-BE49-F238E27FC236}">
                <a16:creationId xmlns:a16="http://schemas.microsoft.com/office/drawing/2014/main" id="{34557E7C-0B45-71E7-7C89-151395C4EEE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5098381" y="372726"/>
            <a:ext cx="4045619" cy="256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70A4672-915B-3434-E45F-51363634B319}"/>
              </a:ext>
            </a:extLst>
          </p:cNvPr>
          <p:cNvSpPr txBox="1"/>
          <p:nvPr/>
        </p:nvSpPr>
        <p:spPr>
          <a:xfrm>
            <a:off x="293299" y="999206"/>
            <a:ext cx="931652" cy="369332"/>
          </a:xfrm>
          <a:prstGeom prst="rect">
            <a:avLst/>
          </a:prstGeom>
          <a:solidFill>
            <a:schemeClr val="accent6">
              <a:lumMod val="75000"/>
            </a:schemeClr>
          </a:solidFill>
        </p:spPr>
        <p:txBody>
          <a:bodyPr wrap="square" rtlCol="0">
            <a:spAutoFit/>
          </a:bodyPr>
          <a:lstStyle/>
          <a:p>
            <a:r>
              <a:rPr lang="nl-NL" b="1" dirty="0">
                <a:solidFill>
                  <a:schemeClr val="bg1"/>
                </a:solidFill>
              </a:rPr>
              <a:t>M</a:t>
            </a:r>
            <a:r>
              <a:rPr lang="nl-NL" b="1">
                <a:solidFill>
                  <a:schemeClr val="bg1"/>
                </a:solidFill>
              </a:rPr>
              <a:t>.ANK</a:t>
            </a:r>
            <a:endParaRPr lang="en-GB" b="1" dirty="0">
              <a:solidFill>
                <a:schemeClr val="bg1"/>
              </a:solidFill>
            </a:endParaRPr>
          </a:p>
        </p:txBody>
      </p:sp>
      <p:pic>
        <p:nvPicPr>
          <p:cNvPr id="9" name="Picture 8">
            <a:extLst>
              <a:ext uri="{FF2B5EF4-FFF2-40B4-BE49-F238E27FC236}">
                <a16:creationId xmlns:a16="http://schemas.microsoft.com/office/drawing/2014/main" id="{9966EDA7-760D-8501-FD9F-EAC43827FB80}"/>
              </a:ext>
            </a:extLst>
          </p:cNvPr>
          <p:cNvPicPr>
            <a:picLocks noChangeAspect="1"/>
          </p:cNvPicPr>
          <p:nvPr/>
        </p:nvPicPr>
        <p:blipFill>
          <a:blip r:embed="rId5"/>
          <a:stretch>
            <a:fillRect/>
          </a:stretch>
        </p:blipFill>
        <p:spPr>
          <a:xfrm>
            <a:off x="5247007" y="2589291"/>
            <a:ext cx="3064074" cy="3771232"/>
          </a:xfrm>
          <a:prstGeom prst="rect">
            <a:avLst/>
          </a:prstGeom>
        </p:spPr>
      </p:pic>
      <p:pic>
        <p:nvPicPr>
          <p:cNvPr id="2" name="Afbeelding 15" descr="Afbeelding met watervogel, vogel, meeuw, zeemeeuw&#10;&#10;Automatisch gegenereerde beschrijving">
            <a:extLst>
              <a:ext uri="{FF2B5EF4-FFF2-40B4-BE49-F238E27FC236}">
                <a16:creationId xmlns:a16="http://schemas.microsoft.com/office/drawing/2014/main" id="{7B0A1172-ED13-83A5-4005-79D62105DE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23203" y="1645558"/>
            <a:ext cx="1271844" cy="1271844"/>
          </a:xfrm>
          <a:prstGeom prst="rect">
            <a:avLst/>
          </a:prstGeom>
        </p:spPr>
      </p:pic>
    </p:spTree>
    <p:extLst>
      <p:ext uri="{BB962C8B-B14F-4D97-AF65-F5344CB8AC3E}">
        <p14:creationId xmlns:p14="http://schemas.microsoft.com/office/powerpoint/2010/main" val="46601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CF850-B652-D76E-8100-10B25CB178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ED3DED-7C70-4E81-2EDE-31D14D6F9E5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72725"/>
            <a:ext cx="9143936" cy="608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1270AA9-6ED6-1F6D-43FE-C06834264847}"/>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i="1">
                <a:solidFill>
                  <a:srgbClr val="C00000"/>
                </a:solidFill>
              </a:rPr>
              <a:t>A city-dweller</a:t>
            </a:r>
            <a:endParaRPr lang="nl-NL" sz="2000" b="1" i="1" dirty="0">
              <a:solidFill>
                <a:srgbClr val="C00000"/>
              </a:solidFill>
            </a:endParaRPr>
          </a:p>
        </p:txBody>
      </p:sp>
      <p:sp>
        <p:nvSpPr>
          <p:cNvPr id="41" name="Rectangle 40">
            <a:extLst>
              <a:ext uri="{FF2B5EF4-FFF2-40B4-BE49-F238E27FC236}">
                <a16:creationId xmlns:a16="http://schemas.microsoft.com/office/drawing/2014/main" id="{C50F3432-1990-23B8-BDF5-65A8E955AE4A}"/>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7" name="TextBox 6">
            <a:extLst>
              <a:ext uri="{FF2B5EF4-FFF2-40B4-BE49-F238E27FC236}">
                <a16:creationId xmlns:a16="http://schemas.microsoft.com/office/drawing/2014/main" id="{186C39F8-CECD-20C9-42C6-FB7ECFF8DCEA}"/>
              </a:ext>
            </a:extLst>
          </p:cNvPr>
          <p:cNvSpPr txBox="1"/>
          <p:nvPr/>
        </p:nvSpPr>
        <p:spPr>
          <a:xfrm>
            <a:off x="293299" y="999206"/>
            <a:ext cx="931652" cy="369332"/>
          </a:xfrm>
          <a:prstGeom prst="rect">
            <a:avLst/>
          </a:prstGeom>
          <a:solidFill>
            <a:schemeClr val="accent6">
              <a:lumMod val="75000"/>
            </a:schemeClr>
          </a:solidFill>
        </p:spPr>
        <p:txBody>
          <a:bodyPr wrap="square" rtlCol="0">
            <a:spAutoFit/>
          </a:bodyPr>
          <a:lstStyle/>
          <a:p>
            <a:r>
              <a:rPr lang="nl-NL" b="1" dirty="0">
                <a:solidFill>
                  <a:schemeClr val="bg1"/>
                </a:solidFill>
              </a:rPr>
              <a:t>M</a:t>
            </a:r>
            <a:r>
              <a:rPr lang="nl-NL" b="1">
                <a:solidFill>
                  <a:schemeClr val="bg1"/>
                </a:solidFill>
              </a:rPr>
              <a:t>.ANK</a:t>
            </a:r>
            <a:endParaRPr lang="en-GB" b="1" dirty="0">
              <a:solidFill>
                <a:schemeClr val="bg1"/>
              </a:solidFill>
            </a:endParaRPr>
          </a:p>
        </p:txBody>
      </p:sp>
      <p:pic>
        <p:nvPicPr>
          <p:cNvPr id="3" name="Afbeelding 15" descr="Afbeelding met watervogel, vogel, meeuw, zeemeeuw&#10;&#10;Automatisch gegenereerde beschrijving">
            <a:extLst>
              <a:ext uri="{FF2B5EF4-FFF2-40B4-BE49-F238E27FC236}">
                <a16:creationId xmlns:a16="http://schemas.microsoft.com/office/drawing/2014/main" id="{468E7196-770B-2F89-875C-FAA101BD04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28" y="4826156"/>
            <a:ext cx="1271844" cy="1271844"/>
          </a:xfrm>
          <a:prstGeom prst="rect">
            <a:avLst/>
          </a:prstGeom>
        </p:spPr>
      </p:pic>
    </p:spTree>
    <p:extLst>
      <p:ext uri="{BB962C8B-B14F-4D97-AF65-F5344CB8AC3E}">
        <p14:creationId xmlns:p14="http://schemas.microsoft.com/office/powerpoint/2010/main" val="300595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AD47-3A5F-DE7C-E28E-820D012E311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D714B27-5AA4-A437-AB2C-39EDF8D3C0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72726"/>
            <a:ext cx="9143936" cy="608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EACEF3E-AF2A-0031-1E54-FACDFDFA88D9}"/>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i="1">
                <a:solidFill>
                  <a:srgbClr val="C00000"/>
                </a:solidFill>
              </a:rPr>
              <a:t>A city-dweller</a:t>
            </a:r>
            <a:endParaRPr lang="nl-NL" sz="2000" b="1" i="1" dirty="0">
              <a:solidFill>
                <a:srgbClr val="C00000"/>
              </a:solidFill>
            </a:endParaRPr>
          </a:p>
        </p:txBody>
      </p:sp>
      <p:sp>
        <p:nvSpPr>
          <p:cNvPr id="41" name="Rectangle 40">
            <a:extLst>
              <a:ext uri="{FF2B5EF4-FFF2-40B4-BE49-F238E27FC236}">
                <a16:creationId xmlns:a16="http://schemas.microsoft.com/office/drawing/2014/main" id="{5F5124A0-B678-E48B-DFB6-1479D91346D5}"/>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2" name="Afbeelding 15" descr="Afbeelding met watervogel, vogel, meeuw, zeemeeuw&#10;&#10;Automatisch gegenereerde beschrijving">
            <a:extLst>
              <a:ext uri="{FF2B5EF4-FFF2-40B4-BE49-F238E27FC236}">
                <a16:creationId xmlns:a16="http://schemas.microsoft.com/office/drawing/2014/main" id="{66E425A7-7766-73F9-18C3-B37699F28E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40456" y="5001233"/>
            <a:ext cx="1271844" cy="1271844"/>
          </a:xfrm>
          <a:prstGeom prst="rect">
            <a:avLst/>
          </a:prstGeom>
        </p:spPr>
      </p:pic>
    </p:spTree>
    <p:extLst>
      <p:ext uri="{BB962C8B-B14F-4D97-AF65-F5344CB8AC3E}">
        <p14:creationId xmlns:p14="http://schemas.microsoft.com/office/powerpoint/2010/main" val="992202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BCB48-1500-EA61-16B1-81517BD036A9}"/>
            </a:ext>
          </a:extLst>
        </p:cNvPr>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942" y="4507358"/>
            <a:ext cx="2617943" cy="2361930"/>
          </a:xfrm>
          <a:prstGeom prst="rect">
            <a:avLst/>
          </a:prstGeom>
        </p:spPr>
      </p:pic>
      <p:pic>
        <p:nvPicPr>
          <p:cNvPr id="7" name="Picture 6">
            <a:extLst>
              <a:ext uri="{FF2B5EF4-FFF2-40B4-BE49-F238E27FC236}">
                <a16:creationId xmlns:a16="http://schemas.microsoft.com/office/drawing/2014/main" id="{7D021C66-EDE2-69DE-E0E9-FDE5DEEF3CE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72726"/>
            <a:ext cx="4825497" cy="321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CB80E31-205C-952B-0D90-3749A24B15D7}"/>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i="1">
                <a:solidFill>
                  <a:srgbClr val="C00000"/>
                </a:solidFill>
              </a:rPr>
              <a:t>A city-dweller</a:t>
            </a:r>
            <a:endParaRPr lang="nl-NL" sz="2000" b="1" i="1" dirty="0">
              <a:solidFill>
                <a:srgbClr val="C00000"/>
              </a:solidFill>
            </a:endParaRPr>
          </a:p>
        </p:txBody>
      </p:sp>
      <p:sp>
        <p:nvSpPr>
          <p:cNvPr id="41" name="Rectangle 40">
            <a:extLst>
              <a:ext uri="{FF2B5EF4-FFF2-40B4-BE49-F238E27FC236}">
                <a16:creationId xmlns:a16="http://schemas.microsoft.com/office/drawing/2014/main" id="{418DF1F1-70EC-29FE-5B72-5C5B2C58346B}"/>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2" name="TextBox 1">
            <a:extLst>
              <a:ext uri="{FF2B5EF4-FFF2-40B4-BE49-F238E27FC236}">
                <a16:creationId xmlns:a16="http://schemas.microsoft.com/office/drawing/2014/main" id="{3FD074AE-19D9-5A1A-3F2C-C4AEFBADF460}"/>
              </a:ext>
            </a:extLst>
          </p:cNvPr>
          <p:cNvSpPr txBox="1"/>
          <p:nvPr/>
        </p:nvSpPr>
        <p:spPr>
          <a:xfrm>
            <a:off x="-9054" y="3584028"/>
            <a:ext cx="5133315" cy="646331"/>
          </a:xfrm>
          <a:prstGeom prst="rect">
            <a:avLst/>
          </a:prstGeom>
          <a:noFill/>
        </p:spPr>
        <p:txBody>
          <a:bodyPr wrap="square" rtlCol="0">
            <a:spAutoFit/>
          </a:bodyPr>
          <a:lstStyle/>
          <a:p>
            <a:r>
              <a:rPr lang="en-US" b="1" dirty="0" err="1"/>
              <a:t>Essentiële</a:t>
            </a:r>
            <a:r>
              <a:rPr lang="en-US" b="1" dirty="0"/>
              <a:t> </a:t>
            </a:r>
            <a:r>
              <a:rPr lang="en-US" b="1" dirty="0" err="1"/>
              <a:t>kennis</a:t>
            </a:r>
            <a:r>
              <a:rPr lang="en-US" b="1" dirty="0"/>
              <a:t>:</a:t>
            </a:r>
            <a:r>
              <a:rPr lang="en-US" dirty="0"/>
              <a:t> </a:t>
            </a:r>
            <a:r>
              <a:rPr lang="en-US" dirty="0" err="1"/>
              <a:t>openingstijden</a:t>
            </a:r>
            <a:r>
              <a:rPr lang="en-US" dirty="0"/>
              <a:t>, dag van de week</a:t>
            </a:r>
          </a:p>
          <a:p>
            <a:r>
              <a:rPr lang="en-US" b="1" dirty="0" err="1"/>
              <a:t>Risico’s</a:t>
            </a:r>
            <a:r>
              <a:rPr lang="en-US" b="1" dirty="0"/>
              <a:t>: </a:t>
            </a:r>
            <a:r>
              <a:rPr lang="en-US" dirty="0" err="1"/>
              <a:t>verkeer</a:t>
            </a:r>
            <a:r>
              <a:rPr lang="en-US" dirty="0"/>
              <a:t>, </a:t>
            </a:r>
            <a:r>
              <a:rPr lang="en-US" dirty="0" err="1"/>
              <a:t>menselijke</a:t>
            </a:r>
            <a:r>
              <a:rPr lang="en-US" dirty="0"/>
              <a:t> </a:t>
            </a:r>
            <a:r>
              <a:rPr lang="en-US" dirty="0" err="1"/>
              <a:t>aanwezigheid</a:t>
            </a:r>
            <a:endParaRPr lang="en-150" dirty="0"/>
          </a:p>
        </p:txBody>
      </p:sp>
      <p:pic>
        <p:nvPicPr>
          <p:cNvPr id="3" name="Picture 2"/>
          <p:cNvPicPr>
            <a:picLocks noChangeAspect="1"/>
          </p:cNvPicPr>
          <p:nvPr/>
        </p:nvPicPr>
        <p:blipFill>
          <a:blip r:embed="rId5"/>
          <a:stretch>
            <a:fillRect/>
          </a:stretch>
        </p:blipFill>
        <p:spPr>
          <a:xfrm>
            <a:off x="5310691" y="505417"/>
            <a:ext cx="3638180" cy="2505202"/>
          </a:xfrm>
          <a:prstGeom prst="rect">
            <a:avLst/>
          </a:prstGeom>
        </p:spPr>
      </p:pic>
      <p:pic>
        <p:nvPicPr>
          <p:cNvPr id="9" name="Picture 8"/>
          <p:cNvPicPr>
            <a:picLocks noChangeAspect="1"/>
          </p:cNvPicPr>
          <p:nvPr/>
        </p:nvPicPr>
        <p:blipFill>
          <a:blip r:embed="rId6"/>
          <a:stretch>
            <a:fillRect/>
          </a:stretch>
        </p:blipFill>
        <p:spPr>
          <a:xfrm>
            <a:off x="5002331" y="3143310"/>
            <a:ext cx="3710347" cy="2982948"/>
          </a:xfrm>
          <a:prstGeom prst="rect">
            <a:avLst/>
          </a:prstGeom>
        </p:spPr>
      </p:pic>
      <p:pic>
        <p:nvPicPr>
          <p:cNvPr id="8" name="Afbeelding 15" descr="Afbeelding met watervogel, vogel, meeuw, zeemeeuw&#10;&#10;Automatisch gegenereerde beschrijving">
            <a:extLst>
              <a:ext uri="{FF2B5EF4-FFF2-40B4-BE49-F238E27FC236}">
                <a16:creationId xmlns:a16="http://schemas.microsoft.com/office/drawing/2014/main" id="{66E425A7-7766-73F9-18C3-B37699F28E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962858" y="5334335"/>
            <a:ext cx="1271844" cy="1271844"/>
          </a:xfrm>
          <a:prstGeom prst="rect">
            <a:avLst/>
          </a:prstGeom>
        </p:spPr>
      </p:pic>
      <p:grpSp>
        <p:nvGrpSpPr>
          <p:cNvPr id="15" name="Group 14"/>
          <p:cNvGrpSpPr/>
          <p:nvPr/>
        </p:nvGrpSpPr>
        <p:grpSpPr>
          <a:xfrm>
            <a:off x="1186508" y="4546575"/>
            <a:ext cx="3293799" cy="1268146"/>
            <a:chOff x="1186508" y="4546575"/>
            <a:chExt cx="3293799" cy="1268146"/>
          </a:xfrm>
        </p:grpSpPr>
        <p:pic>
          <p:nvPicPr>
            <p:cNvPr id="10" name="Picture 9"/>
            <p:cNvPicPr>
              <a:picLocks noChangeAspect="1"/>
            </p:cNvPicPr>
            <p:nvPr/>
          </p:nvPicPr>
          <p:blipFill>
            <a:blip r:embed="rId8"/>
            <a:stretch>
              <a:fillRect/>
            </a:stretch>
          </p:blipFill>
          <p:spPr>
            <a:xfrm>
              <a:off x="2585023" y="4818894"/>
              <a:ext cx="1895284" cy="995827"/>
            </a:xfrm>
            <a:prstGeom prst="rect">
              <a:avLst/>
            </a:prstGeom>
            <a:ln w="34925">
              <a:solidFill>
                <a:srgbClr val="C00000"/>
              </a:solidFill>
            </a:ln>
          </p:spPr>
        </p:pic>
        <p:sp>
          <p:nvSpPr>
            <p:cNvPr id="12" name="Rectangle 11"/>
            <p:cNvSpPr/>
            <p:nvPr/>
          </p:nvSpPr>
          <p:spPr>
            <a:xfrm>
              <a:off x="1186508" y="4546575"/>
              <a:ext cx="517585" cy="40969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a:stCxn id="12" idx="3"/>
              <a:endCxn id="10" idx="1"/>
            </p:cNvCxnSpPr>
            <p:nvPr/>
          </p:nvCxnSpPr>
          <p:spPr>
            <a:xfrm>
              <a:off x="1704093" y="4751425"/>
              <a:ext cx="880930" cy="56538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417389" y="2286000"/>
            <a:ext cx="1440115" cy="370936"/>
          </a:xfrm>
          <a:prstGeom prst="rect">
            <a:avLst/>
          </a:prstGeom>
          <a:noFill/>
        </p:spPr>
        <p:txBody>
          <a:bodyPr wrap="square" rtlCol="0">
            <a:spAutoFit/>
          </a:bodyPr>
          <a:lstStyle/>
          <a:p>
            <a:r>
              <a:rPr lang="nl-NL" dirty="0" err="1">
                <a:solidFill>
                  <a:schemeClr val="bg1"/>
                </a:solidFill>
              </a:rPr>
              <a:t>hemaworst</a:t>
            </a:r>
            <a:endParaRPr lang="en-GB" dirty="0">
              <a:solidFill>
                <a:schemeClr val="bg1"/>
              </a:solidFill>
            </a:endParaRPr>
          </a:p>
        </p:txBody>
      </p:sp>
      <p:sp>
        <p:nvSpPr>
          <p:cNvPr id="5" name="TextBox 4">
            <a:extLst>
              <a:ext uri="{FF2B5EF4-FFF2-40B4-BE49-F238E27FC236}">
                <a16:creationId xmlns:a16="http://schemas.microsoft.com/office/drawing/2014/main" id="{3D270337-0AAB-9A37-9C40-7CADD6FB27E2}"/>
              </a:ext>
            </a:extLst>
          </p:cNvPr>
          <p:cNvSpPr txBox="1"/>
          <p:nvPr/>
        </p:nvSpPr>
        <p:spPr>
          <a:xfrm>
            <a:off x="2722885" y="6171523"/>
            <a:ext cx="1418785" cy="276999"/>
          </a:xfrm>
          <a:prstGeom prst="rect">
            <a:avLst/>
          </a:prstGeom>
          <a:noFill/>
        </p:spPr>
        <p:txBody>
          <a:bodyPr wrap="square" rtlCol="0">
            <a:spAutoFit/>
          </a:bodyPr>
          <a:lstStyle/>
          <a:p>
            <a:r>
              <a:rPr lang="en-US" sz="1200"/>
              <a:t>Cornwall (UK)</a:t>
            </a:r>
            <a:endParaRPr lang="en-150" sz="1200"/>
          </a:p>
        </p:txBody>
      </p:sp>
    </p:spTree>
    <p:extLst>
      <p:ext uri="{BB962C8B-B14F-4D97-AF65-F5344CB8AC3E}">
        <p14:creationId xmlns:p14="http://schemas.microsoft.com/office/powerpoint/2010/main" val="93843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BCB48-1500-EA61-16B1-81517BD036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B80E31-205C-952B-0D90-3749A24B15D7}"/>
              </a:ext>
            </a:extLst>
          </p:cNvPr>
          <p:cNvSpPr/>
          <p:nvPr/>
        </p:nvSpPr>
        <p:spPr>
          <a:xfrm>
            <a:off x="64" y="-27384"/>
            <a:ext cx="9144000" cy="400110"/>
          </a:xfrm>
          <a:prstGeom prst="rect">
            <a:avLst/>
          </a:prstGeom>
          <a:solidFill>
            <a:schemeClr val="accent1"/>
          </a:solidFill>
        </p:spPr>
        <p:txBody>
          <a:bodyPr wrap="square">
            <a:spAutoFit/>
          </a:bodyPr>
          <a:lstStyle/>
          <a:p>
            <a:pPr algn="r"/>
            <a:r>
              <a:rPr lang="nl-NL" sz="2000" b="1" i="1">
                <a:solidFill>
                  <a:srgbClr val="C00000"/>
                </a:solidFill>
              </a:rPr>
              <a:t>A city-dweller</a:t>
            </a:r>
            <a:endParaRPr lang="nl-NL" sz="2000" b="1" i="1" dirty="0">
              <a:solidFill>
                <a:srgbClr val="C00000"/>
              </a:solidFill>
            </a:endParaRPr>
          </a:p>
        </p:txBody>
      </p:sp>
      <p:sp>
        <p:nvSpPr>
          <p:cNvPr id="41" name="Rectangle 40">
            <a:extLst>
              <a:ext uri="{FF2B5EF4-FFF2-40B4-BE49-F238E27FC236}">
                <a16:creationId xmlns:a16="http://schemas.microsoft.com/office/drawing/2014/main" id="{418DF1F1-70EC-29FE-5B72-5C5B2C58346B}"/>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5" name="TextBox 4">
            <a:extLst>
              <a:ext uri="{FF2B5EF4-FFF2-40B4-BE49-F238E27FC236}">
                <a16:creationId xmlns:a16="http://schemas.microsoft.com/office/drawing/2014/main" id="{8A99D82D-C2CC-086F-1456-3FCA6C14A34A}"/>
              </a:ext>
            </a:extLst>
          </p:cNvPr>
          <p:cNvSpPr txBox="1"/>
          <p:nvPr/>
        </p:nvSpPr>
        <p:spPr>
          <a:xfrm>
            <a:off x="5058657" y="480848"/>
            <a:ext cx="4085343" cy="3944285"/>
          </a:xfrm>
          <a:prstGeom prst="rect">
            <a:avLst/>
          </a:prstGeom>
          <a:noFill/>
        </p:spPr>
        <p:txBody>
          <a:bodyPr wrap="square">
            <a:spAutoFit/>
          </a:bodyPr>
          <a:lstStyle/>
          <a:p>
            <a:pPr>
              <a:lnSpc>
                <a:spcPct val="107000"/>
              </a:lnSpc>
              <a:spcAft>
                <a:spcPts val="800"/>
              </a:spcAft>
            </a:pPr>
            <a:r>
              <a:rPr lang="en-US" sz="1600" kern="100" dirty="0">
                <a:effectLst/>
                <a:latin typeface="Aptos" panose="020B0004020202020204" pitchFamily="34" charset="0"/>
                <a:ea typeface="Aptos" panose="020B0004020202020204" pitchFamily="34" charset="0"/>
                <a:cs typeface="Arial" panose="020B0604020202020204" pitchFamily="34" charset="0"/>
              </a:rPr>
              <a:t>Coulson </a:t>
            </a:r>
            <a:r>
              <a:rPr lang="en-US" sz="1600" i="1" kern="100" dirty="0">
                <a:effectLst/>
                <a:latin typeface="Aptos" panose="020B0004020202020204" pitchFamily="34" charset="0"/>
                <a:ea typeface="Aptos" panose="020B0004020202020204" pitchFamily="34" charset="0"/>
                <a:cs typeface="Arial" panose="020B0604020202020204" pitchFamily="34" charset="0"/>
              </a:rPr>
              <a:t>et al.</a:t>
            </a:r>
            <a:r>
              <a:rPr lang="en-US" sz="1600" kern="100" dirty="0">
                <a:effectLst/>
                <a:latin typeface="Aptos" panose="020B0004020202020204" pitchFamily="34" charset="0"/>
                <a:ea typeface="Aptos" panose="020B0004020202020204" pitchFamily="34" charset="0"/>
                <a:cs typeface="Arial" panose="020B0604020202020204" pitchFamily="34" charset="0"/>
              </a:rPr>
              <a:t> 1987. </a:t>
            </a:r>
            <a:r>
              <a:rPr lang="en-US" sz="1600" b="1" kern="100" dirty="0">
                <a:effectLst/>
                <a:latin typeface="Aptos" panose="020B0004020202020204" pitchFamily="34" charset="0"/>
                <a:ea typeface="Aptos" panose="020B0004020202020204" pitchFamily="34" charset="0"/>
                <a:cs typeface="Arial" panose="020B0604020202020204" pitchFamily="34" charset="0"/>
              </a:rPr>
              <a:t>Use of refuse tips by adult British Herring Gulls </a:t>
            </a:r>
            <a:r>
              <a:rPr lang="en-US" sz="1600" b="1" i="1" kern="100" dirty="0">
                <a:effectLst/>
                <a:latin typeface="Aptos" panose="020B0004020202020204" pitchFamily="34" charset="0"/>
                <a:ea typeface="Aptos" panose="020B0004020202020204" pitchFamily="34" charset="0"/>
                <a:cs typeface="Arial" panose="020B0604020202020204" pitchFamily="34" charset="0"/>
              </a:rPr>
              <a:t>Larus </a:t>
            </a:r>
            <a:r>
              <a:rPr lang="en-US" sz="1600" b="1" i="1" kern="100" dirty="0" err="1">
                <a:effectLst/>
                <a:latin typeface="Aptos" panose="020B0004020202020204" pitchFamily="34" charset="0"/>
                <a:ea typeface="Aptos" panose="020B0004020202020204" pitchFamily="34" charset="0"/>
                <a:cs typeface="Arial" panose="020B0604020202020204" pitchFamily="34" charset="0"/>
              </a:rPr>
              <a:t>argentatus</a:t>
            </a:r>
            <a:r>
              <a:rPr lang="en-US" sz="1600" b="1" kern="100" dirty="0">
                <a:effectLst/>
                <a:latin typeface="Aptos" panose="020B0004020202020204" pitchFamily="34" charset="0"/>
                <a:ea typeface="Aptos" panose="020B0004020202020204" pitchFamily="34" charset="0"/>
                <a:cs typeface="Arial" panose="020B0604020202020204" pitchFamily="34" charset="0"/>
              </a:rPr>
              <a:t> during the week</a:t>
            </a:r>
            <a:r>
              <a:rPr lang="en-US" sz="1600" kern="100" dirty="0">
                <a:effectLst/>
                <a:latin typeface="Aptos" panose="020B0004020202020204" pitchFamily="34" charset="0"/>
                <a:ea typeface="Aptos" panose="020B0004020202020204" pitchFamily="34" charset="0"/>
                <a:cs typeface="Arial" panose="020B0604020202020204" pitchFamily="34" charset="0"/>
              </a:rPr>
              <a:t>. J. Appl. Ecol. 24: 789-800</a:t>
            </a:r>
            <a:endParaRPr lang="en-150" sz="16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kern="100" dirty="0">
                <a:effectLst/>
                <a:latin typeface="Aptos" panose="020B0004020202020204" pitchFamily="34" charset="0"/>
                <a:ea typeface="Aptos" panose="020B0004020202020204" pitchFamily="34" charset="0"/>
                <a:cs typeface="Arial" panose="020B0604020202020204" pitchFamily="34" charset="0"/>
              </a:rPr>
              <a:t> </a:t>
            </a:r>
            <a:endParaRPr lang="en-150" sz="14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kern="100" dirty="0" err="1">
                <a:effectLst/>
                <a:latin typeface="Aptos" panose="020B0004020202020204" pitchFamily="34" charset="0"/>
                <a:ea typeface="Aptos" panose="020B0004020202020204" pitchFamily="34" charset="0"/>
                <a:cs typeface="Arial" panose="020B0604020202020204" pitchFamily="34" charset="0"/>
              </a:rPr>
              <a:t>Aankomst</a:t>
            </a:r>
            <a:r>
              <a:rPr lang="en-US" sz="1400" kern="100" dirty="0">
                <a:effectLst/>
                <a:latin typeface="Aptos" panose="020B0004020202020204" pitchFamily="34" charset="0"/>
                <a:ea typeface="Aptos" panose="020B0004020202020204" pitchFamily="34" charset="0"/>
                <a:cs typeface="Arial" panose="020B0604020202020204" pitchFamily="34" charset="0"/>
              </a:rPr>
              <a:t>- en </a:t>
            </a:r>
            <a:r>
              <a:rPr lang="en-US" sz="1400" kern="100" dirty="0" err="1">
                <a:effectLst/>
                <a:latin typeface="Aptos" panose="020B0004020202020204" pitchFamily="34" charset="0"/>
                <a:ea typeface="Aptos" panose="020B0004020202020204" pitchFamily="34" charset="0"/>
                <a:cs typeface="Arial" panose="020B0604020202020204" pitchFamily="34" charset="0"/>
              </a:rPr>
              <a:t>vertrek</a:t>
            </a:r>
            <a:r>
              <a:rPr lang="en-US" sz="1400" kern="100" dirty="0">
                <a:effectLst/>
                <a:latin typeface="Aptos" panose="020B0004020202020204" pitchFamily="34" charset="0"/>
                <a:ea typeface="Aptos" panose="020B0004020202020204" pitchFamily="34" charset="0"/>
                <a:cs typeface="Arial" panose="020B0604020202020204" pitchFamily="34" charset="0"/>
              </a:rPr>
              <a:t> van de </a:t>
            </a:r>
            <a:r>
              <a:rPr lang="en-US" sz="1400" kern="100" dirty="0" err="1">
                <a:effectLst/>
                <a:latin typeface="Aptos" panose="020B0004020202020204" pitchFamily="34" charset="0"/>
                <a:ea typeface="Aptos" panose="020B0004020202020204" pitchFamily="34" charset="0"/>
                <a:cs typeface="Arial" panose="020B0604020202020204" pitchFamily="34" charset="0"/>
              </a:rPr>
              <a:t>vogels</a:t>
            </a:r>
            <a:r>
              <a:rPr lang="en-US" sz="1400" kern="100" dirty="0">
                <a:effectLst/>
                <a:latin typeface="Aptos" panose="020B0004020202020204" pitchFamily="34" charset="0"/>
                <a:ea typeface="Aptos" panose="020B0004020202020204" pitchFamily="34" charset="0"/>
                <a:cs typeface="Arial" panose="020B0604020202020204" pitchFamily="34" charset="0"/>
              </a:rPr>
              <a:t> </a:t>
            </a:r>
            <a:r>
              <a:rPr lang="en-US" sz="1400" kern="100" dirty="0" err="1">
                <a:effectLst/>
                <a:latin typeface="Aptos" panose="020B0004020202020204" pitchFamily="34" charset="0"/>
                <a:ea typeface="Aptos" panose="020B0004020202020204" pitchFamily="34" charset="0"/>
                <a:cs typeface="Arial" panose="020B0604020202020204" pitchFamily="34" charset="0"/>
              </a:rPr>
              <a:t>werden</a:t>
            </a:r>
            <a:r>
              <a:rPr lang="en-US" sz="1400" kern="100" dirty="0">
                <a:effectLst/>
                <a:latin typeface="Aptos" panose="020B0004020202020204" pitchFamily="34" charset="0"/>
                <a:ea typeface="Aptos" panose="020B0004020202020204" pitchFamily="34" charset="0"/>
                <a:cs typeface="Arial" panose="020B0604020202020204" pitchFamily="34" charset="0"/>
              </a:rPr>
              <a:t> </a:t>
            </a:r>
            <a:r>
              <a:rPr lang="en-US" sz="1400" kern="100" dirty="0" err="1">
                <a:effectLst/>
                <a:latin typeface="Aptos" panose="020B0004020202020204" pitchFamily="34" charset="0"/>
                <a:ea typeface="Aptos" panose="020B0004020202020204" pitchFamily="34" charset="0"/>
                <a:cs typeface="Arial" panose="020B0604020202020204" pitchFamily="34" charset="0"/>
              </a:rPr>
              <a:t>bepaald</a:t>
            </a:r>
            <a:r>
              <a:rPr lang="en-US" sz="1400" kern="100" dirty="0">
                <a:effectLst/>
                <a:latin typeface="Aptos" panose="020B0004020202020204" pitchFamily="34" charset="0"/>
                <a:ea typeface="Aptos" panose="020B0004020202020204" pitchFamily="34" charset="0"/>
                <a:cs typeface="Arial" panose="020B0604020202020204" pitchFamily="34" charset="0"/>
              </a:rPr>
              <a:t> door </a:t>
            </a:r>
            <a:r>
              <a:rPr lang="en-US" sz="1400" kern="100" dirty="0" err="1">
                <a:effectLst/>
                <a:latin typeface="Aptos" panose="020B0004020202020204" pitchFamily="34" charset="0"/>
                <a:ea typeface="Aptos" panose="020B0004020202020204" pitchFamily="34" charset="0"/>
                <a:cs typeface="Arial" panose="020B0604020202020204" pitchFamily="34" charset="0"/>
              </a:rPr>
              <a:t>openingsuren</a:t>
            </a:r>
            <a:r>
              <a:rPr lang="en-US" sz="1400" kern="100" dirty="0">
                <a:effectLst/>
                <a:latin typeface="Aptos" panose="020B0004020202020204" pitchFamily="34" charset="0"/>
                <a:ea typeface="Aptos" panose="020B0004020202020204" pitchFamily="34" charset="0"/>
                <a:cs typeface="Arial" panose="020B0604020202020204" pitchFamily="34" charset="0"/>
              </a:rPr>
              <a:t> (</a:t>
            </a:r>
            <a:r>
              <a:rPr lang="en-US" sz="1400" kern="100" dirty="0" err="1">
                <a:effectLst/>
                <a:latin typeface="Aptos" panose="020B0004020202020204" pitchFamily="34" charset="0"/>
                <a:ea typeface="Aptos" panose="020B0004020202020204" pitchFamily="34" charset="0"/>
                <a:cs typeface="Arial" panose="020B0604020202020204" pitchFamily="34" charset="0"/>
              </a:rPr>
              <a:t>werkzaamheden</a:t>
            </a:r>
            <a:r>
              <a:rPr lang="en-US" sz="1400" kern="100" dirty="0">
                <a:effectLst/>
                <a:latin typeface="Aptos" panose="020B0004020202020204" pitchFamily="34" charset="0"/>
                <a:ea typeface="Aptos" panose="020B0004020202020204" pitchFamily="34" charset="0"/>
                <a:cs typeface="Arial" panose="020B0604020202020204" pitchFamily="34" charset="0"/>
              </a:rPr>
              <a:t>) van de belt en </a:t>
            </a:r>
            <a:r>
              <a:rPr lang="en-US" sz="1400" kern="100" dirty="0" err="1">
                <a:effectLst/>
                <a:latin typeface="Aptos" panose="020B0004020202020204" pitchFamily="34" charset="0"/>
                <a:ea typeface="Aptos" panose="020B0004020202020204" pitchFamily="34" charset="0"/>
                <a:cs typeface="Arial" panose="020B0604020202020204" pitchFamily="34" charset="0"/>
              </a:rPr>
              <a:t>niet</a:t>
            </a:r>
            <a:r>
              <a:rPr lang="en-US" sz="1400" kern="100" dirty="0">
                <a:effectLst/>
                <a:latin typeface="Aptos" panose="020B0004020202020204" pitchFamily="34" charset="0"/>
                <a:ea typeface="Aptos" panose="020B0004020202020204" pitchFamily="34" charset="0"/>
                <a:cs typeface="Arial" panose="020B0604020202020204" pitchFamily="34" charset="0"/>
              </a:rPr>
              <a:t> door </a:t>
            </a:r>
            <a:r>
              <a:rPr lang="en-US" sz="1400" kern="100" dirty="0" err="1">
                <a:effectLst/>
                <a:latin typeface="Aptos" panose="020B0004020202020204" pitchFamily="34" charset="0"/>
                <a:ea typeface="Aptos" panose="020B0004020202020204" pitchFamily="34" charset="0"/>
                <a:cs typeface="Arial" panose="020B0604020202020204" pitchFamily="34" charset="0"/>
              </a:rPr>
              <a:t>daglicht</a:t>
            </a:r>
            <a:endParaRPr lang="en-150" sz="14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kern="100" dirty="0">
                <a:effectLst/>
                <a:latin typeface="Aptos" panose="020B0004020202020204" pitchFamily="34" charset="0"/>
                <a:ea typeface="Aptos" panose="020B0004020202020204" pitchFamily="34" charset="0"/>
                <a:cs typeface="Arial" panose="020B0604020202020204" pitchFamily="34" charset="0"/>
              </a:rPr>
              <a:t>Werk op de belt had </a:t>
            </a:r>
            <a:r>
              <a:rPr lang="en-US" sz="1400" kern="100" dirty="0" err="1">
                <a:effectLst/>
                <a:latin typeface="Aptos" panose="020B0004020202020204" pitchFamily="34" charset="0"/>
                <a:ea typeface="Aptos" panose="020B0004020202020204" pitchFamily="34" charset="0"/>
                <a:cs typeface="Arial" panose="020B0604020202020204" pitchFamily="34" charset="0"/>
              </a:rPr>
              <a:t>een</a:t>
            </a:r>
            <a:r>
              <a:rPr lang="en-US" sz="1400" kern="100" dirty="0">
                <a:effectLst/>
                <a:latin typeface="Aptos" panose="020B0004020202020204" pitchFamily="34" charset="0"/>
                <a:ea typeface="Aptos" panose="020B0004020202020204" pitchFamily="34" charset="0"/>
                <a:cs typeface="Arial" panose="020B0604020202020204" pitchFamily="34" charset="0"/>
              </a:rPr>
              <a:t> </a:t>
            </a:r>
            <a:r>
              <a:rPr lang="en-US" sz="1400" kern="100" dirty="0" err="1">
                <a:effectLst/>
                <a:latin typeface="Aptos" panose="020B0004020202020204" pitchFamily="34" charset="0"/>
                <a:ea typeface="Aptos" panose="020B0004020202020204" pitchFamily="34" charset="0"/>
                <a:cs typeface="Arial" panose="020B0604020202020204" pitchFamily="34" charset="0"/>
              </a:rPr>
              <a:t>grote</a:t>
            </a:r>
            <a:r>
              <a:rPr lang="en-US" sz="1400" kern="100" dirty="0">
                <a:effectLst/>
                <a:latin typeface="Aptos" panose="020B0004020202020204" pitchFamily="34" charset="0"/>
                <a:ea typeface="Aptos" panose="020B0004020202020204" pitchFamily="34" charset="0"/>
                <a:cs typeface="Arial" panose="020B0604020202020204" pitchFamily="34" charset="0"/>
              </a:rPr>
              <a:t> </a:t>
            </a:r>
            <a:r>
              <a:rPr lang="en-US" sz="1400" kern="100" dirty="0" err="1">
                <a:effectLst/>
                <a:latin typeface="Aptos" panose="020B0004020202020204" pitchFamily="34" charset="0"/>
                <a:ea typeface="Aptos" panose="020B0004020202020204" pitchFamily="34" charset="0"/>
                <a:cs typeface="Arial" panose="020B0604020202020204" pitchFamily="34" charset="0"/>
              </a:rPr>
              <a:t>invloed</a:t>
            </a:r>
            <a:r>
              <a:rPr lang="en-US" sz="1400" kern="100" dirty="0">
                <a:effectLst/>
                <a:latin typeface="Aptos" panose="020B0004020202020204" pitchFamily="34" charset="0"/>
                <a:ea typeface="Aptos" panose="020B0004020202020204" pitchFamily="34" charset="0"/>
                <a:cs typeface="Arial" panose="020B0604020202020204" pitchFamily="34" charset="0"/>
              </a:rPr>
              <a:t> op de </a:t>
            </a:r>
            <a:r>
              <a:rPr lang="en-US" sz="1400" kern="100" dirty="0" err="1">
                <a:effectLst/>
                <a:latin typeface="Aptos" panose="020B0004020202020204" pitchFamily="34" charset="0"/>
                <a:ea typeface="Aptos" panose="020B0004020202020204" pitchFamily="34" charset="0"/>
                <a:cs typeface="Arial" panose="020B0604020202020204" pitchFamily="34" charset="0"/>
              </a:rPr>
              <a:t>aanwezigheid</a:t>
            </a:r>
            <a:r>
              <a:rPr lang="en-US" sz="1400" kern="100" dirty="0">
                <a:effectLst/>
                <a:latin typeface="Aptos" panose="020B0004020202020204" pitchFamily="34" charset="0"/>
                <a:ea typeface="Aptos" panose="020B0004020202020204" pitchFamily="34" charset="0"/>
                <a:cs typeface="Arial" panose="020B0604020202020204" pitchFamily="34" charset="0"/>
              </a:rPr>
              <a:t> van </a:t>
            </a:r>
            <a:r>
              <a:rPr lang="en-US" sz="1400" kern="100" dirty="0" err="1">
                <a:effectLst/>
                <a:latin typeface="Aptos" panose="020B0004020202020204" pitchFamily="34" charset="0"/>
                <a:ea typeface="Aptos" panose="020B0004020202020204" pitchFamily="34" charset="0"/>
                <a:cs typeface="Arial" panose="020B0604020202020204" pitchFamily="34" charset="0"/>
              </a:rPr>
              <a:t>meeuwen</a:t>
            </a:r>
            <a:r>
              <a:rPr lang="en-US" sz="1400" kern="100" dirty="0">
                <a:effectLst/>
                <a:latin typeface="Aptos" panose="020B0004020202020204" pitchFamily="34" charset="0"/>
                <a:ea typeface="Aptos" panose="020B0004020202020204" pitchFamily="34" charset="0"/>
                <a:cs typeface="Arial" panose="020B0604020202020204" pitchFamily="34" charset="0"/>
              </a:rPr>
              <a:t>. </a:t>
            </a:r>
            <a:endParaRPr lang="en-150" sz="14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kern="100" dirty="0" err="1">
                <a:effectLst/>
                <a:latin typeface="Aptos" panose="020B0004020202020204" pitchFamily="34" charset="0"/>
                <a:ea typeface="Aptos" panose="020B0004020202020204" pitchFamily="34" charset="0"/>
                <a:cs typeface="Arial" panose="020B0604020202020204" pitchFamily="34" charset="0"/>
              </a:rPr>
              <a:t>Voornaamste</a:t>
            </a:r>
            <a:r>
              <a:rPr lang="en-US" sz="1400" kern="100" dirty="0">
                <a:effectLst/>
                <a:latin typeface="Aptos" panose="020B0004020202020204" pitchFamily="34" charset="0"/>
                <a:ea typeface="Aptos" panose="020B0004020202020204" pitchFamily="34" charset="0"/>
                <a:cs typeface="Arial" panose="020B0604020202020204" pitchFamily="34" charset="0"/>
              </a:rPr>
              <a:t> </a:t>
            </a:r>
            <a:r>
              <a:rPr lang="en-US" sz="1400" kern="100" dirty="0" err="1">
                <a:effectLst/>
                <a:latin typeface="Aptos" panose="020B0004020202020204" pitchFamily="34" charset="0"/>
                <a:ea typeface="Aptos" panose="020B0004020202020204" pitchFamily="34" charset="0"/>
                <a:cs typeface="Arial" panose="020B0604020202020204" pitchFamily="34" charset="0"/>
              </a:rPr>
              <a:t>periode</a:t>
            </a:r>
            <a:r>
              <a:rPr lang="en-US" sz="1400" kern="100" dirty="0">
                <a:effectLst/>
                <a:latin typeface="Aptos" panose="020B0004020202020204" pitchFamily="34" charset="0"/>
                <a:ea typeface="Aptos" panose="020B0004020202020204" pitchFamily="34" charset="0"/>
                <a:cs typeface="Arial" panose="020B0604020202020204" pitchFamily="34" charset="0"/>
              </a:rPr>
              <a:t> van </a:t>
            </a:r>
            <a:r>
              <a:rPr lang="en-US" sz="1400" kern="100" dirty="0" err="1">
                <a:effectLst/>
                <a:latin typeface="Aptos" panose="020B0004020202020204" pitchFamily="34" charset="0"/>
                <a:ea typeface="Aptos" panose="020B0004020202020204" pitchFamily="34" charset="0"/>
                <a:cs typeface="Arial" panose="020B0604020202020204" pitchFamily="34" charset="0"/>
              </a:rPr>
              <a:t>foerageren</a:t>
            </a:r>
            <a:r>
              <a:rPr lang="en-US" sz="1400" kern="100" dirty="0">
                <a:effectLst/>
                <a:latin typeface="Aptos" panose="020B0004020202020204" pitchFamily="34" charset="0"/>
                <a:ea typeface="Aptos" panose="020B0004020202020204" pitchFamily="34" charset="0"/>
                <a:cs typeface="Arial" panose="020B0604020202020204" pitchFamily="34" charset="0"/>
              </a:rPr>
              <a:t> van 12.00-12.30 </a:t>
            </a:r>
            <a:r>
              <a:rPr lang="en-US" sz="1400" kern="100" dirty="0" err="1">
                <a:effectLst/>
                <a:latin typeface="Aptos" panose="020B0004020202020204" pitchFamily="34" charset="0"/>
                <a:ea typeface="Aptos" panose="020B0004020202020204" pitchFamily="34" charset="0"/>
                <a:cs typeface="Arial" panose="020B0604020202020204" pitchFamily="34" charset="0"/>
              </a:rPr>
              <a:t>uur</a:t>
            </a:r>
            <a:r>
              <a:rPr lang="en-US" sz="1400" kern="100" dirty="0">
                <a:effectLst/>
                <a:latin typeface="Aptos" panose="020B0004020202020204" pitchFamily="34" charset="0"/>
                <a:ea typeface="Aptos" panose="020B0004020202020204" pitchFamily="34" charset="0"/>
                <a:cs typeface="Arial" panose="020B0604020202020204" pitchFamily="34" charset="0"/>
              </a:rPr>
              <a:t>, </a:t>
            </a:r>
            <a:r>
              <a:rPr lang="en-US" sz="1400" kern="100" dirty="0" err="1">
                <a:effectLst/>
                <a:latin typeface="Aptos" panose="020B0004020202020204" pitchFamily="34" charset="0"/>
                <a:ea typeface="Aptos" panose="020B0004020202020204" pitchFamily="34" charset="0"/>
                <a:cs typeface="Arial" panose="020B0604020202020204" pitchFamily="34" charset="0"/>
              </a:rPr>
              <a:t>als</a:t>
            </a:r>
            <a:r>
              <a:rPr lang="en-US" sz="1400" kern="100" dirty="0">
                <a:effectLst/>
                <a:latin typeface="Aptos" panose="020B0004020202020204" pitchFamily="34" charset="0"/>
                <a:ea typeface="Aptos" panose="020B0004020202020204" pitchFamily="34" charset="0"/>
                <a:cs typeface="Arial" panose="020B0604020202020204" pitchFamily="34" charset="0"/>
              </a:rPr>
              <a:t> het werk op de belt </a:t>
            </a:r>
            <a:r>
              <a:rPr lang="en-US" sz="1400" kern="100" dirty="0" err="1">
                <a:effectLst/>
                <a:latin typeface="Aptos" panose="020B0004020202020204" pitchFamily="34" charset="0"/>
                <a:ea typeface="Aptos" panose="020B0004020202020204" pitchFamily="34" charset="0"/>
                <a:cs typeface="Arial" panose="020B0604020202020204" pitchFamily="34" charset="0"/>
              </a:rPr>
              <a:t>tijdens</a:t>
            </a:r>
            <a:r>
              <a:rPr lang="en-US" sz="1400" kern="100" dirty="0">
                <a:effectLst/>
                <a:latin typeface="Aptos" panose="020B0004020202020204" pitchFamily="34" charset="0"/>
                <a:ea typeface="Aptos" panose="020B0004020202020204" pitchFamily="34" charset="0"/>
                <a:cs typeface="Arial" panose="020B0604020202020204" pitchFamily="34" charset="0"/>
              </a:rPr>
              <a:t> de lunch even </a:t>
            </a:r>
            <a:r>
              <a:rPr lang="en-US" sz="1400" kern="100" dirty="0" err="1">
                <a:effectLst/>
                <a:latin typeface="Aptos" panose="020B0004020202020204" pitchFamily="34" charset="0"/>
                <a:ea typeface="Aptos" panose="020B0004020202020204" pitchFamily="34" charset="0"/>
                <a:cs typeface="Arial" panose="020B0604020202020204" pitchFamily="34" charset="0"/>
              </a:rPr>
              <a:t>stillag</a:t>
            </a:r>
            <a:r>
              <a:rPr lang="en-US" sz="1400" kern="100" dirty="0">
                <a:effectLst/>
                <a:latin typeface="Aptos" panose="020B0004020202020204" pitchFamily="34" charset="0"/>
                <a:ea typeface="Aptos" panose="020B0004020202020204" pitchFamily="34" charset="0"/>
                <a:cs typeface="Arial" panose="020B0604020202020204" pitchFamily="34" charset="0"/>
              </a:rPr>
              <a:t>.</a:t>
            </a:r>
            <a:endParaRPr lang="en-150" sz="14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kern="100" dirty="0">
                <a:effectLst/>
                <a:latin typeface="Aptos" panose="020B0004020202020204" pitchFamily="34" charset="0"/>
                <a:ea typeface="Aptos" panose="020B0004020202020204" pitchFamily="34" charset="0"/>
                <a:cs typeface="Arial" panose="020B0604020202020204" pitchFamily="34" charset="0"/>
              </a:rPr>
              <a:t> </a:t>
            </a:r>
            <a:endParaRPr lang="en-150" sz="16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C225DA92-BD8A-74DA-276F-98D61339C1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4" y="4554747"/>
            <a:ext cx="7315628" cy="1903144"/>
          </a:xfrm>
          <a:prstGeom prst="rect">
            <a:avLst/>
          </a:prstGeom>
        </p:spPr>
      </p:pic>
      <p:pic>
        <p:nvPicPr>
          <p:cNvPr id="8" name="Afbeelding 15" descr="Afbeelding met watervogel, vogel, meeuw, zeemeeuw&#10;&#10;Automatisch gegenereerde beschrijving">
            <a:extLst>
              <a:ext uri="{FF2B5EF4-FFF2-40B4-BE49-F238E27FC236}">
                <a16:creationId xmlns:a16="http://schemas.microsoft.com/office/drawing/2014/main" id="{66E425A7-7766-73F9-18C3-B37699F28E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962858" y="5334335"/>
            <a:ext cx="1271844" cy="1271844"/>
          </a:xfrm>
          <a:prstGeom prst="rect">
            <a:avLst/>
          </a:prstGeom>
        </p:spPr>
      </p:pic>
      <p:pic>
        <p:nvPicPr>
          <p:cNvPr id="3" name="Picture 2"/>
          <p:cNvPicPr>
            <a:picLocks noChangeAspect="1"/>
          </p:cNvPicPr>
          <p:nvPr/>
        </p:nvPicPr>
        <p:blipFill>
          <a:blip r:embed="rId5"/>
          <a:stretch>
            <a:fillRect/>
          </a:stretch>
        </p:blipFill>
        <p:spPr>
          <a:xfrm>
            <a:off x="0" y="372726"/>
            <a:ext cx="5031002" cy="4182020"/>
          </a:xfrm>
          <a:prstGeom prst="rect">
            <a:avLst/>
          </a:prstGeom>
        </p:spPr>
      </p:pic>
      <p:pic>
        <p:nvPicPr>
          <p:cNvPr id="9" name="Picture 8"/>
          <p:cNvPicPr>
            <a:picLocks noChangeAspect="1"/>
          </p:cNvPicPr>
          <p:nvPr/>
        </p:nvPicPr>
        <p:blipFill>
          <a:blip r:embed="rId6"/>
          <a:stretch>
            <a:fillRect/>
          </a:stretch>
        </p:blipFill>
        <p:spPr>
          <a:xfrm>
            <a:off x="-2286" y="2453631"/>
            <a:ext cx="5033287" cy="4004259"/>
          </a:xfrm>
          <a:prstGeom prst="rect">
            <a:avLst/>
          </a:prstGeom>
        </p:spPr>
      </p:pic>
      <p:pic>
        <p:nvPicPr>
          <p:cNvPr id="11"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236402" y="4554746"/>
            <a:ext cx="1362378" cy="1362378"/>
          </a:xfrm>
          <a:prstGeom prst="rect">
            <a:avLst/>
          </a:prstGeom>
        </p:spPr>
      </p:pic>
    </p:spTree>
    <p:extLst>
      <p:ext uri="{BB962C8B-B14F-4D97-AF65-F5344CB8AC3E}">
        <p14:creationId xmlns:p14="http://schemas.microsoft.com/office/powerpoint/2010/main" val="204179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9" name="Rectangle 8">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3" name="Afbeelding 2">
            <a:extLst>
              <a:ext uri="{FF2B5EF4-FFF2-40B4-BE49-F238E27FC236}">
                <a16:creationId xmlns:a16="http://schemas.microsoft.com/office/drawing/2014/main" id="{CE58CF49-97A8-F0BD-52BB-7EEE1C358E7F}"/>
              </a:ext>
            </a:extLst>
          </p:cNvPr>
          <p:cNvPicPr>
            <a:picLocks noChangeAspect="1"/>
          </p:cNvPicPr>
          <p:nvPr/>
        </p:nvPicPr>
        <p:blipFill>
          <a:blip r:embed="rId2"/>
          <a:stretch>
            <a:fillRect/>
          </a:stretch>
        </p:blipFill>
        <p:spPr>
          <a:xfrm>
            <a:off x="222483" y="713666"/>
            <a:ext cx="8606591" cy="5623760"/>
          </a:xfrm>
          <a:prstGeom prst="rect">
            <a:avLst/>
          </a:prstGeom>
        </p:spPr>
      </p:pic>
    </p:spTree>
    <p:extLst>
      <p:ext uri="{BB962C8B-B14F-4D97-AF65-F5344CB8AC3E}">
        <p14:creationId xmlns:p14="http://schemas.microsoft.com/office/powerpoint/2010/main" val="3663871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875" y="-531813"/>
            <a:ext cx="10799763"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0697" y="381591"/>
            <a:ext cx="7272338" cy="522287"/>
          </a:xfrm>
          <a:prstGeom prst="rect">
            <a:avLst/>
          </a:prstGeom>
          <a:noFill/>
        </p:spPr>
        <p:txBody>
          <a:bodyPr>
            <a:spAutoFit/>
          </a:bodyPr>
          <a:lstStyle/>
          <a:p>
            <a:pPr eaLnBrk="1" fontAlgn="auto" hangingPunct="1">
              <a:spcBef>
                <a:spcPts val="0"/>
              </a:spcBef>
              <a:spcAft>
                <a:spcPts val="0"/>
              </a:spcAft>
              <a:defRPr/>
            </a:pPr>
            <a:r>
              <a:rPr lang="en-US" sz="2800" b="1" dirty="0" err="1">
                <a:solidFill>
                  <a:schemeClr val="bg1">
                    <a:lumMod val="95000"/>
                  </a:schemeClr>
                </a:solidFill>
                <a:latin typeface="+mn-lt"/>
              </a:rPr>
              <a:t>Koloniebroeden</a:t>
            </a:r>
            <a:r>
              <a:rPr lang="en-US" sz="2800" b="1" dirty="0">
                <a:solidFill>
                  <a:schemeClr val="bg1">
                    <a:lumMod val="95000"/>
                  </a:schemeClr>
                </a:solidFill>
                <a:latin typeface="+mn-lt"/>
              </a:rPr>
              <a:t> de “</a:t>
            </a:r>
            <a:r>
              <a:rPr lang="en-US" sz="2800" b="1" dirty="0" err="1">
                <a:solidFill>
                  <a:schemeClr val="bg1">
                    <a:lumMod val="95000"/>
                  </a:schemeClr>
                </a:solidFill>
                <a:latin typeface="+mn-lt"/>
              </a:rPr>
              <a:t>veilige</a:t>
            </a:r>
            <a:r>
              <a:rPr lang="en-US" sz="2800" b="1" dirty="0">
                <a:solidFill>
                  <a:schemeClr val="bg1">
                    <a:lumMod val="95000"/>
                  </a:schemeClr>
                </a:solidFill>
                <a:latin typeface="+mn-lt"/>
              </a:rPr>
              <a:t>” </a:t>
            </a:r>
            <a:r>
              <a:rPr lang="en-US" sz="2800" b="1" dirty="0" err="1">
                <a:solidFill>
                  <a:schemeClr val="bg1">
                    <a:lumMod val="95000"/>
                  </a:schemeClr>
                </a:solidFill>
                <a:latin typeface="+mn-lt"/>
              </a:rPr>
              <a:t>optie</a:t>
            </a:r>
            <a:endParaRPr lang="en-US" sz="2800" b="1" dirty="0">
              <a:solidFill>
                <a:schemeClr val="bg1">
                  <a:lumMod val="95000"/>
                </a:schemeClr>
              </a:solidFill>
              <a:latin typeface="+mn-lt"/>
            </a:endParaRPr>
          </a:p>
        </p:txBody>
      </p:sp>
      <p:sp>
        <p:nvSpPr>
          <p:cNvPr id="28676" name="TextBox 4"/>
          <p:cNvSpPr txBox="1">
            <a:spLocks noChangeArrowheads="1"/>
          </p:cNvSpPr>
          <p:nvPr/>
        </p:nvSpPr>
        <p:spPr bwMode="auto">
          <a:xfrm>
            <a:off x="-36513" y="6608763"/>
            <a:ext cx="9180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nl-NL" sz="1200"/>
              <a:t>Lesser Black-backed Gull © CJ Camphuysen</a:t>
            </a:r>
            <a:endParaRPr lang="en-US" altLang="nl-NL" sz="1600"/>
          </a:p>
        </p:txBody>
      </p:sp>
      <p:sp>
        <p:nvSpPr>
          <p:cNvPr id="5" name="Rectangle 4"/>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7"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extLst>
      <p:ext uri="{BB962C8B-B14F-4D97-AF65-F5344CB8AC3E}">
        <p14:creationId xmlns:p14="http://schemas.microsoft.com/office/powerpoint/2010/main" val="1180809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58788"/>
            <a:ext cx="9396413"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p:cNvSpPr txBox="1">
            <a:spLocks noChangeArrowheads="1"/>
          </p:cNvSpPr>
          <p:nvPr/>
        </p:nvSpPr>
        <p:spPr bwMode="auto">
          <a:xfrm>
            <a:off x="-36513" y="6119876"/>
            <a:ext cx="918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800" b="1" dirty="0" err="1">
                <a:solidFill>
                  <a:schemeClr val="bg1"/>
                </a:solidFill>
              </a:rPr>
              <a:t>Gezamenlijke</a:t>
            </a:r>
            <a:r>
              <a:rPr lang="en-US" altLang="nl-NL" sz="1800" b="1" dirty="0">
                <a:solidFill>
                  <a:schemeClr val="bg1"/>
                </a:solidFill>
              </a:rPr>
              <a:t> </a:t>
            </a:r>
            <a:r>
              <a:rPr lang="en-US" altLang="nl-NL" sz="1800" b="1" dirty="0" err="1">
                <a:solidFill>
                  <a:schemeClr val="bg1"/>
                </a:solidFill>
              </a:rPr>
              <a:t>aanval</a:t>
            </a:r>
            <a:r>
              <a:rPr lang="en-US" altLang="nl-NL" sz="1800" b="1" dirty="0">
                <a:solidFill>
                  <a:schemeClr val="bg1"/>
                </a:solidFill>
              </a:rPr>
              <a:t> op </a:t>
            </a:r>
            <a:r>
              <a:rPr lang="en-US" altLang="nl-NL" sz="1800" b="1" dirty="0" err="1">
                <a:solidFill>
                  <a:schemeClr val="bg1"/>
                </a:solidFill>
              </a:rPr>
              <a:t>indringers</a:t>
            </a:r>
            <a:r>
              <a:rPr lang="en-US" altLang="nl-NL" sz="1800" b="1" dirty="0">
                <a:solidFill>
                  <a:schemeClr val="bg1"/>
                </a:solidFill>
              </a:rPr>
              <a:t>		</a:t>
            </a:r>
            <a:r>
              <a:rPr lang="en-US" altLang="nl-NL" sz="1800" dirty="0">
                <a:solidFill>
                  <a:schemeClr val="bg1"/>
                </a:solidFill>
              </a:rPr>
              <a:t> 	         </a:t>
            </a:r>
            <a:r>
              <a:rPr lang="en-US" altLang="nl-NL" sz="1200" dirty="0">
                <a:solidFill>
                  <a:schemeClr val="bg1"/>
                </a:solidFill>
              </a:rPr>
              <a:t>Lesser Black-backed Gulls, ©CJ Camphuysen</a:t>
            </a:r>
            <a:endParaRPr lang="en-US" altLang="nl-NL" sz="1600" dirty="0">
              <a:solidFill>
                <a:schemeClr val="bg1"/>
              </a:solidFill>
            </a:endParaRPr>
          </a:p>
        </p:txBody>
      </p:sp>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5" name="Rectangle 4">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6"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extLst>
      <p:ext uri="{BB962C8B-B14F-4D97-AF65-F5344CB8AC3E}">
        <p14:creationId xmlns:p14="http://schemas.microsoft.com/office/powerpoint/2010/main" val="1825581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FFFF00"/>
                </a:solidFill>
              </a:rPr>
              <a:t>Methode</a:t>
            </a:r>
            <a:r>
              <a:rPr lang="en-US" sz="2000" b="1" dirty="0">
                <a:solidFill>
                  <a:srgbClr val="FFFF00"/>
                </a:solidFill>
              </a:rPr>
              <a:t> (</a:t>
            </a:r>
            <a:r>
              <a:rPr lang="en-US" sz="2000" b="1" dirty="0" err="1">
                <a:solidFill>
                  <a:srgbClr val="FFFF00"/>
                </a:solidFill>
              </a:rPr>
              <a:t>onderzoek</a:t>
            </a:r>
            <a:r>
              <a:rPr lang="en-US" sz="2000" b="1" dirty="0">
                <a:solidFill>
                  <a:srgbClr val="FFFF00"/>
                </a:solidFill>
              </a:rPr>
              <a:t> </a:t>
            </a:r>
            <a:r>
              <a:rPr lang="en-US" sz="2000" b="1" dirty="0" err="1">
                <a:solidFill>
                  <a:srgbClr val="FFFF00"/>
                </a:solidFill>
              </a:rPr>
              <a:t>naar</a:t>
            </a:r>
            <a:r>
              <a:rPr lang="en-US" sz="2000" b="1" dirty="0">
                <a:solidFill>
                  <a:srgbClr val="FFFF00"/>
                </a:solidFill>
              </a:rPr>
              <a:t> </a:t>
            </a:r>
            <a:r>
              <a:rPr lang="en-US" sz="2000" b="1" dirty="0" err="1">
                <a:solidFill>
                  <a:srgbClr val="FFFF00"/>
                </a:solidFill>
              </a:rPr>
              <a:t>verplaatsingen</a:t>
            </a:r>
            <a:r>
              <a:rPr lang="en-US" sz="2000" b="1" dirty="0">
                <a:solidFill>
                  <a:srgbClr val="FFFF00"/>
                </a:solidFill>
              </a:rPr>
              <a:t>)</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9" name="Picture 8">
            <a:extLst>
              <a:ext uri="{FF2B5EF4-FFF2-40B4-BE49-F238E27FC236}">
                <a16:creationId xmlns:a16="http://schemas.microsoft.com/office/drawing/2014/main" id="{1A88F0EE-84CE-A7B8-9D25-B15962902B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445" y="542135"/>
            <a:ext cx="4041366" cy="5322632"/>
          </a:xfrm>
          <a:prstGeom prst="rect">
            <a:avLst/>
          </a:prstGeom>
        </p:spPr>
      </p:pic>
      <p:sp>
        <p:nvSpPr>
          <p:cNvPr id="13" name="TextBox 12">
            <a:extLst>
              <a:ext uri="{FF2B5EF4-FFF2-40B4-BE49-F238E27FC236}">
                <a16:creationId xmlns:a16="http://schemas.microsoft.com/office/drawing/2014/main" id="{CE249A78-42CA-F099-498A-3C2D991DF2A2}"/>
              </a:ext>
            </a:extLst>
          </p:cNvPr>
          <p:cNvSpPr txBox="1"/>
          <p:nvPr/>
        </p:nvSpPr>
        <p:spPr>
          <a:xfrm>
            <a:off x="142445" y="5864765"/>
            <a:ext cx="5732144" cy="369332"/>
          </a:xfrm>
          <a:prstGeom prst="rect">
            <a:avLst/>
          </a:prstGeom>
          <a:noFill/>
        </p:spPr>
        <p:txBody>
          <a:bodyPr wrap="square" rtlCol="0">
            <a:spAutoFit/>
          </a:bodyPr>
          <a:lstStyle/>
          <a:p>
            <a:r>
              <a:rPr lang="en-US" b="1"/>
              <a:t>Individuele herkenning: gps loggers en kleurringen</a:t>
            </a:r>
            <a:endParaRPr lang="en-150"/>
          </a:p>
        </p:txBody>
      </p:sp>
      <p:sp>
        <p:nvSpPr>
          <p:cNvPr id="19" name="TextBox 18">
            <a:extLst>
              <a:ext uri="{FF2B5EF4-FFF2-40B4-BE49-F238E27FC236}">
                <a16:creationId xmlns:a16="http://schemas.microsoft.com/office/drawing/2014/main" id="{B1AA30E3-3740-5F00-CFCA-C1CC89D49402}"/>
              </a:ext>
            </a:extLst>
          </p:cNvPr>
          <p:cNvSpPr txBox="1"/>
          <p:nvPr/>
        </p:nvSpPr>
        <p:spPr>
          <a:xfrm>
            <a:off x="82060" y="57279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sp>
        <p:nvSpPr>
          <p:cNvPr id="20" name="TextBox 19">
            <a:extLst>
              <a:ext uri="{FF2B5EF4-FFF2-40B4-BE49-F238E27FC236}">
                <a16:creationId xmlns:a16="http://schemas.microsoft.com/office/drawing/2014/main" id="{D744A7DA-2EC7-E1DE-62F2-B4E0347B3A8D}"/>
              </a:ext>
            </a:extLst>
          </p:cNvPr>
          <p:cNvSpPr txBox="1"/>
          <p:nvPr/>
        </p:nvSpPr>
        <p:spPr>
          <a:xfrm>
            <a:off x="4245736" y="5716438"/>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pic>
        <p:nvPicPr>
          <p:cNvPr id="4" name="Picture 3">
            <a:extLst>
              <a:ext uri="{FF2B5EF4-FFF2-40B4-BE49-F238E27FC236}">
                <a16:creationId xmlns:a16="http://schemas.microsoft.com/office/drawing/2014/main" id="{93AEDDF2-5101-A30C-0EA4-C91B7FEE2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1573" y="542136"/>
            <a:ext cx="4201874" cy="5325048"/>
          </a:xfrm>
          <a:prstGeom prst="rect">
            <a:avLst/>
          </a:prstGeom>
        </p:spPr>
      </p:pic>
      <p:sp>
        <p:nvSpPr>
          <p:cNvPr id="5" name="Oval 4">
            <a:extLst>
              <a:ext uri="{FF2B5EF4-FFF2-40B4-BE49-F238E27FC236}">
                <a16:creationId xmlns:a16="http://schemas.microsoft.com/office/drawing/2014/main" id="{DC72E528-EEFE-454B-91F5-EF83A62C5E10}"/>
              </a:ext>
            </a:extLst>
          </p:cNvPr>
          <p:cNvSpPr/>
          <p:nvPr/>
        </p:nvSpPr>
        <p:spPr>
          <a:xfrm>
            <a:off x="5874589" y="2536166"/>
            <a:ext cx="1138686" cy="151824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8" name="Freeform: Shape 7">
            <a:extLst>
              <a:ext uri="{FF2B5EF4-FFF2-40B4-BE49-F238E27FC236}">
                <a16:creationId xmlns:a16="http://schemas.microsoft.com/office/drawing/2014/main" id="{D05F7E52-D4D1-DE34-25E7-CD6E8F3E35CD}"/>
              </a:ext>
            </a:extLst>
          </p:cNvPr>
          <p:cNvSpPr/>
          <p:nvPr/>
        </p:nvSpPr>
        <p:spPr>
          <a:xfrm>
            <a:off x="2303253" y="2310876"/>
            <a:ext cx="3623094" cy="673864"/>
          </a:xfrm>
          <a:custGeom>
            <a:avLst/>
            <a:gdLst>
              <a:gd name="connsiteX0" fmla="*/ 0 w 3623094"/>
              <a:gd name="connsiteY0" fmla="*/ 553094 h 673864"/>
              <a:gd name="connsiteX1" fmla="*/ 1035170 w 3623094"/>
              <a:gd name="connsiteY1" fmla="*/ 1003 h 673864"/>
              <a:gd name="connsiteX2" fmla="*/ 3623094 w 3623094"/>
              <a:gd name="connsiteY2" fmla="*/ 673864 h 673864"/>
            </a:gdLst>
            <a:ahLst/>
            <a:cxnLst>
              <a:cxn ang="0">
                <a:pos x="connsiteX0" y="connsiteY0"/>
              </a:cxn>
              <a:cxn ang="0">
                <a:pos x="connsiteX1" y="connsiteY1"/>
              </a:cxn>
              <a:cxn ang="0">
                <a:pos x="connsiteX2" y="connsiteY2"/>
              </a:cxn>
            </a:cxnLst>
            <a:rect l="l" t="t" r="r" b="b"/>
            <a:pathLst>
              <a:path w="3623094" h="673864">
                <a:moveTo>
                  <a:pt x="0" y="553094"/>
                </a:moveTo>
                <a:cubicBezTo>
                  <a:pt x="215660" y="266984"/>
                  <a:pt x="431321" y="-19125"/>
                  <a:pt x="1035170" y="1003"/>
                </a:cubicBezTo>
                <a:cubicBezTo>
                  <a:pt x="1639019" y="21131"/>
                  <a:pt x="3180272" y="574660"/>
                  <a:pt x="3623094" y="673864"/>
                </a:cubicBezTo>
              </a:path>
            </a:pathLst>
          </a:cu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0" name="Oval 9">
            <a:extLst>
              <a:ext uri="{FF2B5EF4-FFF2-40B4-BE49-F238E27FC236}">
                <a16:creationId xmlns:a16="http://schemas.microsoft.com/office/drawing/2014/main" id="{3C6F9467-B004-F50E-BB7F-A801A9E9B9F4}"/>
              </a:ext>
            </a:extLst>
          </p:cNvPr>
          <p:cNvSpPr/>
          <p:nvPr/>
        </p:nvSpPr>
        <p:spPr>
          <a:xfrm>
            <a:off x="5684808" y="4951562"/>
            <a:ext cx="828135" cy="673864"/>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1" name="Freeform: Shape 10">
            <a:extLst>
              <a:ext uri="{FF2B5EF4-FFF2-40B4-BE49-F238E27FC236}">
                <a16:creationId xmlns:a16="http://schemas.microsoft.com/office/drawing/2014/main" id="{B9522615-7F5A-84E6-9BC4-265BDE99ACC9}"/>
              </a:ext>
            </a:extLst>
          </p:cNvPr>
          <p:cNvSpPr/>
          <p:nvPr/>
        </p:nvSpPr>
        <p:spPr>
          <a:xfrm>
            <a:off x="2113472" y="5037826"/>
            <a:ext cx="3683479" cy="675480"/>
          </a:xfrm>
          <a:custGeom>
            <a:avLst/>
            <a:gdLst>
              <a:gd name="connsiteX0" fmla="*/ 0 w 3683479"/>
              <a:gd name="connsiteY0" fmla="*/ 0 h 675480"/>
              <a:gd name="connsiteX1" fmla="*/ 1526875 w 3683479"/>
              <a:gd name="connsiteY1" fmla="*/ 646982 h 675480"/>
              <a:gd name="connsiteX2" fmla="*/ 3683479 w 3683479"/>
              <a:gd name="connsiteY2" fmla="*/ 500332 h 675480"/>
            </a:gdLst>
            <a:ahLst/>
            <a:cxnLst>
              <a:cxn ang="0">
                <a:pos x="connsiteX0" y="connsiteY0"/>
              </a:cxn>
              <a:cxn ang="0">
                <a:pos x="connsiteX1" y="connsiteY1"/>
              </a:cxn>
              <a:cxn ang="0">
                <a:pos x="connsiteX2" y="connsiteY2"/>
              </a:cxn>
            </a:cxnLst>
            <a:rect l="l" t="t" r="r" b="b"/>
            <a:pathLst>
              <a:path w="3683479" h="675480">
                <a:moveTo>
                  <a:pt x="0" y="0"/>
                </a:moveTo>
                <a:cubicBezTo>
                  <a:pt x="456481" y="281796"/>
                  <a:pt x="912962" y="563593"/>
                  <a:pt x="1526875" y="646982"/>
                </a:cubicBezTo>
                <a:cubicBezTo>
                  <a:pt x="2140788" y="730371"/>
                  <a:pt x="2912133" y="615351"/>
                  <a:pt x="3683479" y="500332"/>
                </a:cubicBezTo>
              </a:path>
            </a:pathLst>
          </a:cu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pic>
        <p:nvPicPr>
          <p:cNvPr id="15" name="Picture 14">
            <a:extLst>
              <a:ext uri="{FF2B5EF4-FFF2-40B4-BE49-F238E27FC236}">
                <a16:creationId xmlns:a16="http://schemas.microsoft.com/office/drawing/2014/main" id="{AB1EE511-2E32-7335-8711-FEDA2EF338D9}"/>
              </a:ext>
            </a:extLst>
          </p:cNvPr>
          <p:cNvPicPr>
            <a:picLocks noChangeAspect="1"/>
          </p:cNvPicPr>
          <p:nvPr/>
        </p:nvPicPr>
        <p:blipFill>
          <a:blip r:embed="rId4"/>
          <a:stretch>
            <a:fillRect/>
          </a:stretch>
        </p:blipFill>
        <p:spPr>
          <a:xfrm>
            <a:off x="6841348" y="4866118"/>
            <a:ext cx="1138686" cy="1484616"/>
          </a:xfrm>
          <a:prstGeom prst="rect">
            <a:avLst/>
          </a:prstGeom>
        </p:spPr>
      </p:pic>
    </p:spTree>
    <p:extLst>
      <p:ext uri="{BB962C8B-B14F-4D97-AF65-F5344CB8AC3E}">
        <p14:creationId xmlns:p14="http://schemas.microsoft.com/office/powerpoint/2010/main" val="314207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0013"/>
            <a:ext cx="9144000" cy="651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84257" y="5955971"/>
            <a:ext cx="918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800" b="1" dirty="0" err="1">
                <a:solidFill>
                  <a:schemeClr val="bg1"/>
                </a:solidFill>
              </a:rPr>
              <a:t>Karakteristieke</a:t>
            </a:r>
            <a:r>
              <a:rPr lang="en-US" altLang="nl-NL" sz="1800" b="1" dirty="0">
                <a:solidFill>
                  <a:schemeClr val="bg1"/>
                </a:solidFill>
              </a:rPr>
              <a:t> </a:t>
            </a:r>
            <a:r>
              <a:rPr lang="en-US" altLang="nl-NL" sz="1800" b="1" dirty="0" err="1">
                <a:solidFill>
                  <a:schemeClr val="bg1"/>
                </a:solidFill>
              </a:rPr>
              <a:t>geluiden</a:t>
            </a:r>
            <a:r>
              <a:rPr lang="en-US" altLang="nl-NL" sz="1800" b="1" dirty="0">
                <a:solidFill>
                  <a:schemeClr val="bg1"/>
                </a:solidFill>
              </a:rPr>
              <a:t> </a:t>
            </a:r>
            <a:r>
              <a:rPr lang="en-US" altLang="nl-NL" sz="1800" b="1" dirty="0" err="1">
                <a:solidFill>
                  <a:schemeClr val="bg1"/>
                </a:solidFill>
              </a:rPr>
              <a:t>waardoor</a:t>
            </a:r>
            <a:r>
              <a:rPr lang="en-US" altLang="nl-NL" sz="1800" b="1" dirty="0">
                <a:solidFill>
                  <a:schemeClr val="bg1"/>
                </a:solidFill>
              </a:rPr>
              <a:t> </a:t>
            </a:r>
            <a:r>
              <a:rPr lang="en-US" altLang="nl-NL" sz="1800" b="1" dirty="0" err="1">
                <a:solidFill>
                  <a:schemeClr val="bg1"/>
                </a:solidFill>
              </a:rPr>
              <a:t>kuikens</a:t>
            </a:r>
            <a:r>
              <a:rPr lang="en-US" altLang="nl-NL" sz="1800" b="1" dirty="0">
                <a:solidFill>
                  <a:schemeClr val="bg1"/>
                </a:solidFill>
              </a:rPr>
              <a:t> </a:t>
            </a:r>
            <a:r>
              <a:rPr lang="en-US" altLang="nl-NL" sz="1800" b="1" dirty="0" err="1">
                <a:solidFill>
                  <a:schemeClr val="bg1"/>
                </a:solidFill>
              </a:rPr>
              <a:t>zich</a:t>
            </a:r>
            <a:r>
              <a:rPr lang="en-US" altLang="nl-NL" sz="1800" b="1" dirty="0">
                <a:solidFill>
                  <a:schemeClr val="bg1"/>
                </a:solidFill>
              </a:rPr>
              <a:t> </a:t>
            </a:r>
            <a:r>
              <a:rPr lang="en-US" altLang="nl-NL" sz="1800" b="1" dirty="0" err="1">
                <a:solidFill>
                  <a:schemeClr val="bg1"/>
                </a:solidFill>
              </a:rPr>
              <a:t>verstoppen</a:t>
            </a:r>
            <a:endParaRPr lang="en-US" altLang="nl-NL" sz="1600" dirty="0">
              <a:solidFill>
                <a:schemeClr val="bg1"/>
              </a:solidFill>
            </a:endParaRPr>
          </a:p>
        </p:txBody>
      </p:sp>
      <p:sp>
        <p:nvSpPr>
          <p:cNvPr id="27652" name="TextBox 4"/>
          <p:cNvSpPr txBox="1">
            <a:spLocks noChangeArrowheads="1"/>
          </p:cNvSpPr>
          <p:nvPr/>
        </p:nvSpPr>
        <p:spPr bwMode="auto">
          <a:xfrm>
            <a:off x="772903" y="5063706"/>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nl-NL" sz="1800" dirty="0">
                <a:solidFill>
                  <a:schemeClr val="bg1"/>
                </a:solidFill>
              </a:rPr>
              <a:t>“</a:t>
            </a:r>
            <a:r>
              <a:rPr lang="en-US" altLang="nl-NL" sz="1800" dirty="0" err="1">
                <a:solidFill>
                  <a:schemeClr val="bg1"/>
                </a:solidFill>
              </a:rPr>
              <a:t>kuikenalarm</a:t>
            </a:r>
            <a:r>
              <a:rPr lang="en-US" altLang="nl-NL" sz="1800" dirty="0">
                <a:solidFill>
                  <a:schemeClr val="bg1"/>
                </a:solidFill>
              </a:rPr>
              <a:t>”</a:t>
            </a:r>
          </a:p>
        </p:txBody>
      </p:sp>
      <p:sp>
        <p:nvSpPr>
          <p:cNvPr id="5" name="Rectangle 4"/>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7"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extLst>
      <p:ext uri="{BB962C8B-B14F-4D97-AF65-F5344CB8AC3E}">
        <p14:creationId xmlns:p14="http://schemas.microsoft.com/office/powerpoint/2010/main" val="1984471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55638"/>
            <a:ext cx="9144000" cy="81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p:cNvSpPr txBox="1">
            <a:spLocks noChangeArrowheads="1"/>
          </p:cNvSpPr>
          <p:nvPr/>
        </p:nvSpPr>
        <p:spPr bwMode="auto">
          <a:xfrm>
            <a:off x="-36513" y="6608763"/>
            <a:ext cx="9180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nl-NL" sz="1200"/>
              <a:t>Lesser Black-backed Gull © CJ Camphuysen</a:t>
            </a:r>
            <a:endParaRPr lang="en-US" altLang="nl-NL" sz="1600"/>
          </a:p>
        </p:txBody>
      </p:sp>
      <p:sp>
        <p:nvSpPr>
          <p:cNvPr id="5" name="TextBox 4"/>
          <p:cNvSpPr txBox="1"/>
          <p:nvPr/>
        </p:nvSpPr>
        <p:spPr>
          <a:xfrm>
            <a:off x="384475" y="478693"/>
            <a:ext cx="7272338" cy="522287"/>
          </a:xfrm>
          <a:prstGeom prst="rect">
            <a:avLst/>
          </a:prstGeom>
          <a:noFill/>
        </p:spPr>
        <p:txBody>
          <a:bodyPr>
            <a:spAutoFit/>
          </a:bodyPr>
          <a:lstStyle/>
          <a:p>
            <a:pPr eaLnBrk="1" fontAlgn="auto" hangingPunct="1">
              <a:spcBef>
                <a:spcPts val="0"/>
              </a:spcBef>
              <a:spcAft>
                <a:spcPts val="0"/>
              </a:spcAft>
              <a:defRPr/>
            </a:pPr>
            <a:r>
              <a:rPr lang="en-US" sz="2800" b="1" dirty="0" err="1">
                <a:solidFill>
                  <a:schemeClr val="bg1">
                    <a:lumMod val="95000"/>
                  </a:schemeClr>
                </a:solidFill>
                <a:latin typeface="+mn-lt"/>
              </a:rPr>
              <a:t>Koloniebroeden</a:t>
            </a:r>
            <a:r>
              <a:rPr lang="en-US" sz="2800" b="1" dirty="0">
                <a:solidFill>
                  <a:schemeClr val="bg1">
                    <a:lumMod val="95000"/>
                  </a:schemeClr>
                </a:solidFill>
                <a:latin typeface="+mn-lt"/>
              </a:rPr>
              <a:t> de “</a:t>
            </a:r>
            <a:r>
              <a:rPr lang="en-US" sz="2800" b="1" dirty="0" err="1">
                <a:solidFill>
                  <a:schemeClr val="bg1">
                    <a:lumMod val="95000"/>
                  </a:schemeClr>
                </a:solidFill>
                <a:latin typeface="+mn-lt"/>
              </a:rPr>
              <a:t>onveilige</a:t>
            </a:r>
            <a:r>
              <a:rPr lang="en-US" sz="2800" b="1" dirty="0">
                <a:solidFill>
                  <a:schemeClr val="bg1">
                    <a:lumMod val="95000"/>
                  </a:schemeClr>
                </a:solidFill>
                <a:latin typeface="+mn-lt"/>
              </a:rPr>
              <a:t>” </a:t>
            </a:r>
            <a:r>
              <a:rPr lang="en-US" sz="2800" b="1" dirty="0" err="1">
                <a:solidFill>
                  <a:schemeClr val="bg1">
                    <a:lumMod val="95000"/>
                  </a:schemeClr>
                </a:solidFill>
                <a:latin typeface="+mn-lt"/>
              </a:rPr>
              <a:t>situatie</a:t>
            </a:r>
            <a:endParaRPr lang="en-US" sz="2800" b="1" dirty="0">
              <a:solidFill>
                <a:schemeClr val="bg1">
                  <a:lumMod val="95000"/>
                </a:schemeClr>
              </a:solidFill>
              <a:latin typeface="+mn-lt"/>
            </a:endParaRPr>
          </a:p>
        </p:txBody>
      </p:sp>
      <p:sp>
        <p:nvSpPr>
          <p:cNvPr id="6" name="Rectangle 5"/>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7" name="Rectangle 6">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8"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extLst>
      <p:ext uri="{BB962C8B-B14F-4D97-AF65-F5344CB8AC3E}">
        <p14:creationId xmlns:p14="http://schemas.microsoft.com/office/powerpoint/2010/main" val="3401120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3860800"/>
            <a:ext cx="41767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oup 2"/>
          <p:cNvGrpSpPr>
            <a:grpSpLocks/>
          </p:cNvGrpSpPr>
          <p:nvPr/>
        </p:nvGrpSpPr>
        <p:grpSpPr bwMode="auto">
          <a:xfrm>
            <a:off x="-43656" y="0"/>
            <a:ext cx="4408488" cy="3868738"/>
            <a:chOff x="70574" y="58066"/>
            <a:chExt cx="2662238" cy="2079625"/>
          </a:xfrm>
        </p:grpSpPr>
        <p:pic>
          <p:nvPicPr>
            <p:cNvPr id="3073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574" y="58066"/>
              <a:ext cx="266223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Box 4"/>
            <p:cNvSpPr txBox="1">
              <a:spLocks noChangeArrowheads="1"/>
            </p:cNvSpPr>
            <p:nvPr/>
          </p:nvSpPr>
          <p:spPr bwMode="auto">
            <a:xfrm>
              <a:off x="250608" y="1543514"/>
              <a:ext cx="1308083" cy="57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b="1" dirty="0"/>
                <a:t>21% </a:t>
              </a:r>
              <a:r>
                <a:rPr lang="en-US" altLang="nl-NL" baseline="30000" dirty="0" err="1"/>
                <a:t>ei</a:t>
              </a:r>
              <a:r>
                <a:rPr lang="en-US" altLang="nl-NL" baseline="30000" dirty="0"/>
                <a:t> </a:t>
              </a:r>
              <a:r>
                <a:rPr lang="en-US" altLang="nl-NL" baseline="30000" dirty="0" err="1"/>
                <a:t>verlies</a:t>
              </a:r>
              <a:r>
                <a:rPr lang="en-US" altLang="nl-NL" b="1" dirty="0"/>
                <a:t> </a:t>
              </a:r>
              <a:r>
                <a:rPr lang="en-US" altLang="nl-NL" dirty="0"/>
                <a:t>n= </a:t>
              </a:r>
              <a:r>
                <a:rPr lang="en-US" altLang="nl-NL" sz="2400" dirty="0"/>
                <a:t>3856</a:t>
              </a:r>
            </a:p>
          </p:txBody>
        </p:sp>
      </p:grpSp>
      <p:grpSp>
        <p:nvGrpSpPr>
          <p:cNvPr id="30724" name="Group 5"/>
          <p:cNvGrpSpPr>
            <a:grpSpLocks/>
          </p:cNvGrpSpPr>
          <p:nvPr/>
        </p:nvGrpSpPr>
        <p:grpSpPr bwMode="auto">
          <a:xfrm>
            <a:off x="4140200" y="3284538"/>
            <a:ext cx="5003800" cy="3673475"/>
            <a:chOff x="6357975" y="4620126"/>
            <a:chExt cx="2582296" cy="1887538"/>
          </a:xfrm>
        </p:grpSpPr>
        <p:pic>
          <p:nvPicPr>
            <p:cNvPr id="30729" name="Picture 19" descr="DSC_42177Enhanc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6357975" y="4620126"/>
              <a:ext cx="2574301"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7"/>
            <p:cNvSpPr txBox="1">
              <a:spLocks noChangeArrowheads="1"/>
            </p:cNvSpPr>
            <p:nvPr/>
          </p:nvSpPr>
          <p:spPr bwMode="auto">
            <a:xfrm>
              <a:off x="7891118" y="5871167"/>
              <a:ext cx="1049153" cy="2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nl-NL" sz="2800">
                <a:solidFill>
                  <a:srgbClr val="FFFF00"/>
                </a:solidFill>
              </a:endParaRPr>
            </a:p>
          </p:txBody>
        </p:sp>
      </p:grpSp>
      <p:pic>
        <p:nvPicPr>
          <p:cNvPr id="30726" name="Picture 10" descr="ek00409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1788" y="-14288"/>
            <a:ext cx="5002212"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11"/>
          <p:cNvSpPr txBox="1">
            <a:spLocks noChangeArrowheads="1"/>
          </p:cNvSpPr>
          <p:nvPr/>
        </p:nvSpPr>
        <p:spPr bwMode="auto">
          <a:xfrm>
            <a:off x="4356100" y="2311400"/>
            <a:ext cx="259238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b="1" dirty="0">
                <a:solidFill>
                  <a:srgbClr val="FFFF00"/>
                </a:solidFill>
              </a:rPr>
              <a:t>52% </a:t>
            </a:r>
            <a:r>
              <a:rPr lang="en-US" altLang="nl-NL" baseline="30000" dirty="0" err="1">
                <a:solidFill>
                  <a:srgbClr val="FFFF00"/>
                </a:solidFill>
              </a:rPr>
              <a:t>kuikenverlies</a:t>
            </a:r>
            <a:r>
              <a:rPr lang="en-US" altLang="nl-NL" b="1" dirty="0">
                <a:solidFill>
                  <a:srgbClr val="FFFF00"/>
                </a:solidFill>
              </a:rPr>
              <a:t> </a:t>
            </a:r>
            <a:r>
              <a:rPr lang="en-US" altLang="nl-NL" sz="2400" dirty="0">
                <a:solidFill>
                  <a:srgbClr val="FFFF00"/>
                </a:solidFill>
              </a:rPr>
              <a:t>n=1042</a:t>
            </a:r>
            <a:endParaRPr lang="en-US" altLang="nl-NL" sz="2000" dirty="0">
              <a:solidFill>
                <a:srgbClr val="FFFF00"/>
              </a:solidFill>
            </a:endParaRPr>
          </a:p>
          <a:p>
            <a:pPr eaLnBrk="1" hangingPunct="1">
              <a:spcBef>
                <a:spcPct val="0"/>
              </a:spcBef>
              <a:buFontTx/>
              <a:buNone/>
            </a:pPr>
            <a:endParaRPr lang="en-US" altLang="nl-NL" sz="2000" dirty="0"/>
          </a:p>
        </p:txBody>
      </p:sp>
      <p:sp>
        <p:nvSpPr>
          <p:cNvPr id="13" name="Rectangle 12"/>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14" name="Rectangle 13">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15"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extLst>
      <p:ext uri="{BB962C8B-B14F-4D97-AF65-F5344CB8AC3E}">
        <p14:creationId xmlns:p14="http://schemas.microsoft.com/office/powerpoint/2010/main" val="3657242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6688" y="0"/>
            <a:ext cx="9310688"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92883" y="5921466"/>
            <a:ext cx="918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800" b="1" dirty="0" err="1">
                <a:solidFill>
                  <a:schemeClr val="bg1"/>
                </a:solidFill>
              </a:rPr>
              <a:t>Beschermers</a:t>
            </a:r>
            <a:r>
              <a:rPr lang="en-US" altLang="nl-NL" sz="1800" baseline="30000" dirty="0" err="1">
                <a:solidFill>
                  <a:schemeClr val="bg1"/>
                </a:solidFill>
              </a:rPr>
              <a:t>alarm</a:t>
            </a:r>
            <a:r>
              <a:rPr lang="en-US" altLang="nl-NL" sz="1800" dirty="0">
                <a:solidFill>
                  <a:schemeClr val="bg1"/>
                </a:solidFill>
              </a:rPr>
              <a:t> </a:t>
            </a:r>
            <a:r>
              <a:rPr lang="en-US" altLang="nl-NL" sz="1800" baseline="30000" dirty="0" err="1">
                <a:solidFill>
                  <a:schemeClr val="bg1"/>
                </a:solidFill>
              </a:rPr>
              <a:t>roepend</a:t>
            </a:r>
            <a:r>
              <a:rPr lang="en-US" altLang="nl-NL" sz="1800" dirty="0">
                <a:solidFill>
                  <a:schemeClr val="bg1"/>
                </a:solidFill>
              </a:rPr>
              <a:t> </a:t>
            </a:r>
            <a:r>
              <a:rPr lang="en-US" altLang="nl-NL" sz="1800" b="1" dirty="0" err="1">
                <a:solidFill>
                  <a:schemeClr val="bg1"/>
                </a:solidFill>
              </a:rPr>
              <a:t>veranderen</a:t>
            </a:r>
            <a:r>
              <a:rPr lang="en-US" altLang="nl-NL" sz="1800" b="1" dirty="0">
                <a:solidFill>
                  <a:schemeClr val="bg1"/>
                </a:solidFill>
              </a:rPr>
              <a:t> in </a:t>
            </a:r>
            <a:r>
              <a:rPr lang="en-US" altLang="nl-NL" sz="1800" b="1" dirty="0" err="1">
                <a:solidFill>
                  <a:schemeClr val="bg1"/>
                </a:solidFill>
              </a:rPr>
              <a:t>moordenaars</a:t>
            </a:r>
            <a:r>
              <a:rPr lang="en-US" altLang="nl-NL" sz="1800" dirty="0">
                <a:solidFill>
                  <a:schemeClr val="bg1"/>
                </a:solidFill>
              </a:rPr>
              <a:t>	</a:t>
            </a:r>
            <a:endParaRPr lang="en-US" altLang="nl-NL" sz="1600" b="1" dirty="0">
              <a:solidFill>
                <a:schemeClr val="bg1"/>
              </a:solidFill>
            </a:endParaRPr>
          </a:p>
        </p:txBody>
      </p:sp>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5" name="Rectangle 4">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6"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extLst>
      <p:ext uri="{BB962C8B-B14F-4D97-AF65-F5344CB8AC3E}">
        <p14:creationId xmlns:p14="http://schemas.microsoft.com/office/powerpoint/2010/main" val="743578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Afbeelding 3" descr="niozlogo_4c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463" y="5516563"/>
            <a:ext cx="755650" cy="1281112"/>
          </a:xfrm>
          <a:prstGeom prst="rect">
            <a:avLst/>
          </a:prstGeom>
          <a:noFill/>
          <a:ln w="9525">
            <a:noFill/>
            <a:miter lim="800000"/>
            <a:headEnd/>
            <a:tailEnd/>
          </a:ln>
        </p:spPr>
      </p:pic>
      <p:sp>
        <p:nvSpPr>
          <p:cNvPr id="5" name="Tekstvak 4"/>
          <p:cNvSpPr txBox="1"/>
          <p:nvPr/>
        </p:nvSpPr>
        <p:spPr>
          <a:xfrm>
            <a:off x="1331913" y="6092825"/>
            <a:ext cx="7561262" cy="646113"/>
          </a:xfrm>
          <a:prstGeom prst="rect">
            <a:avLst/>
          </a:prstGeom>
          <a:noFill/>
        </p:spPr>
        <p:txBody>
          <a:bodyPr>
            <a:spAutoFit/>
          </a:bodyPr>
          <a:lstStyle/>
          <a:p>
            <a:pPr algn="r" fontAlgn="auto">
              <a:spcBef>
                <a:spcPts val="0"/>
              </a:spcBef>
              <a:spcAft>
                <a:spcPts val="0"/>
              </a:spcAft>
              <a:defRPr/>
            </a:pPr>
            <a:r>
              <a:rPr lang="nl-NL" sz="1200" b="1" dirty="0">
                <a:solidFill>
                  <a:schemeClr val="tx2">
                    <a:lumMod val="75000"/>
                  </a:schemeClr>
                </a:solidFill>
                <a:latin typeface="Verdana" pitchFamily="34" charset="0"/>
                <a:cs typeface="+mn-cs"/>
              </a:rPr>
              <a:t>Royal </a:t>
            </a:r>
            <a:r>
              <a:rPr lang="nl-NL" sz="1200" b="1" dirty="0" err="1">
                <a:solidFill>
                  <a:schemeClr val="tx2">
                    <a:lumMod val="75000"/>
                  </a:schemeClr>
                </a:solidFill>
                <a:latin typeface="Verdana" pitchFamily="34" charset="0"/>
                <a:cs typeface="+mn-cs"/>
              </a:rPr>
              <a:t>Netherlands</a:t>
            </a:r>
            <a:r>
              <a:rPr lang="nl-NL" sz="1200" b="1" dirty="0">
                <a:solidFill>
                  <a:schemeClr val="tx2">
                    <a:lumMod val="75000"/>
                  </a:schemeClr>
                </a:solidFill>
                <a:latin typeface="Verdana" pitchFamily="34" charset="0"/>
                <a:cs typeface="+mn-cs"/>
              </a:rPr>
              <a:t> </a:t>
            </a:r>
            <a:r>
              <a:rPr lang="nl-NL" sz="1200" b="1" dirty="0" err="1">
                <a:solidFill>
                  <a:schemeClr val="tx2">
                    <a:lumMod val="75000"/>
                  </a:schemeClr>
                </a:solidFill>
                <a:latin typeface="Verdana" pitchFamily="34" charset="0"/>
                <a:cs typeface="+mn-cs"/>
              </a:rPr>
              <a:t>Institute</a:t>
            </a:r>
            <a:r>
              <a:rPr lang="nl-NL" sz="1200" b="1" dirty="0">
                <a:solidFill>
                  <a:schemeClr val="tx2">
                    <a:lumMod val="75000"/>
                  </a:schemeClr>
                </a:solidFill>
                <a:latin typeface="Verdana" pitchFamily="34" charset="0"/>
                <a:cs typeface="+mn-cs"/>
              </a:rPr>
              <a:t> </a:t>
            </a:r>
            <a:r>
              <a:rPr lang="nl-NL" sz="1200" b="1" dirty="0" err="1">
                <a:solidFill>
                  <a:schemeClr val="tx2">
                    <a:lumMod val="75000"/>
                  </a:schemeClr>
                </a:solidFill>
                <a:latin typeface="Verdana" pitchFamily="34" charset="0"/>
                <a:cs typeface="+mn-cs"/>
              </a:rPr>
              <a:t>for</a:t>
            </a:r>
            <a:r>
              <a:rPr lang="nl-NL" sz="1200" b="1" dirty="0">
                <a:solidFill>
                  <a:schemeClr val="tx2">
                    <a:lumMod val="75000"/>
                  </a:schemeClr>
                </a:solidFill>
                <a:latin typeface="Verdana" pitchFamily="34" charset="0"/>
                <a:cs typeface="+mn-cs"/>
              </a:rPr>
              <a:t> </a:t>
            </a:r>
            <a:r>
              <a:rPr lang="nl-NL" sz="1200" b="1" dirty="0" err="1">
                <a:solidFill>
                  <a:schemeClr val="tx2">
                    <a:lumMod val="75000"/>
                  </a:schemeClr>
                </a:solidFill>
                <a:latin typeface="Verdana" pitchFamily="34" charset="0"/>
                <a:cs typeface="+mn-cs"/>
              </a:rPr>
              <a:t>Sea</a:t>
            </a:r>
            <a:r>
              <a:rPr lang="nl-NL" sz="1200" b="1" dirty="0">
                <a:solidFill>
                  <a:schemeClr val="tx2">
                    <a:lumMod val="75000"/>
                  </a:schemeClr>
                </a:solidFill>
                <a:latin typeface="Verdana" pitchFamily="34" charset="0"/>
                <a:cs typeface="+mn-cs"/>
              </a:rPr>
              <a:t> Research</a:t>
            </a:r>
            <a:r>
              <a:rPr lang="nl-NL" sz="1200" dirty="0">
                <a:solidFill>
                  <a:schemeClr val="tx2">
                    <a:lumMod val="75000"/>
                  </a:schemeClr>
                </a:solidFill>
                <a:latin typeface="Verdana" pitchFamily="34" charset="0"/>
                <a:cs typeface="+mn-cs"/>
              </a:rPr>
              <a:t>, Texel, The </a:t>
            </a:r>
            <a:r>
              <a:rPr lang="nl-NL" sz="1200" dirty="0" err="1">
                <a:solidFill>
                  <a:schemeClr val="tx2">
                    <a:lumMod val="75000"/>
                  </a:schemeClr>
                </a:solidFill>
                <a:latin typeface="Verdana" pitchFamily="34" charset="0"/>
                <a:cs typeface="+mn-cs"/>
              </a:rPr>
              <a:t>Netherlands</a:t>
            </a:r>
            <a:endParaRPr lang="nl-NL" sz="1200" dirty="0">
              <a:solidFill>
                <a:schemeClr val="tx2">
                  <a:lumMod val="75000"/>
                </a:schemeClr>
              </a:solidFill>
              <a:latin typeface="Verdana" pitchFamily="34" charset="0"/>
              <a:cs typeface="+mn-cs"/>
            </a:endParaRPr>
          </a:p>
          <a:p>
            <a:pPr algn="r" fontAlgn="auto">
              <a:spcBef>
                <a:spcPts val="0"/>
              </a:spcBef>
              <a:spcAft>
                <a:spcPts val="0"/>
              </a:spcAft>
              <a:defRPr/>
            </a:pPr>
            <a:endParaRPr lang="nl-NL" sz="1200" dirty="0">
              <a:solidFill>
                <a:schemeClr val="tx2">
                  <a:lumMod val="75000"/>
                </a:schemeClr>
              </a:solidFill>
              <a:latin typeface="Verdana" pitchFamily="34" charset="0"/>
              <a:cs typeface="+mn-cs"/>
            </a:endParaRPr>
          </a:p>
          <a:p>
            <a:pPr algn="r" fontAlgn="auto">
              <a:spcBef>
                <a:spcPts val="0"/>
              </a:spcBef>
              <a:spcAft>
                <a:spcPts val="0"/>
              </a:spcAft>
              <a:defRPr/>
            </a:pPr>
            <a:r>
              <a:rPr lang="nl-NL" sz="1200" dirty="0" err="1">
                <a:solidFill>
                  <a:schemeClr val="tx2">
                    <a:lumMod val="75000"/>
                  </a:schemeClr>
                </a:solidFill>
                <a:latin typeface="Verdana" pitchFamily="34" charset="0"/>
                <a:cs typeface="+mn-cs"/>
              </a:rPr>
              <a:t>kees.camphuysen</a:t>
            </a:r>
            <a:r>
              <a:rPr lang="nl-NL" sz="1200" dirty="0">
                <a:solidFill>
                  <a:schemeClr val="tx2">
                    <a:lumMod val="75000"/>
                  </a:schemeClr>
                </a:solidFill>
                <a:latin typeface="Verdana" pitchFamily="34" charset="0"/>
                <a:cs typeface="+mn-cs"/>
              </a:rPr>
              <a:t> @</a:t>
            </a:r>
          </a:p>
        </p:txBody>
      </p:sp>
      <p:pic>
        <p:nvPicPr>
          <p:cNvPr id="10244" name="Afbeelding 5" descr="Dead chick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8234" y="-242888"/>
            <a:ext cx="11248930" cy="7100888"/>
          </a:xfrm>
          <a:prstGeom prst="rect">
            <a:avLst/>
          </a:prstGeom>
          <a:noFill/>
          <a:ln w="9525">
            <a:noFill/>
            <a:miter lim="800000"/>
            <a:headEnd/>
            <a:tailEnd/>
          </a:ln>
        </p:spPr>
      </p:pic>
      <p:sp>
        <p:nvSpPr>
          <p:cNvPr id="2" name="Rectangle 3">
            <a:extLst>
              <a:ext uri="{FF2B5EF4-FFF2-40B4-BE49-F238E27FC236}">
                <a16:creationId xmlns:a16="http://schemas.microsoft.com/office/drawing/2014/main" id="{C9C97CB4-001A-CA00-9792-65A164C213C1}"/>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8B34C528-88B2-CD18-20DF-FC10CED119D4}"/>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8"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
        <p:nvSpPr>
          <p:cNvPr id="4" name="TextBox 2">
            <a:extLst>
              <a:ext uri="{FF2B5EF4-FFF2-40B4-BE49-F238E27FC236}">
                <a16:creationId xmlns:a16="http://schemas.microsoft.com/office/drawing/2014/main" id="{6A1D3522-60F6-B993-AEFD-9A52F1CF194F}"/>
              </a:ext>
            </a:extLst>
          </p:cNvPr>
          <p:cNvSpPr txBox="1">
            <a:spLocks noChangeArrowheads="1"/>
          </p:cNvSpPr>
          <p:nvPr/>
        </p:nvSpPr>
        <p:spPr bwMode="auto">
          <a:xfrm>
            <a:off x="92883" y="5921466"/>
            <a:ext cx="918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800" b="1">
                <a:solidFill>
                  <a:schemeClr val="bg1"/>
                </a:solidFill>
              </a:rPr>
              <a:t>Massa-slachtingen (infanticide)</a:t>
            </a:r>
            <a:r>
              <a:rPr lang="en-US" altLang="nl-NL" sz="1800" dirty="0">
                <a:solidFill>
                  <a:schemeClr val="bg1"/>
                </a:solidFill>
              </a:rPr>
              <a:t>	</a:t>
            </a:r>
            <a:endParaRPr lang="en-US" altLang="nl-NL" sz="1600" b="1"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Afbeelding 7" descr="DSC_35940.JPG"/>
          <p:cNvPicPr>
            <a:picLocks noChangeAspect="1"/>
          </p:cNvPicPr>
          <p:nvPr/>
        </p:nvPicPr>
        <p:blipFill>
          <a:blip r:embed="rId2" cstate="screen">
            <a:lum bright="18000" contrast="26000"/>
            <a:extLst>
              <a:ext uri="{28A0092B-C50C-407E-A947-70E740481C1C}">
                <a14:useLocalDpi xmlns:a14="http://schemas.microsoft.com/office/drawing/2010/main"/>
              </a:ext>
            </a:extLst>
          </a:blip>
          <a:srcRect/>
          <a:stretch>
            <a:fillRect/>
          </a:stretch>
        </p:blipFill>
        <p:spPr bwMode="auto">
          <a:xfrm>
            <a:off x="-1170874" y="-277090"/>
            <a:ext cx="10747189" cy="7135090"/>
          </a:xfrm>
          <a:prstGeom prst="rect">
            <a:avLst/>
          </a:prstGeom>
          <a:noFill/>
          <a:ln w="9525">
            <a:noFill/>
            <a:miter lim="800000"/>
            <a:headEnd/>
            <a:tailEnd/>
          </a:ln>
        </p:spPr>
      </p:pic>
      <p:sp>
        <p:nvSpPr>
          <p:cNvPr id="2" name="Rectangle 3">
            <a:extLst>
              <a:ext uri="{FF2B5EF4-FFF2-40B4-BE49-F238E27FC236}">
                <a16:creationId xmlns:a16="http://schemas.microsoft.com/office/drawing/2014/main" id="{E529C54E-C3FA-D396-C5A9-E9F310200D12}"/>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1CFD6AD4-528D-C259-3D13-BCE064C70AF3}"/>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5"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3"/>
          <p:cNvSpPr txBox="1">
            <a:spLocks noGrp="1"/>
          </p:cNvSpPr>
          <p:nvPr/>
        </p:nvSpPr>
        <p:spPr bwMode="auto">
          <a:xfrm>
            <a:off x="7269025" y="6144491"/>
            <a:ext cx="1219200" cy="381000"/>
          </a:xfrm>
          <a:prstGeom prst="rect">
            <a:avLst/>
          </a:prstGeom>
          <a:noFill/>
          <a:ln w="9525">
            <a:noFill/>
            <a:miter lim="800000"/>
            <a:headEnd/>
            <a:tailEnd/>
          </a:ln>
        </p:spPr>
        <p:txBody>
          <a:bodyPr lIns="0" tIns="0" rIns="0" bIns="0"/>
          <a:lstStyle/>
          <a:p>
            <a:pPr algn="r" eaLnBrk="0" hangingPunct="0">
              <a:lnSpc>
                <a:spcPct val="100000"/>
              </a:lnSpc>
            </a:pPr>
            <a:fld id="{C32AC219-D0FF-4EF5-972A-F9B4743C2B80}" type="slidenum">
              <a:rPr lang="en-US" sz="1000">
                <a:solidFill>
                  <a:schemeClr val="tx2"/>
                </a:solidFill>
              </a:rPr>
              <a:pPr algn="r" eaLnBrk="0" hangingPunct="0">
                <a:lnSpc>
                  <a:spcPct val="100000"/>
                </a:lnSpc>
              </a:pPr>
              <a:t>66</a:t>
            </a:fld>
            <a:endParaRPr lang="en-US" sz="1000">
              <a:solidFill>
                <a:schemeClr val="tx2"/>
              </a:solidFill>
            </a:endParaRPr>
          </a:p>
        </p:txBody>
      </p:sp>
      <p:pic>
        <p:nvPicPr>
          <p:cNvPr id="3" name="Picture 2" descr="W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838" y="3644179"/>
            <a:ext cx="2887662" cy="2887662"/>
          </a:xfrm>
          <a:prstGeom prst="rect">
            <a:avLst/>
          </a:prstGeom>
          <a:noFill/>
          <a:ln w="9525">
            <a:noFill/>
            <a:miter lim="800000"/>
            <a:headEnd/>
            <a:tailEnd/>
          </a:ln>
        </p:spPr>
      </p:pic>
      <p:pic>
        <p:nvPicPr>
          <p:cNvPr id="4" name="Picture 3" descr="BI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3750" y="832716"/>
            <a:ext cx="2887663" cy="2887663"/>
          </a:xfrm>
          <a:prstGeom prst="rect">
            <a:avLst/>
          </a:prstGeom>
          <a:noFill/>
          <a:ln w="9525">
            <a:noFill/>
            <a:miter lim="800000"/>
            <a:headEnd/>
            <a:tailEnd/>
          </a:ln>
        </p:spPr>
      </p:pic>
      <p:pic>
        <p:nvPicPr>
          <p:cNvPr id="5" name="Picture 4" descr="HEA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7063" y="3666404"/>
            <a:ext cx="2887662" cy="2887662"/>
          </a:xfrm>
          <a:prstGeom prst="rect">
            <a:avLst/>
          </a:prstGeom>
          <a:noFill/>
          <a:ln w="9525">
            <a:noFill/>
            <a:miter lim="800000"/>
            <a:headEnd/>
            <a:tailEnd/>
          </a:ln>
        </p:spPr>
      </p:pic>
      <p:pic>
        <p:nvPicPr>
          <p:cNvPr id="6" name="Picture 5" descr="MAS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02200" y="3650529"/>
            <a:ext cx="2887663" cy="2887662"/>
          </a:xfrm>
          <a:prstGeom prst="rect">
            <a:avLst/>
          </a:prstGeom>
          <a:noFill/>
          <a:ln w="9525">
            <a:noFill/>
            <a:miter lim="800000"/>
            <a:headEnd/>
            <a:tailEnd/>
          </a:ln>
        </p:spPr>
      </p:pic>
      <p:pic>
        <p:nvPicPr>
          <p:cNvPr id="7" name="Picture 6" descr="TARSU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59363" y="843829"/>
            <a:ext cx="2887662" cy="2887662"/>
          </a:xfrm>
          <a:prstGeom prst="rect">
            <a:avLst/>
          </a:prstGeom>
          <a:noFill/>
          <a:ln w="9525">
            <a:noFill/>
            <a:miter lim="800000"/>
            <a:headEnd/>
            <a:tailEnd/>
          </a:ln>
        </p:spPr>
      </p:pic>
      <p:sp>
        <p:nvSpPr>
          <p:cNvPr id="8" name="Text Box 7"/>
          <p:cNvSpPr txBox="1">
            <a:spLocks noChangeArrowheads="1"/>
          </p:cNvSpPr>
          <p:nvPr/>
        </p:nvSpPr>
        <p:spPr bwMode="auto">
          <a:xfrm>
            <a:off x="208225" y="416462"/>
            <a:ext cx="3036888" cy="523220"/>
          </a:xfrm>
          <a:prstGeom prst="rect">
            <a:avLst/>
          </a:prstGeom>
          <a:noFill/>
          <a:ln w="9525">
            <a:noFill/>
            <a:miter lim="800000"/>
            <a:headEnd/>
            <a:tailEnd/>
          </a:ln>
        </p:spPr>
        <p:txBody>
          <a:bodyPr>
            <a:spAutoFit/>
          </a:bodyPr>
          <a:lstStyle/>
          <a:p>
            <a:pPr>
              <a:lnSpc>
                <a:spcPct val="100000"/>
              </a:lnSpc>
              <a:spcBef>
                <a:spcPct val="50000"/>
              </a:spcBef>
            </a:pPr>
            <a:r>
              <a:rPr lang="en-US" sz="2800" b="1">
                <a:latin typeface="Arial" charset="0"/>
                <a:cs typeface="Arial" charset="0"/>
              </a:rPr>
              <a:t>Kuikengroei</a:t>
            </a:r>
            <a:endParaRPr lang="en-US" sz="2800" b="1" dirty="0">
              <a:latin typeface="Arial" charset="0"/>
              <a:cs typeface="Arial" charset="0"/>
            </a:endParaRPr>
          </a:p>
        </p:txBody>
      </p:sp>
      <p:sp>
        <p:nvSpPr>
          <p:cNvPr id="9" name="TextBox 9"/>
          <p:cNvSpPr txBox="1">
            <a:spLocks noChangeArrowheads="1"/>
          </p:cNvSpPr>
          <p:nvPr/>
        </p:nvSpPr>
        <p:spPr bwMode="auto">
          <a:xfrm>
            <a:off x="4414700" y="2721841"/>
            <a:ext cx="1268413" cy="307777"/>
          </a:xfrm>
          <a:prstGeom prst="rect">
            <a:avLst/>
          </a:prstGeom>
          <a:noFill/>
          <a:ln w="9525">
            <a:noFill/>
            <a:miter lim="800000"/>
            <a:headEnd/>
            <a:tailEnd/>
          </a:ln>
        </p:spPr>
        <p:txBody>
          <a:bodyPr>
            <a:spAutoFit/>
          </a:bodyPr>
          <a:lstStyle/>
          <a:p>
            <a:r>
              <a:rPr lang="en-US" sz="1400" b="1"/>
              <a:t>snavel</a:t>
            </a:r>
            <a:endParaRPr lang="en-US" sz="1400" b="1" dirty="0"/>
          </a:p>
        </p:txBody>
      </p:sp>
      <p:sp>
        <p:nvSpPr>
          <p:cNvPr id="10" name="TextBox 10"/>
          <p:cNvSpPr txBox="1">
            <a:spLocks noChangeArrowheads="1"/>
          </p:cNvSpPr>
          <p:nvPr/>
        </p:nvSpPr>
        <p:spPr bwMode="auto">
          <a:xfrm>
            <a:off x="7430950" y="2718666"/>
            <a:ext cx="1268413" cy="307777"/>
          </a:xfrm>
          <a:prstGeom prst="rect">
            <a:avLst/>
          </a:prstGeom>
          <a:noFill/>
          <a:ln w="9525">
            <a:noFill/>
            <a:miter lim="800000"/>
            <a:headEnd/>
            <a:tailEnd/>
          </a:ln>
        </p:spPr>
        <p:txBody>
          <a:bodyPr>
            <a:spAutoFit/>
          </a:bodyPr>
          <a:lstStyle/>
          <a:p>
            <a:r>
              <a:rPr lang="en-US" sz="1400" b="1"/>
              <a:t>poot (tarsus)</a:t>
            </a:r>
            <a:endParaRPr lang="en-US" sz="1400" b="1" dirty="0"/>
          </a:p>
        </p:txBody>
      </p:sp>
      <p:sp>
        <p:nvSpPr>
          <p:cNvPr id="11" name="TextBox 11"/>
          <p:cNvSpPr txBox="1">
            <a:spLocks noChangeArrowheads="1"/>
          </p:cNvSpPr>
          <p:nvPr/>
        </p:nvSpPr>
        <p:spPr bwMode="auto">
          <a:xfrm>
            <a:off x="4403588" y="5558704"/>
            <a:ext cx="1268412" cy="307777"/>
          </a:xfrm>
          <a:prstGeom prst="rect">
            <a:avLst/>
          </a:prstGeom>
          <a:noFill/>
          <a:ln w="9525">
            <a:noFill/>
            <a:miter lim="800000"/>
            <a:headEnd/>
            <a:tailEnd/>
          </a:ln>
        </p:spPr>
        <p:txBody>
          <a:bodyPr>
            <a:spAutoFit/>
          </a:bodyPr>
          <a:lstStyle/>
          <a:p>
            <a:r>
              <a:rPr lang="en-US" sz="1400" b="1"/>
              <a:t>kop+snavel</a:t>
            </a:r>
            <a:endParaRPr lang="en-US" sz="1400" b="1" dirty="0"/>
          </a:p>
        </p:txBody>
      </p:sp>
      <p:sp>
        <p:nvSpPr>
          <p:cNvPr id="12" name="TextBox 12"/>
          <p:cNvSpPr txBox="1">
            <a:spLocks noChangeArrowheads="1"/>
          </p:cNvSpPr>
          <p:nvPr/>
        </p:nvSpPr>
        <p:spPr bwMode="auto">
          <a:xfrm>
            <a:off x="7419838" y="5555529"/>
            <a:ext cx="1268412" cy="307777"/>
          </a:xfrm>
          <a:prstGeom prst="rect">
            <a:avLst/>
          </a:prstGeom>
          <a:noFill/>
          <a:ln w="9525">
            <a:noFill/>
            <a:miter lim="800000"/>
            <a:headEnd/>
            <a:tailEnd/>
          </a:ln>
        </p:spPr>
        <p:txBody>
          <a:bodyPr>
            <a:spAutoFit/>
          </a:bodyPr>
          <a:lstStyle/>
          <a:p>
            <a:r>
              <a:rPr lang="en-US" sz="1400" b="1"/>
              <a:t>gewicht </a:t>
            </a:r>
            <a:r>
              <a:rPr lang="en-US" sz="1400" b="1" dirty="0"/>
              <a:t>(g)</a:t>
            </a:r>
          </a:p>
        </p:txBody>
      </p:sp>
      <p:sp>
        <p:nvSpPr>
          <p:cNvPr id="13" name="TextBox 13"/>
          <p:cNvSpPr txBox="1">
            <a:spLocks noChangeArrowheads="1"/>
          </p:cNvSpPr>
          <p:nvPr/>
        </p:nvSpPr>
        <p:spPr bwMode="auto">
          <a:xfrm>
            <a:off x="1665116" y="5558704"/>
            <a:ext cx="1268413" cy="307777"/>
          </a:xfrm>
          <a:prstGeom prst="rect">
            <a:avLst/>
          </a:prstGeom>
          <a:noFill/>
          <a:ln w="9525">
            <a:noFill/>
            <a:miter lim="800000"/>
            <a:headEnd/>
            <a:tailEnd/>
          </a:ln>
        </p:spPr>
        <p:txBody>
          <a:bodyPr>
            <a:spAutoFit/>
          </a:bodyPr>
          <a:lstStyle/>
          <a:p>
            <a:r>
              <a:rPr lang="en-US" sz="1400" b="1"/>
              <a:t>vleugel</a:t>
            </a:r>
            <a:endParaRPr lang="en-US" sz="1400" b="1" dirty="0"/>
          </a:p>
        </p:txBody>
      </p:sp>
      <p:sp>
        <p:nvSpPr>
          <p:cNvPr id="14" name="Rectangle 3">
            <a:extLst>
              <a:ext uri="{FF2B5EF4-FFF2-40B4-BE49-F238E27FC236}">
                <a16:creationId xmlns:a16="http://schemas.microsoft.com/office/drawing/2014/main" id="{1E7677D5-2C9F-47AC-04ED-2AAF0380BD82}"/>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15" name="Rectangle 8">
            <a:extLst>
              <a:ext uri="{FF2B5EF4-FFF2-40B4-BE49-F238E27FC236}">
                <a16:creationId xmlns:a16="http://schemas.microsoft.com/office/drawing/2014/main" id="{ECD7F1DE-C275-4BB6-38CA-862C80DFB4FF}"/>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16" name="Picture 4">
            <a:extLst>
              <a:ext uri="{FF2B5EF4-FFF2-40B4-BE49-F238E27FC236}">
                <a16:creationId xmlns:a16="http://schemas.microsoft.com/office/drawing/2014/main" id="{D850CBD5-A997-7F6E-9EBD-02021897A84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8075" y="1254225"/>
            <a:ext cx="2847575" cy="2138797"/>
          </a:xfrm>
          <a:prstGeom prst="rect">
            <a:avLst/>
          </a:prstGeom>
          <a:noFill/>
          <a:ln w="9525" algn="ctr">
            <a:noFill/>
            <a:miter lim="800000"/>
            <a:headEnd/>
            <a:tailEnd/>
          </a:ln>
        </p:spPr>
      </p:pic>
      <p:pic>
        <p:nvPicPr>
          <p:cNvPr id="17" name="Afbeelding 21" descr="Afbeelding met vogel, watervogel, meeuw, zeemeeuw&#10;&#10;Automatisch gegenereerde beschrijving">
            <a:extLst>
              <a:ext uri="{FF2B5EF4-FFF2-40B4-BE49-F238E27FC236}">
                <a16:creationId xmlns:a16="http://schemas.microsoft.com/office/drawing/2014/main" id="{23B6ADFB-D41C-1CCB-BDCB-4F8B7EEE30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5509752" y="-73242"/>
            <a:ext cx="1362378" cy="136237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preferRelativeResize="0">
            <a:picLocks noChangeAspect="1" noChangeArrowheads="1"/>
          </p:cNvPicPr>
          <p:nvPr/>
        </p:nvPicPr>
        <p:blipFill>
          <a:blip r:embed="rId2" cstate="print"/>
          <a:srcRect/>
          <a:stretch>
            <a:fillRect/>
          </a:stretch>
        </p:blipFill>
        <p:spPr bwMode="auto">
          <a:xfrm>
            <a:off x="133338" y="401781"/>
            <a:ext cx="4320000" cy="4860000"/>
          </a:xfrm>
          <a:prstGeom prst="rect">
            <a:avLst/>
          </a:prstGeom>
          <a:noFill/>
          <a:ln w="9525">
            <a:noFill/>
            <a:miter lim="800000"/>
            <a:headEnd/>
            <a:tailEnd/>
          </a:ln>
          <a:effectLst/>
        </p:spPr>
      </p:pic>
      <p:pic>
        <p:nvPicPr>
          <p:cNvPr id="3" name="Picture 3"/>
          <p:cNvPicPr preferRelativeResize="0">
            <a:picLocks noChangeAspect="1" noChangeArrowheads="1"/>
          </p:cNvPicPr>
          <p:nvPr/>
        </p:nvPicPr>
        <p:blipFill>
          <a:blip r:embed="rId3" cstate="print"/>
          <a:srcRect/>
          <a:stretch>
            <a:fillRect/>
          </a:stretch>
        </p:blipFill>
        <p:spPr bwMode="auto">
          <a:xfrm>
            <a:off x="4513155" y="390525"/>
            <a:ext cx="4320000" cy="4984258"/>
          </a:xfrm>
          <a:prstGeom prst="rect">
            <a:avLst/>
          </a:prstGeom>
          <a:noFill/>
          <a:ln w="9525">
            <a:noFill/>
            <a:miter lim="800000"/>
            <a:headEnd/>
            <a:tailEnd/>
          </a:ln>
          <a:effectLst/>
        </p:spPr>
      </p:pic>
      <p:sp>
        <p:nvSpPr>
          <p:cNvPr id="4" name="PIJL-OMLAAG 3"/>
          <p:cNvSpPr/>
          <p:nvPr/>
        </p:nvSpPr>
        <p:spPr>
          <a:xfrm flipV="1">
            <a:off x="3152776" y="4314825"/>
            <a:ext cx="190500" cy="3714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OMLAAG 4"/>
          <p:cNvSpPr/>
          <p:nvPr/>
        </p:nvSpPr>
        <p:spPr>
          <a:xfrm flipV="1">
            <a:off x="8382001" y="4295775"/>
            <a:ext cx="190500" cy="3714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JL-OMLAAG 5"/>
          <p:cNvSpPr/>
          <p:nvPr/>
        </p:nvSpPr>
        <p:spPr>
          <a:xfrm flipV="1">
            <a:off x="7915276" y="4295775"/>
            <a:ext cx="190500" cy="3714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3">
            <a:extLst>
              <a:ext uri="{FF2B5EF4-FFF2-40B4-BE49-F238E27FC236}">
                <a16:creationId xmlns:a16="http://schemas.microsoft.com/office/drawing/2014/main" id="{424A11A0-B0A3-ACDD-D67D-25E68AADD446}"/>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8" name="Rectangle 8">
            <a:extLst>
              <a:ext uri="{FF2B5EF4-FFF2-40B4-BE49-F238E27FC236}">
                <a16:creationId xmlns:a16="http://schemas.microsoft.com/office/drawing/2014/main" id="{E742A3C7-A25F-3B7D-5AAB-7EBF3046CA7C}"/>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9" name="Afbeelding 21" descr="Afbeelding met vogel, watervogel, meeuw, zeemeeuw&#10;&#10;Automatisch gegenereerde beschrijving">
            <a:extLst>
              <a:ext uri="{FF2B5EF4-FFF2-40B4-BE49-F238E27FC236}">
                <a16:creationId xmlns:a16="http://schemas.microsoft.com/office/drawing/2014/main" id="{58F65D46-F57C-EF90-193A-6B3E2535AB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92330" y="1248629"/>
            <a:ext cx="1362378" cy="1362378"/>
          </a:xfrm>
          <a:prstGeom prst="rect">
            <a:avLst/>
          </a:prstGeom>
        </p:spPr>
      </p:pic>
      <p:pic>
        <p:nvPicPr>
          <p:cNvPr id="10" name="Afbeelding 15" descr="Afbeelding met watervogel, vogel, meeuw, zeemeeuw&#10;&#10;Automatisch gegenereerde beschrijving">
            <a:extLst>
              <a:ext uri="{FF2B5EF4-FFF2-40B4-BE49-F238E27FC236}">
                <a16:creationId xmlns:a16="http://schemas.microsoft.com/office/drawing/2014/main" id="{48B9F79F-49E7-965E-7218-4DA1CA5B7C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74641" y="1174778"/>
            <a:ext cx="1271844" cy="127184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22657" y="652991"/>
            <a:ext cx="9131161" cy="5555349"/>
            <a:chOff x="-22657" y="221673"/>
            <a:chExt cx="9131161" cy="5555349"/>
          </a:xfrm>
        </p:grpSpPr>
        <p:pic>
          <p:nvPicPr>
            <p:cNvPr id="3" name="Picture 5"/>
            <p:cNvPicPr preferRelativeResize="0">
              <a:picLocks noChangeArrowheads="1"/>
            </p:cNvPicPr>
            <p:nvPr/>
          </p:nvPicPr>
          <p:blipFill>
            <a:blip r:embed="rId2" cstate="print"/>
            <a:srcRect/>
            <a:stretch>
              <a:fillRect/>
            </a:stretch>
          </p:blipFill>
          <p:spPr bwMode="auto">
            <a:xfrm>
              <a:off x="-22657" y="221673"/>
              <a:ext cx="4680000" cy="5555349"/>
            </a:xfrm>
            <a:prstGeom prst="rect">
              <a:avLst/>
            </a:prstGeom>
            <a:noFill/>
            <a:ln w="9525">
              <a:noFill/>
              <a:miter lim="800000"/>
              <a:headEnd/>
              <a:tailEnd/>
            </a:ln>
            <a:effectLst/>
          </p:spPr>
        </p:pic>
        <p:pic>
          <p:nvPicPr>
            <p:cNvPr id="4" name="Picture 3"/>
            <p:cNvPicPr preferRelativeResize="0">
              <a:picLocks noChangeArrowheads="1"/>
            </p:cNvPicPr>
            <p:nvPr/>
          </p:nvPicPr>
          <p:blipFill>
            <a:blip r:embed="rId3" cstate="print"/>
            <a:srcRect/>
            <a:stretch>
              <a:fillRect/>
            </a:stretch>
          </p:blipFill>
          <p:spPr bwMode="auto">
            <a:xfrm>
              <a:off x="4428504" y="246793"/>
              <a:ext cx="4680000" cy="5400000"/>
            </a:xfrm>
            <a:prstGeom prst="rect">
              <a:avLst/>
            </a:prstGeom>
            <a:noFill/>
            <a:ln w="9525">
              <a:noFill/>
              <a:miter lim="800000"/>
              <a:headEnd/>
              <a:tailEnd/>
            </a:ln>
            <a:effectLst/>
          </p:spPr>
        </p:pic>
        <p:cxnSp>
          <p:nvCxnSpPr>
            <p:cNvPr id="5" name="Rechte verbindingslijn 4"/>
            <p:cNvCxnSpPr/>
            <p:nvPr/>
          </p:nvCxnSpPr>
          <p:spPr>
            <a:xfrm flipH="1">
              <a:off x="3588331" y="762000"/>
              <a:ext cx="41564" cy="382385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flipH="1">
              <a:off x="8130836" y="764704"/>
              <a:ext cx="41564" cy="382385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a:off x="3779912" y="980728"/>
              <a:ext cx="4176464"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5148064" y="980728"/>
              <a:ext cx="2376264" cy="307777"/>
            </a:xfrm>
            <a:prstGeom prst="rect">
              <a:avLst/>
            </a:prstGeom>
            <a:noFill/>
          </p:spPr>
          <p:txBody>
            <a:bodyPr wrap="square" rtlCol="0">
              <a:spAutoFit/>
            </a:bodyPr>
            <a:lstStyle/>
            <a:p>
              <a:pPr algn="ctr"/>
              <a:r>
                <a:rPr lang="nl-NL" sz="1400" dirty="0"/>
                <a:t>1 </a:t>
              </a:r>
              <a:r>
                <a:rPr lang="nl-NL" sz="1400" dirty="0" err="1"/>
                <a:t>July</a:t>
              </a:r>
              <a:r>
                <a:rPr lang="nl-NL" sz="1400" dirty="0"/>
                <a:t> 2012 </a:t>
              </a:r>
              <a:r>
                <a:rPr lang="nl-NL" sz="1400" dirty="0" err="1"/>
                <a:t>starvation</a:t>
              </a:r>
              <a:r>
                <a:rPr lang="nl-NL" sz="1400" dirty="0"/>
                <a:t> </a:t>
              </a:r>
              <a:r>
                <a:rPr lang="nl-NL" sz="1400" dirty="0" err="1"/>
                <a:t>event</a:t>
              </a:r>
              <a:endParaRPr lang="nl-NL" sz="1400" dirty="0"/>
            </a:p>
          </p:txBody>
        </p:sp>
      </p:grpSp>
      <p:sp>
        <p:nvSpPr>
          <p:cNvPr id="9" name="Rectangle 3">
            <a:extLst>
              <a:ext uri="{FF2B5EF4-FFF2-40B4-BE49-F238E27FC236}">
                <a16:creationId xmlns:a16="http://schemas.microsoft.com/office/drawing/2014/main" id="{8DFA26F3-3686-78D4-3825-48AA2669CE06}"/>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10" name="Rectangle 8">
            <a:extLst>
              <a:ext uri="{FF2B5EF4-FFF2-40B4-BE49-F238E27FC236}">
                <a16:creationId xmlns:a16="http://schemas.microsoft.com/office/drawing/2014/main" id="{0012DF76-3F0B-FE86-AA56-EDCF9B24BC14}"/>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11" name="Afbeelding 21" descr="Afbeelding met vogel, watervogel, meeuw, zeemeeuw&#10;&#10;Automatisch gegenereerde beschrijving">
            <a:extLst>
              <a:ext uri="{FF2B5EF4-FFF2-40B4-BE49-F238E27FC236}">
                <a16:creationId xmlns:a16="http://schemas.microsoft.com/office/drawing/2014/main" id="{C8C392BA-60B2-3CA2-BB5C-27BD53BE46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86955" y="2015733"/>
            <a:ext cx="1362378" cy="1362378"/>
          </a:xfrm>
          <a:prstGeom prst="rect">
            <a:avLst/>
          </a:prstGeom>
        </p:spPr>
      </p:pic>
      <p:pic>
        <p:nvPicPr>
          <p:cNvPr id="12" name="Afbeelding 15" descr="Afbeelding met watervogel, vogel, meeuw, zeemeeuw&#10;&#10;Automatisch gegenereerde beschrijving">
            <a:extLst>
              <a:ext uri="{FF2B5EF4-FFF2-40B4-BE49-F238E27FC236}">
                <a16:creationId xmlns:a16="http://schemas.microsoft.com/office/drawing/2014/main" id="{0C43CD49-BA17-AE05-D4DC-59B857907B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74641" y="1606096"/>
            <a:ext cx="1271844" cy="1271844"/>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72726"/>
            <a:ext cx="9144000" cy="6087285"/>
          </a:xfrm>
          <a:prstGeom prst="rect">
            <a:avLst/>
          </a:prstGeom>
          <a:noFill/>
          <a:ln w="9525">
            <a:noFill/>
            <a:miter lim="800000"/>
            <a:headEnd/>
            <a:tailEnd/>
          </a:ln>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6413" y="3587750"/>
            <a:ext cx="3557587" cy="2422525"/>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lum bright="16000" contrast="22000"/>
            <a:extLst>
              <a:ext uri="{28A0092B-C50C-407E-A947-70E740481C1C}">
                <a14:useLocalDpi xmlns:a14="http://schemas.microsoft.com/office/drawing/2010/main"/>
              </a:ext>
            </a:extLst>
          </a:blip>
          <a:srcRect/>
          <a:stretch>
            <a:fillRect/>
          </a:stretch>
        </p:blipFill>
        <p:spPr bwMode="auto">
          <a:xfrm>
            <a:off x="5554663" y="1014413"/>
            <a:ext cx="3589337" cy="2571750"/>
          </a:xfrm>
          <a:prstGeom prst="rect">
            <a:avLst/>
          </a:prstGeom>
          <a:noFill/>
          <a:ln w="9525">
            <a:noFill/>
            <a:miter lim="800000"/>
            <a:headEnd/>
            <a:tailEnd/>
          </a:ln>
        </p:spPr>
      </p:pic>
      <p:sp>
        <p:nvSpPr>
          <p:cNvPr id="14" name="TextBox 13"/>
          <p:cNvSpPr txBox="1">
            <a:spLocks noChangeArrowheads="1"/>
          </p:cNvSpPr>
          <p:nvPr/>
        </p:nvSpPr>
        <p:spPr bwMode="auto">
          <a:xfrm>
            <a:off x="325925" y="997527"/>
            <a:ext cx="5202040" cy="1323439"/>
          </a:xfrm>
          <a:prstGeom prst="rect">
            <a:avLst/>
          </a:prstGeom>
          <a:solidFill>
            <a:schemeClr val="bg1">
              <a:alpha val="76000"/>
            </a:schemeClr>
          </a:solidFill>
          <a:ln w="9525">
            <a:noFill/>
            <a:miter lim="800000"/>
            <a:headEnd/>
            <a:tailEnd/>
          </a:ln>
        </p:spPr>
        <p:txBody>
          <a:bodyPr wrap="square">
            <a:spAutoFit/>
          </a:bodyPr>
          <a:lstStyle/>
          <a:p>
            <a:r>
              <a:rPr lang="en-US" sz="2000" b="1" dirty="0" err="1">
                <a:latin typeface="Calibri" pitchFamily="34" charset="0"/>
              </a:rPr>
              <a:t>Kuikens</a:t>
            </a:r>
            <a:r>
              <a:rPr lang="en-US" sz="2000" b="1" dirty="0">
                <a:latin typeface="Calibri" pitchFamily="34" charset="0"/>
              </a:rPr>
              <a:t> </a:t>
            </a:r>
            <a:r>
              <a:rPr lang="en-US" sz="2000" b="1" err="1">
                <a:latin typeface="Calibri" pitchFamily="34" charset="0"/>
              </a:rPr>
              <a:t>worden</a:t>
            </a:r>
            <a:r>
              <a:rPr lang="en-US" sz="2000" b="1">
                <a:latin typeface="Calibri" pitchFamily="34" charset="0"/>
              </a:rPr>
              <a:t> </a:t>
            </a:r>
            <a:r>
              <a:rPr lang="en-US" sz="2000" b="1" i="1">
                <a:latin typeface="Calibri" pitchFamily="34" charset="0"/>
              </a:rPr>
              <a:t>bij herhaling</a:t>
            </a:r>
            <a:r>
              <a:rPr lang="en-US" sz="2000" b="1">
                <a:latin typeface="Calibri" pitchFamily="34" charset="0"/>
              </a:rPr>
              <a:t> </a:t>
            </a:r>
            <a:r>
              <a:rPr lang="en-US" sz="2000" b="1" dirty="0" err="1">
                <a:latin typeface="Calibri" pitchFamily="34" charset="0"/>
              </a:rPr>
              <a:t>aangevallen</a:t>
            </a:r>
            <a:endParaRPr lang="en-US" sz="2000" b="1" dirty="0">
              <a:latin typeface="Calibri" pitchFamily="34" charset="0"/>
            </a:endParaRPr>
          </a:p>
          <a:p>
            <a:endParaRPr lang="en-US" sz="2000" b="1" dirty="0">
              <a:latin typeface="Calibri" pitchFamily="34" charset="0"/>
            </a:endParaRPr>
          </a:p>
          <a:p>
            <a:r>
              <a:rPr lang="en-US" sz="2000" b="1">
                <a:latin typeface="Calibri" pitchFamily="34" charset="0"/>
              </a:rPr>
              <a:t>worden </a:t>
            </a:r>
            <a:r>
              <a:rPr lang="en-US" sz="2000" b="1" dirty="0" err="1">
                <a:latin typeface="Calibri" pitchFamily="34" charset="0"/>
              </a:rPr>
              <a:t>tenslotte</a:t>
            </a:r>
            <a:r>
              <a:rPr lang="en-US" sz="2000" b="1" dirty="0">
                <a:latin typeface="Calibri" pitchFamily="34" charset="0"/>
              </a:rPr>
              <a:t> </a:t>
            </a:r>
            <a:r>
              <a:rPr lang="en-US" sz="2000" b="1" dirty="0" err="1">
                <a:latin typeface="Calibri" pitchFamily="34" charset="0"/>
              </a:rPr>
              <a:t>doodgepikt</a:t>
            </a:r>
            <a:r>
              <a:rPr lang="en-US" sz="2000" b="1">
                <a:latin typeface="Calibri" pitchFamily="34" charset="0"/>
              </a:rPr>
              <a:t>, </a:t>
            </a:r>
          </a:p>
          <a:p>
            <a:r>
              <a:rPr lang="en-US" sz="2000" b="1">
                <a:latin typeface="Calibri" pitchFamily="34" charset="0"/>
              </a:rPr>
              <a:t>aanvankelijk </a:t>
            </a:r>
            <a:r>
              <a:rPr lang="en-US" sz="2000" b="1" dirty="0" err="1">
                <a:latin typeface="Calibri" pitchFamily="34" charset="0"/>
              </a:rPr>
              <a:t>niet</a:t>
            </a:r>
            <a:r>
              <a:rPr lang="en-US" sz="2000" b="1" dirty="0">
                <a:latin typeface="Calibri" pitchFamily="34" charset="0"/>
              </a:rPr>
              <a:t> </a:t>
            </a:r>
            <a:r>
              <a:rPr lang="en-US" sz="2000" b="1" dirty="0" err="1">
                <a:latin typeface="Calibri" pitchFamily="34" charset="0"/>
              </a:rPr>
              <a:t>eens</a:t>
            </a:r>
            <a:r>
              <a:rPr lang="en-US" sz="2000" b="1" dirty="0">
                <a:latin typeface="Calibri" pitchFamily="34" charset="0"/>
              </a:rPr>
              <a:t> </a:t>
            </a:r>
            <a:r>
              <a:rPr lang="en-US" sz="2000" b="1" dirty="0" err="1">
                <a:latin typeface="Calibri" pitchFamily="34" charset="0"/>
              </a:rPr>
              <a:t>opgegeten</a:t>
            </a:r>
            <a:endParaRPr lang="en-US" sz="2000" b="1" dirty="0">
              <a:latin typeface="Calibri" pitchFamily="34" charset="0"/>
            </a:endParaRPr>
          </a:p>
        </p:txBody>
      </p:sp>
      <p:sp>
        <p:nvSpPr>
          <p:cNvPr id="2" name="Rectangle 3">
            <a:extLst>
              <a:ext uri="{FF2B5EF4-FFF2-40B4-BE49-F238E27FC236}">
                <a16:creationId xmlns:a16="http://schemas.microsoft.com/office/drawing/2014/main" id="{E0F05CF6-EB67-AA63-48D5-7E8274FD6091}"/>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1D1A6E3D-CC17-1F55-3A70-56B905D9BDBF}"/>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9"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1005" y="-124696"/>
            <a:ext cx="9968860" cy="7199851"/>
          </a:xfrm>
          <a:prstGeom prst="rect">
            <a:avLst/>
          </a:prstGeom>
          <a:noFill/>
          <a:ln w="9525">
            <a:noFill/>
            <a:miter lim="800000"/>
            <a:headEnd/>
            <a:tailEnd/>
          </a:ln>
        </p:spPr>
      </p:pic>
      <p:sp>
        <p:nvSpPr>
          <p:cNvPr id="4" name="Rectangle 8">
            <a:extLst>
              <a:ext uri="{FF2B5EF4-FFF2-40B4-BE49-F238E27FC236}">
                <a16:creationId xmlns:a16="http://schemas.microsoft.com/office/drawing/2014/main" id="{7D059CA5-EAD7-4D03-1E0B-6D4046AE8DF2}"/>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6" name="TextBox 5">
            <a:extLst>
              <a:ext uri="{FF2B5EF4-FFF2-40B4-BE49-F238E27FC236}">
                <a16:creationId xmlns:a16="http://schemas.microsoft.com/office/drawing/2014/main" id="{F02831C8-0CB3-A5E6-25D5-50473DCD1A3C}"/>
              </a:ext>
            </a:extLst>
          </p:cNvPr>
          <p:cNvSpPr txBox="1"/>
          <p:nvPr/>
        </p:nvSpPr>
        <p:spPr>
          <a:xfrm>
            <a:off x="543808" y="385398"/>
            <a:ext cx="8600191" cy="369332"/>
          </a:xfrm>
          <a:prstGeom prst="rect">
            <a:avLst/>
          </a:prstGeom>
          <a:noFill/>
        </p:spPr>
        <p:txBody>
          <a:bodyPr wrap="square" rtlCol="0">
            <a:spAutoFit/>
          </a:bodyPr>
          <a:lstStyle/>
          <a:p>
            <a:pPr algn="r"/>
            <a:r>
              <a:rPr lang="en-US" b="1">
                <a:solidFill>
                  <a:schemeClr val="bg1"/>
                </a:solidFill>
              </a:rPr>
              <a:t>Broedsucces: nestmarkering en monitoring</a:t>
            </a:r>
            <a:endParaRPr lang="en-150">
              <a:solidFill>
                <a:schemeClr val="bg1"/>
              </a:solidFill>
            </a:endParaRPr>
          </a:p>
        </p:txBody>
      </p:sp>
      <p:sp>
        <p:nvSpPr>
          <p:cNvPr id="8" name="Rectangle 7">
            <a:extLst>
              <a:ext uri="{FF2B5EF4-FFF2-40B4-BE49-F238E27FC236}">
                <a16:creationId xmlns:a16="http://schemas.microsoft.com/office/drawing/2014/main" id="{F0C867CE-ACBF-0A8E-FD44-0ABB36C4B02F}"/>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FFFF00"/>
                </a:solidFill>
              </a:rPr>
              <a:t>Methode</a:t>
            </a:r>
            <a:r>
              <a:rPr lang="en-US" sz="2000" b="1" dirty="0">
                <a:solidFill>
                  <a:srgbClr val="FFFF00"/>
                </a:solidFill>
              </a:rPr>
              <a:t> (</a:t>
            </a:r>
            <a:r>
              <a:rPr lang="en-US" sz="2000" b="1" dirty="0" err="1">
                <a:solidFill>
                  <a:srgbClr val="FFFF00"/>
                </a:solidFill>
              </a:rPr>
              <a:t>broedbiologie</a:t>
            </a:r>
            <a:r>
              <a:rPr lang="en-US" sz="2000" b="1" dirty="0">
                <a:solidFill>
                  <a:srgbClr val="FFFF00"/>
                </a:solidFill>
              </a:rPr>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Afbeelding 3" descr="niozlogo_4c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463" y="5516563"/>
            <a:ext cx="755650" cy="1281112"/>
          </a:xfrm>
          <a:prstGeom prst="rect">
            <a:avLst/>
          </a:prstGeom>
          <a:noFill/>
          <a:ln w="9525">
            <a:noFill/>
            <a:miter lim="800000"/>
            <a:headEnd/>
            <a:tailEnd/>
          </a:ln>
        </p:spPr>
      </p:pic>
      <p:sp>
        <p:nvSpPr>
          <p:cNvPr id="5" name="Tekstvak 4"/>
          <p:cNvSpPr txBox="1"/>
          <p:nvPr/>
        </p:nvSpPr>
        <p:spPr>
          <a:xfrm>
            <a:off x="1331913" y="6092825"/>
            <a:ext cx="7561262" cy="646113"/>
          </a:xfrm>
          <a:prstGeom prst="rect">
            <a:avLst/>
          </a:prstGeom>
          <a:noFill/>
        </p:spPr>
        <p:txBody>
          <a:bodyPr>
            <a:spAutoFit/>
          </a:bodyPr>
          <a:lstStyle/>
          <a:p>
            <a:pPr algn="r" fontAlgn="auto">
              <a:spcBef>
                <a:spcPts val="0"/>
              </a:spcBef>
              <a:spcAft>
                <a:spcPts val="0"/>
              </a:spcAft>
              <a:defRPr/>
            </a:pPr>
            <a:r>
              <a:rPr lang="nl-NL" sz="1200" b="1" dirty="0">
                <a:solidFill>
                  <a:schemeClr val="tx2">
                    <a:lumMod val="75000"/>
                  </a:schemeClr>
                </a:solidFill>
                <a:latin typeface="Verdana" pitchFamily="34" charset="0"/>
                <a:cs typeface="+mn-cs"/>
              </a:rPr>
              <a:t>Royal </a:t>
            </a:r>
            <a:r>
              <a:rPr lang="nl-NL" sz="1200" b="1" dirty="0" err="1">
                <a:solidFill>
                  <a:schemeClr val="tx2">
                    <a:lumMod val="75000"/>
                  </a:schemeClr>
                </a:solidFill>
                <a:latin typeface="Verdana" pitchFamily="34" charset="0"/>
                <a:cs typeface="+mn-cs"/>
              </a:rPr>
              <a:t>Netherlands</a:t>
            </a:r>
            <a:r>
              <a:rPr lang="nl-NL" sz="1200" b="1" dirty="0">
                <a:solidFill>
                  <a:schemeClr val="tx2">
                    <a:lumMod val="75000"/>
                  </a:schemeClr>
                </a:solidFill>
                <a:latin typeface="Verdana" pitchFamily="34" charset="0"/>
                <a:cs typeface="+mn-cs"/>
              </a:rPr>
              <a:t> </a:t>
            </a:r>
            <a:r>
              <a:rPr lang="nl-NL" sz="1200" b="1" dirty="0" err="1">
                <a:solidFill>
                  <a:schemeClr val="tx2">
                    <a:lumMod val="75000"/>
                  </a:schemeClr>
                </a:solidFill>
                <a:latin typeface="Verdana" pitchFamily="34" charset="0"/>
                <a:cs typeface="+mn-cs"/>
              </a:rPr>
              <a:t>Institute</a:t>
            </a:r>
            <a:r>
              <a:rPr lang="nl-NL" sz="1200" b="1" dirty="0">
                <a:solidFill>
                  <a:schemeClr val="tx2">
                    <a:lumMod val="75000"/>
                  </a:schemeClr>
                </a:solidFill>
                <a:latin typeface="Verdana" pitchFamily="34" charset="0"/>
                <a:cs typeface="+mn-cs"/>
              </a:rPr>
              <a:t> </a:t>
            </a:r>
            <a:r>
              <a:rPr lang="nl-NL" sz="1200" b="1" dirty="0" err="1">
                <a:solidFill>
                  <a:schemeClr val="tx2">
                    <a:lumMod val="75000"/>
                  </a:schemeClr>
                </a:solidFill>
                <a:latin typeface="Verdana" pitchFamily="34" charset="0"/>
                <a:cs typeface="+mn-cs"/>
              </a:rPr>
              <a:t>for</a:t>
            </a:r>
            <a:r>
              <a:rPr lang="nl-NL" sz="1200" b="1" dirty="0">
                <a:solidFill>
                  <a:schemeClr val="tx2">
                    <a:lumMod val="75000"/>
                  </a:schemeClr>
                </a:solidFill>
                <a:latin typeface="Verdana" pitchFamily="34" charset="0"/>
                <a:cs typeface="+mn-cs"/>
              </a:rPr>
              <a:t> </a:t>
            </a:r>
            <a:r>
              <a:rPr lang="nl-NL" sz="1200" b="1" dirty="0" err="1">
                <a:solidFill>
                  <a:schemeClr val="tx2">
                    <a:lumMod val="75000"/>
                  </a:schemeClr>
                </a:solidFill>
                <a:latin typeface="Verdana" pitchFamily="34" charset="0"/>
                <a:cs typeface="+mn-cs"/>
              </a:rPr>
              <a:t>Sea</a:t>
            </a:r>
            <a:r>
              <a:rPr lang="nl-NL" sz="1200" b="1" dirty="0">
                <a:solidFill>
                  <a:schemeClr val="tx2">
                    <a:lumMod val="75000"/>
                  </a:schemeClr>
                </a:solidFill>
                <a:latin typeface="Verdana" pitchFamily="34" charset="0"/>
                <a:cs typeface="+mn-cs"/>
              </a:rPr>
              <a:t> Research</a:t>
            </a:r>
            <a:r>
              <a:rPr lang="nl-NL" sz="1200" dirty="0">
                <a:solidFill>
                  <a:schemeClr val="tx2">
                    <a:lumMod val="75000"/>
                  </a:schemeClr>
                </a:solidFill>
                <a:latin typeface="Verdana" pitchFamily="34" charset="0"/>
                <a:cs typeface="+mn-cs"/>
              </a:rPr>
              <a:t>, Texel, The </a:t>
            </a:r>
            <a:r>
              <a:rPr lang="nl-NL" sz="1200" dirty="0" err="1">
                <a:solidFill>
                  <a:schemeClr val="tx2">
                    <a:lumMod val="75000"/>
                  </a:schemeClr>
                </a:solidFill>
                <a:latin typeface="Verdana" pitchFamily="34" charset="0"/>
                <a:cs typeface="+mn-cs"/>
              </a:rPr>
              <a:t>Netherlands</a:t>
            </a:r>
            <a:endParaRPr lang="nl-NL" sz="1200" dirty="0">
              <a:solidFill>
                <a:schemeClr val="tx2">
                  <a:lumMod val="75000"/>
                </a:schemeClr>
              </a:solidFill>
              <a:latin typeface="Verdana" pitchFamily="34" charset="0"/>
              <a:cs typeface="+mn-cs"/>
            </a:endParaRPr>
          </a:p>
          <a:p>
            <a:pPr algn="r" fontAlgn="auto">
              <a:spcBef>
                <a:spcPts val="0"/>
              </a:spcBef>
              <a:spcAft>
                <a:spcPts val="0"/>
              </a:spcAft>
              <a:defRPr/>
            </a:pPr>
            <a:endParaRPr lang="nl-NL" sz="1200" dirty="0">
              <a:solidFill>
                <a:schemeClr val="tx2">
                  <a:lumMod val="75000"/>
                </a:schemeClr>
              </a:solidFill>
              <a:latin typeface="Verdana" pitchFamily="34" charset="0"/>
              <a:cs typeface="+mn-cs"/>
            </a:endParaRPr>
          </a:p>
          <a:p>
            <a:pPr algn="r" fontAlgn="auto">
              <a:spcBef>
                <a:spcPts val="0"/>
              </a:spcBef>
              <a:spcAft>
                <a:spcPts val="0"/>
              </a:spcAft>
              <a:defRPr/>
            </a:pPr>
            <a:r>
              <a:rPr lang="nl-NL" sz="1200" dirty="0" err="1">
                <a:solidFill>
                  <a:schemeClr val="tx2">
                    <a:lumMod val="75000"/>
                  </a:schemeClr>
                </a:solidFill>
                <a:latin typeface="Verdana" pitchFamily="34" charset="0"/>
                <a:cs typeface="+mn-cs"/>
              </a:rPr>
              <a:t>kees.camphuysen</a:t>
            </a:r>
            <a:r>
              <a:rPr lang="nl-NL" sz="1200" dirty="0">
                <a:solidFill>
                  <a:schemeClr val="tx2">
                    <a:lumMod val="75000"/>
                  </a:schemeClr>
                </a:solidFill>
                <a:latin typeface="Verdana" pitchFamily="34" charset="0"/>
                <a:cs typeface="+mn-cs"/>
              </a:rPr>
              <a:t> @ </a:t>
            </a:r>
            <a:r>
              <a:rPr lang="nl-NL" sz="1200" dirty="0" err="1">
                <a:solidFill>
                  <a:schemeClr val="tx2">
                    <a:lumMod val="75000"/>
                  </a:schemeClr>
                </a:solidFill>
                <a:latin typeface="Verdana" pitchFamily="34" charset="0"/>
                <a:cs typeface="+mn-cs"/>
              </a:rPr>
              <a:t>nioz.nl</a:t>
            </a:r>
            <a:r>
              <a:rPr lang="nl-NL" sz="1200" dirty="0">
                <a:solidFill>
                  <a:schemeClr val="tx2">
                    <a:lumMod val="75000"/>
                  </a:schemeClr>
                </a:solidFill>
                <a:latin typeface="Verdana" pitchFamily="34" charset="0"/>
                <a:cs typeface="+mn-cs"/>
              </a:rPr>
              <a:t>                     World </a:t>
            </a:r>
            <a:r>
              <a:rPr lang="nl-NL" sz="1200" dirty="0" err="1">
                <a:solidFill>
                  <a:schemeClr val="tx2">
                    <a:lumMod val="75000"/>
                  </a:schemeClr>
                </a:solidFill>
                <a:latin typeface="Verdana" pitchFamily="34" charset="0"/>
                <a:cs typeface="+mn-cs"/>
              </a:rPr>
              <a:t>Seabird</a:t>
            </a:r>
            <a:r>
              <a:rPr lang="nl-NL" sz="1200" dirty="0">
                <a:solidFill>
                  <a:schemeClr val="tx2">
                    <a:lumMod val="75000"/>
                  </a:schemeClr>
                </a:solidFill>
                <a:latin typeface="Verdana" pitchFamily="34" charset="0"/>
                <a:cs typeface="+mn-cs"/>
              </a:rPr>
              <a:t> Conference, Victoria, September 2010</a:t>
            </a:r>
          </a:p>
        </p:txBody>
      </p:sp>
      <p:pic>
        <p:nvPicPr>
          <p:cNvPr id="9220" name="Afbeelding 5" descr="Dead chi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2328" y="0"/>
            <a:ext cx="10446327" cy="6858000"/>
          </a:xfrm>
          <a:prstGeom prst="rect">
            <a:avLst/>
          </a:prstGeom>
          <a:noFill/>
          <a:ln w="9525">
            <a:noFill/>
            <a:miter lim="800000"/>
            <a:headEnd/>
            <a:tailEnd/>
          </a:ln>
        </p:spPr>
      </p:pic>
      <p:sp>
        <p:nvSpPr>
          <p:cNvPr id="2" name="Rectangle 3">
            <a:extLst>
              <a:ext uri="{FF2B5EF4-FFF2-40B4-BE49-F238E27FC236}">
                <a16:creationId xmlns:a16="http://schemas.microsoft.com/office/drawing/2014/main" id="{72758905-4E5F-4040-7CF1-91CEFB17721A}"/>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2E446AE0-22DA-BF3A-9D7E-AE41C0500786}"/>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9"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
        <p:nvSpPr>
          <p:cNvPr id="4" name="TextBox 2">
            <a:extLst>
              <a:ext uri="{FF2B5EF4-FFF2-40B4-BE49-F238E27FC236}">
                <a16:creationId xmlns:a16="http://schemas.microsoft.com/office/drawing/2014/main" id="{4D1ACC32-984C-FB9B-DC60-F2A97DF21F3F}"/>
              </a:ext>
            </a:extLst>
          </p:cNvPr>
          <p:cNvSpPr txBox="1">
            <a:spLocks noChangeArrowheads="1"/>
          </p:cNvSpPr>
          <p:nvPr/>
        </p:nvSpPr>
        <p:spPr bwMode="auto">
          <a:xfrm>
            <a:off x="92883" y="5921466"/>
            <a:ext cx="918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800" b="1">
                <a:solidFill>
                  <a:schemeClr val="bg1"/>
                </a:solidFill>
              </a:rPr>
              <a:t>Lijkjes worden pas later (grotendeels) geconsumeerd (kannibalisme)</a:t>
            </a:r>
            <a:r>
              <a:rPr lang="en-US" altLang="nl-NL" sz="1800" dirty="0">
                <a:solidFill>
                  <a:schemeClr val="bg1"/>
                </a:solidFill>
              </a:rPr>
              <a:t>	</a:t>
            </a:r>
            <a:endParaRPr lang="en-US" altLang="nl-NL" sz="1600" b="1" dirty="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25825" y="372726"/>
            <a:ext cx="6240165" cy="5902859"/>
          </a:xfrm>
          <a:prstGeom prst="rect">
            <a:avLst/>
          </a:prstGeom>
          <a:noFill/>
          <a:ln w="9525">
            <a:noFill/>
            <a:miter lim="800000"/>
            <a:headEnd/>
            <a:tailEnd/>
          </a:ln>
          <a:effectLst/>
        </p:spPr>
      </p:pic>
      <p:sp>
        <p:nvSpPr>
          <p:cNvPr id="3" name="Tekstvak 2"/>
          <p:cNvSpPr txBox="1"/>
          <p:nvPr/>
        </p:nvSpPr>
        <p:spPr>
          <a:xfrm>
            <a:off x="7354377" y="573138"/>
            <a:ext cx="1675498" cy="5632311"/>
          </a:xfrm>
          <a:prstGeom prst="rect">
            <a:avLst/>
          </a:prstGeom>
          <a:noFill/>
        </p:spPr>
        <p:txBody>
          <a:bodyPr wrap="square" rtlCol="0">
            <a:spAutoFit/>
          </a:bodyPr>
          <a:lstStyle/>
          <a:p>
            <a:pPr algn="r"/>
            <a:r>
              <a:rPr lang="en-GB" sz="2000" b="1"/>
              <a:t>Kuiken moord</a:t>
            </a:r>
            <a:endParaRPr lang="en-GB" sz="2000" b="1" dirty="0"/>
          </a:p>
          <a:p>
            <a:pPr algn="r"/>
            <a:r>
              <a:rPr lang="en-GB" sz="2000" b="1"/>
              <a:t>(infanticide)</a:t>
            </a:r>
          </a:p>
          <a:p>
            <a:pPr algn="r"/>
            <a:endParaRPr lang="en-GB" sz="2000" b="1"/>
          </a:p>
          <a:p>
            <a:pPr algn="r"/>
            <a:endParaRPr lang="en-GB" sz="2000" b="1"/>
          </a:p>
          <a:p>
            <a:pPr algn="r"/>
            <a:endParaRPr lang="en-GB" sz="2000" b="1"/>
          </a:p>
          <a:p>
            <a:pPr algn="r"/>
            <a:endParaRPr lang="en-GB" sz="2000" b="1"/>
          </a:p>
          <a:p>
            <a:pPr algn="r"/>
            <a:endParaRPr lang="en-GB" sz="2000" b="1"/>
          </a:p>
          <a:p>
            <a:pPr algn="r"/>
            <a:endParaRPr lang="en-GB" sz="2000" b="1"/>
          </a:p>
          <a:p>
            <a:pPr algn="r"/>
            <a:endParaRPr lang="en-GB" sz="2000" b="1"/>
          </a:p>
          <a:p>
            <a:pPr algn="r"/>
            <a:endParaRPr lang="en-GB" sz="2000" b="1"/>
          </a:p>
          <a:p>
            <a:pPr algn="r"/>
            <a:endParaRPr lang="en-GB" sz="2000" b="1"/>
          </a:p>
          <a:p>
            <a:pPr algn="r"/>
            <a:endParaRPr lang="en-GB" sz="2000" b="1"/>
          </a:p>
          <a:p>
            <a:pPr algn="r"/>
            <a:endParaRPr lang="en-GB" sz="2000" b="1"/>
          </a:p>
          <a:p>
            <a:pPr algn="r"/>
            <a:endParaRPr lang="en-GB" sz="2000" b="1"/>
          </a:p>
          <a:p>
            <a:pPr algn="r"/>
            <a:endParaRPr lang="en-GB" sz="2000" b="1"/>
          </a:p>
          <a:p>
            <a:pPr algn="r"/>
            <a:r>
              <a:rPr lang="en-GB" sz="2000" b="1"/>
              <a:t>Sterfte </a:t>
            </a:r>
          </a:p>
          <a:p>
            <a:pPr algn="r"/>
            <a:r>
              <a:rPr lang="en-GB" sz="2000" b="1"/>
              <a:t>piekt in weekeinden</a:t>
            </a:r>
            <a:endParaRPr lang="nl-NL" sz="2000" b="1" dirty="0"/>
          </a:p>
        </p:txBody>
      </p:sp>
      <p:sp>
        <p:nvSpPr>
          <p:cNvPr id="4" name="Tekstvak 3"/>
          <p:cNvSpPr txBox="1"/>
          <p:nvPr/>
        </p:nvSpPr>
        <p:spPr>
          <a:xfrm>
            <a:off x="5923918" y="2317187"/>
            <a:ext cx="1653835" cy="276999"/>
          </a:xfrm>
          <a:prstGeom prst="rect">
            <a:avLst/>
          </a:prstGeom>
          <a:noFill/>
        </p:spPr>
        <p:txBody>
          <a:bodyPr wrap="square" rtlCol="0">
            <a:spAutoFit/>
          </a:bodyPr>
          <a:lstStyle/>
          <a:p>
            <a:r>
              <a:rPr lang="en-GB" sz="1200" b="1"/>
              <a:t>waargenomen</a:t>
            </a:r>
            <a:endParaRPr lang="nl-NL" sz="1200" b="1" dirty="0"/>
          </a:p>
        </p:txBody>
      </p:sp>
      <p:sp>
        <p:nvSpPr>
          <p:cNvPr id="5" name="Tekstvak 4"/>
          <p:cNvSpPr txBox="1"/>
          <p:nvPr/>
        </p:nvSpPr>
        <p:spPr>
          <a:xfrm>
            <a:off x="5923917" y="3155737"/>
            <a:ext cx="1343891" cy="276999"/>
          </a:xfrm>
          <a:prstGeom prst="rect">
            <a:avLst/>
          </a:prstGeom>
          <a:noFill/>
        </p:spPr>
        <p:txBody>
          <a:bodyPr wrap="square" rtlCol="0">
            <a:spAutoFit/>
          </a:bodyPr>
          <a:lstStyle/>
          <a:p>
            <a:r>
              <a:rPr lang="en-GB" sz="1200"/>
              <a:t>verwacht</a:t>
            </a:r>
            <a:endParaRPr lang="nl-NL" sz="1200" dirty="0"/>
          </a:p>
        </p:txBody>
      </p:sp>
      <p:sp>
        <p:nvSpPr>
          <p:cNvPr id="6" name="Tekstvak 5"/>
          <p:cNvSpPr txBox="1"/>
          <p:nvPr/>
        </p:nvSpPr>
        <p:spPr>
          <a:xfrm>
            <a:off x="5987922" y="4597503"/>
            <a:ext cx="1589831" cy="276999"/>
          </a:xfrm>
          <a:prstGeom prst="rect">
            <a:avLst/>
          </a:prstGeom>
          <a:noFill/>
        </p:spPr>
        <p:txBody>
          <a:bodyPr wrap="square" rtlCol="0">
            <a:spAutoFit/>
          </a:bodyPr>
          <a:lstStyle/>
          <a:p>
            <a:r>
              <a:rPr lang="en-GB" sz="1200" b="1"/>
              <a:t>waargenomen</a:t>
            </a:r>
            <a:endParaRPr lang="nl-NL" sz="1200" b="1" dirty="0"/>
          </a:p>
        </p:txBody>
      </p:sp>
      <p:sp>
        <p:nvSpPr>
          <p:cNvPr id="7" name="Tekstvak 6"/>
          <p:cNvSpPr txBox="1"/>
          <p:nvPr/>
        </p:nvSpPr>
        <p:spPr>
          <a:xfrm>
            <a:off x="5987922" y="5111277"/>
            <a:ext cx="1343891" cy="276999"/>
          </a:xfrm>
          <a:prstGeom prst="rect">
            <a:avLst/>
          </a:prstGeom>
          <a:noFill/>
        </p:spPr>
        <p:txBody>
          <a:bodyPr wrap="square" rtlCol="0">
            <a:spAutoFit/>
          </a:bodyPr>
          <a:lstStyle/>
          <a:p>
            <a:r>
              <a:rPr lang="en-GB" sz="1200"/>
              <a:t>verwacht</a:t>
            </a:r>
            <a:endParaRPr lang="nl-NL" sz="1200" dirty="0"/>
          </a:p>
        </p:txBody>
      </p:sp>
      <p:sp>
        <p:nvSpPr>
          <p:cNvPr id="2" name="Rectangle 3">
            <a:extLst>
              <a:ext uri="{FF2B5EF4-FFF2-40B4-BE49-F238E27FC236}">
                <a16:creationId xmlns:a16="http://schemas.microsoft.com/office/drawing/2014/main" id="{AA5FA5E2-52FA-194F-53C9-DB01232D2FEC}"/>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8" name="Rectangle 8">
            <a:extLst>
              <a:ext uri="{FF2B5EF4-FFF2-40B4-BE49-F238E27FC236}">
                <a16:creationId xmlns:a16="http://schemas.microsoft.com/office/drawing/2014/main" id="{C4CB5932-9BD0-8CF3-E36A-43784274C19F}"/>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10" name="Freeform: Shape 9">
            <a:extLst>
              <a:ext uri="{FF2B5EF4-FFF2-40B4-BE49-F238E27FC236}">
                <a16:creationId xmlns:a16="http://schemas.microsoft.com/office/drawing/2014/main" id="{3D3C04C0-5A92-BDA2-AFCF-CB33F04FB0AD}"/>
              </a:ext>
            </a:extLst>
          </p:cNvPr>
          <p:cNvSpPr/>
          <p:nvPr/>
        </p:nvSpPr>
        <p:spPr>
          <a:xfrm>
            <a:off x="1421394" y="1602463"/>
            <a:ext cx="4318503" cy="1827850"/>
          </a:xfrm>
          <a:custGeom>
            <a:avLst/>
            <a:gdLst>
              <a:gd name="connsiteX0" fmla="*/ 0 w 4318503"/>
              <a:gd name="connsiteY0" fmla="*/ 0 h 1827850"/>
              <a:gd name="connsiteX1" fmla="*/ 579422 w 4318503"/>
              <a:gd name="connsiteY1" fmla="*/ 751438 h 1827850"/>
              <a:gd name="connsiteX2" fmla="*/ 1394234 w 4318503"/>
              <a:gd name="connsiteY2" fmla="*/ 1484769 h 1827850"/>
              <a:gd name="connsiteX3" fmla="*/ 2218099 w 4318503"/>
              <a:gd name="connsiteY3" fmla="*/ 1801640 h 1827850"/>
              <a:gd name="connsiteX4" fmla="*/ 2969537 w 4318503"/>
              <a:gd name="connsiteY4" fmla="*/ 1765426 h 1827850"/>
              <a:gd name="connsiteX5" fmla="*/ 3730028 w 4318503"/>
              <a:gd name="connsiteY5" fmla="*/ 1412341 h 1827850"/>
              <a:gd name="connsiteX6" fmla="*/ 4318503 w 4318503"/>
              <a:gd name="connsiteY6" fmla="*/ 887240 h 182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8503" h="1827850">
                <a:moveTo>
                  <a:pt x="0" y="0"/>
                </a:moveTo>
                <a:cubicBezTo>
                  <a:pt x="173525" y="251988"/>
                  <a:pt x="347050" y="503977"/>
                  <a:pt x="579422" y="751438"/>
                </a:cubicBezTo>
                <a:cubicBezTo>
                  <a:pt x="811794" y="998900"/>
                  <a:pt x="1121121" y="1309735"/>
                  <a:pt x="1394234" y="1484769"/>
                </a:cubicBezTo>
                <a:cubicBezTo>
                  <a:pt x="1667347" y="1659803"/>
                  <a:pt x="1955549" y="1754864"/>
                  <a:pt x="2218099" y="1801640"/>
                </a:cubicBezTo>
                <a:cubicBezTo>
                  <a:pt x="2480649" y="1848416"/>
                  <a:pt x="2717549" y="1830309"/>
                  <a:pt x="2969537" y="1765426"/>
                </a:cubicBezTo>
                <a:cubicBezTo>
                  <a:pt x="3221525" y="1700543"/>
                  <a:pt x="3505200" y="1558705"/>
                  <a:pt x="3730028" y="1412341"/>
                </a:cubicBezTo>
                <a:cubicBezTo>
                  <a:pt x="3954856" y="1265977"/>
                  <a:pt x="4136679" y="1076608"/>
                  <a:pt x="4318503" y="887240"/>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1" name="Freeform: Shape 10">
            <a:extLst>
              <a:ext uri="{FF2B5EF4-FFF2-40B4-BE49-F238E27FC236}">
                <a16:creationId xmlns:a16="http://schemas.microsoft.com/office/drawing/2014/main" id="{005F6B57-9A2E-CC78-90B9-8A0D3DE3807B}"/>
              </a:ext>
            </a:extLst>
          </p:cNvPr>
          <p:cNvSpPr/>
          <p:nvPr/>
        </p:nvSpPr>
        <p:spPr>
          <a:xfrm>
            <a:off x="1430448" y="4508626"/>
            <a:ext cx="4318502" cy="698149"/>
          </a:xfrm>
          <a:custGeom>
            <a:avLst/>
            <a:gdLst>
              <a:gd name="connsiteX0" fmla="*/ 0 w 4318502"/>
              <a:gd name="connsiteY0" fmla="*/ 0 h 698149"/>
              <a:gd name="connsiteX1" fmla="*/ 769544 w 4318502"/>
              <a:gd name="connsiteY1" fmla="*/ 353085 h 698149"/>
              <a:gd name="connsiteX2" fmla="*/ 1738265 w 4318502"/>
              <a:gd name="connsiteY2" fmla="*/ 615635 h 698149"/>
              <a:gd name="connsiteX3" fmla="*/ 2516863 w 4318502"/>
              <a:gd name="connsiteY3" fmla="*/ 697117 h 698149"/>
              <a:gd name="connsiteX4" fmla="*/ 3213980 w 4318502"/>
              <a:gd name="connsiteY4" fmla="*/ 651849 h 698149"/>
              <a:gd name="connsiteX5" fmla="*/ 3883936 w 4318502"/>
              <a:gd name="connsiteY5" fmla="*/ 516047 h 698149"/>
              <a:gd name="connsiteX6" fmla="*/ 4318502 w 4318502"/>
              <a:gd name="connsiteY6" fmla="*/ 407406 h 69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8502" h="698149">
                <a:moveTo>
                  <a:pt x="0" y="0"/>
                </a:moveTo>
                <a:cubicBezTo>
                  <a:pt x="239916" y="125239"/>
                  <a:pt x="479833" y="250479"/>
                  <a:pt x="769544" y="353085"/>
                </a:cubicBezTo>
                <a:cubicBezTo>
                  <a:pt x="1059255" y="455691"/>
                  <a:pt x="1447045" y="558296"/>
                  <a:pt x="1738265" y="615635"/>
                </a:cubicBezTo>
                <a:cubicBezTo>
                  <a:pt x="2029485" y="672974"/>
                  <a:pt x="2270911" y="691081"/>
                  <a:pt x="2516863" y="697117"/>
                </a:cubicBezTo>
                <a:cubicBezTo>
                  <a:pt x="2762815" y="703153"/>
                  <a:pt x="2986135" y="682027"/>
                  <a:pt x="3213980" y="651849"/>
                </a:cubicBezTo>
                <a:cubicBezTo>
                  <a:pt x="3441825" y="621671"/>
                  <a:pt x="3699849" y="556787"/>
                  <a:pt x="3883936" y="516047"/>
                </a:cubicBezTo>
                <a:cubicBezTo>
                  <a:pt x="4068023" y="475307"/>
                  <a:pt x="4193262" y="441356"/>
                  <a:pt x="4318502" y="407406"/>
                </a:cubicBezTo>
              </a:path>
            </a:pathLst>
          </a:custGeom>
          <a:noFill/>
          <a:ln w="635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pic>
        <p:nvPicPr>
          <p:cNvPr id="12" name="Afbeelding 21" descr="Afbeelding met vogel, watervogel, meeuw, zeemeeuw&#10;&#10;Automatisch gegenereerde beschrijving">
            <a:extLst>
              <a:ext uri="{FF2B5EF4-FFF2-40B4-BE49-F238E27FC236}">
                <a16:creationId xmlns:a16="http://schemas.microsoft.com/office/drawing/2014/main" id="{958BF496-6039-5FAD-3A28-737531AC0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8504" y="2652742"/>
            <a:ext cx="1362378" cy="1362378"/>
          </a:xfrm>
          <a:prstGeom prst="rect">
            <a:avLst/>
          </a:prstGeom>
        </p:spPr>
      </p:pic>
      <p:pic>
        <p:nvPicPr>
          <p:cNvPr id="13" name="Afbeelding 15" descr="Afbeelding met watervogel, vogel, meeuw, zeemeeuw&#10;&#10;Automatisch gegenereerde beschrijving">
            <a:extLst>
              <a:ext uri="{FF2B5EF4-FFF2-40B4-BE49-F238E27FC236}">
                <a16:creationId xmlns:a16="http://schemas.microsoft.com/office/drawing/2014/main" id="{4D460F31-6C34-EFFB-EEDA-843C4A665C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146915" y="5151887"/>
            <a:ext cx="1271844" cy="1271844"/>
          </a:xfrm>
          <a:prstGeom prst="rect">
            <a:avLst/>
          </a:prstGeom>
        </p:spPr>
      </p:pic>
      <p:sp>
        <p:nvSpPr>
          <p:cNvPr id="14" name="TextBox 13">
            <a:extLst>
              <a:ext uri="{FF2B5EF4-FFF2-40B4-BE49-F238E27FC236}">
                <a16:creationId xmlns:a16="http://schemas.microsoft.com/office/drawing/2014/main" id="{4F389352-073A-E1A7-788C-3F0F53C9D1D2}"/>
              </a:ext>
            </a:extLst>
          </p:cNvPr>
          <p:cNvSpPr txBox="1"/>
          <p:nvPr/>
        </p:nvSpPr>
        <p:spPr>
          <a:xfrm>
            <a:off x="3811509" y="733331"/>
            <a:ext cx="2027976" cy="892552"/>
          </a:xfrm>
          <a:prstGeom prst="rect">
            <a:avLst/>
          </a:prstGeom>
          <a:solidFill>
            <a:schemeClr val="bg1"/>
          </a:solidFill>
        </p:spPr>
        <p:txBody>
          <a:bodyPr wrap="square" rtlCol="0">
            <a:spAutoFit/>
          </a:bodyPr>
          <a:lstStyle/>
          <a:p>
            <a:r>
              <a:rPr lang="en-US" sz="1600"/>
              <a:t>Kleine Mantelmeeuw</a:t>
            </a:r>
          </a:p>
          <a:p>
            <a:endParaRPr lang="en-US" sz="2000"/>
          </a:p>
          <a:p>
            <a:r>
              <a:rPr lang="en-US" sz="1600"/>
              <a:t>Zilvermeeuw</a:t>
            </a:r>
            <a:endParaRPr lang="en-150" sz="16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YoungHG%20chicks"/>
          <p:cNvPicPr preferRelativeResize="0">
            <a:picLocks noChangeArrowheads="1"/>
          </p:cNvPicPr>
          <p:nvPr/>
        </p:nvPicPr>
        <p:blipFill>
          <a:blip r:embed="rId2" cstate="print"/>
          <a:srcRect/>
          <a:stretch>
            <a:fillRect/>
          </a:stretch>
        </p:blipFill>
        <p:spPr bwMode="auto">
          <a:xfrm>
            <a:off x="295206" y="371180"/>
            <a:ext cx="2972195" cy="2806805"/>
          </a:xfrm>
          <a:prstGeom prst="rect">
            <a:avLst/>
          </a:prstGeom>
          <a:noFill/>
        </p:spPr>
      </p:pic>
      <p:pic>
        <p:nvPicPr>
          <p:cNvPr id="6147" name="Picture 3" descr="YoungLBBG%20chicks"/>
          <p:cNvPicPr preferRelativeResize="0">
            <a:picLocks noChangeArrowheads="1"/>
          </p:cNvPicPr>
          <p:nvPr/>
        </p:nvPicPr>
        <p:blipFill>
          <a:blip r:embed="rId3" cstate="print"/>
          <a:srcRect/>
          <a:stretch>
            <a:fillRect/>
          </a:stretch>
        </p:blipFill>
        <p:spPr bwMode="auto">
          <a:xfrm>
            <a:off x="4386151" y="371180"/>
            <a:ext cx="2972195" cy="2806805"/>
          </a:xfrm>
          <a:prstGeom prst="rect">
            <a:avLst/>
          </a:prstGeom>
          <a:noFill/>
        </p:spPr>
      </p:pic>
      <p:pic>
        <p:nvPicPr>
          <p:cNvPr id="6146" name="Picture 2" descr="OldHG chicks"/>
          <p:cNvPicPr preferRelativeResize="0">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342" y="3233867"/>
            <a:ext cx="2934408" cy="2705202"/>
          </a:xfrm>
          <a:prstGeom prst="rect">
            <a:avLst/>
          </a:prstGeom>
          <a:noFill/>
        </p:spPr>
      </p:pic>
      <p:pic>
        <p:nvPicPr>
          <p:cNvPr id="6145" name="Picture 1" descr="OldLBBG%20chicks"/>
          <p:cNvPicPr preferRelativeResize="0">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44572" y="3233867"/>
            <a:ext cx="2934408" cy="2705202"/>
          </a:xfrm>
          <a:prstGeom prst="rect">
            <a:avLst/>
          </a:prstGeom>
          <a:noFill/>
        </p:spPr>
      </p:pic>
      <p:sp>
        <p:nvSpPr>
          <p:cNvPr id="61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a:p>
        </p:txBody>
      </p:sp>
      <p:sp>
        <p:nvSpPr>
          <p:cNvPr id="6150" name="Rectangle 6"/>
          <p:cNvSpPr>
            <a:spLocks noChangeArrowheads="1"/>
          </p:cNvSpPr>
          <p:nvPr/>
        </p:nvSpPr>
        <p:spPr bwMode="auto">
          <a:xfrm>
            <a:off x="0" y="5943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a:p>
        </p:txBody>
      </p:sp>
      <p:sp>
        <p:nvSpPr>
          <p:cNvPr id="6151" name="Rectangle 7"/>
          <p:cNvSpPr>
            <a:spLocks noChangeArrowheads="1"/>
          </p:cNvSpPr>
          <p:nvPr/>
        </p:nvSpPr>
        <p:spPr bwMode="auto">
          <a:xfrm>
            <a:off x="0" y="6013043"/>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chemeClr val="tx1"/>
                </a:solidFill>
                <a:effectLst/>
                <a:latin typeface="Verdana" pitchFamily="34" charset="0"/>
                <a:ea typeface="Calibri" pitchFamily="34" charset="0"/>
                <a:cs typeface="Times New Roman" pitchFamily="18" charset="0"/>
              </a:rPr>
              <a:t>Gewichtstoenames</a:t>
            </a:r>
            <a:r>
              <a:rPr kumimoji="0" lang="en-GB" sz="1200" b="1" i="0" u="none" strike="noStrike" cap="none" normalizeH="0" baseline="0" dirty="0">
                <a:ln>
                  <a:noFill/>
                </a:ln>
                <a:solidFill>
                  <a:schemeClr val="tx1"/>
                </a:solidFill>
                <a:effectLst/>
                <a:latin typeface="Verdana" pitchFamily="34" charset="0"/>
                <a:ea typeface="Calibri" pitchFamily="34" charset="0"/>
                <a:cs typeface="Times New Roman" pitchFamily="18" charset="0"/>
              </a:rPr>
              <a:t> (g d</a:t>
            </a:r>
            <a:r>
              <a:rPr kumimoji="0" lang="en-GB" sz="1200" b="1" i="0" u="none" strike="noStrike" cap="none" normalizeH="0" baseline="30000" dirty="0">
                <a:ln>
                  <a:noFill/>
                </a:ln>
                <a:solidFill>
                  <a:schemeClr val="tx1"/>
                </a:solidFill>
                <a:effectLst/>
                <a:latin typeface="Verdana" pitchFamily="34" charset="0"/>
                <a:ea typeface="Calibri" pitchFamily="34" charset="0"/>
                <a:cs typeface="Times New Roman" pitchFamily="18" charset="0"/>
              </a:rPr>
              <a:t>-1</a:t>
            </a:r>
            <a:r>
              <a:rPr kumimoji="0" lang="en-GB" sz="1200" b="1" i="0" u="none" strike="noStrike" cap="none" normalizeH="0" baseline="0" dirty="0">
                <a:ln>
                  <a:noFill/>
                </a:ln>
                <a:solidFill>
                  <a:schemeClr val="tx1"/>
                </a:solidFill>
                <a:effectLst/>
                <a:latin typeface="Verdana" pitchFamily="34" charset="0"/>
                <a:ea typeface="Calibri" pitchFamily="34" charset="0"/>
                <a:cs typeface="Times New Roman" pitchFamily="18" charset="0"/>
              </a:rPr>
              <a:t>) </a:t>
            </a:r>
            <a:r>
              <a:rPr kumimoji="0" lang="en-GB" sz="1200" b="1" i="0" u="none" strike="noStrike" cap="none" normalizeH="0" baseline="0" dirty="0" err="1">
                <a:ln>
                  <a:noFill/>
                </a:ln>
                <a:solidFill>
                  <a:schemeClr val="tx1"/>
                </a:solidFill>
                <a:effectLst/>
                <a:latin typeface="Verdana" pitchFamily="34" charset="0"/>
                <a:ea typeface="Calibri" pitchFamily="34" charset="0"/>
                <a:cs typeface="Times New Roman" pitchFamily="18" charset="0"/>
              </a:rPr>
              <a:t>bij</a:t>
            </a:r>
            <a:r>
              <a:rPr kumimoji="0" lang="en-GB" sz="1200" b="1" i="0" u="none" strike="noStrike" cap="none" normalizeH="0" baseline="0" dirty="0">
                <a:ln>
                  <a:noFill/>
                </a:ln>
                <a:solidFill>
                  <a:schemeClr val="tx1"/>
                </a:solidFill>
                <a:effectLst/>
                <a:latin typeface="Verdana" pitchFamily="34" charset="0"/>
                <a:ea typeface="Calibri" pitchFamily="34" charset="0"/>
                <a:cs typeface="Times New Roman" pitchFamily="18" charset="0"/>
              </a:rPr>
              <a:t> </a:t>
            </a:r>
            <a:r>
              <a:rPr kumimoji="0" lang="en-GB" sz="1200" b="1" i="0" u="none" strike="noStrike" cap="none" normalizeH="0" baseline="0" dirty="0" err="1">
                <a:ln>
                  <a:noFill/>
                </a:ln>
                <a:solidFill>
                  <a:schemeClr val="tx1"/>
                </a:solidFill>
                <a:effectLst/>
                <a:latin typeface="Verdana" pitchFamily="34" charset="0"/>
                <a:ea typeface="Calibri" pitchFamily="34" charset="0"/>
                <a:cs typeface="Times New Roman" pitchFamily="18" charset="0"/>
              </a:rPr>
              <a:t>kuikens</a:t>
            </a:r>
            <a:r>
              <a:rPr kumimoji="0" lang="en-GB" sz="1200" b="1" i="0" u="none" strike="noStrike" cap="none" normalizeH="0" baseline="0" dirty="0">
                <a:ln>
                  <a:noFill/>
                </a:ln>
                <a:solidFill>
                  <a:schemeClr val="tx1"/>
                </a:solidFill>
                <a:effectLst/>
                <a:latin typeface="Verdana" pitchFamily="34" charset="0"/>
                <a:ea typeface="Calibri" pitchFamily="34" charset="0"/>
                <a:cs typeface="Times New Roman" pitchFamily="18" charset="0"/>
              </a:rPr>
              <a:t> </a:t>
            </a:r>
            <a:r>
              <a:rPr kumimoji="0" lang="en-GB" sz="12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van </a:t>
            </a:r>
            <a:r>
              <a:rPr kumimoji="0" lang="en-GB" sz="1200" b="0" i="0" u="none" strike="noStrike" cap="none" normalizeH="0" baseline="0" dirty="0" err="1">
                <a:ln>
                  <a:noFill/>
                </a:ln>
                <a:solidFill>
                  <a:schemeClr val="tx1"/>
                </a:solidFill>
                <a:effectLst/>
                <a:latin typeface="Verdana" pitchFamily="34" charset="0"/>
                <a:ea typeface="Calibri" pitchFamily="34" charset="0"/>
                <a:cs typeface="Times New Roman" pitchFamily="18" charset="0"/>
              </a:rPr>
              <a:t>Zilvermeeuwen</a:t>
            </a:r>
            <a:r>
              <a:rPr kumimoji="0" lang="en-GB" sz="12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 en Kleine </a:t>
            </a:r>
            <a:r>
              <a:rPr kumimoji="0" lang="en-GB" sz="1200" b="0" i="0" u="none" strike="noStrike" cap="none" normalizeH="0" baseline="0" dirty="0" err="1">
                <a:ln>
                  <a:noFill/>
                </a:ln>
                <a:solidFill>
                  <a:schemeClr val="tx1"/>
                </a:solidFill>
                <a:effectLst/>
                <a:latin typeface="Verdana" pitchFamily="34" charset="0"/>
                <a:ea typeface="Calibri" pitchFamily="34" charset="0"/>
                <a:cs typeface="Times New Roman" pitchFamily="18" charset="0"/>
              </a:rPr>
              <a:t>Mantelmeeuwen</a:t>
            </a:r>
            <a:r>
              <a:rPr kumimoji="0" lang="en-GB" sz="12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 op Texel, 2006-2012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Verdana" pitchFamily="34" charset="0"/>
                <a:ea typeface="Calibri" pitchFamily="34" charset="0"/>
                <a:cs typeface="Times New Roman" pitchFamily="18" charset="0"/>
              </a:rPr>
              <a:t> </a:t>
            </a:r>
            <a:r>
              <a:rPr kumimoji="0" lang="en-GB" sz="1200" b="0" i="0" u="none" strike="noStrike" cap="none" normalizeH="0" baseline="30000" dirty="0">
                <a:ln>
                  <a:noFill/>
                </a:ln>
                <a:solidFill>
                  <a:schemeClr val="tx1"/>
                </a:solidFill>
                <a:effectLst/>
                <a:latin typeface="Verdana" pitchFamily="34" charset="0"/>
                <a:ea typeface="Calibri" pitchFamily="34" charset="0"/>
                <a:cs typeface="Times New Roman" pitchFamily="18" charset="0"/>
              </a:rPr>
              <a:t>(</a:t>
            </a:r>
            <a:r>
              <a:rPr kumimoji="0" lang="en-GB" sz="1200" b="0" i="0" u="none" strike="noStrike" cap="none" normalizeH="0" baseline="30000" dirty="0" err="1">
                <a:ln>
                  <a:noFill/>
                </a:ln>
                <a:solidFill>
                  <a:schemeClr val="tx1"/>
                </a:solidFill>
                <a:effectLst/>
                <a:latin typeface="Verdana" pitchFamily="34" charset="0"/>
                <a:ea typeface="Calibri" pitchFamily="34" charset="0"/>
                <a:cs typeface="Times New Roman" pitchFamily="18" charset="0"/>
              </a:rPr>
              <a:t>mediaan</a:t>
            </a:r>
            <a:r>
              <a:rPr kumimoji="0" lang="en-GB" sz="1200" b="0" i="0" u="none" strike="noStrike" cap="none" normalizeH="0" baseline="30000" dirty="0">
                <a:ln>
                  <a:noFill/>
                </a:ln>
                <a:solidFill>
                  <a:schemeClr val="tx1"/>
                </a:solidFill>
                <a:effectLst/>
                <a:latin typeface="Verdana" pitchFamily="34" charset="0"/>
                <a:ea typeface="Calibri" pitchFamily="34" charset="0"/>
                <a:cs typeface="Times New Roman" pitchFamily="18" charset="0"/>
              </a:rPr>
              <a:t>, </a:t>
            </a:r>
            <a:r>
              <a:rPr kumimoji="0" lang="en-GB" sz="1200" b="0" i="0" u="none" strike="noStrike" cap="none" normalizeH="0" baseline="30000" dirty="0" err="1">
                <a:ln>
                  <a:noFill/>
                </a:ln>
                <a:solidFill>
                  <a:schemeClr val="tx1"/>
                </a:solidFill>
                <a:effectLst/>
                <a:latin typeface="Verdana" pitchFamily="34" charset="0"/>
                <a:ea typeface="Calibri" pitchFamily="34" charset="0"/>
                <a:cs typeface="Times New Roman" pitchFamily="18" charset="0"/>
              </a:rPr>
              <a:t>interkwartielafstand</a:t>
            </a:r>
            <a:r>
              <a:rPr kumimoji="0" lang="en-GB" sz="1200" b="0" i="0" u="none" strike="noStrike" cap="none" normalizeH="0" baseline="30000" dirty="0">
                <a:ln>
                  <a:noFill/>
                </a:ln>
                <a:solidFill>
                  <a:schemeClr val="tx1"/>
                </a:solidFill>
                <a:effectLst/>
                <a:latin typeface="Verdana" pitchFamily="34" charset="0"/>
                <a:ea typeface="Calibri" pitchFamily="34" charset="0"/>
                <a:cs typeface="Times New Roman" pitchFamily="18" charset="0"/>
              </a:rPr>
              <a:t> en </a:t>
            </a:r>
            <a:r>
              <a:rPr kumimoji="0" lang="en-GB" sz="1200" b="0" i="0" u="none" strike="noStrike" cap="none" normalizeH="0" baseline="30000" dirty="0" err="1">
                <a:ln>
                  <a:noFill/>
                </a:ln>
                <a:solidFill>
                  <a:schemeClr val="tx1"/>
                </a:solidFill>
                <a:effectLst/>
                <a:latin typeface="Verdana" pitchFamily="34" charset="0"/>
                <a:ea typeface="Calibri" pitchFamily="34" charset="0"/>
                <a:cs typeface="Times New Roman" pitchFamily="18" charset="0"/>
              </a:rPr>
              <a:t>spreiding</a:t>
            </a:r>
            <a:r>
              <a:rPr kumimoji="0" lang="en-GB" sz="1200" b="0" i="0" u="none" strike="noStrike" cap="none" normalizeH="0" baseline="30000" dirty="0">
                <a:ln>
                  <a:noFill/>
                </a:ln>
                <a:solidFill>
                  <a:schemeClr val="tx1"/>
                </a:solidFill>
                <a:effectLst/>
                <a:latin typeface="Verdana" pitchFamily="34" charset="0"/>
                <a:ea typeface="Calibri" pitchFamily="34" charset="0"/>
                <a:cs typeface="Times New Roman" pitchFamily="18" charset="0"/>
              </a:rPr>
              <a:t>).</a:t>
            </a:r>
            <a:endParaRPr kumimoji="0" lang="en-GB" sz="2800" b="0" i="0" u="none" strike="noStrike" cap="none" normalizeH="0" baseline="30000" dirty="0">
              <a:ln>
                <a:noFill/>
              </a:ln>
              <a:solidFill>
                <a:schemeClr val="tx1"/>
              </a:solidFill>
              <a:effectLst/>
              <a:latin typeface="Arial" pitchFamily="34" charset="0"/>
            </a:endParaRPr>
          </a:p>
        </p:txBody>
      </p:sp>
      <p:sp>
        <p:nvSpPr>
          <p:cNvPr id="9" name="Tekstvak 8"/>
          <p:cNvSpPr txBox="1"/>
          <p:nvPr/>
        </p:nvSpPr>
        <p:spPr>
          <a:xfrm>
            <a:off x="7744138" y="878877"/>
            <a:ext cx="1316182" cy="1138773"/>
          </a:xfrm>
          <a:prstGeom prst="rect">
            <a:avLst/>
          </a:prstGeom>
          <a:noFill/>
        </p:spPr>
        <p:txBody>
          <a:bodyPr wrap="square" rtlCol="0">
            <a:spAutoFit/>
          </a:bodyPr>
          <a:lstStyle/>
          <a:p>
            <a:pPr algn="ctr"/>
            <a:r>
              <a:rPr lang="en-GB" sz="2400" b="1"/>
              <a:t>Jonge kuikens</a:t>
            </a:r>
          </a:p>
          <a:p>
            <a:pPr algn="ctr"/>
            <a:r>
              <a:rPr lang="en-GB"/>
              <a:t>(&lt;15d)</a:t>
            </a:r>
            <a:endParaRPr lang="nl-NL" sz="2400" dirty="0"/>
          </a:p>
        </p:txBody>
      </p:sp>
      <p:sp>
        <p:nvSpPr>
          <p:cNvPr id="10" name="Tekstvak 9"/>
          <p:cNvSpPr txBox="1"/>
          <p:nvPr/>
        </p:nvSpPr>
        <p:spPr>
          <a:xfrm>
            <a:off x="7744138" y="3548553"/>
            <a:ext cx="1316182" cy="1138773"/>
          </a:xfrm>
          <a:prstGeom prst="rect">
            <a:avLst/>
          </a:prstGeom>
          <a:noFill/>
        </p:spPr>
        <p:txBody>
          <a:bodyPr wrap="square" rtlCol="0">
            <a:spAutoFit/>
          </a:bodyPr>
          <a:lstStyle/>
          <a:p>
            <a:pPr algn="ctr"/>
            <a:r>
              <a:rPr lang="en-GB" sz="2400" b="1"/>
              <a:t>Oudere kuikens</a:t>
            </a:r>
          </a:p>
          <a:p>
            <a:pPr algn="ctr"/>
            <a:r>
              <a:rPr lang="en-GB"/>
              <a:t>(15-40d)</a:t>
            </a:r>
            <a:endParaRPr lang="nl-NL" sz="2400" dirty="0"/>
          </a:p>
        </p:txBody>
      </p:sp>
      <p:sp>
        <p:nvSpPr>
          <p:cNvPr id="2" name="Rectangle 3">
            <a:extLst>
              <a:ext uri="{FF2B5EF4-FFF2-40B4-BE49-F238E27FC236}">
                <a16:creationId xmlns:a16="http://schemas.microsoft.com/office/drawing/2014/main" id="{F3DAF534-5D69-AFB5-5413-54C97EB9F1FC}"/>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C36F5BFA-D93E-EFA3-0F28-74A8F79318E6}"/>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 name="Afbeelding 21" descr="Afbeelding met vogel, watervogel, meeuw, zeemeeuw&#10;&#10;Automatisch gegenereerde beschrijving">
            <a:extLst>
              <a:ext uri="{FF2B5EF4-FFF2-40B4-BE49-F238E27FC236}">
                <a16:creationId xmlns:a16="http://schemas.microsoft.com/office/drawing/2014/main" id="{74E7F96F-E8C6-DB4F-016F-D9D954EA69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081055" y="2382591"/>
            <a:ext cx="1362378" cy="1362378"/>
          </a:xfrm>
          <a:prstGeom prst="rect">
            <a:avLst/>
          </a:prstGeom>
        </p:spPr>
      </p:pic>
      <p:pic>
        <p:nvPicPr>
          <p:cNvPr id="5" name="Afbeelding 15" descr="Afbeelding met watervogel, vogel, meeuw, zeemeeuw&#10;&#10;Automatisch gegenereerde beschrijving">
            <a:extLst>
              <a:ext uri="{FF2B5EF4-FFF2-40B4-BE49-F238E27FC236}">
                <a16:creationId xmlns:a16="http://schemas.microsoft.com/office/drawing/2014/main" id="{6278F320-BAB0-A356-3912-47791671C5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2772724" y="2353428"/>
            <a:ext cx="1271844" cy="127184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02610" y="685799"/>
            <a:ext cx="7327407" cy="4707803"/>
          </a:xfrm>
          <a:prstGeom prst="rect">
            <a:avLst/>
          </a:prstGeom>
          <a:noFill/>
          <a:ln w="9525">
            <a:noFill/>
            <a:miter lim="800000"/>
            <a:headEnd/>
            <a:tailEnd/>
          </a:ln>
        </p:spPr>
      </p:pic>
      <p:sp>
        <p:nvSpPr>
          <p:cNvPr id="2" name="Rectangle 3">
            <a:extLst>
              <a:ext uri="{FF2B5EF4-FFF2-40B4-BE49-F238E27FC236}">
                <a16:creationId xmlns:a16="http://schemas.microsoft.com/office/drawing/2014/main" id="{0FD11F9D-FD10-2871-8F6C-A4FD8B274A9E}"/>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AB0E139D-3104-CF24-4FDA-AB1572A51D5D}"/>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4" name="TextBox 3">
            <a:extLst>
              <a:ext uri="{FF2B5EF4-FFF2-40B4-BE49-F238E27FC236}">
                <a16:creationId xmlns:a16="http://schemas.microsoft.com/office/drawing/2014/main" id="{A04F6B51-F398-7370-C297-086A97EFB994}"/>
              </a:ext>
            </a:extLst>
          </p:cNvPr>
          <p:cNvSpPr txBox="1"/>
          <p:nvPr/>
        </p:nvSpPr>
        <p:spPr>
          <a:xfrm>
            <a:off x="104003" y="5985044"/>
            <a:ext cx="8152091" cy="369332"/>
          </a:xfrm>
          <a:prstGeom prst="rect">
            <a:avLst/>
          </a:prstGeom>
          <a:noFill/>
        </p:spPr>
        <p:txBody>
          <a:bodyPr wrap="square" rtlCol="0">
            <a:spAutoFit/>
          </a:bodyPr>
          <a:lstStyle/>
          <a:p>
            <a:r>
              <a:rPr lang="en-US" b="1" dirty="0" err="1"/>
              <a:t>Visserij</a:t>
            </a:r>
            <a:r>
              <a:rPr lang="en-US" b="1" dirty="0"/>
              <a:t> </a:t>
            </a:r>
            <a:r>
              <a:rPr lang="en-US" b="1" dirty="0" err="1"/>
              <a:t>intensiteit</a:t>
            </a:r>
            <a:r>
              <a:rPr lang="en-US" b="1" dirty="0"/>
              <a:t> </a:t>
            </a:r>
            <a:r>
              <a:rPr lang="en-US" baseline="30000" dirty="0"/>
              <a:t>(</a:t>
            </a:r>
            <a:r>
              <a:rPr lang="en-US" baseline="30000" dirty="0" err="1"/>
              <a:t>schepen</a:t>
            </a:r>
            <a:r>
              <a:rPr lang="en-US" baseline="30000" dirty="0"/>
              <a:t> per dag)</a:t>
            </a:r>
            <a:r>
              <a:rPr lang="en-US" b="1" baseline="30000" dirty="0"/>
              <a:t> </a:t>
            </a:r>
            <a:r>
              <a:rPr lang="en-US" b="1" dirty="0" err="1"/>
              <a:t>rond</a:t>
            </a:r>
            <a:r>
              <a:rPr lang="en-US" b="1" dirty="0"/>
              <a:t> de </a:t>
            </a:r>
            <a:r>
              <a:rPr lang="en-US" b="1" dirty="0" err="1"/>
              <a:t>kolonies</a:t>
            </a:r>
            <a:r>
              <a:rPr lang="en-US" b="1" dirty="0"/>
              <a:t>, </a:t>
            </a:r>
            <a:r>
              <a:rPr lang="en-US" b="1" dirty="0" err="1"/>
              <a:t>april-augustus</a:t>
            </a:r>
            <a:endParaRPr lang="en-150" b="1" dirty="0"/>
          </a:p>
        </p:txBody>
      </p:sp>
      <p:sp>
        <p:nvSpPr>
          <p:cNvPr id="5" name="Rectangle 4">
            <a:extLst>
              <a:ext uri="{FF2B5EF4-FFF2-40B4-BE49-F238E27FC236}">
                <a16:creationId xmlns:a16="http://schemas.microsoft.com/office/drawing/2014/main" id="{D061AEFE-7CD0-E322-1004-007B3D7E0B96}"/>
              </a:ext>
            </a:extLst>
          </p:cNvPr>
          <p:cNvSpPr/>
          <p:nvPr/>
        </p:nvSpPr>
        <p:spPr>
          <a:xfrm>
            <a:off x="2018923" y="552261"/>
            <a:ext cx="5332491" cy="488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Actie foto Willem Romkes ">
            <a:hlinkClick r:id="rId2" tooltip="Volgende foto"/>
          </p:cNvPr>
          <p:cNvPicPr>
            <a:picLocks noChangeAspect="1" noChangeArrowheads="1"/>
          </p:cNvPicPr>
          <p:nvPr/>
        </p:nvPicPr>
        <p:blipFill>
          <a:blip r:embed="rId3" cstate="print"/>
          <a:srcRect/>
          <a:stretch>
            <a:fillRect/>
          </a:stretch>
        </p:blipFill>
        <p:spPr bwMode="auto">
          <a:xfrm>
            <a:off x="0" y="372139"/>
            <a:ext cx="9144000" cy="6085751"/>
          </a:xfrm>
          <a:prstGeom prst="rect">
            <a:avLst/>
          </a:prstGeom>
          <a:noFill/>
          <a:ln w="9525">
            <a:noFill/>
            <a:miter lim="800000"/>
            <a:headEnd/>
            <a:tailEnd/>
          </a:ln>
        </p:spPr>
      </p:pic>
      <p:sp>
        <p:nvSpPr>
          <p:cNvPr id="2" name="Rectangle 3">
            <a:extLst>
              <a:ext uri="{FF2B5EF4-FFF2-40B4-BE49-F238E27FC236}">
                <a16:creationId xmlns:a16="http://schemas.microsoft.com/office/drawing/2014/main" id="{D8A8E47B-8639-CF75-220A-E8E9443ADD56}"/>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EF140794-D694-2C63-2F93-9B6BE8668559}"/>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5"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p:cNvPicPr>
            <a:picLocks noChangeAspect="1" noChangeArrowheads="1"/>
          </p:cNvPicPr>
          <p:nvPr/>
        </p:nvPicPr>
        <p:blipFill>
          <a:blip r:embed="rId2" cstate="print"/>
          <a:srcRect/>
          <a:stretch>
            <a:fillRect/>
          </a:stretch>
        </p:blipFill>
        <p:spPr bwMode="auto">
          <a:xfrm>
            <a:off x="1" y="181065"/>
            <a:ext cx="9144000" cy="6313840"/>
          </a:xfrm>
          <a:prstGeom prst="rect">
            <a:avLst/>
          </a:prstGeom>
          <a:noFill/>
          <a:ln w="9525">
            <a:noFill/>
            <a:miter lim="800000"/>
            <a:headEnd/>
            <a:tailEnd/>
          </a:ln>
        </p:spPr>
      </p:pic>
      <p:sp>
        <p:nvSpPr>
          <p:cNvPr id="2" name="Rectangle 3">
            <a:extLst>
              <a:ext uri="{FF2B5EF4-FFF2-40B4-BE49-F238E27FC236}">
                <a16:creationId xmlns:a16="http://schemas.microsoft.com/office/drawing/2014/main" id="{DDF536E2-D3F4-3C30-DCC5-8084EE43026E}"/>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6DFC00F8-A34D-1CC5-3D15-633CA81D549A}"/>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Afbeelding 6" descr="Stained_Glass_of_Jesus_and_Fishermen,_Mary_Star_of_the_Sea_Churc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72726"/>
            <a:ext cx="9144000" cy="6080462"/>
          </a:xfrm>
          <a:prstGeom prst="rect">
            <a:avLst/>
          </a:prstGeom>
          <a:noFill/>
          <a:ln w="9525">
            <a:noFill/>
            <a:miter lim="800000"/>
            <a:headEnd/>
            <a:tailEnd/>
          </a:ln>
        </p:spPr>
      </p:pic>
      <p:sp>
        <p:nvSpPr>
          <p:cNvPr id="27653" name="TextBox 7"/>
          <p:cNvSpPr txBox="1">
            <a:spLocks noChangeArrowheads="1"/>
          </p:cNvSpPr>
          <p:nvPr/>
        </p:nvSpPr>
        <p:spPr bwMode="auto">
          <a:xfrm>
            <a:off x="5911914" y="511226"/>
            <a:ext cx="2947264" cy="523220"/>
          </a:xfrm>
          <a:prstGeom prst="rect">
            <a:avLst/>
          </a:prstGeom>
          <a:noFill/>
          <a:ln w="9525">
            <a:noFill/>
            <a:miter lim="800000"/>
            <a:headEnd/>
            <a:tailEnd/>
          </a:ln>
        </p:spPr>
        <p:txBody>
          <a:bodyPr wrap="square">
            <a:spAutoFit/>
          </a:bodyPr>
          <a:lstStyle/>
          <a:p>
            <a:pPr algn="r"/>
            <a:r>
              <a:rPr lang="en-US" sz="2800" b="1">
                <a:solidFill>
                  <a:schemeClr val="bg1"/>
                </a:solidFill>
                <a:latin typeface="Calibri" pitchFamily="34" charset="0"/>
              </a:rPr>
              <a:t> het zondageffect</a:t>
            </a:r>
          </a:p>
        </p:txBody>
      </p:sp>
      <p:sp>
        <p:nvSpPr>
          <p:cNvPr id="6" name="Rectangle 3">
            <a:extLst>
              <a:ext uri="{FF2B5EF4-FFF2-40B4-BE49-F238E27FC236}">
                <a16:creationId xmlns:a16="http://schemas.microsoft.com/office/drawing/2014/main" id="{9C61EB5B-C9BA-56C3-185A-04ECCDDF0608}"/>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7" name="Rectangle 8">
            <a:extLst>
              <a:ext uri="{FF2B5EF4-FFF2-40B4-BE49-F238E27FC236}">
                <a16:creationId xmlns:a16="http://schemas.microsoft.com/office/drawing/2014/main" id="{E119B4D0-3926-8968-768D-FA5D0FDE5E5D}"/>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8" name="Afbeelding 21" descr="Afbeelding met vogel, watervogel, meeuw, zeemeeuw&#10;&#10;Automatisch gegenereerde beschrijving">
            <a:extLst>
              <a:ext uri="{FF2B5EF4-FFF2-40B4-BE49-F238E27FC236}">
                <a16:creationId xmlns:a16="http://schemas.microsoft.com/office/drawing/2014/main" id="{0BFA6975-08B4-8829-88C1-C8DC76337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818135" y="5246385"/>
            <a:ext cx="1362378" cy="136237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descr="http://www.fleetwood-fishing-industry.co.uk/wp-content/uploads/2008/09/beamtrawl1.jpg"/>
          <p:cNvPicPr>
            <a:picLocks noChangeAspect="1" noChangeArrowheads="1"/>
          </p:cNvPicPr>
          <p:nvPr/>
        </p:nvPicPr>
        <p:blipFill>
          <a:blip r:embed="rId2" cstate="print"/>
          <a:srcRect/>
          <a:stretch>
            <a:fillRect/>
          </a:stretch>
        </p:blipFill>
        <p:spPr bwMode="auto">
          <a:xfrm>
            <a:off x="0" y="0"/>
            <a:ext cx="3648075" cy="1685925"/>
          </a:xfrm>
          <a:prstGeom prst="rect">
            <a:avLst/>
          </a:prstGeom>
          <a:noFill/>
          <a:ln w="9525">
            <a:noFill/>
            <a:miter lim="800000"/>
            <a:headEnd/>
            <a:tailEnd/>
          </a:ln>
        </p:spPr>
      </p:pic>
      <p:pic>
        <p:nvPicPr>
          <p:cNvPr id="2048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0750" y="2743200"/>
            <a:ext cx="5683250" cy="3070225"/>
          </a:xfrm>
          <a:prstGeom prst="rect">
            <a:avLst/>
          </a:prstGeom>
          <a:noFill/>
          <a:ln w="9525">
            <a:noFill/>
            <a:miter lim="800000"/>
            <a:headEnd/>
            <a:tailEnd/>
          </a:ln>
        </p:spPr>
      </p:pic>
      <p:sp>
        <p:nvSpPr>
          <p:cNvPr id="20486" name="Tekstvak 7"/>
          <p:cNvSpPr txBox="1">
            <a:spLocks noChangeArrowheads="1"/>
          </p:cNvSpPr>
          <p:nvPr/>
        </p:nvSpPr>
        <p:spPr bwMode="auto">
          <a:xfrm>
            <a:off x="52387" y="2754220"/>
            <a:ext cx="3408363" cy="2862322"/>
          </a:xfrm>
          <a:prstGeom prst="rect">
            <a:avLst/>
          </a:prstGeom>
          <a:noFill/>
          <a:ln w="9525">
            <a:noFill/>
            <a:miter lim="800000"/>
            <a:headEnd/>
            <a:tailEnd/>
          </a:ln>
        </p:spPr>
        <p:txBody>
          <a:bodyPr>
            <a:spAutoFit/>
          </a:bodyPr>
          <a:lstStyle/>
          <a:p>
            <a:r>
              <a:rPr lang="en-US" b="1">
                <a:latin typeface="Calibri" pitchFamily="34" charset="0"/>
              </a:rPr>
              <a:t>In de Nederlandse boomkor-visserij werd ongeveer 5-10kg ‘ondermaatse’ en ongewenste vis overboard gegooid voor elke kg aan land aangevoerde vis</a:t>
            </a:r>
          </a:p>
          <a:p>
            <a:endParaRPr lang="en-US">
              <a:latin typeface="Calibri" pitchFamily="34" charset="0"/>
            </a:endParaRPr>
          </a:p>
          <a:p>
            <a:r>
              <a:rPr lang="en-US">
                <a:latin typeface="Calibri" pitchFamily="34" charset="0"/>
              </a:rPr>
              <a:t>In de Noordzee als geheel wordt er genoeg voedsel overboord gezet voor ongeveer 3 miljoen zeevogels </a:t>
            </a:r>
          </a:p>
        </p:txBody>
      </p:sp>
      <p:sp>
        <p:nvSpPr>
          <p:cNvPr id="9" name="Tekstvak 8"/>
          <p:cNvSpPr txBox="1"/>
          <p:nvPr/>
        </p:nvSpPr>
        <p:spPr>
          <a:xfrm>
            <a:off x="4155275" y="520122"/>
            <a:ext cx="4988725" cy="221599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150" sz="1600" b="0" i="0" u="none" strike="noStrike" cap="none" normalizeH="0" baseline="0">
                <a:ln>
                  <a:noFill/>
                </a:ln>
                <a:solidFill>
                  <a:schemeClr val="tx1"/>
                </a:solidFill>
                <a:effectLst/>
                <a:latin typeface="Arial Unicode MS"/>
              </a:rPr>
              <a:t>De boomkorvisserij, begin jaren zestig geïntroduceerd, bleek zeer geschikt voor het vangen van diep begraven platvissen.</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en-150" sz="1600">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150" sz="1600" b="0" i="0" u="none" strike="noStrike" cap="none" normalizeH="0" baseline="0">
                <a:ln>
                  <a:noFill/>
                </a:ln>
                <a:solidFill>
                  <a:schemeClr val="tx1"/>
                </a:solidFill>
                <a:effectLst/>
                <a:latin typeface="Arial Unicode MS"/>
              </a:rPr>
              <a:t>In tien jaar tijd werden bordenvissers vervangen door een zeer gespecialiseerde boomkorvloot</a:t>
            </a:r>
            <a:r>
              <a:rPr kumimoji="0" lang="nl-NL" altLang="en-150" sz="700" b="0" i="0" u="none" strike="noStrike" cap="none" normalizeH="0" baseline="0">
                <a:ln>
                  <a:noFill/>
                </a:ln>
                <a:solidFill>
                  <a:schemeClr val="tx1"/>
                </a:solidFill>
                <a:effectLst/>
              </a:rPr>
              <a:t> </a:t>
            </a:r>
            <a:endParaRPr kumimoji="0" lang="nl-NL" altLang="en-150" sz="3600" b="0" i="0" u="none" strike="noStrike" cap="none" normalizeH="0" baseline="0">
              <a:ln>
                <a:noFill/>
              </a:ln>
              <a:solidFill>
                <a:schemeClr val="tx1"/>
              </a:solidFill>
              <a:effectLst/>
              <a:latin typeface="Arial" panose="020B0604020202020204" pitchFamily="34" charset="0"/>
            </a:endParaRPr>
          </a:p>
          <a:p>
            <a:pPr algn="r" fontAlgn="auto">
              <a:spcBef>
                <a:spcPts val="0"/>
              </a:spcBef>
              <a:spcAft>
                <a:spcPts val="0"/>
              </a:spcAft>
              <a:defRPr/>
            </a:pPr>
            <a:endParaRPr lang="en-US" sz="1600" i="1" dirty="0">
              <a:latin typeface="+mn-lt"/>
              <a:cs typeface="+mn-cs"/>
            </a:endParaRPr>
          </a:p>
          <a:p>
            <a:pPr algn="r" fontAlgn="auto">
              <a:spcBef>
                <a:spcPts val="0"/>
              </a:spcBef>
              <a:spcAft>
                <a:spcPts val="0"/>
              </a:spcAft>
              <a:defRPr/>
            </a:pPr>
            <a:r>
              <a:rPr lang="nl-NL" sz="1100" dirty="0" err="1">
                <a:solidFill>
                  <a:schemeClr val="tx2">
                    <a:lumMod val="75000"/>
                  </a:schemeClr>
                </a:solidFill>
                <a:latin typeface="+mn-lt"/>
                <a:cs typeface="+mn-cs"/>
              </a:rPr>
              <a:t>Rijnsdorp</a:t>
            </a:r>
            <a:r>
              <a:rPr lang="nl-NL" sz="1100" dirty="0">
                <a:solidFill>
                  <a:schemeClr val="tx2">
                    <a:lumMod val="75000"/>
                  </a:schemeClr>
                </a:solidFill>
                <a:latin typeface="+mn-lt"/>
                <a:cs typeface="+mn-cs"/>
              </a:rPr>
              <a:t> et al. 2008. The arms race </a:t>
            </a:r>
            <a:r>
              <a:rPr lang="nl-NL" sz="1100" dirty="0" err="1">
                <a:solidFill>
                  <a:schemeClr val="tx2">
                    <a:lumMod val="75000"/>
                  </a:schemeClr>
                </a:solidFill>
                <a:latin typeface="+mn-lt"/>
                <a:cs typeface="+mn-cs"/>
              </a:rPr>
              <a:t>between</a:t>
            </a:r>
            <a:r>
              <a:rPr lang="nl-NL" sz="1100" dirty="0">
                <a:solidFill>
                  <a:schemeClr val="tx2">
                    <a:lumMod val="75000"/>
                  </a:schemeClr>
                </a:solidFill>
                <a:latin typeface="+mn-lt"/>
                <a:cs typeface="+mn-cs"/>
              </a:rPr>
              <a:t> </a:t>
            </a:r>
            <a:r>
              <a:rPr lang="nl-NL" sz="1100" dirty="0" err="1">
                <a:solidFill>
                  <a:schemeClr val="tx2">
                    <a:lumMod val="75000"/>
                  </a:schemeClr>
                </a:solidFill>
                <a:latin typeface="+mn-lt"/>
                <a:cs typeface="+mn-cs"/>
              </a:rPr>
              <a:t>fishers</a:t>
            </a:r>
            <a:r>
              <a:rPr lang="nl-NL" sz="1100" dirty="0">
                <a:solidFill>
                  <a:schemeClr val="tx2">
                    <a:lumMod val="75000"/>
                  </a:schemeClr>
                </a:solidFill>
                <a:latin typeface="+mn-lt"/>
                <a:cs typeface="+mn-cs"/>
              </a:rPr>
              <a:t>. </a:t>
            </a:r>
          </a:p>
          <a:p>
            <a:pPr algn="r" fontAlgn="auto">
              <a:spcBef>
                <a:spcPts val="0"/>
              </a:spcBef>
              <a:spcAft>
                <a:spcPts val="0"/>
              </a:spcAft>
              <a:defRPr/>
            </a:pPr>
            <a:r>
              <a:rPr lang="nl-NL" sz="1100" dirty="0">
                <a:solidFill>
                  <a:schemeClr val="tx2">
                    <a:lumMod val="75000"/>
                  </a:schemeClr>
                </a:solidFill>
                <a:latin typeface="+mn-lt"/>
                <a:cs typeface="+mn-cs"/>
              </a:rPr>
              <a:t>Journal of </a:t>
            </a:r>
            <a:r>
              <a:rPr lang="nl-NL" sz="1100" dirty="0" err="1">
                <a:solidFill>
                  <a:schemeClr val="tx2">
                    <a:lumMod val="75000"/>
                  </a:schemeClr>
                </a:solidFill>
                <a:latin typeface="+mn-lt"/>
                <a:cs typeface="+mn-cs"/>
              </a:rPr>
              <a:t>Sea</a:t>
            </a:r>
            <a:r>
              <a:rPr lang="nl-NL" sz="1100" dirty="0">
                <a:solidFill>
                  <a:schemeClr val="tx2">
                    <a:lumMod val="75000"/>
                  </a:schemeClr>
                </a:solidFill>
                <a:latin typeface="+mn-lt"/>
                <a:cs typeface="+mn-cs"/>
              </a:rPr>
              <a:t> Research 60: 126-138</a:t>
            </a:r>
            <a:endParaRPr lang="nl-NL" sz="1100" i="1" dirty="0">
              <a:solidFill>
                <a:schemeClr val="tx2">
                  <a:lumMod val="75000"/>
                </a:schemeClr>
              </a:solidFill>
              <a:latin typeface="+mn-lt"/>
              <a:cs typeface="+mn-cs"/>
            </a:endParaRPr>
          </a:p>
        </p:txBody>
      </p:sp>
      <p:sp>
        <p:nvSpPr>
          <p:cNvPr id="2" name="Rectangle 3">
            <a:extLst>
              <a:ext uri="{FF2B5EF4-FFF2-40B4-BE49-F238E27FC236}">
                <a16:creationId xmlns:a16="http://schemas.microsoft.com/office/drawing/2014/main" id="{CFCF8C57-A4C5-96B7-975B-5BCE1808FA53}"/>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BA4D821B-6440-F540-DFA1-7C397190A69E}"/>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
        <p:nvSpPr>
          <p:cNvPr id="5" name="TextBox 4">
            <a:extLst>
              <a:ext uri="{FF2B5EF4-FFF2-40B4-BE49-F238E27FC236}">
                <a16:creationId xmlns:a16="http://schemas.microsoft.com/office/drawing/2014/main" id="{46ADAFCF-31F1-2772-1F21-F611AF75050D}"/>
              </a:ext>
            </a:extLst>
          </p:cNvPr>
          <p:cNvSpPr txBox="1"/>
          <p:nvPr/>
        </p:nvSpPr>
        <p:spPr>
          <a:xfrm>
            <a:off x="624690" y="5896162"/>
            <a:ext cx="8519310" cy="577081"/>
          </a:xfrm>
          <a:prstGeom prst="rect">
            <a:avLst/>
          </a:prstGeom>
          <a:noFill/>
        </p:spPr>
        <p:txBody>
          <a:bodyPr wrap="square">
            <a:spAutoFit/>
          </a:bodyPr>
          <a:lstStyle/>
          <a:p>
            <a:pPr algn="r"/>
            <a:r>
              <a:rPr lang="en-150" sz="1050"/>
              <a:t>Bicknell A.W.J., D. Oro, C.J. Camphuysen &amp; S.C. Votier 2013. Potential consequences of discard reform for seabird communities. J. Appl. Ecol. 50: 649-658.</a:t>
            </a:r>
            <a:endParaRPr lang="en-US" sz="1050"/>
          </a:p>
          <a:p>
            <a:pPr algn="r"/>
            <a:r>
              <a:rPr lang="en-GB" sz="1050"/>
              <a:t>Sherley, R.B., H. Ladd-Jones, S. Garthe, O. Stevenson &amp; S.C. Votier 2020. Scavenger communities and fisheries waste: North Sea discards support 3 million seabirds, 2 million fewer than in 1990. Fish and Fisheries 21: 132-145</a:t>
            </a:r>
            <a:endParaRPr lang="en-150" sz="105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kstvak 5"/>
          <p:cNvSpPr txBox="1">
            <a:spLocks noChangeArrowheads="1"/>
          </p:cNvSpPr>
          <p:nvPr/>
        </p:nvSpPr>
        <p:spPr bwMode="auto">
          <a:xfrm>
            <a:off x="611188" y="1468136"/>
            <a:ext cx="7729248" cy="2462213"/>
          </a:xfrm>
          <a:prstGeom prst="rect">
            <a:avLst/>
          </a:prstGeom>
          <a:noFill/>
          <a:ln w="9525">
            <a:noFill/>
            <a:miter lim="800000"/>
            <a:headEnd/>
            <a:tailEnd/>
          </a:ln>
        </p:spPr>
        <p:txBody>
          <a:bodyPr wrap="square">
            <a:spAutoFit/>
          </a:bodyPr>
          <a:lstStyle/>
          <a:p>
            <a:r>
              <a:rPr lang="en-US" sz="2800" b="1" dirty="0">
                <a:latin typeface="Calibri" pitchFamily="34" charset="0"/>
              </a:rPr>
              <a:t>Reducing discards and by-catches</a:t>
            </a:r>
          </a:p>
          <a:p>
            <a:endParaRPr lang="en-US" dirty="0">
              <a:latin typeface="Calibri" pitchFamily="34" charset="0"/>
            </a:endParaRPr>
          </a:p>
          <a:p>
            <a:endParaRPr lang="en-US" dirty="0">
              <a:latin typeface="Calibri" pitchFamily="34" charset="0"/>
            </a:endParaRPr>
          </a:p>
          <a:p>
            <a:r>
              <a:rPr lang="en-US" sz="2400" i="1" dirty="0">
                <a:latin typeface="Calibri" pitchFamily="34" charset="0"/>
              </a:rPr>
              <a:t>The European Commission policy to </a:t>
            </a:r>
          </a:p>
          <a:p>
            <a:r>
              <a:rPr lang="en-US" sz="2400" i="1" dirty="0">
                <a:latin typeface="Calibri" pitchFamily="34" charset="0"/>
              </a:rPr>
              <a:t>	encourage the reduction of by-catches and </a:t>
            </a:r>
          </a:p>
          <a:p>
            <a:r>
              <a:rPr lang="en-US" sz="2400" i="1" dirty="0">
                <a:latin typeface="Calibri" pitchFamily="34" charset="0"/>
              </a:rPr>
              <a:t>	elimination of discards in European fisheries</a:t>
            </a:r>
          </a:p>
          <a:p>
            <a:endParaRPr lang="nl-NL" dirty="0">
              <a:latin typeface="Calibri" pitchFamily="34" charset="0"/>
            </a:endParaRPr>
          </a:p>
        </p:txBody>
      </p:sp>
      <p:sp>
        <p:nvSpPr>
          <p:cNvPr id="22533" name="Tekstvak 7"/>
          <p:cNvSpPr txBox="1">
            <a:spLocks noChangeArrowheads="1"/>
          </p:cNvSpPr>
          <p:nvPr/>
        </p:nvSpPr>
        <p:spPr bwMode="auto">
          <a:xfrm>
            <a:off x="2373815" y="4682654"/>
            <a:ext cx="6408737" cy="231775"/>
          </a:xfrm>
          <a:prstGeom prst="rect">
            <a:avLst/>
          </a:prstGeom>
          <a:noFill/>
          <a:ln w="9525">
            <a:noFill/>
            <a:miter lim="800000"/>
            <a:headEnd/>
            <a:tailEnd/>
          </a:ln>
        </p:spPr>
        <p:txBody>
          <a:bodyPr>
            <a:spAutoFit/>
          </a:bodyPr>
          <a:lstStyle/>
          <a:p>
            <a:pPr algn="r"/>
            <a:r>
              <a:rPr lang="nl-NL" sz="900">
                <a:latin typeface="Calibri" pitchFamily="34" charset="0"/>
              </a:rPr>
              <a:t>http://europa.eu/legislation_summaries/maritime_affairs_and_fisheries/fisheries_resources_and_environment/l66048_en.htm</a:t>
            </a:r>
          </a:p>
        </p:txBody>
      </p:sp>
      <p:pic>
        <p:nvPicPr>
          <p:cNvPr id="22534" name="Picture 2" descr="http://upload.wikimedia.org/wikipedia/commons/thumb/f/ff/European_flag,_upside_down.svg/800px-European_flag,_upside_down.sv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10890" y="5057304"/>
            <a:ext cx="1655762" cy="1103313"/>
          </a:xfrm>
          <a:prstGeom prst="rect">
            <a:avLst/>
          </a:prstGeom>
          <a:noFill/>
          <a:ln w="9525">
            <a:noFill/>
            <a:miter lim="800000"/>
            <a:headEnd/>
            <a:tailEnd/>
          </a:ln>
        </p:spPr>
      </p:pic>
      <p:sp>
        <p:nvSpPr>
          <p:cNvPr id="2" name="Rectangle 3">
            <a:extLst>
              <a:ext uri="{FF2B5EF4-FFF2-40B4-BE49-F238E27FC236}">
                <a16:creationId xmlns:a16="http://schemas.microsoft.com/office/drawing/2014/main" id="{B6A9691B-D9E5-4FEB-C5FB-A84B35EC08CD}"/>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3945F9B7-6581-4E6E-1E1F-E1DD27E9C3E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p:cNvPicPr>
            <a:picLocks noChangeAspect="1" noChangeArrowheads="1"/>
          </p:cNvPicPr>
          <p:nvPr/>
        </p:nvPicPr>
        <p:blipFill>
          <a:blip r:embed="rId2" cstate="print"/>
          <a:srcRect/>
          <a:stretch>
            <a:fillRect/>
          </a:stretch>
        </p:blipFill>
        <p:spPr bwMode="auto">
          <a:xfrm>
            <a:off x="226334" y="3429000"/>
            <a:ext cx="4424876" cy="3035386"/>
          </a:xfrm>
          <a:prstGeom prst="rect">
            <a:avLst/>
          </a:prstGeom>
          <a:noFill/>
          <a:ln w="9525">
            <a:noFill/>
            <a:miter lim="800000"/>
            <a:headEnd/>
            <a:tailEnd/>
          </a:ln>
        </p:spPr>
      </p:pic>
      <p:sp>
        <p:nvSpPr>
          <p:cNvPr id="21509" name="Tekstvak 5"/>
          <p:cNvSpPr txBox="1">
            <a:spLocks noChangeArrowheads="1"/>
          </p:cNvSpPr>
          <p:nvPr/>
        </p:nvSpPr>
        <p:spPr bwMode="auto">
          <a:xfrm>
            <a:off x="4804968" y="6070125"/>
            <a:ext cx="4314289" cy="400110"/>
          </a:xfrm>
          <a:prstGeom prst="rect">
            <a:avLst/>
          </a:prstGeom>
          <a:noFill/>
          <a:ln w="9525">
            <a:noFill/>
            <a:miter lim="800000"/>
            <a:headEnd/>
            <a:tailEnd/>
          </a:ln>
        </p:spPr>
        <p:txBody>
          <a:bodyPr wrap="square">
            <a:spAutoFit/>
          </a:bodyPr>
          <a:lstStyle/>
          <a:p>
            <a:pPr algn="r"/>
            <a:r>
              <a:rPr lang="nl-NL" sz="1000">
                <a:latin typeface="Calibri" pitchFamily="34" charset="0"/>
              </a:rPr>
              <a:t>Rijnsdorp et al. 2008. The arms race between fishers. Journal of Sea Research 60: 126-138. </a:t>
            </a:r>
            <a:r>
              <a:rPr lang="nl-NL" sz="1000" i="1">
                <a:latin typeface="Calibri" pitchFamily="34" charset="0"/>
              </a:rPr>
              <a:t>Appended by Rijnsdorp</a:t>
            </a:r>
          </a:p>
        </p:txBody>
      </p:sp>
      <p:sp>
        <p:nvSpPr>
          <p:cNvPr id="21510" name="TextBox 6"/>
          <p:cNvSpPr txBox="1">
            <a:spLocks noChangeArrowheads="1"/>
          </p:cNvSpPr>
          <p:nvPr/>
        </p:nvSpPr>
        <p:spPr bwMode="auto">
          <a:xfrm>
            <a:off x="4734965" y="3775295"/>
            <a:ext cx="4182701" cy="1600438"/>
          </a:xfrm>
          <a:prstGeom prst="rect">
            <a:avLst/>
          </a:prstGeom>
          <a:noFill/>
          <a:ln w="9525">
            <a:noFill/>
            <a:miter lim="800000"/>
            <a:headEnd/>
            <a:tailEnd/>
          </a:ln>
        </p:spPr>
        <p:txBody>
          <a:bodyPr wrap="square">
            <a:spAutoFit/>
          </a:bodyPr>
          <a:lstStyle/>
          <a:p>
            <a:r>
              <a:rPr lang="en-US" sz="1400">
                <a:latin typeface="Calibri" pitchFamily="34" charset="0"/>
              </a:rPr>
              <a:t>Een hoge brandstof prijs en afnemende bestanden van de voornaamste platvissen bracht de boomkorvisserij in zwaar water. </a:t>
            </a:r>
          </a:p>
          <a:p>
            <a:endParaRPr lang="en-US" sz="1400">
              <a:latin typeface="Calibri" pitchFamily="34" charset="0"/>
            </a:endParaRPr>
          </a:p>
          <a:p>
            <a:r>
              <a:rPr lang="en-US" sz="1400">
                <a:latin typeface="Calibri" pitchFamily="34" charset="0"/>
              </a:rPr>
              <a:t>Een experiment met ‘pulse-visserij’ werd uiteindelijk gestopt, ook vanwege de impact op het al zo lang geplunderde ecosysteem.</a:t>
            </a:r>
          </a:p>
        </p:txBody>
      </p:sp>
      <p:sp>
        <p:nvSpPr>
          <p:cNvPr id="2" name="Rectangle 3">
            <a:extLst>
              <a:ext uri="{FF2B5EF4-FFF2-40B4-BE49-F238E27FC236}">
                <a16:creationId xmlns:a16="http://schemas.microsoft.com/office/drawing/2014/main" id="{D89D3F16-00DE-C511-CFE1-621E0EBCCC31}"/>
              </a:ext>
            </a:extLst>
          </p:cNvPr>
          <p:cNvSpPr/>
          <p:nvPr/>
        </p:nvSpPr>
        <p:spPr>
          <a:xfrm>
            <a:off x="64" y="-27384"/>
            <a:ext cx="9144000" cy="400110"/>
          </a:xfrm>
          <a:prstGeom prst="rect">
            <a:avLst/>
          </a:prstGeom>
          <a:solidFill>
            <a:schemeClr val="accent1"/>
          </a:solidFill>
        </p:spPr>
        <p:txBody>
          <a:bodyPr wrap="square">
            <a:spAutoFit/>
          </a:bodyPr>
          <a:lstStyle/>
          <a:p>
            <a:pPr algn="r"/>
            <a:r>
              <a:rPr lang="en-US" sz="2000" b="1"/>
              <a:t>Killing the kids on Sunday</a:t>
            </a:r>
            <a:endParaRPr lang="en-US" sz="2000" b="1" dirty="0"/>
          </a:p>
        </p:txBody>
      </p:sp>
      <p:sp>
        <p:nvSpPr>
          <p:cNvPr id="3" name="Rectangle 8">
            <a:extLst>
              <a:ext uri="{FF2B5EF4-FFF2-40B4-BE49-F238E27FC236}">
                <a16:creationId xmlns:a16="http://schemas.microsoft.com/office/drawing/2014/main" id="{20D78313-CF48-E27C-02C7-DF0A0A414A72}"/>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 name="Afbeelding 21" descr="Afbeelding met vogel, watervogel, meeuw, zeemeeuw&#10;&#10;Automatisch gegenereerde beschrijving">
            <a:extLst>
              <a:ext uri="{FF2B5EF4-FFF2-40B4-BE49-F238E27FC236}">
                <a16:creationId xmlns:a16="http://schemas.microsoft.com/office/drawing/2014/main" id="{5A4ECAAE-A00C-E640-F7A1-D8B6EA24DF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624262" y="552324"/>
            <a:ext cx="1362378" cy="1362378"/>
          </a:xfrm>
          <a:prstGeom prst="rect">
            <a:avLst/>
          </a:prstGeom>
        </p:spPr>
      </p:pic>
      <p:cxnSp>
        <p:nvCxnSpPr>
          <p:cNvPr id="6" name="Straight Arrow Connector 5">
            <a:extLst>
              <a:ext uri="{FF2B5EF4-FFF2-40B4-BE49-F238E27FC236}">
                <a16:creationId xmlns:a16="http://schemas.microsoft.com/office/drawing/2014/main" id="{CE04D960-E6E2-7230-81CF-3947DEE308F3}"/>
              </a:ext>
            </a:extLst>
          </p:cNvPr>
          <p:cNvCxnSpPr>
            <a:cxnSpLocks/>
          </p:cNvCxnSpPr>
          <p:nvPr/>
        </p:nvCxnSpPr>
        <p:spPr>
          <a:xfrm>
            <a:off x="3612332" y="3987026"/>
            <a:ext cx="851026" cy="959667"/>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98A0C23-418B-B58B-17D5-F52F16E70A23}"/>
              </a:ext>
            </a:extLst>
          </p:cNvPr>
          <p:cNvSpPr txBox="1"/>
          <p:nvPr/>
        </p:nvSpPr>
        <p:spPr>
          <a:xfrm>
            <a:off x="760491" y="3298549"/>
            <a:ext cx="3639493" cy="369332"/>
          </a:xfrm>
          <a:prstGeom prst="rect">
            <a:avLst/>
          </a:prstGeom>
          <a:noFill/>
        </p:spPr>
        <p:txBody>
          <a:bodyPr wrap="square" rtlCol="0">
            <a:spAutoFit/>
          </a:bodyPr>
          <a:lstStyle/>
          <a:p>
            <a:r>
              <a:rPr lang="en-US" b="1"/>
              <a:t>Visserij-intensiteit boomkorvloot</a:t>
            </a:r>
            <a:endParaRPr lang="en-150" b="1"/>
          </a:p>
        </p:txBody>
      </p:sp>
      <p:pic>
        <p:nvPicPr>
          <p:cNvPr id="10" name="Picture 9">
            <a:extLst>
              <a:ext uri="{FF2B5EF4-FFF2-40B4-BE49-F238E27FC236}">
                <a16:creationId xmlns:a16="http://schemas.microsoft.com/office/drawing/2014/main" id="{436B5E45-39EB-7AAE-2ECB-83697B4073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2725"/>
            <a:ext cx="6907794" cy="249049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26AE7A-C486-17BD-FE25-E8017DFEA3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9176"/>
            <a:ext cx="9143936" cy="6657066"/>
          </a:xfrm>
          <a:prstGeom prst="rect">
            <a:avLst/>
          </a:prstGeom>
        </p:spPr>
      </p:pic>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FFFF00"/>
                </a:solidFill>
              </a:rPr>
              <a:t>Methode</a:t>
            </a:r>
            <a:r>
              <a:rPr lang="en-US" sz="2000" b="1" dirty="0">
                <a:solidFill>
                  <a:srgbClr val="FFFF00"/>
                </a:solidFill>
              </a:rPr>
              <a:t> (</a:t>
            </a:r>
            <a:r>
              <a:rPr lang="en-US" sz="2000" b="1" dirty="0" err="1">
                <a:solidFill>
                  <a:srgbClr val="FFFF00"/>
                </a:solidFill>
              </a:rPr>
              <a:t>broedbiologie</a:t>
            </a:r>
            <a:r>
              <a:rPr lang="en-US" sz="2000" b="1" dirty="0">
                <a:solidFill>
                  <a:srgbClr val="FFFF00"/>
                </a:solidFill>
              </a:rPr>
              <a:t>)</a:t>
            </a: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14" name="Picture 13">
            <a:extLst>
              <a:ext uri="{FF2B5EF4-FFF2-40B4-BE49-F238E27FC236}">
                <a16:creationId xmlns:a16="http://schemas.microsoft.com/office/drawing/2014/main" id="{CA1EE591-6A3E-7B1A-7578-F6AAD8D831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1954" y="400110"/>
            <a:ext cx="1460356" cy="2119049"/>
          </a:xfrm>
          <a:prstGeom prst="rect">
            <a:avLst/>
          </a:prstGeom>
        </p:spPr>
      </p:pic>
      <p:sp>
        <p:nvSpPr>
          <p:cNvPr id="2" name="TextBox 1">
            <a:extLst>
              <a:ext uri="{FF2B5EF4-FFF2-40B4-BE49-F238E27FC236}">
                <a16:creationId xmlns:a16="http://schemas.microsoft.com/office/drawing/2014/main" id="{8FE8CF2D-D213-EE35-940E-AE526A44ADED}"/>
              </a:ext>
            </a:extLst>
          </p:cNvPr>
          <p:cNvSpPr txBox="1"/>
          <p:nvPr/>
        </p:nvSpPr>
        <p:spPr>
          <a:xfrm>
            <a:off x="545752" y="388115"/>
            <a:ext cx="5732144" cy="369332"/>
          </a:xfrm>
          <a:prstGeom prst="rect">
            <a:avLst/>
          </a:prstGeom>
          <a:noFill/>
        </p:spPr>
        <p:txBody>
          <a:bodyPr wrap="square" rtlCol="0">
            <a:spAutoFit/>
          </a:bodyPr>
          <a:lstStyle/>
          <a:p>
            <a:r>
              <a:rPr lang="en-US" b="1"/>
              <a:t>Broedsucces: camera-vallen</a:t>
            </a:r>
            <a:endParaRPr lang="en-150"/>
          </a:p>
        </p:txBody>
      </p:sp>
    </p:spTree>
    <p:extLst>
      <p:ext uri="{BB962C8B-B14F-4D97-AF65-F5344CB8AC3E}">
        <p14:creationId xmlns:p14="http://schemas.microsoft.com/office/powerpoint/2010/main" val="40262859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FF3A-1163-DBB3-7699-3E189155A6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D7A0F39-DE14-5193-8A23-8E10A8119D5A}"/>
              </a:ext>
            </a:extLst>
          </p:cNvPr>
          <p:cNvSpPr/>
          <p:nvPr/>
        </p:nvSpPr>
        <p:spPr>
          <a:xfrm>
            <a:off x="270652" y="118759"/>
            <a:ext cx="8208912" cy="1631216"/>
          </a:xfrm>
          <a:prstGeom prst="rect">
            <a:avLst/>
          </a:prstGeom>
        </p:spPr>
        <p:txBody>
          <a:bodyPr wrap="square">
            <a:spAutoFit/>
          </a:bodyPr>
          <a:lstStyle/>
          <a:p>
            <a:r>
              <a:rPr lang="en-US" sz="3200" b="1" dirty="0" err="1"/>
              <a:t>Ritme</a:t>
            </a:r>
            <a:r>
              <a:rPr lang="en-US" sz="3200" b="1" dirty="0"/>
              <a:t> en </a:t>
            </a:r>
            <a:r>
              <a:rPr lang="en-US" sz="3200" b="1" dirty="0" err="1"/>
              <a:t>regelmaat</a:t>
            </a:r>
            <a:r>
              <a:rPr lang="en-US" sz="3200" b="1" dirty="0"/>
              <a:t> </a:t>
            </a:r>
            <a:r>
              <a:rPr lang="en-US" sz="3200" b="1" dirty="0" err="1"/>
              <a:t>bij</a:t>
            </a:r>
            <a:r>
              <a:rPr lang="en-US" sz="3200" b="1" dirty="0"/>
              <a:t> wat we </a:t>
            </a:r>
            <a:r>
              <a:rPr lang="en-US" sz="3200" b="1" dirty="0" err="1"/>
              <a:t>opportunistische</a:t>
            </a:r>
            <a:r>
              <a:rPr lang="en-US" sz="3200" b="1" dirty="0"/>
              <a:t> </a:t>
            </a:r>
            <a:r>
              <a:rPr lang="en-US" sz="3200" b="1" dirty="0" err="1"/>
              <a:t>plaagsoorten</a:t>
            </a:r>
            <a:r>
              <a:rPr lang="en-US" sz="3200" b="1" dirty="0"/>
              <a:t> </a:t>
            </a:r>
            <a:r>
              <a:rPr lang="en-US" sz="3200" b="1" dirty="0" err="1"/>
              <a:t>noemen</a:t>
            </a:r>
            <a:endParaRPr lang="en-US" sz="3200" b="1" dirty="0"/>
          </a:p>
          <a:p>
            <a:endParaRPr lang="en-US" b="1" dirty="0"/>
          </a:p>
          <a:p>
            <a:r>
              <a:rPr lang="en-US" b="1" dirty="0" err="1"/>
              <a:t>Een</a:t>
            </a:r>
            <a:r>
              <a:rPr lang="en-US" b="1" dirty="0"/>
              <a:t> </a:t>
            </a:r>
            <a:r>
              <a:rPr lang="en-US" b="1" dirty="0" err="1"/>
              <a:t>korte</a:t>
            </a:r>
            <a:r>
              <a:rPr lang="en-US" b="1" dirty="0"/>
              <a:t> ‘recap’</a:t>
            </a:r>
            <a:endParaRPr lang="en-US" dirty="0"/>
          </a:p>
        </p:txBody>
      </p:sp>
      <p:pic>
        <p:nvPicPr>
          <p:cNvPr id="7" name="Picture 6" descr="niozlogo_4cm.jpg">
            <a:extLst>
              <a:ext uri="{FF2B5EF4-FFF2-40B4-BE49-F238E27FC236}">
                <a16:creationId xmlns:a16="http://schemas.microsoft.com/office/drawing/2014/main" id="{66B43892-BDC4-858D-E872-C615B07186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79564" y="118759"/>
            <a:ext cx="488520" cy="828000"/>
          </a:xfrm>
          <a:prstGeom prst="rect">
            <a:avLst/>
          </a:prstGeom>
        </p:spPr>
      </p:pic>
      <p:pic>
        <p:nvPicPr>
          <p:cNvPr id="13" name="Picture 12">
            <a:extLst>
              <a:ext uri="{FF2B5EF4-FFF2-40B4-BE49-F238E27FC236}">
                <a16:creationId xmlns:a16="http://schemas.microsoft.com/office/drawing/2014/main" id="{28EDEA23-FFE5-85A2-1045-432C710428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653" y="2120265"/>
            <a:ext cx="2363906" cy="1982729"/>
          </a:xfrm>
          <a:prstGeom prst="rect">
            <a:avLst/>
          </a:prstGeom>
        </p:spPr>
      </p:pic>
      <p:sp>
        <p:nvSpPr>
          <p:cNvPr id="2" name="TextBox 1">
            <a:extLst>
              <a:ext uri="{FF2B5EF4-FFF2-40B4-BE49-F238E27FC236}">
                <a16:creationId xmlns:a16="http://schemas.microsoft.com/office/drawing/2014/main" id="{16D8019C-BCB2-07C3-ECFB-346E2A59D0EC}"/>
              </a:ext>
            </a:extLst>
          </p:cNvPr>
          <p:cNvSpPr txBox="1"/>
          <p:nvPr/>
        </p:nvSpPr>
        <p:spPr>
          <a:xfrm>
            <a:off x="-15715" y="6690586"/>
            <a:ext cx="1902015" cy="184666"/>
          </a:xfrm>
          <a:prstGeom prst="rect">
            <a:avLst/>
          </a:prstGeom>
          <a:noFill/>
        </p:spPr>
        <p:txBody>
          <a:bodyPr wrap="square" rtlCol="0">
            <a:spAutoFit/>
          </a:bodyPr>
          <a:lstStyle/>
          <a:p>
            <a:r>
              <a:rPr lang="en-US" sz="600">
                <a:solidFill>
                  <a:schemeClr val="bg1"/>
                </a:solidFill>
              </a:rPr>
              <a:t>C.J. Camphuysen</a:t>
            </a:r>
            <a:endParaRPr lang="en-150" sz="600">
              <a:solidFill>
                <a:schemeClr val="bg1"/>
              </a:solidFill>
            </a:endParaRPr>
          </a:p>
        </p:txBody>
      </p:sp>
      <p:sp>
        <p:nvSpPr>
          <p:cNvPr id="9" name="TextBox 8">
            <a:extLst>
              <a:ext uri="{FF2B5EF4-FFF2-40B4-BE49-F238E27FC236}">
                <a16:creationId xmlns:a16="http://schemas.microsoft.com/office/drawing/2014/main" id="{B82B9921-26F5-C643-E7BD-323315501E4A}"/>
              </a:ext>
            </a:extLst>
          </p:cNvPr>
          <p:cNvSpPr txBox="1"/>
          <p:nvPr/>
        </p:nvSpPr>
        <p:spPr>
          <a:xfrm>
            <a:off x="3060071" y="1857716"/>
            <a:ext cx="5908013" cy="5262979"/>
          </a:xfrm>
          <a:prstGeom prst="rect">
            <a:avLst/>
          </a:prstGeom>
          <a:noFill/>
        </p:spPr>
        <p:txBody>
          <a:bodyPr wrap="square" rtlCol="0">
            <a:spAutoFit/>
          </a:bodyPr>
          <a:lstStyle/>
          <a:p>
            <a:pPr marL="285750" indent="-285750">
              <a:buFont typeface="Arial" panose="020B0604020202020204" pitchFamily="34" charset="0"/>
              <a:buChar char="•"/>
            </a:pPr>
            <a:r>
              <a:rPr lang="en-US" sz="2400" b="1" dirty="0" err="1">
                <a:solidFill>
                  <a:srgbClr val="0070C0"/>
                </a:solidFill>
              </a:rPr>
              <a:t>Ritme</a:t>
            </a:r>
            <a:r>
              <a:rPr lang="en-US" sz="2400" b="1" dirty="0">
                <a:solidFill>
                  <a:srgbClr val="0070C0"/>
                </a:solidFill>
              </a:rPr>
              <a:t> en </a:t>
            </a:r>
            <a:r>
              <a:rPr lang="en-US" sz="2400" b="1" dirty="0" err="1">
                <a:solidFill>
                  <a:srgbClr val="0070C0"/>
                </a:solidFill>
              </a:rPr>
              <a:t>regelmaat</a:t>
            </a:r>
            <a:r>
              <a:rPr lang="en-US" sz="2400" b="1" dirty="0">
                <a:solidFill>
                  <a:srgbClr val="0070C0"/>
                </a:solidFill>
              </a:rPr>
              <a:t> 		– 	</a:t>
            </a:r>
            <a:r>
              <a:rPr lang="en-US" sz="2400" b="1" dirty="0" err="1">
                <a:solidFill>
                  <a:srgbClr val="0070C0"/>
                </a:solidFill>
              </a:rPr>
              <a:t>overal</a:t>
            </a:r>
            <a:r>
              <a:rPr lang="en-US" sz="2400" b="1" dirty="0">
                <a:solidFill>
                  <a:srgbClr val="0070C0"/>
                </a:solidFill>
              </a:rPr>
              <a:t> !</a:t>
            </a:r>
          </a:p>
          <a:p>
            <a:endParaRPr lang="en-US" sz="2400" b="1" dirty="0">
              <a:solidFill>
                <a:srgbClr val="0070C0"/>
              </a:solidFill>
            </a:endParaRPr>
          </a:p>
          <a:p>
            <a:pPr marL="285750" indent="-285750">
              <a:buFont typeface="Arial" panose="020B0604020202020204" pitchFamily="34" charset="0"/>
              <a:buChar char="•"/>
            </a:pPr>
            <a:r>
              <a:rPr lang="en-US" sz="2400" b="1" dirty="0" err="1">
                <a:solidFill>
                  <a:srgbClr val="0070C0"/>
                </a:solidFill>
              </a:rPr>
              <a:t>Opportunisme</a:t>
            </a:r>
            <a:r>
              <a:rPr lang="en-US" sz="2400" b="1" dirty="0">
                <a:solidFill>
                  <a:srgbClr val="0070C0"/>
                </a:solidFill>
              </a:rPr>
              <a:t> ?			</a:t>
            </a:r>
          </a:p>
          <a:p>
            <a:pPr marL="285750" indent="-285750">
              <a:buFont typeface="Arial" panose="020B0604020202020204" pitchFamily="34" charset="0"/>
              <a:buChar char="•"/>
            </a:pPr>
            <a:endParaRPr lang="en-US" sz="2400" b="1" dirty="0">
              <a:solidFill>
                <a:srgbClr val="0070C0"/>
              </a:solidFill>
            </a:endParaRPr>
          </a:p>
          <a:p>
            <a:pPr marL="285750" indent="-285750">
              <a:buFont typeface="Arial" panose="020B0604020202020204" pitchFamily="34" charset="0"/>
              <a:buChar char="•"/>
            </a:pPr>
            <a:r>
              <a:rPr lang="en-US" sz="2400" b="1" dirty="0" err="1">
                <a:solidFill>
                  <a:srgbClr val="0070C0"/>
                </a:solidFill>
              </a:rPr>
              <a:t>Plaagsoorten</a:t>
            </a:r>
            <a:r>
              <a:rPr lang="en-US" sz="2400" b="1" dirty="0">
                <a:solidFill>
                  <a:srgbClr val="0070C0"/>
                </a:solidFill>
              </a:rPr>
              <a:t> ? </a:t>
            </a:r>
          </a:p>
          <a:p>
            <a:pPr marL="285750" indent="-285750">
              <a:buFont typeface="Arial" panose="020B0604020202020204" pitchFamily="34" charset="0"/>
              <a:buChar char="•"/>
            </a:pPr>
            <a:endParaRPr lang="en-US" sz="2400" b="1" dirty="0">
              <a:solidFill>
                <a:srgbClr val="0070C0"/>
              </a:solidFill>
            </a:endParaRPr>
          </a:p>
          <a:p>
            <a:endParaRPr lang="en-US" sz="2400" b="1" dirty="0">
              <a:solidFill>
                <a:srgbClr val="0070C0"/>
              </a:solidFill>
            </a:endParaRPr>
          </a:p>
          <a:p>
            <a:r>
              <a:rPr lang="en-US" sz="2400" b="1" dirty="0" err="1">
                <a:solidFill>
                  <a:srgbClr val="0070C0"/>
                </a:solidFill>
              </a:rPr>
              <a:t>Voortdurende</a:t>
            </a:r>
            <a:r>
              <a:rPr lang="en-US" sz="2400" b="1" dirty="0">
                <a:solidFill>
                  <a:srgbClr val="0070C0"/>
                </a:solidFill>
              </a:rPr>
              <a:t>, maar </a:t>
            </a:r>
            <a:r>
              <a:rPr lang="en-US" sz="2400" b="1" dirty="0" err="1">
                <a:solidFill>
                  <a:srgbClr val="0070C0"/>
                </a:solidFill>
              </a:rPr>
              <a:t>behoudende</a:t>
            </a:r>
            <a:r>
              <a:rPr lang="en-US" sz="2400" b="1" dirty="0">
                <a:solidFill>
                  <a:srgbClr val="0070C0"/>
                </a:solidFill>
              </a:rPr>
              <a:t>, </a:t>
            </a:r>
            <a:r>
              <a:rPr lang="en-US" sz="2400" b="1" dirty="0" err="1">
                <a:solidFill>
                  <a:srgbClr val="0070C0"/>
                </a:solidFill>
              </a:rPr>
              <a:t>aanpassingen</a:t>
            </a:r>
            <a:r>
              <a:rPr lang="en-US" sz="2400" b="1" dirty="0">
                <a:solidFill>
                  <a:srgbClr val="0070C0"/>
                </a:solidFill>
              </a:rPr>
              <a:t> </a:t>
            </a:r>
            <a:r>
              <a:rPr lang="en-US" sz="2400" b="1" dirty="0" err="1">
                <a:solidFill>
                  <a:srgbClr val="0070C0"/>
                </a:solidFill>
              </a:rPr>
              <a:t>aan</a:t>
            </a:r>
            <a:r>
              <a:rPr lang="en-US" sz="2400" b="1" dirty="0">
                <a:solidFill>
                  <a:srgbClr val="0070C0"/>
                </a:solidFill>
              </a:rPr>
              <a:t> steeds </a:t>
            </a:r>
            <a:r>
              <a:rPr lang="en-US" sz="2400" b="1" dirty="0" err="1">
                <a:solidFill>
                  <a:srgbClr val="0070C0"/>
                </a:solidFill>
              </a:rPr>
              <a:t>wisselende</a:t>
            </a:r>
            <a:r>
              <a:rPr lang="en-US" sz="2400" b="1" dirty="0">
                <a:solidFill>
                  <a:srgbClr val="0070C0"/>
                </a:solidFill>
              </a:rPr>
              <a:t> </a:t>
            </a:r>
            <a:r>
              <a:rPr lang="en-US" sz="2400" b="1" dirty="0" err="1">
                <a:solidFill>
                  <a:srgbClr val="0070C0"/>
                </a:solidFill>
              </a:rPr>
              <a:t>omstandigheden</a:t>
            </a:r>
            <a:endParaRPr lang="en-US" sz="2400" b="1" dirty="0">
              <a:solidFill>
                <a:srgbClr val="0070C0"/>
              </a:solidFill>
            </a:endParaRPr>
          </a:p>
          <a:p>
            <a:endParaRPr lang="en-US" sz="2400" b="1" dirty="0">
              <a:solidFill>
                <a:srgbClr val="0070C0"/>
              </a:solidFill>
            </a:endParaRPr>
          </a:p>
          <a:p>
            <a:r>
              <a:rPr lang="en-US" sz="2400" b="1" dirty="0" err="1">
                <a:solidFill>
                  <a:srgbClr val="0070C0"/>
                </a:solidFill>
              </a:rPr>
              <a:t>Specialistische</a:t>
            </a:r>
            <a:r>
              <a:rPr lang="en-US" sz="2400" b="1" dirty="0">
                <a:solidFill>
                  <a:srgbClr val="0070C0"/>
                </a:solidFill>
              </a:rPr>
              <a:t>, </a:t>
            </a:r>
            <a:r>
              <a:rPr lang="en-US" sz="2400" b="1" dirty="0" err="1">
                <a:solidFill>
                  <a:srgbClr val="0070C0"/>
                </a:solidFill>
              </a:rPr>
              <a:t>individuele</a:t>
            </a:r>
            <a:r>
              <a:rPr lang="en-US" sz="2400" b="1" dirty="0">
                <a:solidFill>
                  <a:srgbClr val="0070C0"/>
                </a:solidFill>
              </a:rPr>
              <a:t> </a:t>
            </a:r>
            <a:r>
              <a:rPr lang="en-US" sz="2400" b="1" dirty="0" err="1">
                <a:solidFill>
                  <a:srgbClr val="0070C0"/>
                </a:solidFill>
              </a:rPr>
              <a:t>kennis</a:t>
            </a:r>
            <a:r>
              <a:rPr lang="en-US" sz="2400" b="1" dirty="0">
                <a:solidFill>
                  <a:srgbClr val="0070C0"/>
                </a:solidFill>
              </a:rPr>
              <a:t> </a:t>
            </a:r>
            <a:r>
              <a:rPr lang="en-US" sz="2400" b="1" dirty="0" err="1">
                <a:solidFill>
                  <a:srgbClr val="0070C0"/>
                </a:solidFill>
              </a:rPr>
              <a:t>prevaleert</a:t>
            </a:r>
            <a:endParaRPr lang="en-US" sz="2400" b="1" dirty="0">
              <a:solidFill>
                <a:srgbClr val="0070C0"/>
              </a:solidFill>
            </a:endParaRPr>
          </a:p>
          <a:p>
            <a:endParaRPr lang="en-US" sz="2400" b="1" dirty="0">
              <a:solidFill>
                <a:srgbClr val="0070C0"/>
              </a:solidFill>
            </a:endParaRPr>
          </a:p>
          <a:p>
            <a:endParaRPr lang="en-150" sz="2400" b="1" dirty="0">
              <a:solidFill>
                <a:srgbClr val="0070C0"/>
              </a:solidFill>
            </a:endParaRPr>
          </a:p>
        </p:txBody>
      </p:sp>
      <p:pic>
        <p:nvPicPr>
          <p:cNvPr id="11" name="Picture 10">
            <a:extLst>
              <a:ext uri="{FF2B5EF4-FFF2-40B4-BE49-F238E27FC236}">
                <a16:creationId xmlns:a16="http://schemas.microsoft.com/office/drawing/2014/main" id="{B8FDB64F-8CD2-F095-EA64-BE9B2A98CF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653" y="4227175"/>
            <a:ext cx="2348800" cy="1982729"/>
          </a:xfrm>
          <a:prstGeom prst="rect">
            <a:avLst/>
          </a:prstGeom>
        </p:spPr>
      </p:pic>
      <p:sp>
        <p:nvSpPr>
          <p:cNvPr id="14" name="Rectangle 8">
            <a:extLst>
              <a:ext uri="{FF2B5EF4-FFF2-40B4-BE49-F238E27FC236}">
                <a16:creationId xmlns:a16="http://schemas.microsoft.com/office/drawing/2014/main" id="{F6DCFA33-9287-468F-6AD9-623BAC20E605}"/>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spTree>
    <p:extLst>
      <p:ext uri="{BB962C8B-B14F-4D97-AF65-F5344CB8AC3E}">
        <p14:creationId xmlns:p14="http://schemas.microsoft.com/office/powerpoint/2010/main" val="351904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 y="-27384"/>
            <a:ext cx="9144000" cy="400110"/>
          </a:xfrm>
          <a:prstGeom prst="rect">
            <a:avLst/>
          </a:prstGeom>
          <a:solidFill>
            <a:schemeClr val="accent1"/>
          </a:solidFill>
        </p:spPr>
        <p:txBody>
          <a:bodyPr wrap="square">
            <a:spAutoFit/>
          </a:bodyPr>
          <a:lstStyle/>
          <a:p>
            <a:pPr algn="r"/>
            <a:r>
              <a:rPr lang="en-US" sz="2000" b="1" dirty="0">
                <a:solidFill>
                  <a:schemeClr val="accent6">
                    <a:lumMod val="40000"/>
                    <a:lumOff val="60000"/>
                  </a:schemeClr>
                </a:solidFill>
              </a:rPr>
              <a:t>Acknowledgements</a:t>
            </a:r>
          </a:p>
        </p:txBody>
      </p:sp>
      <p:sp>
        <p:nvSpPr>
          <p:cNvPr id="5" name="Rectangle 4">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3" name="Picture 2">
            <a:extLst>
              <a:ext uri="{FF2B5EF4-FFF2-40B4-BE49-F238E27FC236}">
                <a16:creationId xmlns:a16="http://schemas.microsoft.com/office/drawing/2014/main" id="{9428B1DE-08CC-2CBD-2D66-E6681BCB89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34158"/>
            <a:ext cx="9144000" cy="3923732"/>
          </a:xfrm>
          <a:prstGeom prst="rect">
            <a:avLst/>
          </a:prstGeom>
        </p:spPr>
      </p:pic>
      <p:pic>
        <p:nvPicPr>
          <p:cNvPr id="9" name="Picture 8">
            <a:extLst>
              <a:ext uri="{FF2B5EF4-FFF2-40B4-BE49-F238E27FC236}">
                <a16:creationId xmlns:a16="http://schemas.microsoft.com/office/drawing/2014/main" id="{6BA5F79C-FCAA-B1D5-49D0-E166AB2A92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3099" y="5561227"/>
            <a:ext cx="1135214" cy="941928"/>
          </a:xfrm>
          <a:prstGeom prst="rect">
            <a:avLst/>
          </a:prstGeom>
          <a:effectLst>
            <a:softEdge rad="76200"/>
          </a:effectLst>
        </p:spPr>
      </p:pic>
      <p:sp>
        <p:nvSpPr>
          <p:cNvPr id="11" name="TextBox 10">
            <a:extLst>
              <a:ext uri="{FF2B5EF4-FFF2-40B4-BE49-F238E27FC236}">
                <a16:creationId xmlns:a16="http://schemas.microsoft.com/office/drawing/2014/main" id="{F800AFB2-CF3E-5A0B-C907-6FE104081717}"/>
              </a:ext>
            </a:extLst>
          </p:cNvPr>
          <p:cNvSpPr txBox="1"/>
          <p:nvPr/>
        </p:nvSpPr>
        <p:spPr>
          <a:xfrm>
            <a:off x="144854" y="511090"/>
            <a:ext cx="8863343" cy="1892826"/>
          </a:xfrm>
          <a:prstGeom prst="rect">
            <a:avLst/>
          </a:prstGeom>
          <a:noFill/>
        </p:spPr>
        <p:txBody>
          <a:bodyPr wrap="square">
            <a:spAutoFit/>
          </a:bodyPr>
          <a:lstStyle/>
          <a:p>
            <a:pPr algn="l">
              <a:spcAft>
                <a:spcPts val="600"/>
              </a:spcAft>
            </a:pPr>
            <a:r>
              <a:rPr lang="en-US" sz="1400" b="0" i="0" u="none" strike="noStrike" baseline="0" dirty="0">
                <a:latin typeface="Calibri" panose="020F0502020204030204" pitchFamily="34" charset="0"/>
                <a:cs typeface="Calibri" panose="020F0502020204030204" pitchFamily="34" charset="0"/>
              </a:rPr>
              <a:t>All fieldwork </a:t>
            </a:r>
            <a:r>
              <a:rPr lang="en-GB" sz="1400" b="0" i="0" u="none" strike="noStrike" baseline="0" dirty="0">
                <a:latin typeface="Calibri" panose="020F0502020204030204" pitchFamily="34" charset="0"/>
                <a:cs typeface="Calibri" panose="020F0502020204030204" pitchFamily="34" charset="0"/>
              </a:rPr>
              <a:t>and most of the technical arrangements within the Texel colony were conducted with help of a flotilla of students, internships and volunteers and other co-workers. I am particularly </a:t>
            </a:r>
            <a:r>
              <a:rPr lang="en-US" sz="1400" b="0" i="0" u="none" strike="noStrike" baseline="0" dirty="0">
                <a:latin typeface="Calibri" panose="020F0502020204030204" pitchFamily="34" charset="0"/>
                <a:cs typeface="Calibri" panose="020F0502020204030204" pitchFamily="34" charset="0"/>
              </a:rPr>
              <a:t>grateful to Anne Ausems, Morgan Brown, Anne Dekinga, Arnold </a:t>
            </a:r>
            <a:r>
              <a:rPr lang="en-US" sz="1400" b="0" i="0" u="none" strike="noStrike" baseline="0" dirty="0" err="1">
                <a:latin typeface="Calibri" panose="020F0502020204030204" pitchFamily="34" charset="0"/>
                <a:cs typeface="Calibri" panose="020F0502020204030204" pitchFamily="34" charset="0"/>
              </a:rPr>
              <a:t>Gronert</a:t>
            </a:r>
            <a:r>
              <a:rPr lang="en-US" sz="1400" b="0" i="0" u="none" strike="noStrike" baseline="0" dirty="0">
                <a:latin typeface="Calibri" panose="020F0502020204030204" pitchFamily="34" charset="0"/>
                <a:cs typeface="Calibri" panose="020F0502020204030204" pitchFamily="34" charset="0"/>
              </a:rPr>
              <a:t>, Damian </a:t>
            </a:r>
            <a:r>
              <a:rPr lang="en-US" sz="1400" b="0" i="0" u="none" strike="noStrike" baseline="0" dirty="0" err="1">
                <a:latin typeface="Calibri" panose="020F0502020204030204" pitchFamily="34" charset="0"/>
                <a:cs typeface="Calibri" panose="020F0502020204030204" pitchFamily="34" charset="0"/>
              </a:rPr>
              <a:t>Cosme</a:t>
            </a:r>
            <a:r>
              <a:rPr lang="en-US" sz="1400" b="0" i="0" u="none" strike="noStrike" baseline="0" dirty="0">
                <a:latin typeface="Calibri" panose="020F0502020204030204" pitchFamily="34" charset="0"/>
                <a:cs typeface="Calibri" panose="020F0502020204030204" pitchFamily="34" charset="0"/>
              </a:rPr>
              <a:t>, Estefania Velilla, </a:t>
            </a:r>
            <a:r>
              <a:rPr lang="en-US" sz="1400" b="0" i="0" u="none" strike="noStrike" baseline="0" dirty="0" err="1">
                <a:latin typeface="Calibri" panose="020F0502020204030204" pitchFamily="34" charset="0"/>
                <a:cs typeface="Calibri" panose="020F0502020204030204" pitchFamily="34" charset="0"/>
              </a:rPr>
              <a:t>Gepke</a:t>
            </a:r>
            <a:r>
              <a:rPr lang="en-US" sz="1400" b="0" i="0" u="none" strike="noStrike" baseline="0" dirty="0">
                <a:latin typeface="Calibri" panose="020F0502020204030204" pitchFamily="34" charset="0"/>
                <a:cs typeface="Calibri" panose="020F0502020204030204" pitchFamily="34" charset="0"/>
              </a:rPr>
              <a:t> Camphuysen</a:t>
            </a:r>
            <a:r>
              <a:rPr lang="en-US" sz="1400" b="0" i="0" u="none" strike="noStrike" baseline="30000" dirty="0">
                <a:latin typeface="Calibri" panose="020F0502020204030204" pitchFamily="34" charset="0"/>
                <a:cs typeface="Calibri" panose="020F0502020204030204" pitchFamily="34" charset="0"/>
              </a:rPr>
              <a:t>†</a:t>
            </a:r>
            <a:r>
              <a:rPr lang="en-US" sz="1400" b="0" i="0" u="none" strike="noStrike" baseline="0" dirty="0">
                <a:latin typeface="Calibri" panose="020F0502020204030204" pitchFamily="34" charset="0"/>
                <a:cs typeface="Calibri" panose="020F0502020204030204" pitchFamily="34" charset="0"/>
              </a:rPr>
              <a:t>, Harmke </a:t>
            </a:r>
            <a:r>
              <a:rPr lang="nl-NL" sz="1400" b="0" i="0" u="none" strike="noStrike" baseline="0" dirty="0">
                <a:latin typeface="Calibri" panose="020F0502020204030204" pitchFamily="34" charset="0"/>
                <a:cs typeface="Calibri" panose="020F0502020204030204" pitchFamily="34" charset="0"/>
              </a:rPr>
              <a:t>de Hoogh, Rosemarie Kentie, Janne Ouwehand, Lotte Hazeleger, </a:t>
            </a:r>
            <a:r>
              <a:rPr lang="en-US" sz="1400" b="0" i="0" u="none" strike="noStrike" baseline="0" dirty="0">
                <a:latin typeface="Calibri" panose="020F0502020204030204" pitchFamily="34" charset="0"/>
                <a:cs typeface="Calibri" panose="020F0502020204030204" pitchFamily="34" charset="0"/>
              </a:rPr>
              <a:t>Lyce Saathof, </a:t>
            </a:r>
            <a:r>
              <a:rPr lang="en-US" sz="1400" b="0" i="0" u="none" strike="noStrike" baseline="0" dirty="0" err="1">
                <a:latin typeface="Calibri" panose="020F0502020204030204" pitchFamily="34" charset="0"/>
                <a:cs typeface="Calibri" panose="020F0502020204030204" pitchFamily="34" charset="0"/>
              </a:rPr>
              <a:t>Marjan</a:t>
            </a:r>
            <a:r>
              <a:rPr lang="en-US" sz="1400" b="0" i="0" u="none" strike="noStrike" baseline="0" dirty="0">
                <a:latin typeface="Calibri" panose="020F0502020204030204" pitchFamily="34" charset="0"/>
                <a:cs typeface="Calibri" panose="020F0502020204030204" pitchFamily="34" charset="0"/>
              </a:rPr>
              <a:t> Dekker, Marvin </a:t>
            </a:r>
            <a:r>
              <a:rPr lang="en-US" sz="1400" b="0" i="0" u="none" strike="noStrike" baseline="0" dirty="0" err="1">
                <a:latin typeface="Calibri" panose="020F0502020204030204" pitchFamily="34" charset="0"/>
                <a:cs typeface="Calibri" panose="020F0502020204030204" pitchFamily="34" charset="0"/>
              </a:rPr>
              <a:t>Brandjes</a:t>
            </a:r>
            <a:r>
              <a:rPr lang="en-US" sz="1400" b="0" i="0" u="none" strike="noStrike" baseline="0" dirty="0">
                <a:latin typeface="Calibri" panose="020F0502020204030204" pitchFamily="34" charset="0"/>
                <a:cs typeface="Calibri" panose="020F0502020204030204" pitchFamily="34" charset="0"/>
              </a:rPr>
              <a:t>, Miranda Zutt, Morgan Brown, Rim </a:t>
            </a:r>
            <a:r>
              <a:rPr lang="en-US" sz="1400" b="0" i="0" u="none" strike="noStrike" baseline="0" dirty="0" err="1">
                <a:latin typeface="Calibri" panose="020F0502020204030204" pitchFamily="34" charset="0"/>
                <a:cs typeface="Calibri" panose="020F0502020204030204" pitchFamily="34" charset="0"/>
              </a:rPr>
              <a:t>Lucassen</a:t>
            </a:r>
            <a:r>
              <a:rPr lang="en-US" sz="1400" b="0" i="0" u="none" strike="noStrike" baseline="0" dirty="0">
                <a:latin typeface="Calibri" panose="020F0502020204030204" pitchFamily="34" charset="0"/>
                <a:cs typeface="Calibri" panose="020F0502020204030204" pitchFamily="34" charset="0"/>
              </a:rPr>
              <a:t>, Sander Bik, Sharon </a:t>
            </a:r>
            <a:r>
              <a:rPr lang="en-US" sz="1400" b="0" i="0" u="none" strike="noStrike" baseline="0" dirty="0" err="1">
                <a:latin typeface="Calibri" panose="020F0502020204030204" pitchFamily="34" charset="0"/>
                <a:cs typeface="Calibri" panose="020F0502020204030204" pitchFamily="34" charset="0"/>
              </a:rPr>
              <a:t>Boekhout</a:t>
            </a:r>
            <a:r>
              <a:rPr lang="en-US" sz="1400" b="0" i="0" u="none" strike="noStrike" baseline="0" dirty="0">
                <a:latin typeface="Calibri" panose="020F0502020204030204" pitchFamily="34" charset="0"/>
                <a:cs typeface="Calibri" panose="020F0502020204030204" pitchFamily="34" charset="0"/>
              </a:rPr>
              <a:t>, Susanne van Donk, </a:t>
            </a:r>
            <a:r>
              <a:rPr lang="nl-NL" sz="1400" b="0" i="0" u="none" strike="noStrike" baseline="0" dirty="0">
                <a:latin typeface="Calibri" panose="020F0502020204030204" pitchFamily="34" charset="0"/>
                <a:cs typeface="Calibri" panose="020F0502020204030204" pitchFamily="34" charset="0"/>
              </a:rPr>
              <a:t>Suzanne Poiesz, Suze van der </a:t>
            </a:r>
            <a:r>
              <a:rPr lang="nl-NL" sz="1400" b="0" i="0" u="none" strike="noStrike" baseline="0" dirty="0" err="1">
                <a:latin typeface="Calibri" panose="020F0502020204030204" pitchFamily="34" charset="0"/>
                <a:cs typeface="Calibri" panose="020F0502020204030204" pitchFamily="34" charset="0"/>
              </a:rPr>
              <a:t>Zwet</a:t>
            </a:r>
            <a:r>
              <a:rPr lang="nl-NL" sz="1400" b="0" i="0" u="none" strike="noStrike" baseline="0" dirty="0">
                <a:latin typeface="Calibri" panose="020F0502020204030204" pitchFamily="34" charset="0"/>
                <a:cs typeface="Calibri" panose="020F0502020204030204" pitchFamily="34" charset="0"/>
              </a:rPr>
              <a:t>, Thijs </a:t>
            </a:r>
            <a:r>
              <a:rPr lang="nl-NL" sz="1400" b="0" i="0" u="none" strike="noStrike" baseline="0" dirty="0" err="1">
                <a:latin typeface="Calibri" panose="020F0502020204030204" pitchFamily="34" charset="0"/>
                <a:cs typeface="Calibri" panose="020F0502020204030204" pitchFamily="34" charset="0"/>
              </a:rPr>
              <a:t>Lichtenbeld</a:t>
            </a:r>
            <a:r>
              <a:rPr lang="nl-NL" sz="1400" b="0" i="0" u="none" strike="noStrike" baseline="0" dirty="0">
                <a:latin typeface="Calibri" panose="020F0502020204030204" pitchFamily="34" charset="0"/>
                <a:cs typeface="Calibri" panose="020F0502020204030204" pitchFamily="34" charset="0"/>
              </a:rPr>
              <a:t>, Threes </a:t>
            </a:r>
            <a:r>
              <a:rPr lang="en-GB" sz="1400" b="0" i="0" u="none" strike="noStrike" baseline="0" dirty="0">
                <a:latin typeface="Calibri" panose="020F0502020204030204" pitchFamily="34" charset="0"/>
                <a:cs typeface="Calibri" panose="020F0502020204030204" pitchFamily="34" charset="0"/>
              </a:rPr>
              <a:t>Schreurs, Edwin Baaij, Judy Shamoun-Baranes, Willem Bouten, Emiel van Loon, Tim van Nus, and Vicky Hunt.</a:t>
            </a:r>
          </a:p>
          <a:p>
            <a:pPr algn="l"/>
            <a:r>
              <a:rPr lang="en-GB" sz="1400" b="0" i="0" u="none" strike="noStrike" baseline="0" dirty="0">
                <a:latin typeface="Calibri" panose="020F0502020204030204" pitchFamily="34" charset="0"/>
                <a:cs typeface="Calibri" panose="020F0502020204030204" pitchFamily="34" charset="0"/>
              </a:rPr>
              <a:t>Many thanks also to </a:t>
            </a:r>
            <a:r>
              <a:rPr lang="nl-NL" sz="1400" b="0" i="0" u="none" strike="noStrike" baseline="0" dirty="0">
                <a:latin typeface="Calibri" panose="020F0502020204030204" pitchFamily="34" charset="0"/>
                <a:cs typeface="Calibri" panose="020F0502020204030204" pitchFamily="34" charset="0"/>
              </a:rPr>
              <a:t>Fred Cottaar, Kees Verbeek</a:t>
            </a:r>
            <a:r>
              <a:rPr lang="nl-NL" sz="1400" b="0" i="0" u="none" strike="noStrike" baseline="30000" dirty="0">
                <a:latin typeface="Calibri" panose="020F0502020204030204" pitchFamily="34" charset="0"/>
                <a:cs typeface="Calibri" panose="020F0502020204030204" pitchFamily="34" charset="0"/>
              </a:rPr>
              <a:t>†</a:t>
            </a:r>
            <a:r>
              <a:rPr lang="nl-NL" sz="1400" b="0" i="0" u="none" strike="noStrike" baseline="0" dirty="0">
                <a:latin typeface="Calibri" panose="020F0502020204030204" pitchFamily="34" charset="0"/>
                <a:cs typeface="Calibri" panose="020F0502020204030204" pitchFamily="34" charset="0"/>
              </a:rPr>
              <a:t>, José Verbeek-Cottaar and Maarten </a:t>
            </a:r>
            <a:r>
              <a:rPr lang="en-GB" sz="1400" b="0" i="0" u="none" strike="noStrike" baseline="0" dirty="0">
                <a:latin typeface="Calibri" panose="020F0502020204030204" pitchFamily="34" charset="0"/>
                <a:cs typeface="Calibri" panose="020F0502020204030204" pitchFamily="34" charset="0"/>
              </a:rPr>
              <a:t>van Kleinwee for their work at the IJmuiden colony since 2008, and Leon Kelder for work at De Kreupel since 2023.</a:t>
            </a:r>
            <a:endParaRPr lang="en-150" sz="1400" dirty="0">
              <a:latin typeface="Calibri" panose="020F0502020204030204" pitchFamily="34" charset="0"/>
              <a:cs typeface="Calibri" panose="020F0502020204030204" pitchFamily="34" charset="0"/>
            </a:endParaRPr>
          </a:p>
        </p:txBody>
      </p:sp>
      <p:grpSp>
        <p:nvGrpSpPr>
          <p:cNvPr id="7" name="Group 6"/>
          <p:cNvGrpSpPr/>
          <p:nvPr/>
        </p:nvGrpSpPr>
        <p:grpSpPr>
          <a:xfrm>
            <a:off x="335167" y="3265608"/>
            <a:ext cx="1739863" cy="2971895"/>
            <a:chOff x="335167" y="3265608"/>
            <a:chExt cx="1739863" cy="2971895"/>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67" y="3611397"/>
              <a:ext cx="1739863" cy="2626106"/>
            </a:xfrm>
            <a:prstGeom prst="rect">
              <a:avLst/>
            </a:prstGeom>
          </p:spPr>
        </p:pic>
        <p:sp>
          <p:nvSpPr>
            <p:cNvPr id="6" name="TextBox 5"/>
            <p:cNvSpPr txBox="1"/>
            <p:nvPr/>
          </p:nvSpPr>
          <p:spPr>
            <a:xfrm>
              <a:off x="487472" y="3265608"/>
              <a:ext cx="1435252" cy="369332"/>
            </a:xfrm>
            <a:prstGeom prst="rect">
              <a:avLst/>
            </a:prstGeom>
            <a:noFill/>
          </p:spPr>
          <p:txBody>
            <a:bodyPr wrap="square" rtlCol="0">
              <a:spAutoFit/>
            </a:bodyPr>
            <a:lstStyle/>
            <a:p>
              <a:r>
                <a:rPr lang="nl-NL" dirty="0"/>
                <a:t>meer weten?</a:t>
              </a:r>
              <a:endParaRPr lang="en-GB" dirty="0"/>
            </a:p>
          </p:txBody>
        </p:sp>
      </p:grpSp>
    </p:spTree>
    <p:extLst>
      <p:ext uri="{BB962C8B-B14F-4D97-AF65-F5344CB8AC3E}">
        <p14:creationId xmlns:p14="http://schemas.microsoft.com/office/powerpoint/2010/main" val="319053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 y="-27384"/>
            <a:ext cx="9144000" cy="400110"/>
          </a:xfrm>
          <a:prstGeom prst="rect">
            <a:avLst/>
          </a:prstGeom>
          <a:solidFill>
            <a:schemeClr val="accent1"/>
          </a:solidFill>
        </p:spPr>
        <p:txBody>
          <a:bodyPr wrap="square">
            <a:spAutoFit/>
          </a:bodyPr>
          <a:lstStyle/>
          <a:p>
            <a:pPr algn="r"/>
            <a:r>
              <a:rPr lang="en-US" sz="2000" b="1" dirty="0" err="1">
                <a:solidFill>
                  <a:srgbClr val="C00000"/>
                </a:solidFill>
              </a:rPr>
              <a:t>Jaarcyclus</a:t>
            </a:r>
            <a:endParaRPr lang="en-US" sz="2000" b="1" dirty="0">
              <a:solidFill>
                <a:srgbClr val="C00000"/>
              </a:solidFill>
            </a:endParaRPr>
          </a:p>
        </p:txBody>
      </p:sp>
      <p:sp>
        <p:nvSpPr>
          <p:cNvPr id="6" name="Rectangle 5">
            <a:extLst>
              <a:ext uri="{FF2B5EF4-FFF2-40B4-BE49-F238E27FC236}">
                <a16:creationId xmlns:a16="http://schemas.microsoft.com/office/drawing/2014/main" id="{633DE919-1F02-F084-0DB4-253AE5073A10}"/>
              </a:ext>
            </a:extLst>
          </p:cNvPr>
          <p:cNvSpPr/>
          <p:nvPr/>
        </p:nvSpPr>
        <p:spPr>
          <a:xfrm>
            <a:off x="0" y="6457890"/>
            <a:ext cx="9144000" cy="400110"/>
          </a:xfrm>
          <a:prstGeom prst="rect">
            <a:avLst/>
          </a:prstGeom>
          <a:solidFill>
            <a:schemeClr val="accent1"/>
          </a:solidFill>
        </p:spPr>
        <p:txBody>
          <a:bodyPr wrap="square">
            <a:spAutoFit/>
          </a:bodyPr>
          <a:lstStyle/>
          <a:p>
            <a:pPr algn="ctr"/>
            <a:r>
              <a:rPr lang="en-US" sz="2000" b="1" dirty="0" err="1">
                <a:solidFill>
                  <a:schemeClr val="bg1">
                    <a:lumMod val="95000"/>
                  </a:schemeClr>
                </a:solidFill>
              </a:rPr>
              <a:t>Ritme</a:t>
            </a:r>
            <a:r>
              <a:rPr lang="en-US" sz="2000" b="1" dirty="0">
                <a:solidFill>
                  <a:schemeClr val="bg1">
                    <a:lumMod val="95000"/>
                  </a:schemeClr>
                </a:solidFill>
              </a:rPr>
              <a:t> en </a:t>
            </a:r>
            <a:r>
              <a:rPr lang="en-US" sz="2000" b="1" dirty="0" err="1">
                <a:solidFill>
                  <a:schemeClr val="bg1">
                    <a:lumMod val="95000"/>
                  </a:schemeClr>
                </a:solidFill>
              </a:rPr>
              <a:t>regelmaat</a:t>
            </a:r>
            <a:r>
              <a:rPr lang="en-US" sz="2000" b="1" dirty="0">
                <a:solidFill>
                  <a:schemeClr val="bg1">
                    <a:lumMod val="95000"/>
                  </a:schemeClr>
                </a:solidFill>
              </a:rPr>
              <a:t> </a:t>
            </a:r>
            <a:r>
              <a:rPr lang="en-US" sz="2000" b="1" dirty="0" err="1">
                <a:solidFill>
                  <a:schemeClr val="bg1">
                    <a:lumMod val="95000"/>
                  </a:schemeClr>
                </a:solidFill>
              </a:rPr>
              <a:t>bij</a:t>
            </a:r>
            <a:r>
              <a:rPr lang="en-US" sz="2000" b="1" dirty="0">
                <a:solidFill>
                  <a:schemeClr val="bg1">
                    <a:lumMod val="95000"/>
                  </a:schemeClr>
                </a:solidFill>
              </a:rPr>
              <a:t> wat we </a:t>
            </a:r>
            <a:r>
              <a:rPr lang="en-US" sz="2000" b="1" dirty="0" err="1">
                <a:solidFill>
                  <a:schemeClr val="bg1">
                    <a:lumMod val="95000"/>
                  </a:schemeClr>
                </a:solidFill>
              </a:rPr>
              <a:t>opportunistische</a:t>
            </a:r>
            <a:r>
              <a:rPr lang="en-US" sz="2000" b="1" dirty="0">
                <a:solidFill>
                  <a:schemeClr val="bg1">
                    <a:lumMod val="95000"/>
                  </a:schemeClr>
                </a:solidFill>
              </a:rPr>
              <a:t> </a:t>
            </a:r>
            <a:r>
              <a:rPr lang="en-US" sz="2000" b="1" dirty="0" err="1">
                <a:solidFill>
                  <a:schemeClr val="bg1">
                    <a:lumMod val="95000"/>
                  </a:schemeClr>
                </a:solidFill>
              </a:rPr>
              <a:t>plaagsoorten</a:t>
            </a:r>
            <a:r>
              <a:rPr lang="en-US" sz="2000" b="1" dirty="0">
                <a:solidFill>
                  <a:schemeClr val="bg1">
                    <a:lumMod val="95000"/>
                  </a:schemeClr>
                </a:solidFill>
              </a:rPr>
              <a:t> </a:t>
            </a:r>
            <a:r>
              <a:rPr lang="en-US" sz="2000" b="1" dirty="0" err="1">
                <a:solidFill>
                  <a:schemeClr val="bg1">
                    <a:lumMod val="95000"/>
                  </a:schemeClr>
                </a:solidFill>
              </a:rPr>
              <a:t>noemen</a:t>
            </a:r>
            <a:endParaRPr lang="en-US" sz="2000" b="1" dirty="0">
              <a:solidFill>
                <a:schemeClr val="bg1">
                  <a:lumMod val="95000"/>
                </a:schemeClr>
              </a:solidFill>
            </a:endParaRPr>
          </a:p>
        </p:txBody>
      </p:sp>
      <p:pic>
        <p:nvPicPr>
          <p:cNvPr id="45" name="Picture 44">
            <a:extLst>
              <a:ext uri="{FF2B5EF4-FFF2-40B4-BE49-F238E27FC236}">
                <a16:creationId xmlns:a16="http://schemas.microsoft.com/office/drawing/2014/main" id="{F4F5FD48-E3B9-63FA-DE25-4038761BAB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1615" y="539429"/>
            <a:ext cx="5760289" cy="5751755"/>
          </a:xfrm>
          <a:prstGeom prst="rect">
            <a:avLst/>
          </a:prstGeom>
        </p:spPr>
      </p:pic>
      <p:pic>
        <p:nvPicPr>
          <p:cNvPr id="2052" name="Picture 4">
            <a:extLst>
              <a:ext uri="{FF2B5EF4-FFF2-40B4-BE49-F238E27FC236}">
                <a16:creationId xmlns:a16="http://schemas.microsoft.com/office/drawing/2014/main" id="{14C13F98-BDB2-E59E-41DD-41AC259EFD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9067" y="2107468"/>
            <a:ext cx="2520000" cy="2488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287" y="733245"/>
            <a:ext cx="2725947" cy="646331"/>
          </a:xfrm>
          <a:prstGeom prst="rect">
            <a:avLst/>
          </a:prstGeom>
          <a:noFill/>
        </p:spPr>
        <p:txBody>
          <a:bodyPr wrap="square" rtlCol="0">
            <a:spAutoFit/>
          </a:bodyPr>
          <a:lstStyle/>
          <a:p>
            <a:r>
              <a:rPr lang="nl-NL" sz="3600" b="1" dirty="0">
                <a:solidFill>
                  <a:schemeClr val="accent1">
                    <a:lumMod val="75000"/>
                  </a:schemeClr>
                </a:solidFill>
              </a:rPr>
              <a:t>De jaarcyclus</a:t>
            </a:r>
            <a:endParaRPr lang="en-GB" sz="3600" b="1" dirty="0">
              <a:solidFill>
                <a:schemeClr val="accent1">
                  <a:lumMod val="75000"/>
                </a:schemeClr>
              </a:solidFill>
            </a:endParaRPr>
          </a:p>
        </p:txBody>
      </p:sp>
      <p:pic>
        <p:nvPicPr>
          <p:cNvPr id="4" name="Afbeelding 21" descr="Afbeelding met vogel, watervogel, meeuw, zeemeeuw&#10;&#10;Automatisch gegenereerde beschrijving">
            <a:extLst>
              <a:ext uri="{FF2B5EF4-FFF2-40B4-BE49-F238E27FC236}">
                <a16:creationId xmlns:a16="http://schemas.microsoft.com/office/drawing/2014/main" id="{49E76941-D87A-15D7-C6CE-9F10830D77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171311" y="4940724"/>
            <a:ext cx="1362378" cy="1362378"/>
          </a:xfrm>
          <a:prstGeom prst="rect">
            <a:avLst/>
          </a:prstGeom>
        </p:spPr>
      </p:pic>
      <p:pic>
        <p:nvPicPr>
          <p:cNvPr id="5" name="Afbeelding 15" descr="Afbeelding met watervogel, vogel, meeuw, zeemeeuw&#10;&#10;Automatisch gegenereerde beschrijving">
            <a:extLst>
              <a:ext uri="{FF2B5EF4-FFF2-40B4-BE49-F238E27FC236}">
                <a16:creationId xmlns:a16="http://schemas.microsoft.com/office/drawing/2014/main" id="{C3B5D34D-0240-185B-7A16-95649E05F8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84063" y="4985991"/>
            <a:ext cx="1271844" cy="1271844"/>
          </a:xfrm>
          <a:prstGeom prst="rect">
            <a:avLst/>
          </a:prstGeom>
        </p:spPr>
      </p:pic>
    </p:spTree>
    <p:extLst>
      <p:ext uri="{BB962C8B-B14F-4D97-AF65-F5344CB8AC3E}">
        <p14:creationId xmlns:p14="http://schemas.microsoft.com/office/powerpoint/2010/main" val="42115243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2525</TotalTime>
  <Words>4584</Words>
  <Application>Microsoft Office PowerPoint</Application>
  <PresentationFormat>On-screen Show (4:3)</PresentationFormat>
  <Paragraphs>927</Paragraphs>
  <Slides>81</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AGaramondPro-Regular</vt:lpstr>
      <vt:lpstr>Aptos</vt:lpstr>
      <vt:lpstr>Arial</vt:lpstr>
      <vt:lpstr>Arial Unicode MS</vt:lpstr>
      <vt:lpstr>BurlingamePro-CondBold</vt:lpstr>
      <vt:lpstr>Calibri</vt:lpstr>
      <vt:lpstr>Calibri Light</vt:lpstr>
      <vt:lpstr>Segoe UI Symbol</vt:lpstr>
      <vt:lpstr>Symbol</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Kees Camphuysen</dc:creator>
  <cp:lastModifiedBy>Kees Camphuysen</cp:lastModifiedBy>
  <cp:revision>108</cp:revision>
  <dcterms:created xsi:type="dcterms:W3CDTF">2024-09-13T08:38:06Z</dcterms:created>
  <dcterms:modified xsi:type="dcterms:W3CDTF">2024-11-14T19:01:03Z</dcterms:modified>
</cp:coreProperties>
</file>